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56" r:id="rId5"/>
    <p:sldId id="257" r:id="rId6"/>
    <p:sldId id="258" r:id="rId7"/>
    <p:sldId id="259" r:id="rId8"/>
    <p:sldId id="260" r:id="rId9"/>
    <p:sldId id="264" r:id="rId10"/>
    <p:sldId id="265" r:id="rId11"/>
    <p:sldId id="263" r:id="rId12"/>
    <p:sldId id="273" r:id="rId13"/>
    <p:sldId id="261" r:id="rId14"/>
    <p:sldId id="262" r:id="rId15"/>
    <p:sldId id="266" r:id="rId16"/>
    <p:sldId id="267" r:id="rId17"/>
    <p:sldId id="268" r:id="rId18"/>
    <p:sldId id="269" r:id="rId19"/>
    <p:sldId id="271" r:id="rId20"/>
    <p:sldId id="272" r:id="rId21"/>
    <p:sldId id="274" r:id="rId22"/>
    <p:sldId id="275" r:id="rId23"/>
    <p:sldId id="276" r:id="rId24"/>
    <p:sldId id="278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5" r:id="rId33"/>
    <p:sldId id="289" r:id="rId34"/>
    <p:sldId id="290" r:id="rId35"/>
    <p:sldId id="291" r:id="rId36"/>
    <p:sldId id="288" r:id="rId37"/>
    <p:sldId id="292" r:id="rId38"/>
    <p:sldId id="293" r:id="rId39"/>
    <p:sldId id="279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39B6F-093E-4FB7-A643-9F05B92DD01A}" v="11" dt="2023-07-18T14:36:37.944"/>
    <p1510:client id="{8F8C77BE-D573-4494-BB0C-AC9A944B326B}" v="666" dt="2019-08-06T16:43:03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B1C4E-5632-485E-97CC-BBDB37193D52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B7F78-D9B1-433F-A893-0664C789C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39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B7F78-D9B1-433F-A893-0664C789C7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47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B7F78-D9B1-433F-A893-0664C789C7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14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B7F78-D9B1-433F-A893-0664C789C77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9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533E3-F484-402F-8F43-9D0884915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5FBE3C-C151-4B49-88A3-3B28FC067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1AD18-A693-4F6C-BA21-02121F02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6DF-74EC-4FE0-B6FE-6114E7BF7EEE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6FF93-F8BB-4D01-8C98-CBEF1F0E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74E81-EFDA-401B-9405-46FB285B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848C-D627-4DB7-A4FF-DE2D1F26C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8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27796-9907-43CB-8344-CAE0672B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7CDF40-330E-4614-B903-2E6274F30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62419-D7A7-4CD8-8428-578286AA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6DF-74EC-4FE0-B6FE-6114E7BF7EEE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22362-3EDB-4711-B3E2-181E6BFD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DC887-8AF2-4504-953F-3AEB1116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848C-D627-4DB7-A4FF-DE2D1F26C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1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140871-A316-428A-A6F0-41E88A8DC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D3F8D6-CD07-434B-9093-D3D3422D2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BF2D0-DB23-44C1-8487-F900FCB1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6DF-74EC-4FE0-B6FE-6114E7BF7EEE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FFF61-5C32-4D94-960C-3922D851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3767D-6194-4CB3-8FA6-CD264E85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848C-D627-4DB7-A4FF-DE2D1F26C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4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59293-8612-40E3-9658-B7B23DDC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510EE-66ED-4FAA-B8B4-9DD76E135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B0839-4186-45EE-A344-167B7467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6DF-74EC-4FE0-B6FE-6114E7BF7EEE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7923D-A302-4C2B-A974-0E657E96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59109-8F6A-486A-9168-5F4A56AD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848C-D627-4DB7-A4FF-DE2D1F26C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2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8E43C-42F9-4D77-AB8A-7A97B537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909E7A-31C9-4DF5-8F2D-4A60E7036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E5112-7B16-45D6-A029-14EF97FC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6DF-74EC-4FE0-B6FE-6114E7BF7EEE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842EB-73CE-45A0-AB5F-4110B88E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B637E-5596-46E8-9F67-F7D7AED4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848C-D627-4DB7-A4FF-DE2D1F26C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3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46AB4-1B11-46AD-93D0-85E22329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4DE17-3692-402D-8ADB-9EF4614B9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BB03E0-4DB7-439D-955C-D436CD9C6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EC806-6F7C-4E25-A545-223D7026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6DF-74EC-4FE0-B6FE-6114E7BF7EEE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3AE730-8224-48A4-A6A6-ACAA2B23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4156E-35F2-4188-A97C-1E73BA5B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848C-D627-4DB7-A4FF-DE2D1F26C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7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BEBBE-1D4C-4891-A3C7-BF6D0772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A59D1-2167-420F-9C6B-B5D21B46C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0FDCFE-EF70-424B-90D0-B6364EB58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E9DE2B-6E76-4378-9063-5904D4F45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D49C7-AAC3-45D5-8E2E-668B6DF3B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3655F0-2E72-414A-BCC3-4D83EEF4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6DF-74EC-4FE0-B6FE-6114E7BF7EEE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F27DA2-DB93-46AD-8C47-5C3D6839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AB463C-0E69-4C77-88FB-076D37A3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848C-D627-4DB7-A4FF-DE2D1F26C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5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E4A9A-041C-4896-895F-B99D0F07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429F99-9A83-46E8-A9AC-87389762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6DF-74EC-4FE0-B6FE-6114E7BF7EEE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439D01-399B-4109-8061-DD51C5F7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48E742-F720-4FC0-9219-1912B324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848C-D627-4DB7-A4FF-DE2D1F26C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77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04B6B5-A6EB-4E3E-82BD-340E08DA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6DF-74EC-4FE0-B6FE-6114E7BF7EEE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C888CE-7D39-4F07-8C04-7D22AE93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3E230F-6EAE-4966-BB7B-C83068B8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848C-D627-4DB7-A4FF-DE2D1F26C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6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E793B-0A54-4FE7-84C6-AB354158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C1DD7-E8D1-4E70-B030-FBAD5A301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18449A-70F2-4D47-956B-C58DF797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73361-6F6E-49A5-968F-98D8DE6B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6DF-74EC-4FE0-B6FE-6114E7BF7EEE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49B212-E646-47CF-92AB-523ADA03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DC039-3248-4757-9409-5ADF18CD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848C-D627-4DB7-A4FF-DE2D1F26C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2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368E4-F7BA-4705-BBDD-7F199E93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1BBA58-8EAD-4253-85D5-70B119012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4F3ACE-E67D-44A6-98DE-CDC2E8B65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990E8-88E4-4E50-A56D-88CE5DAC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6DF-74EC-4FE0-B6FE-6114E7BF7EEE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FEE69-207F-4263-9AD4-B34F72A0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D22BD0-ACFD-43BA-A8C0-F48C90BF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848C-D627-4DB7-A4FF-DE2D1F26C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5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4E6179-5569-4852-8CA9-87D99E93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74F58-A8AA-4009-AA91-6753F4844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90E5F-AEBB-4D48-AA1C-BA2922317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36DF-74EC-4FE0-B6FE-6114E7BF7EEE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38C34-1727-4B33-8322-A80C6C509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E5F76-2A6F-47C4-8A7E-FF3F7E66C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3848C-D627-4DB7-A4FF-DE2D1F26C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9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svg"/><Relationship Id="rId7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10.svg"/><Relationship Id="rId5" Type="http://schemas.openxmlformats.org/officeDocument/2006/relationships/image" Target="../media/image20.svg"/><Relationship Id="rId10" Type="http://schemas.openxmlformats.org/officeDocument/2006/relationships/image" Target="../media/image9.png"/><Relationship Id="rId4" Type="http://schemas.openxmlformats.org/officeDocument/2006/relationships/image" Target="../media/image19.png"/><Relationship Id="rId9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7DAEFD41-AFE8-4457-8C77-1469E716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" b="2222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B9368E-5ED6-405F-9F8E-5B9B3B65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공인인증서 갖고 놀아본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이야기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F7E417-BB05-4E04-879E-E7A10CF13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rgbClr val="FFFFFF"/>
                </a:solidFill>
              </a:rPr>
              <a:t>ZeroPage</a:t>
            </a:r>
            <a:r>
              <a:rPr lang="en-US" altLang="ko-KR" dirty="0">
                <a:solidFill>
                  <a:srgbClr val="FFFFFF"/>
                </a:solidFill>
              </a:rPr>
              <a:t> 29</a:t>
            </a:r>
            <a:r>
              <a:rPr lang="ko-KR" altLang="en-US" dirty="0">
                <a:solidFill>
                  <a:srgbClr val="FFFFFF"/>
                </a:solidFill>
              </a:rPr>
              <a:t>기 신연진</a:t>
            </a:r>
          </a:p>
        </p:txBody>
      </p:sp>
    </p:spTree>
    <p:extLst>
      <p:ext uri="{BB962C8B-B14F-4D97-AF65-F5344CB8AC3E}">
        <p14:creationId xmlns:p14="http://schemas.microsoft.com/office/powerpoint/2010/main" val="4068492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A57E9-56E9-4393-A757-9B433527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암호화의 문제점</a:t>
            </a:r>
          </a:p>
        </p:txBody>
      </p:sp>
      <p:pic>
        <p:nvPicPr>
          <p:cNvPr id="5" name="내용 개체 틀 4" descr="사용자">
            <a:extLst>
              <a:ext uri="{FF2B5EF4-FFF2-40B4-BE49-F238E27FC236}">
                <a16:creationId xmlns:a16="http://schemas.microsoft.com/office/drawing/2014/main" id="{17EEDFFF-CCEF-46D5-A368-8A22C6CDA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258" y="3477287"/>
            <a:ext cx="1325563" cy="1325563"/>
          </a:xfrm>
        </p:spPr>
      </p:pic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B3DDB709-C63C-4B63-90BA-6F6F61E85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4179" y="3477287"/>
            <a:ext cx="1325563" cy="1325563"/>
          </a:xfrm>
          <a:prstGeom prst="rect">
            <a:avLst/>
          </a:prstGeom>
        </p:spPr>
      </p:pic>
      <p:sp>
        <p:nvSpPr>
          <p:cNvPr id="15" name="생각 풍선: 구름 모양 14">
            <a:extLst>
              <a:ext uri="{FF2B5EF4-FFF2-40B4-BE49-F238E27FC236}">
                <a16:creationId xmlns:a16="http://schemas.microsoft.com/office/drawing/2014/main" id="{9307D057-24B1-46E1-A74F-07B66C275DFB}"/>
              </a:ext>
            </a:extLst>
          </p:cNvPr>
          <p:cNvSpPr/>
          <p:nvPr/>
        </p:nvSpPr>
        <p:spPr>
          <a:xfrm>
            <a:off x="2046914" y="1660944"/>
            <a:ext cx="3338817" cy="1585825"/>
          </a:xfrm>
          <a:prstGeom prst="cloudCallout">
            <a:avLst>
              <a:gd name="adj1" fmla="val -32140"/>
              <a:gd name="adj2" fmla="val 778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비밀번호를 어떻게 안전하게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전달하지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315031-FD33-48E0-9D91-53DB15BB4709}"/>
              </a:ext>
            </a:extLst>
          </p:cNvPr>
          <p:cNvSpPr txBox="1"/>
          <p:nvPr/>
        </p:nvSpPr>
        <p:spPr>
          <a:xfrm>
            <a:off x="0" y="586393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암호화 키를 안전하게 전달하기가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래픽 7" descr="형사">
            <a:extLst>
              <a:ext uri="{FF2B5EF4-FFF2-40B4-BE49-F238E27FC236}">
                <a16:creationId xmlns:a16="http://schemas.microsoft.com/office/drawing/2014/main" id="{4E7E4720-E9B7-465B-8BB6-39119CB64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5069" y="2101603"/>
            <a:ext cx="1279110" cy="1279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6EDB23-6514-48A4-8F8A-449846EC9A26}"/>
              </a:ext>
            </a:extLst>
          </p:cNvPr>
          <p:cNvSpPr txBox="1"/>
          <p:nvPr/>
        </p:nvSpPr>
        <p:spPr>
          <a:xfrm>
            <a:off x="7975069" y="1800152"/>
            <a:ext cx="127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스토커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생각 풍선: 구름 모양 16">
            <a:extLst>
              <a:ext uri="{FF2B5EF4-FFF2-40B4-BE49-F238E27FC236}">
                <a16:creationId xmlns:a16="http://schemas.microsoft.com/office/drawing/2014/main" id="{84DA0281-8D25-4215-9114-B6F4C5B83632}"/>
              </a:ext>
            </a:extLst>
          </p:cNvPr>
          <p:cNvSpPr/>
          <p:nvPr/>
        </p:nvSpPr>
        <p:spPr>
          <a:xfrm>
            <a:off x="8942663" y="461046"/>
            <a:ext cx="2900853" cy="1585825"/>
          </a:xfrm>
          <a:prstGeom prst="cloudCallout">
            <a:avLst>
              <a:gd name="adj1" fmla="val -44632"/>
              <a:gd name="adj2" fmla="val 699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지켜보고 있다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래픽 19" descr="물음표">
            <a:extLst>
              <a:ext uri="{FF2B5EF4-FFF2-40B4-BE49-F238E27FC236}">
                <a16:creationId xmlns:a16="http://schemas.microsoft.com/office/drawing/2014/main" id="{7784C731-D32C-4689-8CC4-EB166E2BB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4474" y="3097733"/>
            <a:ext cx="631420" cy="631420"/>
          </a:xfrm>
          <a:prstGeom prst="rect">
            <a:avLst/>
          </a:prstGeom>
        </p:spPr>
      </p:pic>
      <p:pic>
        <p:nvPicPr>
          <p:cNvPr id="21" name="그래픽 20" descr="열쇠">
            <a:extLst>
              <a:ext uri="{FF2B5EF4-FFF2-40B4-BE49-F238E27FC236}">
                <a16:creationId xmlns:a16="http://schemas.microsoft.com/office/drawing/2014/main" id="{E9946B58-743F-4B93-B68A-DFB280173B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37821" y="3682868"/>
            <a:ext cx="914400" cy="914400"/>
          </a:xfrm>
          <a:prstGeom prst="rect">
            <a:avLst/>
          </a:prstGeom>
        </p:spPr>
      </p:pic>
      <p:pic>
        <p:nvPicPr>
          <p:cNvPr id="22" name="그래픽 21" descr="물음표">
            <a:extLst>
              <a:ext uri="{FF2B5EF4-FFF2-40B4-BE49-F238E27FC236}">
                <a16:creationId xmlns:a16="http://schemas.microsoft.com/office/drawing/2014/main" id="{767710DD-6383-4C0C-AA9E-C1DF57ED3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4241" y="3477287"/>
            <a:ext cx="631420" cy="631420"/>
          </a:xfrm>
          <a:prstGeom prst="rect">
            <a:avLst/>
          </a:prstGeom>
        </p:spPr>
      </p:pic>
      <p:pic>
        <p:nvPicPr>
          <p:cNvPr id="23" name="그래픽 22" descr="물음표">
            <a:extLst>
              <a:ext uri="{FF2B5EF4-FFF2-40B4-BE49-F238E27FC236}">
                <a16:creationId xmlns:a16="http://schemas.microsoft.com/office/drawing/2014/main" id="{D7172CED-61DE-4C59-808E-F22EFDA092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34494" y="2998491"/>
            <a:ext cx="631420" cy="63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4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A57E9-56E9-4393-A757-9B433527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RSA?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FFC419C9-9357-4BCA-939A-B56866ABA8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1978</a:t>
            </a:r>
            <a:r>
              <a:rPr lang="ko-KR" altLang="en-US" dirty="0"/>
              <a:t>년 로널드 </a:t>
            </a:r>
            <a:r>
              <a:rPr lang="ko-KR" altLang="en-US" dirty="0" err="1"/>
              <a:t>라이베스트</a:t>
            </a:r>
            <a:r>
              <a:rPr lang="en-US" altLang="ko-KR" dirty="0"/>
              <a:t>(Ron </a:t>
            </a:r>
            <a:r>
              <a:rPr lang="en-US" altLang="ko-KR" dirty="0" err="1"/>
              <a:t>Rivest</a:t>
            </a:r>
            <a:r>
              <a:rPr lang="en-US" altLang="ko-KR" dirty="0"/>
              <a:t>), </a:t>
            </a:r>
            <a:r>
              <a:rPr lang="ko-KR" altLang="en-US" dirty="0" err="1"/>
              <a:t>아디</a:t>
            </a:r>
            <a:r>
              <a:rPr lang="ko-KR" altLang="en-US" dirty="0"/>
              <a:t> </a:t>
            </a:r>
            <a:r>
              <a:rPr lang="ko-KR" altLang="en-US" dirty="0" err="1"/>
              <a:t>샤미르</a:t>
            </a:r>
            <a:r>
              <a:rPr lang="en-US" altLang="ko-KR" dirty="0"/>
              <a:t>(Adi Shamir), </a:t>
            </a:r>
            <a:r>
              <a:rPr lang="ko-KR" altLang="en-US" dirty="0"/>
              <a:t>레너드 </a:t>
            </a:r>
            <a:r>
              <a:rPr lang="ko-KR" altLang="en-US" dirty="0" err="1"/>
              <a:t>애들먼</a:t>
            </a:r>
            <a:r>
              <a:rPr lang="en-US" altLang="ko-KR" dirty="0"/>
              <a:t>(Leonard </a:t>
            </a:r>
            <a:r>
              <a:rPr lang="en-US" altLang="ko-KR" dirty="0" err="1"/>
              <a:t>Adleman</a:t>
            </a:r>
            <a:r>
              <a:rPr lang="en-US" altLang="ko-KR" dirty="0"/>
              <a:t>)</a:t>
            </a:r>
            <a:r>
              <a:rPr lang="ko-KR" altLang="en-US" dirty="0"/>
              <a:t>에 의해 개발된 암호화 알고리즘</a:t>
            </a:r>
            <a:endParaRPr lang="en-US" altLang="ko-KR" dirty="0"/>
          </a:p>
          <a:p>
            <a:r>
              <a:rPr lang="ko-KR" altLang="en-US" dirty="0"/>
              <a:t>큰 수의 소인수분해는 어렵다는 성질을 이용함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내용 개체 틀 15" descr="벽, 사람, 실내, 서있는이(가) 표시된 사진&#10;&#10;자동 생성된 설명">
            <a:extLst>
              <a:ext uri="{FF2B5EF4-FFF2-40B4-BE49-F238E27FC236}">
                <a16:creationId xmlns:a16="http://schemas.microsoft.com/office/drawing/2014/main" id="{8CCE478D-8C09-4779-BF86-5978A145B5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432" y="2357791"/>
            <a:ext cx="4645944" cy="3287005"/>
          </a:xfrm>
        </p:spPr>
      </p:pic>
    </p:spTree>
    <p:extLst>
      <p:ext uri="{BB962C8B-B14F-4D97-AF65-F5344CB8AC3E}">
        <p14:creationId xmlns:p14="http://schemas.microsoft.com/office/powerpoint/2010/main" val="413611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45287-9A4F-41B1-8B9C-57536887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설명</a:t>
            </a:r>
          </a:p>
        </p:txBody>
      </p:sp>
      <p:pic>
        <p:nvPicPr>
          <p:cNvPr id="6" name="그래픽 5" descr="열쇠">
            <a:extLst>
              <a:ext uri="{FF2B5EF4-FFF2-40B4-BE49-F238E27FC236}">
                <a16:creationId xmlns:a16="http://schemas.microsoft.com/office/drawing/2014/main" id="{72F14F27-0C13-491E-9659-943371E9E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6678" y="2137751"/>
            <a:ext cx="1748449" cy="1748449"/>
          </a:xfrm>
          <a:prstGeom prst="rect">
            <a:avLst/>
          </a:prstGeom>
        </p:spPr>
      </p:pic>
      <p:pic>
        <p:nvPicPr>
          <p:cNvPr id="7" name="그래픽 6" descr="열쇠">
            <a:extLst>
              <a:ext uri="{FF2B5EF4-FFF2-40B4-BE49-F238E27FC236}">
                <a16:creationId xmlns:a16="http://schemas.microsoft.com/office/drawing/2014/main" id="{0D1FA2A5-87E9-440B-AF26-90EF7A65E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0190" y="2406827"/>
            <a:ext cx="1748449" cy="1748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CCD3F-7B54-4571-AECE-C21573BF5521}"/>
              </a:ext>
            </a:extLst>
          </p:cNvPr>
          <p:cNvSpPr txBox="1"/>
          <p:nvPr/>
        </p:nvSpPr>
        <p:spPr>
          <a:xfrm>
            <a:off x="4035105" y="4155276"/>
            <a:ext cx="4160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RSA </a:t>
            </a:r>
            <a:r>
              <a:rPr lang="ko-KR" altLang="en-US" dirty="0"/>
              <a:t>암호화시에는 두 개의 키로 이루어진 하나의 </a:t>
            </a:r>
            <a:r>
              <a:rPr lang="ko-KR" altLang="en-US" dirty="0" err="1"/>
              <a:t>키쌍을</a:t>
            </a:r>
            <a:r>
              <a:rPr lang="ko-KR" altLang="en-US" dirty="0"/>
              <a:t> 이용한다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개의 키를 각각 키 </a:t>
            </a:r>
            <a:r>
              <a:rPr lang="en-US" altLang="ko-KR" dirty="0"/>
              <a:t>A, </a:t>
            </a:r>
            <a:r>
              <a:rPr lang="ko-KR" altLang="en-US" dirty="0"/>
              <a:t>키 </a:t>
            </a:r>
            <a:r>
              <a:rPr lang="en-US" altLang="ko-KR" dirty="0"/>
              <a:t>B</a:t>
            </a:r>
            <a:r>
              <a:rPr lang="ko-KR" altLang="en-US" dirty="0"/>
              <a:t>라 해보자</a:t>
            </a:r>
          </a:p>
        </p:txBody>
      </p:sp>
    </p:spTree>
    <p:extLst>
      <p:ext uri="{BB962C8B-B14F-4D97-AF65-F5344CB8AC3E}">
        <p14:creationId xmlns:p14="http://schemas.microsoft.com/office/powerpoint/2010/main" val="337816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FF826-B396-4AB3-A78E-C2F8E197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설명</a:t>
            </a:r>
          </a:p>
        </p:txBody>
      </p:sp>
      <p:pic>
        <p:nvPicPr>
          <p:cNvPr id="7" name="그래픽 6" descr="봉투 열기">
            <a:extLst>
              <a:ext uri="{FF2B5EF4-FFF2-40B4-BE49-F238E27FC236}">
                <a16:creationId xmlns:a16="http://schemas.microsoft.com/office/drawing/2014/main" id="{80D42D72-627F-49B5-B901-D2FE83A42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9068" y="2103437"/>
            <a:ext cx="914400" cy="914400"/>
          </a:xfrm>
          <a:prstGeom prst="rect">
            <a:avLst/>
          </a:prstGeom>
        </p:spPr>
      </p:pic>
      <p:pic>
        <p:nvPicPr>
          <p:cNvPr id="8" name="그래픽 7" descr="봉투">
            <a:extLst>
              <a:ext uri="{FF2B5EF4-FFF2-40B4-BE49-F238E27FC236}">
                <a16:creationId xmlns:a16="http://schemas.microsoft.com/office/drawing/2014/main" id="{A1DC658A-04CE-4F47-B710-C2CAF9141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3669" y="2103437"/>
            <a:ext cx="914400" cy="914400"/>
          </a:xfrm>
          <a:prstGeom prst="rect">
            <a:avLst/>
          </a:prstGeom>
        </p:spPr>
      </p:pic>
      <p:pic>
        <p:nvPicPr>
          <p:cNvPr id="9" name="그래픽 8" descr="열쇠">
            <a:extLst>
              <a:ext uri="{FF2B5EF4-FFF2-40B4-BE49-F238E27FC236}">
                <a16:creationId xmlns:a16="http://schemas.microsoft.com/office/drawing/2014/main" id="{457B03D3-326D-4925-A6B7-5E34BBBB5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7984" y="1169288"/>
            <a:ext cx="1042799" cy="1042799"/>
          </a:xfrm>
          <a:prstGeom prst="rect">
            <a:avLst/>
          </a:prstGeom>
        </p:spPr>
      </p:pic>
      <p:pic>
        <p:nvPicPr>
          <p:cNvPr id="10" name="그래픽 9" descr="열쇠">
            <a:extLst>
              <a:ext uri="{FF2B5EF4-FFF2-40B4-BE49-F238E27FC236}">
                <a16:creationId xmlns:a16="http://schemas.microsoft.com/office/drawing/2014/main" id="{E55C4D7C-5A54-4549-925E-5F32327EEA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22169" y="1162032"/>
            <a:ext cx="1042799" cy="1042799"/>
          </a:xfrm>
          <a:prstGeom prst="rect">
            <a:avLst/>
          </a:prstGeom>
        </p:spPr>
      </p:pic>
      <p:pic>
        <p:nvPicPr>
          <p:cNvPr id="11" name="그래픽 10" descr="봉투 열기">
            <a:extLst>
              <a:ext uri="{FF2B5EF4-FFF2-40B4-BE49-F238E27FC236}">
                <a16:creationId xmlns:a16="http://schemas.microsoft.com/office/drawing/2014/main" id="{EF48DAEB-F8CE-4727-8C4C-0605F91E8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8272" y="2103437"/>
            <a:ext cx="914400" cy="91440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2679C31-D862-4C0A-B36B-7F2CCDE56801}"/>
              </a:ext>
            </a:extLst>
          </p:cNvPr>
          <p:cNvSpPr/>
          <p:nvPr/>
        </p:nvSpPr>
        <p:spPr>
          <a:xfrm>
            <a:off x="3339480" y="2433326"/>
            <a:ext cx="2369975" cy="2892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4E7AC98-FD94-4812-B174-4349881462F9}"/>
              </a:ext>
            </a:extLst>
          </p:cNvPr>
          <p:cNvSpPr/>
          <p:nvPr/>
        </p:nvSpPr>
        <p:spPr>
          <a:xfrm>
            <a:off x="6853183" y="2433326"/>
            <a:ext cx="2369975" cy="2892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0E417CC-E718-4A2A-9E36-9E7FA147DE3D}"/>
              </a:ext>
            </a:extLst>
          </p:cNvPr>
          <p:cNvSpPr/>
          <p:nvPr/>
        </p:nvSpPr>
        <p:spPr>
          <a:xfrm>
            <a:off x="4353419" y="1919183"/>
            <a:ext cx="380298" cy="567427"/>
          </a:xfrm>
          <a:prstGeom prst="downArrow">
            <a:avLst>
              <a:gd name="adj1" fmla="val 40476"/>
              <a:gd name="adj2" fmla="val 38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4CDE28FF-DBA1-4D38-B7D6-80DE7FB81E93}"/>
              </a:ext>
            </a:extLst>
          </p:cNvPr>
          <p:cNvSpPr/>
          <p:nvPr/>
        </p:nvSpPr>
        <p:spPr>
          <a:xfrm>
            <a:off x="8019234" y="1919183"/>
            <a:ext cx="380298" cy="567427"/>
          </a:xfrm>
          <a:prstGeom prst="downArrow">
            <a:avLst>
              <a:gd name="adj1" fmla="val 40476"/>
              <a:gd name="adj2" fmla="val 38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C8A672-8546-4A33-9472-28EC77EC102E}"/>
              </a:ext>
            </a:extLst>
          </p:cNvPr>
          <p:cNvSpPr txBox="1"/>
          <p:nvPr/>
        </p:nvSpPr>
        <p:spPr>
          <a:xfrm>
            <a:off x="2860360" y="3280546"/>
            <a:ext cx="738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 </a:t>
            </a:r>
            <a:r>
              <a:rPr lang="en-US" altLang="ko-KR" dirty="0"/>
              <a:t>A</a:t>
            </a:r>
            <a:r>
              <a:rPr lang="ko-KR" altLang="en-US" dirty="0"/>
              <a:t>로 암호화하면 키 </a:t>
            </a:r>
            <a:r>
              <a:rPr lang="en-US" altLang="ko-KR" dirty="0"/>
              <a:t>B</a:t>
            </a:r>
            <a:r>
              <a:rPr lang="ko-KR" altLang="en-US" dirty="0"/>
              <a:t>로만 복호화</a:t>
            </a:r>
            <a:r>
              <a:rPr lang="en-US" altLang="ko-KR" dirty="0"/>
              <a:t>(</a:t>
            </a:r>
            <a:r>
              <a:rPr lang="ko-KR" altLang="en-US" dirty="0"/>
              <a:t>암호화를 풀 수</a:t>
            </a:r>
            <a:r>
              <a:rPr lang="en-US" altLang="ko-KR" dirty="0"/>
              <a:t>)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래픽 16" descr="봉투 열기">
            <a:extLst>
              <a:ext uri="{FF2B5EF4-FFF2-40B4-BE49-F238E27FC236}">
                <a16:creationId xmlns:a16="http://schemas.microsoft.com/office/drawing/2014/main" id="{8D699284-810E-43B6-B00C-C27671569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9068" y="4736094"/>
            <a:ext cx="914400" cy="914400"/>
          </a:xfrm>
          <a:prstGeom prst="rect">
            <a:avLst/>
          </a:prstGeom>
        </p:spPr>
      </p:pic>
      <p:pic>
        <p:nvPicPr>
          <p:cNvPr id="18" name="그래픽 17" descr="봉투">
            <a:extLst>
              <a:ext uri="{FF2B5EF4-FFF2-40B4-BE49-F238E27FC236}">
                <a16:creationId xmlns:a16="http://schemas.microsoft.com/office/drawing/2014/main" id="{76C64303-959D-44B4-B154-BA87ACD78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3669" y="4736094"/>
            <a:ext cx="914400" cy="914400"/>
          </a:xfrm>
          <a:prstGeom prst="rect">
            <a:avLst/>
          </a:prstGeom>
        </p:spPr>
      </p:pic>
      <p:pic>
        <p:nvPicPr>
          <p:cNvPr id="19" name="그래픽 18" descr="열쇠">
            <a:extLst>
              <a:ext uri="{FF2B5EF4-FFF2-40B4-BE49-F238E27FC236}">
                <a16:creationId xmlns:a16="http://schemas.microsoft.com/office/drawing/2014/main" id="{35AEB474-F69A-41D2-9A27-9E29757703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3067" y="3801945"/>
            <a:ext cx="1042799" cy="1042799"/>
          </a:xfrm>
          <a:prstGeom prst="rect">
            <a:avLst/>
          </a:prstGeom>
        </p:spPr>
      </p:pic>
      <p:pic>
        <p:nvPicPr>
          <p:cNvPr id="20" name="그래픽 19" descr="열쇠">
            <a:extLst>
              <a:ext uri="{FF2B5EF4-FFF2-40B4-BE49-F238E27FC236}">
                <a16:creationId xmlns:a16="http://schemas.microsoft.com/office/drawing/2014/main" id="{202374E8-3BD5-41F1-AA78-1FEBD16196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87983" y="3794689"/>
            <a:ext cx="1042799" cy="1042799"/>
          </a:xfrm>
          <a:prstGeom prst="rect">
            <a:avLst/>
          </a:prstGeom>
        </p:spPr>
      </p:pic>
      <p:pic>
        <p:nvPicPr>
          <p:cNvPr id="21" name="그래픽 20" descr="봉투 열기">
            <a:extLst>
              <a:ext uri="{FF2B5EF4-FFF2-40B4-BE49-F238E27FC236}">
                <a16:creationId xmlns:a16="http://schemas.microsoft.com/office/drawing/2014/main" id="{59FBEDDF-CDD9-4609-8914-4398AB637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8272" y="4736094"/>
            <a:ext cx="914400" cy="914400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8D3A207-DF21-4FEA-BABA-7606ECA49072}"/>
              </a:ext>
            </a:extLst>
          </p:cNvPr>
          <p:cNvSpPr/>
          <p:nvPr/>
        </p:nvSpPr>
        <p:spPr>
          <a:xfrm>
            <a:off x="3339480" y="5065983"/>
            <a:ext cx="2369975" cy="2892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DDBC170-0E15-4229-8D22-06E1AB3B686E}"/>
              </a:ext>
            </a:extLst>
          </p:cNvPr>
          <p:cNvSpPr/>
          <p:nvPr/>
        </p:nvSpPr>
        <p:spPr>
          <a:xfrm>
            <a:off x="6853183" y="5065983"/>
            <a:ext cx="2369975" cy="2892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D7B803DD-B7D7-4682-AB0D-305A675A9E39}"/>
              </a:ext>
            </a:extLst>
          </p:cNvPr>
          <p:cNvSpPr/>
          <p:nvPr/>
        </p:nvSpPr>
        <p:spPr>
          <a:xfrm>
            <a:off x="4353419" y="4551840"/>
            <a:ext cx="380298" cy="567427"/>
          </a:xfrm>
          <a:prstGeom prst="downArrow">
            <a:avLst>
              <a:gd name="adj1" fmla="val 40476"/>
              <a:gd name="adj2" fmla="val 38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8DBC5686-A6DD-4FFE-B4B4-606E2DC23497}"/>
              </a:ext>
            </a:extLst>
          </p:cNvPr>
          <p:cNvSpPr/>
          <p:nvPr/>
        </p:nvSpPr>
        <p:spPr>
          <a:xfrm>
            <a:off x="8019234" y="4551840"/>
            <a:ext cx="380298" cy="567427"/>
          </a:xfrm>
          <a:prstGeom prst="downArrow">
            <a:avLst>
              <a:gd name="adj1" fmla="val 40476"/>
              <a:gd name="adj2" fmla="val 38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955F81-7CC4-4C2E-A93B-893345EFEFDE}"/>
              </a:ext>
            </a:extLst>
          </p:cNvPr>
          <p:cNvSpPr txBox="1"/>
          <p:nvPr/>
        </p:nvSpPr>
        <p:spPr>
          <a:xfrm>
            <a:off x="2860360" y="5913203"/>
            <a:ext cx="738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 </a:t>
            </a:r>
            <a:r>
              <a:rPr lang="en-US" altLang="ko-KR" dirty="0"/>
              <a:t>B</a:t>
            </a:r>
            <a:r>
              <a:rPr lang="ko-KR" altLang="en-US" dirty="0"/>
              <a:t>로 암호화하면 키 </a:t>
            </a:r>
            <a:r>
              <a:rPr lang="en-US" altLang="ko-KR" dirty="0"/>
              <a:t>A</a:t>
            </a:r>
            <a:r>
              <a:rPr lang="ko-KR" altLang="en-US" dirty="0"/>
              <a:t>로만 복호화</a:t>
            </a:r>
            <a:r>
              <a:rPr lang="en-US" altLang="ko-KR" dirty="0"/>
              <a:t>(</a:t>
            </a:r>
            <a:r>
              <a:rPr lang="ko-KR" altLang="en-US" dirty="0"/>
              <a:t>암호화를 풀 수</a:t>
            </a:r>
            <a:r>
              <a:rPr lang="en-US" altLang="ko-KR" dirty="0"/>
              <a:t>)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65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52BEC-3625-4330-8989-FCD864CB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비대칭키 암호화</a:t>
            </a:r>
          </a:p>
        </p:txBody>
      </p:sp>
      <p:pic>
        <p:nvPicPr>
          <p:cNvPr id="9" name="내용 개체 틀 4" descr="사용자">
            <a:extLst>
              <a:ext uri="{FF2B5EF4-FFF2-40B4-BE49-F238E27FC236}">
                <a16:creationId xmlns:a16="http://schemas.microsoft.com/office/drawing/2014/main" id="{3771CEE2-EFD6-4239-88CA-E190F02C2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258" y="3477287"/>
            <a:ext cx="1325563" cy="1325563"/>
          </a:xfrm>
        </p:spPr>
      </p:pic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38461A6C-B069-4CE2-A152-B197C90AB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4179" y="3477287"/>
            <a:ext cx="1325563" cy="1325563"/>
          </a:xfrm>
          <a:prstGeom prst="rect">
            <a:avLst/>
          </a:prstGeom>
        </p:spPr>
      </p:pic>
      <p:sp>
        <p:nvSpPr>
          <p:cNvPr id="11" name="생각 풍선: 구름 모양 10">
            <a:extLst>
              <a:ext uri="{FF2B5EF4-FFF2-40B4-BE49-F238E27FC236}">
                <a16:creationId xmlns:a16="http://schemas.microsoft.com/office/drawing/2014/main" id="{765A0E79-3962-4CAA-9465-95E1E706D217}"/>
              </a:ext>
            </a:extLst>
          </p:cNvPr>
          <p:cNvSpPr/>
          <p:nvPr/>
        </p:nvSpPr>
        <p:spPr>
          <a:xfrm>
            <a:off x="2567031" y="1577130"/>
            <a:ext cx="3246540" cy="1669639"/>
          </a:xfrm>
          <a:prstGeom prst="cloudCallout">
            <a:avLst>
              <a:gd name="adj1" fmla="val -47094"/>
              <a:gd name="adj2" fmla="val 707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 편지를 암호화해서 보내고 싶어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래픽 11" descr="봉투 열기">
            <a:extLst>
              <a:ext uri="{FF2B5EF4-FFF2-40B4-BE49-F238E27FC236}">
                <a16:creationId xmlns:a16="http://schemas.microsoft.com/office/drawing/2014/main" id="{EF094B0E-9AE8-4660-8AA1-4583BAC15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0279" y="3710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7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52BEC-3625-4330-8989-FCD864CB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비대칭키 암호화</a:t>
            </a:r>
          </a:p>
        </p:txBody>
      </p:sp>
      <p:pic>
        <p:nvPicPr>
          <p:cNvPr id="9" name="내용 개체 틀 4" descr="사용자">
            <a:extLst>
              <a:ext uri="{FF2B5EF4-FFF2-40B4-BE49-F238E27FC236}">
                <a16:creationId xmlns:a16="http://schemas.microsoft.com/office/drawing/2014/main" id="{3771CEE2-EFD6-4239-88CA-E190F02C2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258" y="3477287"/>
            <a:ext cx="1325563" cy="1325563"/>
          </a:xfrm>
        </p:spPr>
      </p:pic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38461A6C-B069-4CE2-A152-B197C90AB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4179" y="3477287"/>
            <a:ext cx="1325563" cy="1325563"/>
          </a:xfrm>
          <a:prstGeom prst="rect">
            <a:avLst/>
          </a:prstGeom>
        </p:spPr>
      </p:pic>
      <p:pic>
        <p:nvPicPr>
          <p:cNvPr id="7" name="그래픽 6" descr="열쇠">
            <a:extLst>
              <a:ext uri="{FF2B5EF4-FFF2-40B4-BE49-F238E27FC236}">
                <a16:creationId xmlns:a16="http://schemas.microsoft.com/office/drawing/2014/main" id="{B792F76B-168C-400A-99E4-5AAF468B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5104" y="3307086"/>
            <a:ext cx="1325563" cy="1325563"/>
          </a:xfrm>
          <a:prstGeom prst="rect">
            <a:avLst/>
          </a:prstGeom>
        </p:spPr>
      </p:pic>
      <p:pic>
        <p:nvPicPr>
          <p:cNvPr id="8" name="그래픽 7" descr="열쇠">
            <a:extLst>
              <a:ext uri="{FF2B5EF4-FFF2-40B4-BE49-F238E27FC236}">
                <a16:creationId xmlns:a16="http://schemas.microsoft.com/office/drawing/2014/main" id="{F796498F-0D1B-49A1-8CEE-10B656A63F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8616" y="3576162"/>
            <a:ext cx="1325563" cy="1325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834A10-DCDC-456F-9E68-CD1DF85C5DE8}"/>
              </a:ext>
            </a:extLst>
          </p:cNvPr>
          <p:cNvSpPr txBox="1"/>
          <p:nvPr/>
        </p:nvSpPr>
        <p:spPr>
          <a:xfrm>
            <a:off x="6979299" y="4901725"/>
            <a:ext cx="397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 dirty="0"/>
              <a:t>받는 사람이 암호화 키를 생성</a:t>
            </a:r>
          </a:p>
        </p:txBody>
      </p:sp>
    </p:spTree>
    <p:extLst>
      <p:ext uri="{BB962C8B-B14F-4D97-AF65-F5344CB8AC3E}">
        <p14:creationId xmlns:p14="http://schemas.microsoft.com/office/powerpoint/2010/main" val="3331440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52BEC-3625-4330-8989-FCD864CB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비대칭키 암호화</a:t>
            </a:r>
          </a:p>
        </p:txBody>
      </p:sp>
      <p:pic>
        <p:nvPicPr>
          <p:cNvPr id="9" name="내용 개체 틀 4" descr="사용자">
            <a:extLst>
              <a:ext uri="{FF2B5EF4-FFF2-40B4-BE49-F238E27FC236}">
                <a16:creationId xmlns:a16="http://schemas.microsoft.com/office/drawing/2014/main" id="{3771CEE2-EFD6-4239-88CA-E190F02C2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258" y="3477287"/>
            <a:ext cx="1325563" cy="1325563"/>
          </a:xfrm>
        </p:spPr>
      </p:pic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38461A6C-B069-4CE2-A152-B197C90AB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4179" y="3477287"/>
            <a:ext cx="1325563" cy="1325563"/>
          </a:xfrm>
          <a:prstGeom prst="rect">
            <a:avLst/>
          </a:prstGeom>
        </p:spPr>
      </p:pic>
      <p:pic>
        <p:nvPicPr>
          <p:cNvPr id="7" name="그래픽 6" descr="열쇠">
            <a:extLst>
              <a:ext uri="{FF2B5EF4-FFF2-40B4-BE49-F238E27FC236}">
                <a16:creationId xmlns:a16="http://schemas.microsoft.com/office/drawing/2014/main" id="{B792F76B-168C-400A-99E4-5AAF468B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5104" y="3307086"/>
            <a:ext cx="1325563" cy="1325563"/>
          </a:xfrm>
          <a:prstGeom prst="rect">
            <a:avLst/>
          </a:prstGeom>
        </p:spPr>
      </p:pic>
      <p:pic>
        <p:nvPicPr>
          <p:cNvPr id="8" name="그래픽 7" descr="열쇠">
            <a:extLst>
              <a:ext uri="{FF2B5EF4-FFF2-40B4-BE49-F238E27FC236}">
                <a16:creationId xmlns:a16="http://schemas.microsoft.com/office/drawing/2014/main" id="{F796498F-0D1B-49A1-8CEE-10B656A63F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8616" y="3576162"/>
            <a:ext cx="1325563" cy="1325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834A10-DCDC-456F-9E68-CD1DF85C5DE8}"/>
              </a:ext>
            </a:extLst>
          </p:cNvPr>
          <p:cNvSpPr txBox="1"/>
          <p:nvPr/>
        </p:nvSpPr>
        <p:spPr>
          <a:xfrm>
            <a:off x="4109767" y="4709136"/>
            <a:ext cx="3972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보내는 사람한테 키 </a:t>
            </a:r>
            <a:r>
              <a:rPr lang="en-US" altLang="ko-KR" dirty="0"/>
              <a:t>A</a:t>
            </a:r>
            <a:r>
              <a:rPr lang="ko-KR" altLang="en-US" dirty="0"/>
              <a:t>를 전달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이때 이 키 </a:t>
            </a:r>
            <a:r>
              <a:rPr lang="en-US" altLang="ko-KR" dirty="0"/>
              <a:t>A</a:t>
            </a:r>
            <a:r>
              <a:rPr lang="ko-KR" altLang="en-US" dirty="0"/>
              <a:t>를 공개키</a:t>
            </a:r>
            <a:r>
              <a:rPr lang="en-US" altLang="ko-KR" dirty="0"/>
              <a:t>, </a:t>
            </a:r>
            <a:r>
              <a:rPr lang="ko-KR" altLang="en-US" dirty="0"/>
              <a:t>나머지 키 </a:t>
            </a:r>
            <a:r>
              <a:rPr lang="en-US" altLang="ko-KR" dirty="0"/>
              <a:t>B</a:t>
            </a:r>
            <a:r>
              <a:rPr lang="ko-KR" altLang="en-US" dirty="0"/>
              <a:t>를 개인키라 하자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7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6 L -0.38711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6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52BEC-3625-4330-8989-FCD864CB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비대칭키 암호화</a:t>
            </a:r>
          </a:p>
        </p:txBody>
      </p:sp>
      <p:pic>
        <p:nvPicPr>
          <p:cNvPr id="9" name="내용 개체 틀 4" descr="사용자">
            <a:extLst>
              <a:ext uri="{FF2B5EF4-FFF2-40B4-BE49-F238E27FC236}">
                <a16:creationId xmlns:a16="http://schemas.microsoft.com/office/drawing/2014/main" id="{3771CEE2-EFD6-4239-88CA-E190F02C2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258" y="3477287"/>
            <a:ext cx="1325563" cy="1325563"/>
          </a:xfrm>
        </p:spPr>
      </p:pic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38461A6C-B069-4CE2-A152-B197C90AB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4179" y="3477287"/>
            <a:ext cx="1325563" cy="1325563"/>
          </a:xfrm>
          <a:prstGeom prst="rect">
            <a:avLst/>
          </a:prstGeom>
        </p:spPr>
      </p:pic>
      <p:pic>
        <p:nvPicPr>
          <p:cNvPr id="7" name="그래픽 6" descr="열쇠">
            <a:extLst>
              <a:ext uri="{FF2B5EF4-FFF2-40B4-BE49-F238E27FC236}">
                <a16:creationId xmlns:a16="http://schemas.microsoft.com/office/drawing/2014/main" id="{B792F76B-168C-400A-99E4-5AAF468BC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2743" y="3296822"/>
            <a:ext cx="1325563" cy="1325563"/>
          </a:xfrm>
          <a:prstGeom prst="rect">
            <a:avLst/>
          </a:prstGeom>
        </p:spPr>
      </p:pic>
      <p:pic>
        <p:nvPicPr>
          <p:cNvPr id="8" name="그래픽 7" descr="열쇠">
            <a:extLst>
              <a:ext uri="{FF2B5EF4-FFF2-40B4-BE49-F238E27FC236}">
                <a16:creationId xmlns:a16="http://schemas.microsoft.com/office/drawing/2014/main" id="{F796498F-0D1B-49A1-8CEE-10B656A63F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8616" y="3576162"/>
            <a:ext cx="1325563" cy="1325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834A10-DCDC-456F-9E68-CD1DF85C5DE8}"/>
              </a:ext>
            </a:extLst>
          </p:cNvPr>
          <p:cNvSpPr txBox="1"/>
          <p:nvPr/>
        </p:nvSpPr>
        <p:spPr>
          <a:xfrm>
            <a:off x="3904186" y="4322127"/>
            <a:ext cx="1843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전달받은 키 </a:t>
            </a:r>
            <a:r>
              <a:rPr lang="en-US" altLang="ko-KR" dirty="0"/>
              <a:t>A</a:t>
            </a:r>
            <a:r>
              <a:rPr lang="ko-KR" altLang="en-US" dirty="0"/>
              <a:t>로 편지를 암호화</a:t>
            </a:r>
            <a:endParaRPr lang="en-US" altLang="ko-KR" dirty="0"/>
          </a:p>
        </p:txBody>
      </p:sp>
      <p:pic>
        <p:nvPicPr>
          <p:cNvPr id="12" name="그래픽 11" descr="봉투 열기">
            <a:extLst>
              <a:ext uri="{FF2B5EF4-FFF2-40B4-BE49-F238E27FC236}">
                <a16:creationId xmlns:a16="http://schemas.microsoft.com/office/drawing/2014/main" id="{2DDEEA6B-CB85-4B69-A77F-BB8BC3682D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37821" y="2514600"/>
            <a:ext cx="914400" cy="914400"/>
          </a:xfrm>
          <a:prstGeom prst="rect">
            <a:avLst/>
          </a:prstGeom>
        </p:spPr>
      </p:pic>
      <p:pic>
        <p:nvPicPr>
          <p:cNvPr id="13" name="그래픽 12" descr="봉투">
            <a:extLst>
              <a:ext uri="{FF2B5EF4-FFF2-40B4-BE49-F238E27FC236}">
                <a16:creationId xmlns:a16="http://schemas.microsoft.com/office/drawing/2014/main" id="{BD3CAEDC-E7E6-4FAE-8EC4-C55EA369A5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37822" y="4234259"/>
            <a:ext cx="914400" cy="914400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4075173-F6E1-4DF7-8840-62BB2C64DC39}"/>
              </a:ext>
            </a:extLst>
          </p:cNvPr>
          <p:cNvSpPr/>
          <p:nvPr/>
        </p:nvSpPr>
        <p:spPr>
          <a:xfrm>
            <a:off x="3130768" y="3565322"/>
            <a:ext cx="528507" cy="788564"/>
          </a:xfrm>
          <a:prstGeom prst="downArrow">
            <a:avLst>
              <a:gd name="adj1" fmla="val 40476"/>
              <a:gd name="adj2" fmla="val 38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10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A57E9-56E9-4393-A757-9B433527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비대칭키 암호화</a:t>
            </a:r>
          </a:p>
        </p:txBody>
      </p:sp>
      <p:pic>
        <p:nvPicPr>
          <p:cNvPr id="5" name="내용 개체 틀 4" descr="사용자">
            <a:extLst>
              <a:ext uri="{FF2B5EF4-FFF2-40B4-BE49-F238E27FC236}">
                <a16:creationId xmlns:a16="http://schemas.microsoft.com/office/drawing/2014/main" id="{17EEDFFF-CCEF-46D5-A368-8A22C6CDA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258" y="3477287"/>
            <a:ext cx="1325563" cy="1325563"/>
          </a:xfrm>
        </p:spPr>
      </p:pic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B3DDB709-C63C-4B63-90BA-6F6F61E85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4179" y="3477287"/>
            <a:ext cx="1325563" cy="1325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6FD139-BC09-4B31-B981-962A0847E8F2}"/>
              </a:ext>
            </a:extLst>
          </p:cNvPr>
          <p:cNvSpPr txBox="1"/>
          <p:nvPr/>
        </p:nvSpPr>
        <p:spPr>
          <a:xfrm>
            <a:off x="4233644" y="4511258"/>
            <a:ext cx="281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암호화된 편지 전달</a:t>
            </a:r>
          </a:p>
        </p:txBody>
      </p:sp>
      <p:pic>
        <p:nvPicPr>
          <p:cNvPr id="10" name="그래픽 9" descr="봉투">
            <a:extLst>
              <a:ext uri="{FF2B5EF4-FFF2-40B4-BE49-F238E27FC236}">
                <a16:creationId xmlns:a16="http://schemas.microsoft.com/office/drawing/2014/main" id="{81AAC692-05CF-45A7-8399-882225E2C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7821" y="36828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5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0.44114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A57E9-56E9-4393-A757-9B433527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비대칭키 암호화</a:t>
            </a:r>
          </a:p>
        </p:txBody>
      </p:sp>
      <p:pic>
        <p:nvPicPr>
          <p:cNvPr id="5" name="내용 개체 틀 4" descr="사용자">
            <a:extLst>
              <a:ext uri="{FF2B5EF4-FFF2-40B4-BE49-F238E27FC236}">
                <a16:creationId xmlns:a16="http://schemas.microsoft.com/office/drawing/2014/main" id="{17EEDFFF-CCEF-46D5-A368-8A22C6CDA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258" y="3477287"/>
            <a:ext cx="1325563" cy="1325563"/>
          </a:xfrm>
        </p:spPr>
      </p:pic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B3DDB709-C63C-4B63-90BA-6F6F61E85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4179" y="3477287"/>
            <a:ext cx="1325563" cy="1325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6FD139-BC09-4B31-B981-962A0847E8F2}"/>
              </a:ext>
            </a:extLst>
          </p:cNvPr>
          <p:cNvSpPr txBox="1"/>
          <p:nvPr/>
        </p:nvSpPr>
        <p:spPr>
          <a:xfrm>
            <a:off x="5722413" y="4234259"/>
            <a:ext cx="281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가지고 있는 개인 키로</a:t>
            </a:r>
            <a:endParaRPr lang="en-US" altLang="ko-KR" dirty="0"/>
          </a:p>
          <a:p>
            <a:pPr algn="ctr"/>
            <a:r>
              <a:rPr lang="ko-KR" altLang="en-US" dirty="0"/>
              <a:t>복호화</a:t>
            </a:r>
          </a:p>
        </p:txBody>
      </p:sp>
      <p:pic>
        <p:nvPicPr>
          <p:cNvPr id="9" name="그래픽 8" descr="봉투 열기">
            <a:extLst>
              <a:ext uri="{FF2B5EF4-FFF2-40B4-BE49-F238E27FC236}">
                <a16:creationId xmlns:a16="http://schemas.microsoft.com/office/drawing/2014/main" id="{B33CAD7D-A9A8-48CF-A1BE-13A4F8363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9778" y="4423390"/>
            <a:ext cx="914400" cy="914400"/>
          </a:xfrm>
          <a:prstGeom prst="rect">
            <a:avLst/>
          </a:prstGeom>
        </p:spPr>
      </p:pic>
      <p:pic>
        <p:nvPicPr>
          <p:cNvPr id="10" name="그래픽 9" descr="봉투">
            <a:extLst>
              <a:ext uri="{FF2B5EF4-FFF2-40B4-BE49-F238E27FC236}">
                <a16:creationId xmlns:a16="http://schemas.microsoft.com/office/drawing/2014/main" id="{81AAC692-05CF-45A7-8399-882225E2CB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9779" y="2599839"/>
            <a:ext cx="914400" cy="91440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9C6528B-BDE6-4D78-B2A4-8B81128DD0E5}"/>
              </a:ext>
            </a:extLst>
          </p:cNvPr>
          <p:cNvSpPr/>
          <p:nvPr/>
        </p:nvSpPr>
        <p:spPr>
          <a:xfrm>
            <a:off x="8532725" y="3565322"/>
            <a:ext cx="528507" cy="788564"/>
          </a:xfrm>
          <a:prstGeom prst="downArrow">
            <a:avLst>
              <a:gd name="adj1" fmla="val 40476"/>
              <a:gd name="adj2" fmla="val 38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열쇠">
            <a:extLst>
              <a:ext uri="{FF2B5EF4-FFF2-40B4-BE49-F238E27FC236}">
                <a16:creationId xmlns:a16="http://schemas.microsoft.com/office/drawing/2014/main" id="{B5BD2402-094D-41B2-B68D-AF28E27EE6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10687" y="3296822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8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3C5A8-8FDF-4747-930A-0E0AA1DE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어렸을 때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AE25AB-5C62-47AD-BFBD-C70CCAC5A7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어머니가 인터넷뱅킹을 하시고 옆에서 지켜보던 </a:t>
            </a:r>
            <a:r>
              <a:rPr lang="ko-KR" altLang="en-US" dirty="0" err="1"/>
              <a:t>꼬꼬마시절에</a:t>
            </a:r>
            <a:endParaRPr lang="en-US" altLang="ko-KR" dirty="0"/>
          </a:p>
          <a:p>
            <a:r>
              <a:rPr lang="ko-KR" altLang="en-US" dirty="0"/>
              <a:t>옆과 같은 창을 만들어보고 싶었음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E3242AFD-BAB2-4CB1-8F6F-6E9C990801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782" y="1825625"/>
            <a:ext cx="4462435" cy="4351338"/>
          </a:xfrm>
        </p:spPr>
      </p:pic>
    </p:spTree>
    <p:extLst>
      <p:ext uri="{BB962C8B-B14F-4D97-AF65-F5344CB8AC3E}">
        <p14:creationId xmlns:p14="http://schemas.microsoft.com/office/powerpoint/2010/main" val="1687463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A57E9-56E9-4393-A757-9B433527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비대칭키 암호화의 장점</a:t>
            </a:r>
          </a:p>
        </p:txBody>
      </p:sp>
      <p:pic>
        <p:nvPicPr>
          <p:cNvPr id="5" name="내용 개체 틀 4" descr="사용자">
            <a:extLst>
              <a:ext uri="{FF2B5EF4-FFF2-40B4-BE49-F238E27FC236}">
                <a16:creationId xmlns:a16="http://schemas.microsoft.com/office/drawing/2014/main" id="{17EEDFFF-CCEF-46D5-A368-8A22C6CDA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258" y="3477287"/>
            <a:ext cx="1325563" cy="1325563"/>
          </a:xfrm>
        </p:spPr>
      </p:pic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B3DDB709-C63C-4B63-90BA-6F6F61E85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4179" y="3477287"/>
            <a:ext cx="1325563" cy="1325563"/>
          </a:xfrm>
          <a:prstGeom prst="rect">
            <a:avLst/>
          </a:prstGeom>
        </p:spPr>
      </p:pic>
      <p:sp>
        <p:nvSpPr>
          <p:cNvPr id="15" name="생각 풍선: 구름 모양 14">
            <a:extLst>
              <a:ext uri="{FF2B5EF4-FFF2-40B4-BE49-F238E27FC236}">
                <a16:creationId xmlns:a16="http://schemas.microsoft.com/office/drawing/2014/main" id="{9307D057-24B1-46E1-A74F-07B66C275DFB}"/>
              </a:ext>
            </a:extLst>
          </p:cNvPr>
          <p:cNvSpPr/>
          <p:nvPr/>
        </p:nvSpPr>
        <p:spPr>
          <a:xfrm>
            <a:off x="2046914" y="1660944"/>
            <a:ext cx="3338817" cy="1585825"/>
          </a:xfrm>
          <a:prstGeom prst="cloudCallout">
            <a:avLst>
              <a:gd name="adj1" fmla="val -32140"/>
              <a:gd name="adj2" fmla="val 778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공개키를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전달받았다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315031-FD33-48E0-9D91-53DB15BB4709}"/>
              </a:ext>
            </a:extLst>
          </p:cNvPr>
          <p:cNvSpPr txBox="1"/>
          <p:nvPr/>
        </p:nvSpPr>
        <p:spPr>
          <a:xfrm>
            <a:off x="0" y="586393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공개키를 탈취당해도 </a:t>
            </a:r>
            <a:r>
              <a:rPr lang="ko-KR" altLang="en-US" dirty="0" err="1"/>
              <a:t>스토커가</a:t>
            </a:r>
            <a:r>
              <a:rPr lang="ko-KR" altLang="en-US" dirty="0"/>
              <a:t> </a:t>
            </a:r>
            <a:r>
              <a:rPr lang="ko-KR" altLang="en-US"/>
              <a:t>편지를 복호화할 </a:t>
            </a:r>
            <a:r>
              <a:rPr lang="ko-KR" altLang="en-US" dirty="0"/>
              <a:t>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래픽 7" descr="형사">
            <a:extLst>
              <a:ext uri="{FF2B5EF4-FFF2-40B4-BE49-F238E27FC236}">
                <a16:creationId xmlns:a16="http://schemas.microsoft.com/office/drawing/2014/main" id="{4E7E4720-E9B7-465B-8BB6-39119CB64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5069" y="2101603"/>
            <a:ext cx="1279110" cy="1279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6EDB23-6514-48A4-8F8A-449846EC9A26}"/>
              </a:ext>
            </a:extLst>
          </p:cNvPr>
          <p:cNvSpPr txBox="1"/>
          <p:nvPr/>
        </p:nvSpPr>
        <p:spPr>
          <a:xfrm>
            <a:off x="7975069" y="1800152"/>
            <a:ext cx="127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스토커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생각 풍선: 구름 모양 16">
            <a:extLst>
              <a:ext uri="{FF2B5EF4-FFF2-40B4-BE49-F238E27FC236}">
                <a16:creationId xmlns:a16="http://schemas.microsoft.com/office/drawing/2014/main" id="{84DA0281-8D25-4215-9114-B6F4C5B83632}"/>
              </a:ext>
            </a:extLst>
          </p:cNvPr>
          <p:cNvSpPr/>
          <p:nvPr/>
        </p:nvSpPr>
        <p:spPr>
          <a:xfrm>
            <a:off x="8942663" y="461046"/>
            <a:ext cx="2900853" cy="1585825"/>
          </a:xfrm>
          <a:prstGeom prst="cloudCallout">
            <a:avLst>
              <a:gd name="adj1" fmla="val -44632"/>
              <a:gd name="adj2" fmla="val 699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공개키잖아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쓸모가 없는데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그래픽 13" descr="열쇠">
            <a:extLst>
              <a:ext uri="{FF2B5EF4-FFF2-40B4-BE49-F238E27FC236}">
                <a16:creationId xmlns:a16="http://schemas.microsoft.com/office/drawing/2014/main" id="{6185915E-696C-4F55-80AC-2E6BDB8D9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3218" y="3511127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98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627BA-5A6C-4E72-ACA5-2A1E4A41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공인인증서 저장위치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6584D-CD39-4CB7-82D0-BD9899A2D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공인인증서 저장위치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EC52D5-579B-4CE1-BFDF-9BC909E77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590389"/>
              </p:ext>
            </p:extLst>
          </p:nvPr>
        </p:nvGraphicFramePr>
        <p:xfrm>
          <a:off x="1040062" y="2347595"/>
          <a:ext cx="10515599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077">
                  <a:extLst>
                    <a:ext uri="{9D8B030D-6E8A-4147-A177-3AD203B41FA5}">
                      <a16:colId xmlns:a16="http://schemas.microsoft.com/office/drawing/2014/main" val="4242823018"/>
                    </a:ext>
                  </a:extLst>
                </a:gridCol>
                <a:gridCol w="1084369">
                  <a:extLst>
                    <a:ext uri="{9D8B030D-6E8A-4147-A177-3AD203B41FA5}">
                      <a16:colId xmlns:a16="http://schemas.microsoft.com/office/drawing/2014/main" val="3074600174"/>
                    </a:ext>
                  </a:extLst>
                </a:gridCol>
                <a:gridCol w="1885134">
                  <a:extLst>
                    <a:ext uri="{9D8B030D-6E8A-4147-A177-3AD203B41FA5}">
                      <a16:colId xmlns:a16="http://schemas.microsoft.com/office/drawing/2014/main" val="2677139518"/>
                    </a:ext>
                  </a:extLst>
                </a:gridCol>
                <a:gridCol w="5255019">
                  <a:extLst>
                    <a:ext uri="{9D8B030D-6E8A-4147-A177-3AD203B41FA5}">
                      <a16:colId xmlns:a16="http://schemas.microsoft.com/office/drawing/2014/main" val="1974100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저장매체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인증서 저장위치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0032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이동식 디스크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윈도우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드라이브명</a:t>
                      </a:r>
                      <a:r>
                        <a:rPr lang="en-US" altLang="ko-KR" dirty="0"/>
                        <a:t>):\NPKI\(</a:t>
                      </a:r>
                      <a:r>
                        <a:rPr lang="ko-KR" altLang="en-US" dirty="0"/>
                        <a:t>인증기관식별자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140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UNIX/Linux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마운트 디렉토리</a:t>
                      </a:r>
                      <a:r>
                        <a:rPr lang="en-US" altLang="ko-KR" dirty="0"/>
                        <a:t>):\NPKI\(</a:t>
                      </a:r>
                      <a:r>
                        <a:rPr lang="ko-KR" altLang="en-US" dirty="0"/>
                        <a:t>인증기관 식별자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5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 X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/Volumes/(</a:t>
                      </a:r>
                      <a:r>
                        <a:rPr lang="ko-KR" altLang="en-US" dirty="0"/>
                        <a:t>디스크명</a:t>
                      </a:r>
                      <a:r>
                        <a:rPr lang="en-US" altLang="ko-KR" dirty="0"/>
                        <a:t>)/NPKI/(</a:t>
                      </a:r>
                      <a:r>
                        <a:rPr lang="ko-KR" altLang="en-US" dirty="0"/>
                        <a:t>인증기관 식별자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6998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하드디스크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윈도우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98, ME, XP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SystemDrive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%\Program Files\NPKI\(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인증기관식별자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8969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비스타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UserProfile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%\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AppData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LocalLow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\NPKI\(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인증기관식별자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502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Style UI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 [KCAC.TS.CM] </a:t>
                      </a:r>
                      <a:r>
                        <a:rPr lang="ko-KR" altLang="en-US" dirty="0"/>
                        <a:t>참고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0242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UNIX/Linux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사용자계정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3))/NPKI/(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인증기관식별자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195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 X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사용자계정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)/Library/Preferences/NPKI/(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인증기관식별자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763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695AF7-4CBC-4D25-8F83-B4F5CA6E98E3}"/>
              </a:ext>
            </a:extLst>
          </p:cNvPr>
          <p:cNvSpPr txBox="1"/>
          <p:nvPr/>
        </p:nvSpPr>
        <p:spPr>
          <a:xfrm>
            <a:off x="9085277" y="6492875"/>
            <a:ext cx="29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KCAC.TS.UI v2.11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866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67ACA-E73B-4EC9-AE54-4BD1E354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공인인증서 저장위치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517CC-05B3-4350-B56B-6EFF3B2D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앞서 제시된 표에 </a:t>
            </a:r>
            <a:r>
              <a:rPr lang="en-US" altLang="ko-KR" dirty="0"/>
              <a:t>‘USER’ </a:t>
            </a:r>
            <a:r>
              <a:rPr lang="ko-KR" altLang="en-US" dirty="0"/>
              <a:t>디렉토리를 만들고</a:t>
            </a:r>
            <a:r>
              <a:rPr lang="en-US" altLang="ko-KR" dirty="0"/>
              <a:t>, </a:t>
            </a:r>
            <a:r>
              <a:rPr lang="ko-KR" altLang="en-US" dirty="0"/>
              <a:t>그 안에 사용자 식별명칭</a:t>
            </a:r>
            <a:r>
              <a:rPr lang="en-US" altLang="ko-KR" dirty="0"/>
              <a:t>(DN)</a:t>
            </a:r>
            <a:r>
              <a:rPr lang="ko-KR" altLang="en-US" dirty="0"/>
              <a:t>으로 </a:t>
            </a:r>
            <a:r>
              <a:rPr lang="ko-KR" altLang="en-US" dirty="0" err="1"/>
              <a:t>디렉토리르</a:t>
            </a:r>
            <a:r>
              <a:rPr lang="ko-KR" altLang="en-US" dirty="0"/>
              <a:t> 생성한 후</a:t>
            </a:r>
            <a:r>
              <a:rPr lang="en-US" altLang="ko-KR" dirty="0"/>
              <a:t>, </a:t>
            </a:r>
            <a:r>
              <a:rPr lang="ko-KR" altLang="en-US" dirty="0"/>
              <a:t>그 안에 인증서는 </a:t>
            </a:r>
            <a:r>
              <a:rPr lang="en-US" altLang="ko-KR" dirty="0" err="1"/>
              <a:t>signCert.der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개인키는 </a:t>
            </a:r>
            <a:r>
              <a:rPr lang="en-US" altLang="ko-KR" dirty="0" err="1"/>
              <a:t>signPri.key</a:t>
            </a:r>
            <a:r>
              <a:rPr lang="ko-KR" altLang="en-US" dirty="0"/>
              <a:t>로 저장됨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키분배용은 생략함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2A606-F426-4F4E-B2F1-3C9107DBAA85}"/>
              </a:ext>
            </a:extLst>
          </p:cNvPr>
          <p:cNvSpPr txBox="1"/>
          <p:nvPr/>
        </p:nvSpPr>
        <p:spPr>
          <a:xfrm>
            <a:off x="9085277" y="6492875"/>
            <a:ext cx="29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KCAC.TS.UI v2.11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603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92E34-5EF8-4349-953A-C36BD7B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개인키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D11A9-06B4-4A67-AA76-9C9975B7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공개키는 </a:t>
            </a:r>
            <a:r>
              <a:rPr lang="en-US" altLang="ko-KR" dirty="0"/>
              <a:t>C#</a:t>
            </a:r>
            <a:r>
              <a:rPr lang="ko-KR" altLang="en-US" dirty="0"/>
              <a:t>에서 기본적으로 제공하는 </a:t>
            </a:r>
            <a:r>
              <a:rPr lang="en-US" altLang="ko-KR" dirty="0"/>
              <a:t>X509Certificate2 </a:t>
            </a:r>
            <a:r>
              <a:rPr lang="ko-KR" altLang="en-US" dirty="0"/>
              <a:t>클래스를 이용하면 삽질없이 한 번에 불러올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문제는 </a:t>
            </a:r>
            <a:r>
              <a:rPr lang="ko-KR" altLang="en-US" dirty="0" err="1"/>
              <a:t>개인키임</a:t>
            </a:r>
            <a:r>
              <a:rPr lang="en-US" altLang="ko-KR" dirty="0"/>
              <a:t>. </a:t>
            </a:r>
            <a:r>
              <a:rPr lang="ko-KR" altLang="en-US" dirty="0"/>
              <a:t>개인키는 </a:t>
            </a:r>
            <a:r>
              <a:rPr lang="en-US" altLang="ko-KR" dirty="0"/>
              <a:t>PKCS8 (</a:t>
            </a:r>
            <a:r>
              <a:rPr lang="ko-KR" altLang="en-US" dirty="0"/>
              <a:t>개인키를 파일로 저장하는 것에 대한 표준</a:t>
            </a:r>
            <a:r>
              <a:rPr lang="en-US" altLang="ko-KR" dirty="0"/>
              <a:t>)</a:t>
            </a:r>
            <a:r>
              <a:rPr lang="ko-KR" altLang="en-US" dirty="0"/>
              <a:t>로 저장되어 있으며 </a:t>
            </a:r>
            <a:r>
              <a:rPr lang="en-US" altLang="ko-KR" dirty="0"/>
              <a:t>SEED</a:t>
            </a:r>
            <a:r>
              <a:rPr lang="ko-KR" altLang="en-US" dirty="0"/>
              <a:t>라는 우리나라의 독자개발 암호화 알고리즘을 이용함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요약 </a:t>
            </a:r>
            <a:r>
              <a:rPr lang="en-US" altLang="ko-KR" dirty="0"/>
              <a:t>: </a:t>
            </a:r>
            <a:r>
              <a:rPr lang="ko-KR" altLang="en-US" dirty="0"/>
              <a:t>그냥</a:t>
            </a:r>
            <a:r>
              <a:rPr lang="en-US" altLang="ko-KR" dirty="0"/>
              <a:t> </a:t>
            </a:r>
            <a:r>
              <a:rPr lang="ko-KR" altLang="en-US" dirty="0"/>
              <a:t>안되고 약간 삽질이 좀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839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06F60-BC47-4E34-A1C0-5A50FF31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PDKDF1</a:t>
            </a:r>
            <a:r>
              <a:rPr lang="ko-KR" altLang="en-US" dirty="0"/>
              <a:t>을 이용한 암호화 키 도출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6D1193-F1B0-42C6-B87F-2025E771F4B7}"/>
              </a:ext>
            </a:extLst>
          </p:cNvPr>
          <p:cNvSpPr/>
          <p:nvPr/>
        </p:nvSpPr>
        <p:spPr>
          <a:xfrm>
            <a:off x="967409" y="3429000"/>
            <a:ext cx="283596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0335C7-85CE-44FF-806A-E05A3D11BC6A}"/>
              </a:ext>
            </a:extLst>
          </p:cNvPr>
          <p:cNvSpPr/>
          <p:nvPr/>
        </p:nvSpPr>
        <p:spPr>
          <a:xfrm>
            <a:off x="4776186" y="3429000"/>
            <a:ext cx="283596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PBKDF1(SHA-1)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CB85DBD-6B1C-43E9-AE14-91D36A5BD36F}"/>
              </a:ext>
            </a:extLst>
          </p:cNvPr>
          <p:cNvSpPr/>
          <p:nvPr/>
        </p:nvSpPr>
        <p:spPr>
          <a:xfrm>
            <a:off x="3890285" y="3478335"/>
            <a:ext cx="798990" cy="40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4BA4CC-24D5-435F-8E44-4E86ACC3D131}"/>
              </a:ext>
            </a:extLst>
          </p:cNvPr>
          <p:cNvSpPr/>
          <p:nvPr/>
        </p:nvSpPr>
        <p:spPr>
          <a:xfrm>
            <a:off x="8584963" y="3429000"/>
            <a:ext cx="2835965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DK (20 Bytes)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530EA4A-08DC-4D51-8409-29E15744A2A7}"/>
              </a:ext>
            </a:extLst>
          </p:cNvPr>
          <p:cNvSpPr/>
          <p:nvPr/>
        </p:nvSpPr>
        <p:spPr>
          <a:xfrm>
            <a:off x="7699062" y="3478335"/>
            <a:ext cx="798990" cy="40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092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06F60-BC47-4E34-A1C0-5A50FF31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PDKDF1</a:t>
            </a:r>
            <a:r>
              <a:rPr lang="ko-KR" altLang="en-US" dirty="0"/>
              <a:t>을 이용한 암호화 키 도출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4BA4CC-24D5-435F-8E44-4E86ACC3D131}"/>
              </a:ext>
            </a:extLst>
          </p:cNvPr>
          <p:cNvSpPr/>
          <p:nvPr/>
        </p:nvSpPr>
        <p:spPr>
          <a:xfrm>
            <a:off x="838200" y="2994043"/>
            <a:ext cx="2881544" cy="91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DK (20 Bytes)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74E8DC2-F54F-4381-9441-A393CBBE012D}"/>
              </a:ext>
            </a:extLst>
          </p:cNvPr>
          <p:cNvSpPr/>
          <p:nvPr/>
        </p:nvSpPr>
        <p:spPr>
          <a:xfrm>
            <a:off x="3844031" y="3513241"/>
            <a:ext cx="1047565" cy="392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22620C-4C26-4C5C-959B-C583A5ADB3E7}"/>
              </a:ext>
            </a:extLst>
          </p:cNvPr>
          <p:cNvSpPr/>
          <p:nvPr/>
        </p:nvSpPr>
        <p:spPr>
          <a:xfrm>
            <a:off x="3844031" y="2994043"/>
            <a:ext cx="1047565" cy="392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A25934-ED04-4BE1-AEAC-9F7F34B0AB91}"/>
              </a:ext>
            </a:extLst>
          </p:cNvPr>
          <p:cNvSpPr/>
          <p:nvPr/>
        </p:nvSpPr>
        <p:spPr>
          <a:xfrm>
            <a:off x="5015883" y="2922875"/>
            <a:ext cx="4314548" cy="488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 (16 Bytes) = DK[0..15]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F0FA6F-8281-4A9E-82F2-E9A315B7EE63}"/>
              </a:ext>
            </a:extLst>
          </p:cNvPr>
          <p:cNvSpPr/>
          <p:nvPr/>
        </p:nvSpPr>
        <p:spPr>
          <a:xfrm>
            <a:off x="5015883" y="3513241"/>
            <a:ext cx="4314548" cy="488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 = SHA-1(DK[16..19])</a:t>
            </a:r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DCE411CE-B3C3-4D89-9051-22DB42614C79}"/>
              </a:ext>
            </a:extLst>
          </p:cNvPr>
          <p:cNvSpPr/>
          <p:nvPr/>
        </p:nvSpPr>
        <p:spPr>
          <a:xfrm>
            <a:off x="6693762" y="4103607"/>
            <a:ext cx="479395" cy="665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65B7CF-A790-4820-A351-31F66B61413F}"/>
              </a:ext>
            </a:extLst>
          </p:cNvPr>
          <p:cNvSpPr/>
          <p:nvPr/>
        </p:nvSpPr>
        <p:spPr>
          <a:xfrm>
            <a:off x="5015883" y="4771555"/>
            <a:ext cx="4314548" cy="392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IV = DIV[0..15]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506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9E9F1-6992-472A-8BF3-62301D77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개인키 복호화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AB8DDE-8FDD-4C08-B7BE-4E3209B206C0}"/>
              </a:ext>
            </a:extLst>
          </p:cNvPr>
          <p:cNvSpPr/>
          <p:nvPr/>
        </p:nvSpPr>
        <p:spPr>
          <a:xfrm>
            <a:off x="488272" y="2982897"/>
            <a:ext cx="3275860" cy="1819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암호화된 개인키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EncryptedPrivateKeyInfo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FF6D476-0A48-470C-8F05-17D1FD530DED}"/>
              </a:ext>
            </a:extLst>
          </p:cNvPr>
          <p:cNvSpPr/>
          <p:nvPr/>
        </p:nvSpPr>
        <p:spPr>
          <a:xfrm>
            <a:off x="4216893" y="3835153"/>
            <a:ext cx="385291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7167ED-D1C0-48E5-A040-E2F282F7E3B1}"/>
              </a:ext>
            </a:extLst>
          </p:cNvPr>
          <p:cNvSpPr/>
          <p:nvPr/>
        </p:nvSpPr>
        <p:spPr>
          <a:xfrm>
            <a:off x="8204447" y="2982897"/>
            <a:ext cx="3275860" cy="1819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복호화된</a:t>
            </a:r>
            <a:r>
              <a:rPr lang="ko-KR" altLang="en-US" dirty="0"/>
              <a:t> 개인키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PrivateKeyInfo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E5765A-27A9-499F-86D1-1B317ED634F7}"/>
              </a:ext>
            </a:extLst>
          </p:cNvPr>
          <p:cNvSpPr/>
          <p:nvPr/>
        </p:nvSpPr>
        <p:spPr>
          <a:xfrm>
            <a:off x="4689631" y="2362515"/>
            <a:ext cx="929196" cy="67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IV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BAA18B-7FBB-48E2-8117-31068BD490A8}"/>
              </a:ext>
            </a:extLst>
          </p:cNvPr>
          <p:cNvSpPr/>
          <p:nvPr/>
        </p:nvSpPr>
        <p:spPr>
          <a:xfrm>
            <a:off x="6192176" y="2352583"/>
            <a:ext cx="929196" cy="67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7CB8EA-D165-4E53-959A-621BFCABB4C9}"/>
              </a:ext>
            </a:extLst>
          </p:cNvPr>
          <p:cNvSpPr/>
          <p:nvPr/>
        </p:nvSpPr>
        <p:spPr>
          <a:xfrm>
            <a:off x="4581617" y="3651340"/>
            <a:ext cx="2805344" cy="8522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SEED-128-CBC</a:t>
            </a:r>
          </a:p>
          <a:p>
            <a:pPr algn="ctr"/>
            <a:r>
              <a:rPr lang="en-US" altLang="ko-KR" dirty="0"/>
              <a:t>WITH PKCS7 PADDING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5E88342-45D0-4015-8769-73DBC7C10531}"/>
              </a:ext>
            </a:extLst>
          </p:cNvPr>
          <p:cNvSpPr/>
          <p:nvPr/>
        </p:nvSpPr>
        <p:spPr>
          <a:xfrm>
            <a:off x="4921191" y="3215937"/>
            <a:ext cx="466076" cy="335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FB389C3-2665-4D58-9882-D2460FE90F67}"/>
              </a:ext>
            </a:extLst>
          </p:cNvPr>
          <p:cNvSpPr/>
          <p:nvPr/>
        </p:nvSpPr>
        <p:spPr>
          <a:xfrm>
            <a:off x="6413379" y="3215937"/>
            <a:ext cx="466076" cy="335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37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809F6-0963-4A7C-8004-8F0D05C8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을 이용한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1E601C-2F74-4AB3-BCD7-0A4BD94958D8}"/>
              </a:ext>
            </a:extLst>
          </p:cNvPr>
          <p:cNvSpPr/>
          <p:nvPr/>
        </p:nvSpPr>
        <p:spPr>
          <a:xfrm>
            <a:off x="589626" y="1483818"/>
            <a:ext cx="113538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static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PKCS8.PrivateKeyInfo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DecryptPrivateKey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priKeyPath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password)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privateKey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PKCS8.EncryptedPrivateKeyInfo(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File.ReadAllBytes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priKeyPath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PasswordDeriveBytes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pbkdf1 =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PasswordDeriveBytes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(password,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privateKey.Salt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dirty="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"SHA1"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privateKey.IterationCount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 dk = pbkdf1.GetBytes(20);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 k =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[16];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 iv =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[16];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Array.Copy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(dk,0, k,0, 16);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privateKey.Algorithm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== </a:t>
            </a:r>
            <a:r>
              <a:rPr lang="en-US" altLang="ko-KR" sz="1300" dirty="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"1.2.410.200004.1.4"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lang="en-US" altLang="ko-KR" sz="1300" dirty="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1300" dirty="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고정 </a:t>
            </a:r>
            <a:r>
              <a:rPr lang="en-US" altLang="ko-KR" sz="1300" dirty="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IV</a:t>
            </a:r>
            <a:r>
              <a:rPr lang="ko-KR" altLang="en-US" sz="1300" dirty="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</a:t>
            </a:r>
            <a:endParaRPr lang="ko-KR" altLang="en-US" sz="130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iv =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 { 0x30, 0x31, 0x32, 0x33, 0x34, 0x35, 0x36, 0x37, 0x38, 0x39, 0x30, 0x31, 0x32, 0x33, 0x34, 0x35 };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else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if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privateKey.Algorithm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== </a:t>
            </a:r>
            <a:r>
              <a:rPr lang="en-US" altLang="ko-KR" sz="1300" dirty="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"1.2.410.200004.1.15"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 hash =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[20];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hash = SHA1.Create().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ComputeHash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(dk,16,4);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Array.Copy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(hash, 0, iv, 0, 16);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}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else</a:t>
            </a:r>
            <a:endParaRPr lang="en-US" altLang="ko-KR" sz="130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throw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NotSupportedAlgorithmException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"Not supported algorithm for private key"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 decrypted =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seedDecrypt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privateKey.EncryptedData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k, iv);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PKCS8.PrivateKeyInfo(decrypted);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08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809F6-0963-4A7C-8004-8F0D05C8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을 이용한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1E601C-2F74-4AB3-BCD7-0A4BD94958D8}"/>
              </a:ext>
            </a:extLst>
          </p:cNvPr>
          <p:cNvSpPr/>
          <p:nvPr/>
        </p:nvSpPr>
        <p:spPr>
          <a:xfrm>
            <a:off x="616259" y="1474941"/>
            <a:ext cx="1150176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private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static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seedDecrypt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 data,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 k,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 iv)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https://stackoverflow.com/questions/29701401 </a:t>
            </a:r>
            <a:r>
              <a:rPr lang="ko-KR" altLang="en-US" sz="1300" dirty="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</a:t>
            </a:r>
            <a:endParaRPr lang="ko-KR" altLang="en-US" sz="130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http://zest133.tistory.com/entry/%EB%8C%80%EC%B9%AD%ED%82%A4-%EC%95%94%ED%98%B8%ED%99%94-%EC%9D%B4%EC%95%BC%EA%B8%B01 </a:t>
            </a:r>
            <a:r>
              <a:rPr lang="ko-KR" altLang="en-US" sz="1300" dirty="0">
                <a:solidFill>
                  <a:srgbClr val="008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</a:t>
            </a:r>
            <a:endParaRPr lang="ko-KR" altLang="en-US" sz="130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CbcBlockCipher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blockCipher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CbcBlockCipher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SeedEngine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PaddedBufferedBlockCipher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cipher =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PaddedBufferedBlockCipher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blockCipher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Pkcs7Padding());</a:t>
            </a:r>
          </a:p>
          <a:p>
            <a:r>
              <a:rPr lang="nn-NO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KeyParameter keyParam = </a:t>
            </a:r>
            <a:r>
              <a:rPr lang="nn-NO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nn-NO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KeyParameter(k);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ParametersWithIV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keyParamWithIV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ParametersWithIV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keyParam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iv);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cipher.Reset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cipher.Init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false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keyParamWithIV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System.Diagnostics.Debug.WriteLine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"Data Length : "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data.Length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 result =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cipher.GetOutputSize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data.Length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)];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System.Diagnostics.Debug.WriteLine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"Result length : "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result.Length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length =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cipher.ProcessBytes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(data, result, 0);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System.Diagnostics.Debug.WriteLine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"Length before </a:t>
            </a:r>
            <a:r>
              <a:rPr lang="en-US" altLang="ko-KR" sz="1300" dirty="0" err="1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doFinal</a:t>
            </a:r>
            <a:r>
              <a:rPr lang="en-US" altLang="ko-KR" sz="1300" dirty="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"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length);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try</a:t>
            </a:r>
            <a:endParaRPr lang="en-US" altLang="ko-KR" sz="1300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length +=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cipher.DoFinal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(result, length);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System.Diagnostics.Debug.WriteLine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300" dirty="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"Length after </a:t>
            </a:r>
            <a:r>
              <a:rPr lang="en-US" altLang="ko-KR" sz="1300" dirty="0" err="1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doFianl</a:t>
            </a:r>
            <a:r>
              <a:rPr lang="en-US" altLang="ko-KR" sz="1300" dirty="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"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length);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catch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Org.BouncyCastle.Crypto.InvalidCipherTextException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throw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IncorretPasswordException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result;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13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0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9E9F1-6992-472A-8BF3-62301D77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공인인증서를 이용한 개인식별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C312E-54F4-4B15-9445-60FD3BFEA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공인인증서에는 개인식별번호</a:t>
            </a:r>
            <a:r>
              <a:rPr lang="en-US" altLang="ko-KR" dirty="0"/>
              <a:t>(</a:t>
            </a:r>
            <a:r>
              <a:rPr lang="ko-KR" altLang="en-US" dirty="0"/>
              <a:t>주민등록번호 혹은 사업자등록번호</a:t>
            </a:r>
            <a:r>
              <a:rPr lang="en-US" altLang="ko-KR" dirty="0"/>
              <a:t>)</a:t>
            </a:r>
            <a:r>
              <a:rPr lang="ko-KR" altLang="en-US" dirty="0"/>
              <a:t>가 암호화되어 저장되어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개인식별번호와 공인인증서를 이용하여 </a:t>
            </a:r>
            <a:r>
              <a:rPr lang="ko-KR" altLang="en-US" dirty="0" err="1"/>
              <a:t>개인식별하는</a:t>
            </a:r>
            <a:r>
              <a:rPr lang="ko-KR" altLang="en-US" dirty="0"/>
              <a:t> 것이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 표준규격 </a:t>
            </a:r>
            <a:r>
              <a:rPr lang="en-US" altLang="ko-KR" dirty="0"/>
              <a:t>: KCAC.TS.SIVID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83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1E1EA-0CC8-470A-B093-278000E4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42CEC-3E49-4D9E-8051-FBEBDE3E1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035675"/>
            <a:ext cx="12192000" cy="65684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ko-KR" altLang="en-US" dirty="0"/>
              <a:t>고등학교 재학중</a:t>
            </a:r>
            <a:r>
              <a:rPr lang="en-US" altLang="ko-KR" dirty="0"/>
              <a:t>,</a:t>
            </a:r>
            <a:r>
              <a:rPr lang="ko-KR" altLang="en-US" dirty="0"/>
              <a:t> 학생부종합전형 준비의 일환으로 구현했습니다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ko-KR" altLang="en-US" dirty="0"/>
              <a:t>오늘은 이것에 대해 발표할 예정</a:t>
            </a:r>
            <a:r>
              <a:rPr lang="en-US" altLang="ko-KR" dirty="0"/>
              <a:t>.</a:t>
            </a:r>
          </a:p>
        </p:txBody>
      </p:sp>
      <p:pic>
        <p:nvPicPr>
          <p:cNvPr id="1026" name="_x393103960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E93AFF92-D4D8-4C3B-B873-FDA2D4CF1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0067" y="1691177"/>
            <a:ext cx="2675542" cy="384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393104840" descr="EMB000046585f76">
            <a:extLst>
              <a:ext uri="{FF2B5EF4-FFF2-40B4-BE49-F238E27FC236}">
                <a16:creationId xmlns:a16="http://schemas.microsoft.com/office/drawing/2014/main" id="{F3FD2055-6240-4504-B3A7-5CCDB335E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16" y="2401887"/>
            <a:ext cx="34321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6F48527-ED18-4DDA-BE1E-938294B54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4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991FC7-32BA-4C3E-B3E3-58D5BB698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855" y="1872163"/>
            <a:ext cx="7249537" cy="39534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60BC002-2EE5-4CFF-99E2-0D784A6A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ASN.1 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4123216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D2806-2F6D-4CD4-A1B4-79F20DC4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ASN.1</a:t>
            </a:r>
            <a:r>
              <a:rPr lang="ko-KR" altLang="en-US" dirty="0"/>
              <a:t>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D095E-7E38-415F-A930-CA30A3577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031" y="1578441"/>
            <a:ext cx="5952352" cy="484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37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0EAE5-7AF5-4209-9C8E-C5182FCD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ASN.1</a:t>
            </a:r>
            <a:r>
              <a:rPr lang="ko-KR" altLang="en-US" dirty="0"/>
              <a:t>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0CE19A-A348-4489-8CB9-EC1A8E4F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2385867"/>
            <a:ext cx="7878274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58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A4899-C3E9-4562-BD54-6563F867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주입위치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72ED9-2913-41BB-89A8-2E8A23D08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497355"/>
            <a:ext cx="10515600" cy="2099388"/>
          </a:xfrm>
        </p:spPr>
        <p:txBody>
          <a:bodyPr>
            <a:normAutofit/>
          </a:bodyPr>
          <a:lstStyle/>
          <a:p>
            <a:r>
              <a:rPr lang="ko-KR" altLang="en-US" dirty="0"/>
              <a:t>개인키에는 난수가 주입되어 </a:t>
            </a:r>
            <a:r>
              <a:rPr lang="ko-KR" altLang="en-US"/>
              <a:t>있다</a:t>
            </a:r>
            <a:r>
              <a:rPr lang="en-US" altLang="ko-KR"/>
              <a:t>.</a:t>
            </a:r>
            <a:endParaRPr lang="en-US" altLang="ko-KR" dirty="0"/>
          </a:p>
          <a:p>
            <a:r>
              <a:rPr lang="ko-KR" altLang="en-US" dirty="0"/>
              <a:t>공개키에는 난수와 주민등록번호가 결합된 </a:t>
            </a:r>
            <a:r>
              <a:rPr lang="ko-KR" altLang="en-US" dirty="0" err="1"/>
              <a:t>해시값</a:t>
            </a:r>
            <a:r>
              <a:rPr lang="en-US" altLang="ko-KR" dirty="0"/>
              <a:t>, </a:t>
            </a:r>
            <a:r>
              <a:rPr lang="ko-KR" altLang="en-US" dirty="0"/>
              <a:t>해시에 이용된 해시 알고리즘</a:t>
            </a:r>
            <a:r>
              <a:rPr lang="en-US" altLang="ko-KR" dirty="0"/>
              <a:t>, </a:t>
            </a:r>
            <a:r>
              <a:rPr lang="ko-KR" altLang="en-US" dirty="0"/>
              <a:t>실명이 주입 되어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(=</a:t>
            </a:r>
            <a:r>
              <a:rPr lang="en-US" altLang="ko-KR" dirty="0" err="1"/>
              <a:t>IdentifyData</a:t>
            </a:r>
            <a:r>
              <a:rPr lang="ko-KR" altLang="en-US" dirty="0"/>
              <a:t>가 주입되어 있다</a:t>
            </a:r>
            <a:r>
              <a:rPr lang="en-US" altLang="ko-KR" dirty="0"/>
              <a:t>.)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568718-4F25-4033-AFC5-7F45ECA4F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65" y="1690688"/>
            <a:ext cx="4853440" cy="24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02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3FB21-3606-45B0-B0A5-B31ACA79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3DB9C-56C7-4661-84D0-74926B66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복호화된</a:t>
            </a:r>
            <a:r>
              <a:rPr lang="ko-KR" altLang="en-US" dirty="0"/>
              <a:t> 개인키 정보에서 난수를 얻는다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인증서</a:t>
            </a:r>
            <a:r>
              <a:rPr lang="en-US" altLang="ko-KR" dirty="0"/>
              <a:t>(</a:t>
            </a:r>
            <a:r>
              <a:rPr lang="ko-KR" altLang="en-US" dirty="0"/>
              <a:t>공개키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ko-KR" altLang="en-US" dirty="0" err="1"/>
              <a:t>해시값</a:t>
            </a:r>
            <a:r>
              <a:rPr lang="en-US" altLang="ko-KR" dirty="0"/>
              <a:t>(</a:t>
            </a:r>
            <a:r>
              <a:rPr lang="ko-KR" altLang="en-US" dirty="0"/>
              <a:t>이하 </a:t>
            </a:r>
            <a:r>
              <a:rPr lang="ko-KR" altLang="en-US" dirty="0" err="1"/>
              <a:t>해시값</a:t>
            </a:r>
            <a:r>
              <a:rPr lang="ko-KR" altLang="en-US" dirty="0"/>
              <a:t> </a:t>
            </a:r>
            <a:r>
              <a:rPr lang="en-US" altLang="ko-KR" dirty="0"/>
              <a:t>VID)</a:t>
            </a:r>
            <a:r>
              <a:rPr lang="ko-KR" altLang="en-US" dirty="0"/>
              <a:t>과 해시 알고리즘을 얻는다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실명도 얻을 수 있지만 딱히 쓸모는 없다</a:t>
            </a:r>
            <a:r>
              <a:rPr lang="en-US" altLang="ko-KR" dirty="0"/>
              <a:t>.)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이용자한테 제공받은 주민등록번호와 난수를 결합한 값을 </a:t>
            </a:r>
            <a:r>
              <a:rPr lang="en-US" altLang="ko-KR" dirty="0"/>
              <a:t>2</a:t>
            </a:r>
            <a:r>
              <a:rPr lang="ko-KR" altLang="en-US" dirty="0"/>
              <a:t>번에서 얻은 해시 알고리즘으로 </a:t>
            </a:r>
            <a:r>
              <a:rPr lang="ko-KR" altLang="en-US" u="sng" dirty="0" err="1"/>
              <a:t>두번</a:t>
            </a:r>
            <a:r>
              <a:rPr lang="ko-KR" altLang="en-US" dirty="0"/>
              <a:t> </a:t>
            </a:r>
            <a:r>
              <a:rPr lang="ko-KR" altLang="en-US" dirty="0" err="1"/>
              <a:t>해시한다</a:t>
            </a:r>
            <a:r>
              <a:rPr lang="en-US" altLang="ko-KR" dirty="0"/>
              <a:t>. </a:t>
            </a:r>
            <a:r>
              <a:rPr lang="ko-KR" altLang="en-US" dirty="0"/>
              <a:t>이때 얻은 값을 </a:t>
            </a:r>
            <a:r>
              <a:rPr lang="en-US" altLang="ko-KR" dirty="0"/>
              <a:t>VID`</a:t>
            </a:r>
            <a:r>
              <a:rPr lang="ko-KR" altLang="en-US" dirty="0"/>
              <a:t>라 하자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VID</a:t>
            </a:r>
            <a:r>
              <a:rPr lang="ko-KR" altLang="en-US" dirty="0"/>
              <a:t>와 </a:t>
            </a:r>
            <a:r>
              <a:rPr lang="en-US" altLang="ko-KR" dirty="0"/>
              <a:t>VID`</a:t>
            </a:r>
            <a:r>
              <a:rPr lang="ko-KR" altLang="en-US" dirty="0"/>
              <a:t>이 일치하는 지 확인한다</a:t>
            </a:r>
            <a:r>
              <a:rPr lang="en-US" altLang="ko-KR" dirty="0"/>
              <a:t>. </a:t>
            </a:r>
            <a:r>
              <a:rPr lang="ko-KR" altLang="en-US" dirty="0"/>
              <a:t>일치하면 본인확인 성공</a:t>
            </a:r>
            <a:r>
              <a:rPr lang="en-US" altLang="ko-KR" dirty="0"/>
              <a:t>, </a:t>
            </a:r>
            <a:r>
              <a:rPr lang="ko-KR" altLang="en-US" dirty="0"/>
              <a:t>일치하지 않으면 실패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7568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3048-55CF-4C3F-BC08-7648FD2A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구현 코드 </a:t>
            </a:r>
            <a:r>
              <a:rPr lang="en-US" altLang="ko-KR" dirty="0"/>
              <a:t>(</a:t>
            </a:r>
            <a:r>
              <a:rPr lang="ko-KR" altLang="en-US" dirty="0"/>
              <a:t>전체적인 로직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7C00C-71E8-42F3-91A4-D2108188A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VerifyWithID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(X509Certificate2 cert, PKCS8.PrivateKeyInfo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priKey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idn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getVIDHash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(cert, </a:t>
            </a:r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name, </a:t>
            </a:r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hashOid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out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 hash);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Debug.WriteLine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"Name : "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name);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Debug.WriteLine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hashOid</a:t>
            </a:r>
            <a:r>
              <a:rPr lang="en-US" altLang="ko-KR" dirty="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"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hashOid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Debug.WriteLine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"Hash : "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BitConverter.ToString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(hash));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randomNum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getRandomNum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priKey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Debug.WriteLine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RandomNum</a:t>
            </a:r>
            <a:r>
              <a:rPr lang="en-US" altLang="ko-KR" dirty="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"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BitConverter.ToString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randomNum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byte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[] hash2 =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generateVIDHash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randomNum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idn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hashOid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Debug.WriteLine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"Hash2 : "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BitConverter.ToString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(hash2));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Enumerable.SequenceEqual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(hash, hash2);</a:t>
            </a: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849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80649-C43C-4AC4-965F-36F420E2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18592-F902-4D27-8ED9-42B13B46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KCAC.TS.UI v2.11</a:t>
            </a:r>
          </a:p>
          <a:p>
            <a:r>
              <a:rPr lang="en-US" altLang="ko-KR" dirty="0"/>
              <a:t>KCAC.TS.ENC v1.21</a:t>
            </a:r>
          </a:p>
          <a:p>
            <a:r>
              <a:rPr lang="en-US" altLang="ko-KR" dirty="0"/>
              <a:t>KCAC.TS.SIVID v1.21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50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84B79-CDC9-4124-A90B-47310331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29ECE98-F5DA-4F67-B583-C1694EBB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간략한 배경지식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비대칭키 암호화에 대하여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구현 과정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공인인증서의 저장 위치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개인키 복호화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개인식별번호를 이용한 본인식별</a:t>
            </a:r>
          </a:p>
        </p:txBody>
      </p:sp>
    </p:spTree>
    <p:extLst>
      <p:ext uri="{BB962C8B-B14F-4D97-AF65-F5344CB8AC3E}">
        <p14:creationId xmlns:p14="http://schemas.microsoft.com/office/powerpoint/2010/main" val="322323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A57E9-56E9-4393-A757-9B433527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암호화</a:t>
            </a:r>
          </a:p>
        </p:txBody>
      </p:sp>
      <p:pic>
        <p:nvPicPr>
          <p:cNvPr id="5" name="내용 개체 틀 4" descr="사용자">
            <a:extLst>
              <a:ext uri="{FF2B5EF4-FFF2-40B4-BE49-F238E27FC236}">
                <a16:creationId xmlns:a16="http://schemas.microsoft.com/office/drawing/2014/main" id="{17EEDFFF-CCEF-46D5-A368-8A22C6CDA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258" y="3477287"/>
            <a:ext cx="1325563" cy="1325563"/>
          </a:xfrm>
        </p:spPr>
      </p:pic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B3DDB709-C63C-4B63-90BA-6F6F61E85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4179" y="3477287"/>
            <a:ext cx="1325563" cy="1325563"/>
          </a:xfrm>
          <a:prstGeom prst="rect">
            <a:avLst/>
          </a:prstGeom>
        </p:spPr>
      </p:pic>
      <p:sp>
        <p:nvSpPr>
          <p:cNvPr id="15" name="생각 풍선: 구름 모양 14">
            <a:extLst>
              <a:ext uri="{FF2B5EF4-FFF2-40B4-BE49-F238E27FC236}">
                <a16:creationId xmlns:a16="http://schemas.microsoft.com/office/drawing/2014/main" id="{9307D057-24B1-46E1-A74F-07B66C275DFB}"/>
              </a:ext>
            </a:extLst>
          </p:cNvPr>
          <p:cNvSpPr/>
          <p:nvPr/>
        </p:nvSpPr>
        <p:spPr>
          <a:xfrm>
            <a:off x="2567031" y="1577130"/>
            <a:ext cx="3246540" cy="1669639"/>
          </a:xfrm>
          <a:prstGeom prst="cloudCallout">
            <a:avLst>
              <a:gd name="adj1" fmla="val -47094"/>
              <a:gd name="adj2" fmla="val 707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 편지를 암호화해서 보내고 싶어</a:t>
            </a:r>
            <a:r>
              <a:rPr lang="en-US" altLang="ko-KR" dirty="0">
                <a:solidFill>
                  <a:schemeClr val="tx1"/>
                </a:solidFill>
              </a:rPr>
              <a:t>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래픽 19" descr="봉투 열기">
            <a:extLst>
              <a:ext uri="{FF2B5EF4-FFF2-40B4-BE49-F238E27FC236}">
                <a16:creationId xmlns:a16="http://schemas.microsoft.com/office/drawing/2014/main" id="{9E3E44E9-F09F-45A4-A7EA-785E92377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0279" y="37100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8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A57E9-56E9-4393-A757-9B433527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암호화</a:t>
            </a:r>
          </a:p>
        </p:txBody>
      </p:sp>
      <p:pic>
        <p:nvPicPr>
          <p:cNvPr id="5" name="내용 개체 틀 4" descr="사용자">
            <a:extLst>
              <a:ext uri="{FF2B5EF4-FFF2-40B4-BE49-F238E27FC236}">
                <a16:creationId xmlns:a16="http://schemas.microsoft.com/office/drawing/2014/main" id="{17EEDFFF-CCEF-46D5-A368-8A22C6CDA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258" y="3477287"/>
            <a:ext cx="1325563" cy="1325563"/>
          </a:xfrm>
        </p:spPr>
      </p:pic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B3DDB709-C63C-4B63-90BA-6F6F61E85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4179" y="3477287"/>
            <a:ext cx="1325563" cy="13255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1315031-FD33-48E0-9D91-53DB15BB4709}"/>
              </a:ext>
            </a:extLst>
          </p:cNvPr>
          <p:cNvSpPr txBox="1"/>
          <p:nvPr/>
        </p:nvSpPr>
        <p:spPr>
          <a:xfrm>
            <a:off x="3852220" y="4234259"/>
            <a:ext cx="281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비밀번호</a:t>
            </a:r>
            <a:r>
              <a:rPr lang="en-US" altLang="ko-KR" dirty="0"/>
              <a:t>(</a:t>
            </a:r>
            <a:r>
              <a:rPr lang="ko-KR" altLang="en-US" dirty="0"/>
              <a:t>암호화 키</a:t>
            </a:r>
            <a:r>
              <a:rPr lang="en-US" altLang="ko-KR" dirty="0"/>
              <a:t>)</a:t>
            </a:r>
            <a:r>
              <a:rPr lang="ko-KR" altLang="en-US" dirty="0"/>
              <a:t>를 만들어 편지를 암호화</a:t>
            </a:r>
          </a:p>
        </p:txBody>
      </p:sp>
      <p:pic>
        <p:nvPicPr>
          <p:cNvPr id="20" name="그래픽 19" descr="봉투 열기">
            <a:extLst>
              <a:ext uri="{FF2B5EF4-FFF2-40B4-BE49-F238E27FC236}">
                <a16:creationId xmlns:a16="http://schemas.microsoft.com/office/drawing/2014/main" id="{9E3E44E9-F09F-45A4-A7EA-785E92377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7821" y="2514600"/>
            <a:ext cx="914400" cy="914400"/>
          </a:xfrm>
          <a:prstGeom prst="rect">
            <a:avLst/>
          </a:prstGeom>
        </p:spPr>
      </p:pic>
      <p:pic>
        <p:nvPicPr>
          <p:cNvPr id="4" name="그래픽 3" descr="봉투">
            <a:extLst>
              <a:ext uri="{FF2B5EF4-FFF2-40B4-BE49-F238E27FC236}">
                <a16:creationId xmlns:a16="http://schemas.microsoft.com/office/drawing/2014/main" id="{13B88F90-89A2-4394-A38A-34D5D60048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7822" y="4234259"/>
            <a:ext cx="914400" cy="914400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48612AFF-FA19-4D03-89A4-7C9C442624AD}"/>
              </a:ext>
            </a:extLst>
          </p:cNvPr>
          <p:cNvSpPr/>
          <p:nvPr/>
        </p:nvSpPr>
        <p:spPr>
          <a:xfrm>
            <a:off x="3130768" y="3565322"/>
            <a:ext cx="528507" cy="788564"/>
          </a:xfrm>
          <a:prstGeom prst="downArrow">
            <a:avLst>
              <a:gd name="adj1" fmla="val 40476"/>
              <a:gd name="adj2" fmla="val 38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 descr="열쇠">
            <a:extLst>
              <a:ext uri="{FF2B5EF4-FFF2-40B4-BE49-F238E27FC236}">
                <a16:creationId xmlns:a16="http://schemas.microsoft.com/office/drawing/2014/main" id="{2D7B2108-512E-43A4-8AD4-F48547F620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52221" y="34772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A57E9-56E9-4393-A757-9B433527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315031-FD33-48E0-9D91-53DB15BB4709}"/>
              </a:ext>
            </a:extLst>
          </p:cNvPr>
          <p:cNvSpPr txBox="1"/>
          <p:nvPr/>
        </p:nvSpPr>
        <p:spPr>
          <a:xfrm>
            <a:off x="3689451" y="5816700"/>
            <a:ext cx="415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은밀한 경로로 암호화 키 전달</a:t>
            </a:r>
          </a:p>
        </p:txBody>
      </p:sp>
      <p:pic>
        <p:nvPicPr>
          <p:cNvPr id="8" name="그림 7" descr="남자, 사람, 벽, 보는이(가) 표시된 사진&#10;&#10;자동 생성된 설명">
            <a:extLst>
              <a:ext uri="{FF2B5EF4-FFF2-40B4-BE49-F238E27FC236}">
                <a16:creationId xmlns:a16="http://schemas.microsoft.com/office/drawing/2014/main" id="{5BA3E475-8EA3-4DE4-9CDB-9847D1274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1259813"/>
            <a:ext cx="5689600" cy="4241800"/>
          </a:xfrm>
          <a:prstGeom prst="rect">
            <a:avLst/>
          </a:prstGeom>
        </p:spPr>
      </p:pic>
      <p:pic>
        <p:nvPicPr>
          <p:cNvPr id="10" name="그래픽 9" descr="열쇠">
            <a:extLst>
              <a:ext uri="{FF2B5EF4-FFF2-40B4-BE49-F238E27FC236}">
                <a16:creationId xmlns:a16="http://schemas.microsoft.com/office/drawing/2014/main" id="{2D7B2108-512E-43A4-8AD4-F48547F62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2645" y="32464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6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0.18177 -0.11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A57E9-56E9-4393-A757-9B433527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암호화</a:t>
            </a:r>
          </a:p>
        </p:txBody>
      </p:sp>
      <p:pic>
        <p:nvPicPr>
          <p:cNvPr id="5" name="내용 개체 틀 4" descr="사용자">
            <a:extLst>
              <a:ext uri="{FF2B5EF4-FFF2-40B4-BE49-F238E27FC236}">
                <a16:creationId xmlns:a16="http://schemas.microsoft.com/office/drawing/2014/main" id="{17EEDFFF-CCEF-46D5-A368-8A22C6CDA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258" y="3477287"/>
            <a:ext cx="1325563" cy="1325563"/>
          </a:xfrm>
        </p:spPr>
      </p:pic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B3DDB709-C63C-4B63-90BA-6F6F61E85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4179" y="3477287"/>
            <a:ext cx="1325563" cy="1325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6FD139-BC09-4B31-B981-962A0847E8F2}"/>
              </a:ext>
            </a:extLst>
          </p:cNvPr>
          <p:cNvSpPr txBox="1"/>
          <p:nvPr/>
        </p:nvSpPr>
        <p:spPr>
          <a:xfrm>
            <a:off x="4233644" y="4511258"/>
            <a:ext cx="281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3. </a:t>
            </a:r>
            <a:r>
              <a:rPr lang="ko-KR" altLang="en-US" dirty="0"/>
              <a:t>암호화된 편지 전달</a:t>
            </a:r>
          </a:p>
        </p:txBody>
      </p:sp>
      <p:pic>
        <p:nvPicPr>
          <p:cNvPr id="10" name="그래픽 9" descr="봉투">
            <a:extLst>
              <a:ext uri="{FF2B5EF4-FFF2-40B4-BE49-F238E27FC236}">
                <a16:creationId xmlns:a16="http://schemas.microsoft.com/office/drawing/2014/main" id="{81AAC692-05CF-45A7-8399-882225E2C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7821" y="36828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6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0.44114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A57E9-56E9-4393-A757-9B433527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암호화</a:t>
            </a:r>
          </a:p>
        </p:txBody>
      </p:sp>
      <p:pic>
        <p:nvPicPr>
          <p:cNvPr id="5" name="내용 개체 틀 4" descr="사용자">
            <a:extLst>
              <a:ext uri="{FF2B5EF4-FFF2-40B4-BE49-F238E27FC236}">
                <a16:creationId xmlns:a16="http://schemas.microsoft.com/office/drawing/2014/main" id="{17EEDFFF-CCEF-46D5-A368-8A22C6CDA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258" y="3477287"/>
            <a:ext cx="1325563" cy="1325563"/>
          </a:xfrm>
        </p:spPr>
      </p:pic>
      <p:pic>
        <p:nvPicPr>
          <p:cNvPr id="7" name="그래픽 6" descr="사용자">
            <a:extLst>
              <a:ext uri="{FF2B5EF4-FFF2-40B4-BE49-F238E27FC236}">
                <a16:creationId xmlns:a16="http://schemas.microsoft.com/office/drawing/2014/main" id="{B3DDB709-C63C-4B63-90BA-6F6F61E85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4179" y="3477287"/>
            <a:ext cx="1325563" cy="1325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6FD139-BC09-4B31-B981-962A0847E8F2}"/>
              </a:ext>
            </a:extLst>
          </p:cNvPr>
          <p:cNvSpPr txBox="1"/>
          <p:nvPr/>
        </p:nvSpPr>
        <p:spPr>
          <a:xfrm>
            <a:off x="5529467" y="4234259"/>
            <a:ext cx="281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전달받은 암호화 키로</a:t>
            </a:r>
            <a:endParaRPr lang="en-US" altLang="ko-KR" dirty="0"/>
          </a:p>
          <a:p>
            <a:pPr algn="ctr"/>
            <a:r>
              <a:rPr lang="ko-KR" altLang="en-US" dirty="0"/>
              <a:t>복호화</a:t>
            </a:r>
          </a:p>
        </p:txBody>
      </p:sp>
      <p:pic>
        <p:nvPicPr>
          <p:cNvPr id="9" name="그래픽 8" descr="봉투 열기">
            <a:extLst>
              <a:ext uri="{FF2B5EF4-FFF2-40B4-BE49-F238E27FC236}">
                <a16:creationId xmlns:a16="http://schemas.microsoft.com/office/drawing/2014/main" id="{B33CAD7D-A9A8-48CF-A1BE-13A4F8363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9778" y="4423390"/>
            <a:ext cx="914400" cy="914400"/>
          </a:xfrm>
          <a:prstGeom prst="rect">
            <a:avLst/>
          </a:prstGeom>
        </p:spPr>
      </p:pic>
      <p:pic>
        <p:nvPicPr>
          <p:cNvPr id="10" name="그래픽 9" descr="봉투">
            <a:extLst>
              <a:ext uri="{FF2B5EF4-FFF2-40B4-BE49-F238E27FC236}">
                <a16:creationId xmlns:a16="http://schemas.microsoft.com/office/drawing/2014/main" id="{81AAC692-05CF-45A7-8399-882225E2CB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9779" y="2599839"/>
            <a:ext cx="914400" cy="91440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9C6528B-BDE6-4D78-B2A4-8B81128DD0E5}"/>
              </a:ext>
            </a:extLst>
          </p:cNvPr>
          <p:cNvSpPr/>
          <p:nvPr/>
        </p:nvSpPr>
        <p:spPr>
          <a:xfrm>
            <a:off x="8532725" y="3565322"/>
            <a:ext cx="528507" cy="788564"/>
          </a:xfrm>
          <a:prstGeom prst="downArrow">
            <a:avLst>
              <a:gd name="adj1" fmla="val 40476"/>
              <a:gd name="adj2" fmla="val 38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 descr="열쇠">
            <a:extLst>
              <a:ext uri="{FF2B5EF4-FFF2-40B4-BE49-F238E27FC236}">
                <a16:creationId xmlns:a16="http://schemas.microsoft.com/office/drawing/2014/main" id="{D88FE2AE-CE78-4EBC-9D88-ED7B9C52F0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07061" y="34772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8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4CFE01D06DF2A4A9AC8A7F4A94B3B91" ma:contentTypeVersion="8" ma:contentTypeDescription="새 문서를 만듭니다." ma:contentTypeScope="" ma:versionID="70a47a298e5ef40c95f022a1cc126c1d">
  <xsd:schema xmlns:xsd="http://www.w3.org/2001/XMLSchema" xmlns:xs="http://www.w3.org/2001/XMLSchema" xmlns:p="http://schemas.microsoft.com/office/2006/metadata/properties" xmlns:ns3="943bac96-c8d6-4b10-b724-e3e1ac8526d6" targetNamespace="http://schemas.microsoft.com/office/2006/metadata/properties" ma:root="true" ma:fieldsID="260c517a38a6ecb0ef4a81dee4273300" ns3:_="">
    <xsd:import namespace="943bac96-c8d6-4b10-b724-e3e1ac8526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3bac96-c8d6-4b10-b724-e3e1ac852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165F19-E7BB-49E0-914C-51B6A89B91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03497A-FCF0-4549-B5F0-5274174EF246}">
  <ds:schemaRefs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943bac96-c8d6-4b10-b724-e3e1ac8526d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DA7C249-34B5-4192-89DC-F4AEA81654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3bac96-c8d6-4b10-b724-e3e1ac8526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1406</Words>
  <Application>Microsoft Office PowerPoint</Application>
  <PresentationFormat>와이드스크린</PresentationFormat>
  <Paragraphs>204</Paragraphs>
  <Slides>36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공인인증서 갖고 놀아본 이야기</vt:lpstr>
      <vt:lpstr>어렸을 때</vt:lpstr>
      <vt:lpstr>그래서</vt:lpstr>
      <vt:lpstr>목차</vt:lpstr>
      <vt:lpstr>대칭키 암호화</vt:lpstr>
      <vt:lpstr>대칭키 암호화</vt:lpstr>
      <vt:lpstr>대칭키 암호화</vt:lpstr>
      <vt:lpstr>대칭키 암호화</vt:lpstr>
      <vt:lpstr>대칭키 암호화</vt:lpstr>
      <vt:lpstr>대칭키 암호화의 문제점</vt:lpstr>
      <vt:lpstr>RSA?</vt:lpstr>
      <vt:lpstr>RSA 설명</vt:lpstr>
      <vt:lpstr>RSA 설명</vt:lpstr>
      <vt:lpstr>비대칭키 암호화</vt:lpstr>
      <vt:lpstr>비대칭키 암호화</vt:lpstr>
      <vt:lpstr>비대칭키 암호화</vt:lpstr>
      <vt:lpstr>비대칭키 암호화</vt:lpstr>
      <vt:lpstr>비대칭키 암호화</vt:lpstr>
      <vt:lpstr>비대칭키 암호화</vt:lpstr>
      <vt:lpstr>비대칭키 암호화의 장점</vt:lpstr>
      <vt:lpstr>공인인증서 저장위치</vt:lpstr>
      <vt:lpstr>공인인증서 저장위치</vt:lpstr>
      <vt:lpstr>개인키 가져오기</vt:lpstr>
      <vt:lpstr>PDKDF1을 이용한 암호화 키 도출</vt:lpstr>
      <vt:lpstr>PDKDF1을 이용한 암호화 키 도출</vt:lpstr>
      <vt:lpstr>개인키 복호화</vt:lpstr>
      <vt:lpstr>C#을 이용한 구현</vt:lpstr>
      <vt:lpstr>C#을 이용한 구현</vt:lpstr>
      <vt:lpstr>공인인증서를 이용한 개인식별</vt:lpstr>
      <vt:lpstr>ASN.1 구조</vt:lpstr>
      <vt:lpstr>ASN.1 구조</vt:lpstr>
      <vt:lpstr>ASN.1 구조</vt:lpstr>
      <vt:lpstr>주입위치</vt:lpstr>
      <vt:lpstr>확인절차</vt:lpstr>
      <vt:lpstr>C# 구현 코드 (전체적인 로직)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공인인증서 갖고 놀아본 이야기</dc:title>
  <dc:creator>신연진</dc:creator>
  <cp:lastModifiedBy>연진 신</cp:lastModifiedBy>
  <cp:revision>13</cp:revision>
  <dcterms:created xsi:type="dcterms:W3CDTF">2019-08-04T11:55:09Z</dcterms:created>
  <dcterms:modified xsi:type="dcterms:W3CDTF">2023-07-18T14:39:09Z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0x01010034CFE01D06DF2A4A9AC8A7F4A94B3B91</vt:lpwstr>
  </property>
</Properties>
</file>