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>
        <p:scale>
          <a:sx n="75" d="100"/>
          <a:sy n="75" d="100"/>
        </p:scale>
        <p:origin x="97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2T07:16:08.9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2T07:16:08.9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2T07:16:08.9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2T07:16:08.9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2T07:16:08.9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2T07:16:08.9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58F09-90CF-BFBE-C708-43148025F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152B4-35B8-0D90-E4DC-712327A61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15A7E-7545-9EB8-76F2-8E5920D3E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FB79-A5B5-464A-AFC0-35F9BFEC8371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86098-02C0-4325-B424-3AED6729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17459-B663-FAAD-65FD-DF3F26C64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E582D-67F8-47EE-BC15-A9F10DD98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913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F2B5D-6915-2B7B-F29F-331875422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B5F7B-3D85-2041-74DA-7C1819E24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A62B0-6D61-2B66-7B0E-306D2FFF7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FB79-A5B5-464A-AFC0-35F9BFEC8371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1E98C-A9F5-1C1C-BA1E-225170558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EAE9B-8A77-A003-B882-8942E24B4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E582D-67F8-47EE-BC15-A9F10DD98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581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3B70C8-A6DB-4677-22CA-1B3C764831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447243-9EDC-5972-4FBD-58DD2F898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1BF83-CF6D-F44A-4B20-5247672DF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FB79-A5B5-464A-AFC0-35F9BFEC8371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50BD5-0E92-9F08-4F46-CF4BBE320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34C13-F6B3-3CF3-79D1-A45EC9682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E582D-67F8-47EE-BC15-A9F10DD98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76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B1774-1672-E9D6-E9D3-0EA775E9E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5E587-73CC-68FD-A09F-660A738B5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80B90-FD31-EE4F-D547-D9FD434DA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FB79-A5B5-464A-AFC0-35F9BFEC8371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337F8-49B3-99FA-CD4B-BA1F78F32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C4249-E358-8A72-AAFF-541FE6C1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E582D-67F8-47EE-BC15-A9F10DD98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731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10179-A2C6-1100-3839-8AC36976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379E0-54A9-829D-6C6F-FF830C81A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5550B-E31D-E6EC-B7D1-60F6F3E5E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FB79-A5B5-464A-AFC0-35F9BFEC8371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0ACE4-A598-4E26-87B8-1C690DFE4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FCEC4-C0ED-5AD4-33A4-1A30E001A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E582D-67F8-47EE-BC15-A9F10DD98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78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33E34-D2F7-BB27-255B-3E843A61A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99A45-A66B-805B-E618-6C439BB743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93603-88F1-E9AE-4FF4-16565AE19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0CD65-F7D8-FF4A-86F9-3ADA72036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FB79-A5B5-464A-AFC0-35F9BFEC8371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C2C61-0702-04D2-636E-E9B094C41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F2C0F-2290-5A36-E478-150DECE12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E582D-67F8-47EE-BC15-A9F10DD98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69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F0151-807C-FF99-C046-E6B23EDF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D623C-CA87-9CAE-5AC9-12BFAD432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19BD86-3564-48F7-A6EB-CFEC5C9E1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D1546E-2DB1-B277-BC67-38719FDF7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90CE8A-3EC0-2FF7-7767-1789CFF03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3726AB-471B-F43A-4EB0-3DB18A379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FB79-A5B5-464A-AFC0-35F9BFEC8371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48152D-D4AD-5C3B-B617-956BD1B24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527C24-9383-71E1-A895-4E13862BD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E582D-67F8-47EE-BC15-A9F10DD98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029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24929-E16D-E240-25EE-62BC79D9B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8F7BBE-C033-F44D-B8E1-89A1CD2E8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FB79-A5B5-464A-AFC0-35F9BFEC8371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CBC825-0D36-54E6-4511-376ABE760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BE98F2-3D03-984B-2717-79C89C3A9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E582D-67F8-47EE-BC15-A9F10DD98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13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AA6ABE-76B3-30D3-2D4B-228F76909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FB79-A5B5-464A-AFC0-35F9BFEC8371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6B8F42-9D9E-71E3-18EF-D1C888B80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186251-B7A9-D677-2AEC-ADBE5B4BB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E582D-67F8-47EE-BC15-A9F10DD98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31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61B0A-925E-4F54-EC10-5B0991EF6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14689-BCA6-7050-52F6-006F8369D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9E89DE-22AE-7BD3-4580-462716FD6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1EE9E-C5FB-DB6A-CFA4-B19BA5713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FB79-A5B5-464A-AFC0-35F9BFEC8371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63EA3-77CC-2601-AAEE-ED75421A6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7C62B-9CB6-8AB2-A9CB-DCCF5A4BF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E582D-67F8-47EE-BC15-A9F10DD98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452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B77A9-F175-737A-6BAA-51C5E209D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85D1D6-9C83-30E1-8B6F-6665AFBAE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FF909E-DAD6-F393-66BB-DC404457D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5DEED-9DD8-E4EC-A3AF-46A9F8B3F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FB79-A5B5-464A-AFC0-35F9BFEC8371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FDA749-B8A6-9D36-B2D0-6576B2DF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B29CA-94B8-9957-3DD8-7BC904B9E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E582D-67F8-47EE-BC15-A9F10DD98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16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849E7A-4C8E-077B-0AAC-51EB9B317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429D4-0484-242B-6843-8AF98C4E1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3C66A-F05F-1CD6-85B5-339B6B510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5FB79-A5B5-464A-AFC0-35F9BFEC8371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BC8DD-2542-5796-6167-50844DD71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8B838-7092-5E6F-65F3-1A03621EC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E582D-67F8-47EE-BC15-A9F10DD98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024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7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6621BA-15DA-67A3-6428-2E417199C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14A066-CEF9-1EA7-12CB-A6056D5BE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554" y="851073"/>
            <a:ext cx="10146890" cy="530789"/>
          </a:xfrm>
        </p:spPr>
        <p:txBody>
          <a:bodyPr>
            <a:normAutofit/>
          </a:bodyPr>
          <a:lstStyle/>
          <a:p>
            <a:r>
              <a:rPr lang="en-IN" sz="16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KG COLLEGE OF ARTS AND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1ED75-ED78-0EE6-EB28-214558CD2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" y="2979417"/>
            <a:ext cx="12191998" cy="89916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MOBILE WASTE-TO-ENERGY SYSTEM THAT CONVERTS WASTE TO BIOGAS AND USES IOT FOR REMOTE MONITORING.</a:t>
            </a:r>
            <a:endParaRPr lang="en-IN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B14BA08-7E35-7FB8-7D63-C29B149F3785}"/>
                  </a:ext>
                </a:extLst>
              </p14:cNvPr>
              <p14:cNvContentPartPr/>
              <p14:nvPr/>
            </p14:nvContentPartPr>
            <p14:xfrm>
              <a:off x="4955017" y="157188"/>
              <a:ext cx="3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B14BA08-7E35-7FB8-7D63-C29B149F37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48897" y="151068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34" name="Picture 33">
            <a:extLst>
              <a:ext uri="{FF2B5EF4-FFF2-40B4-BE49-F238E27FC236}">
                <a16:creationId xmlns:a16="http://schemas.microsoft.com/office/drawing/2014/main" id="{B5827CF8-CF3E-4663-0923-2F21630A1FB9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6" r="5864" b="28121"/>
          <a:stretch/>
        </p:blipFill>
        <p:spPr>
          <a:xfrm rot="10800000">
            <a:off x="2" y="5499"/>
            <a:ext cx="12191998" cy="234704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7610853-C64C-107A-94E8-1462221A499A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536" y="3832842"/>
            <a:ext cx="3025158" cy="302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607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3F803D-AD64-EBD7-70D9-C446C75D5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4BF9B-CA55-7204-815A-4B2610A7C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2127" y="226931"/>
            <a:ext cx="3627745" cy="353962"/>
          </a:xfrm>
        </p:spPr>
        <p:txBody>
          <a:bodyPr>
            <a:noAutofit/>
          </a:bodyPr>
          <a:lstStyle/>
          <a:p>
            <a:r>
              <a:rPr lang="en-IN" sz="2800" b="1" spc="3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E8423-CFD7-6166-4A53-C03E9A035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08" y="2159026"/>
            <a:ext cx="12191998" cy="899165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develop a sustainable, mobile waste-to-energy solution that converts organic waste into biogas and integrates smart energy storage and IoT for efficient, off-grid energy access.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7982C41-6D5F-80F4-73D1-299BA8DB9569}"/>
                  </a:ext>
                </a:extLst>
              </p14:cNvPr>
              <p14:cNvContentPartPr/>
              <p14:nvPr/>
            </p14:nvContentPartPr>
            <p14:xfrm>
              <a:off x="4955017" y="157188"/>
              <a:ext cx="3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7982C41-6D5F-80F4-73D1-299BA8DB95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48897" y="151068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284B847-2F57-D9E4-63A8-24C426305DCC}"/>
              </a:ext>
            </a:extLst>
          </p:cNvPr>
          <p:cNvSpPr txBox="1">
            <a:spLocks/>
          </p:cNvSpPr>
          <p:nvPr/>
        </p:nvSpPr>
        <p:spPr>
          <a:xfrm>
            <a:off x="353962" y="1411051"/>
            <a:ext cx="2142796" cy="3539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b="1" u="sng" spc="3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  <a:r>
              <a:rPr lang="en-IN" sz="1800" b="1" u="sng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1441BC-C3A7-D1E2-FF42-85B336CF975E}"/>
              </a:ext>
            </a:extLst>
          </p:cNvPr>
          <p:cNvSpPr txBox="1">
            <a:spLocks/>
          </p:cNvSpPr>
          <p:nvPr/>
        </p:nvSpPr>
        <p:spPr>
          <a:xfrm>
            <a:off x="353962" y="3622829"/>
            <a:ext cx="2310580" cy="3539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b="1" u="sng" spc="3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IMPORTANCE: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AFE0476-5D67-04BB-396F-8A68BB334148}"/>
              </a:ext>
            </a:extLst>
          </p:cNvPr>
          <p:cNvSpPr txBox="1">
            <a:spLocks/>
          </p:cNvSpPr>
          <p:nvPr/>
        </p:nvSpPr>
        <p:spPr>
          <a:xfrm>
            <a:off x="68508" y="4508513"/>
            <a:ext cx="12191998" cy="8991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system addresses energy poverty, promotes sustainable waste management, and offers a reliable power source for remote areas, reducing reliance on traditional energy grids while ensuring environmental sustainability.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461E1C2-8B50-5726-BD3B-05E97D4566F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272" y="50514"/>
            <a:ext cx="3106887" cy="159782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17924E2-A9FB-0AD7-2268-E54EB323442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658" y="4262149"/>
            <a:ext cx="5082834" cy="26140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EC5D71A-7BB9-44F4-C3CB-654D9E4723F6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9309"/>
            <a:ext cx="2003323" cy="11268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188396A-24E2-6982-48FA-04822C87EEB3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36205">
            <a:off x="3448189" y="2402846"/>
            <a:ext cx="5432634" cy="279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727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B4D2C6-1F9C-EBF0-87AA-A1BD5FD69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28F1D2-F2A1-A958-37BD-ADF5C394D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C6174DE9-DFE3-FDD7-5D76-112A91C440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" y="1720888"/>
            <a:ext cx="12191998" cy="397917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 Waste-to-Energy System: Produces </a:t>
            </a:r>
            <a:r>
              <a:rPr lang="en-US" sz="2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organic waste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 </a:t>
            </a:r>
            <a:r>
              <a:rPr lang="en-US" sz="2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biogas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generate sustainable energy.</a:t>
            </a: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B975149-5713-4089-0DDC-0B8800763D40}"/>
                  </a:ext>
                </a:extLst>
              </p14:cNvPr>
              <p14:cNvContentPartPr/>
              <p14:nvPr/>
            </p14:nvContentPartPr>
            <p14:xfrm>
              <a:off x="4955018" y="157189"/>
              <a:ext cx="3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B975149-5713-4089-0DDC-0B8800763D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48898" y="151069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ubtitle 2">
            <a:extLst>
              <a:ext uri="{FF2B5EF4-FFF2-40B4-BE49-F238E27FC236}">
                <a16:creationId xmlns:a16="http://schemas.microsoft.com/office/drawing/2014/main" id="{CE3833FE-26E9-FEE1-2532-577C3B99DC5F}"/>
              </a:ext>
            </a:extLst>
          </p:cNvPr>
          <p:cNvSpPr txBox="1">
            <a:spLocks/>
          </p:cNvSpPr>
          <p:nvPr/>
        </p:nvSpPr>
        <p:spPr>
          <a:xfrm>
            <a:off x="-157314" y="2534587"/>
            <a:ext cx="12191998" cy="397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 Energy Storage: Keeps </a:t>
            </a:r>
            <a:r>
              <a:rPr lang="en-US" sz="2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stored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self-sustaining </a:t>
            </a:r>
            <a:r>
              <a:rPr lang="en-US" sz="2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Li-ion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batteries with continuous use.</a:t>
            </a: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1B29C02-7F69-520A-4663-C052472B2FD8}"/>
              </a:ext>
            </a:extLst>
          </p:cNvPr>
          <p:cNvSpPr txBox="1">
            <a:spLocks/>
          </p:cNvSpPr>
          <p:nvPr/>
        </p:nvSpPr>
        <p:spPr>
          <a:xfrm>
            <a:off x="78660" y="3331914"/>
            <a:ext cx="11956024" cy="593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 &amp; AI Integration: Environment monitoring in </a:t>
            </a:r>
            <a:r>
              <a:rPr lang="en-US" sz="2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real-time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while optimizing the system for </a:t>
            </a:r>
            <a:r>
              <a:rPr lang="en-US" sz="2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efficient energy utilization.</a:t>
            </a:r>
            <a:endParaRPr lang="en-IN" sz="20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C15133C-47A9-2CDB-C6DB-B921156D9C2B}"/>
              </a:ext>
            </a:extLst>
          </p:cNvPr>
          <p:cNvSpPr txBox="1">
            <a:spLocks/>
          </p:cNvSpPr>
          <p:nvPr/>
        </p:nvSpPr>
        <p:spPr>
          <a:xfrm>
            <a:off x="78660" y="4301668"/>
            <a:ext cx="11956024" cy="593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Sustainable &amp; Off-Grid: This provides a </a:t>
            </a:r>
            <a:r>
              <a:rPr lang="en-US" sz="2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reliable source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power for off-grid areas due to </a:t>
            </a:r>
            <a:r>
              <a:rPr lang="en-US" sz="2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poor power access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20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B41149CA-5659-6BE4-174A-D422BD352B82}"/>
              </a:ext>
            </a:extLst>
          </p:cNvPr>
          <p:cNvSpPr txBox="1">
            <a:spLocks/>
          </p:cNvSpPr>
          <p:nvPr/>
        </p:nvSpPr>
        <p:spPr>
          <a:xfrm>
            <a:off x="78660" y="5271422"/>
            <a:ext cx="11956024" cy="593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Modular Design: Ensures </a:t>
            </a:r>
            <a:r>
              <a:rPr lang="en-US" sz="2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scalability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easy deployment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allowing customization based on </a:t>
            </a:r>
            <a:r>
              <a:rPr lang="en-US" sz="2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 energy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waste requirements.</a:t>
            </a:r>
            <a:endParaRPr lang="en-IN" sz="20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F64CE9-58BA-7FD3-2E19-8824EE8FA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660" y="742381"/>
            <a:ext cx="3313472" cy="398637"/>
          </a:xfrm>
        </p:spPr>
        <p:txBody>
          <a:bodyPr>
            <a:noAutofit/>
          </a:bodyPr>
          <a:lstStyle/>
          <a:p>
            <a:r>
              <a:rPr lang="en-IN" sz="20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</a:t>
            </a:r>
            <a:r>
              <a:rPr lang="en-IN" sz="2000" b="1" u="sng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</a:p>
        </p:txBody>
      </p:sp>
    </p:spTree>
    <p:extLst>
      <p:ext uri="{BB962C8B-B14F-4D97-AF65-F5344CB8AC3E}">
        <p14:creationId xmlns:p14="http://schemas.microsoft.com/office/powerpoint/2010/main" val="2119857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EDE604-2F25-962F-F212-E5A748295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3ACBF3-FA47-ADFA-37AF-16D36ADE7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3C7B56-684F-C94D-1D54-E332F1F5A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660" y="742381"/>
            <a:ext cx="3313472" cy="398637"/>
          </a:xfrm>
        </p:spPr>
        <p:txBody>
          <a:bodyPr>
            <a:noAutofit/>
          </a:bodyPr>
          <a:lstStyle/>
          <a:p>
            <a:r>
              <a:rPr lang="en-IN" sz="2000" b="1" u="sng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</a:t>
            </a:r>
            <a:r>
              <a:rPr lang="en-IN" sz="20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APPROACH: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D187C-522F-8901-BC04-77E8F9F8B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660" y="1307932"/>
            <a:ext cx="1662728" cy="397917"/>
          </a:xfrm>
        </p:spPr>
        <p:txBody>
          <a:bodyPr>
            <a:normAutofit fontScale="85000" lnSpcReduction="10000"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HARDWARE: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43873AA-4F65-8402-2E04-B65C2CAEF88F}"/>
                  </a:ext>
                </a:extLst>
              </p14:cNvPr>
              <p14:cNvContentPartPr/>
              <p14:nvPr/>
            </p14:nvContentPartPr>
            <p14:xfrm>
              <a:off x="4955018" y="157189"/>
              <a:ext cx="3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43873AA-4F65-8402-2E04-B65C2CAEF8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48898" y="151069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Subtitle 2">
            <a:extLst>
              <a:ext uri="{FF2B5EF4-FFF2-40B4-BE49-F238E27FC236}">
                <a16:creationId xmlns:a16="http://schemas.microsoft.com/office/drawing/2014/main" id="{73C398C8-A11C-0CD5-11BE-9EC4847B34C0}"/>
              </a:ext>
            </a:extLst>
          </p:cNvPr>
          <p:cNvSpPr txBox="1">
            <a:spLocks/>
          </p:cNvSpPr>
          <p:nvPr/>
        </p:nvSpPr>
        <p:spPr>
          <a:xfrm>
            <a:off x="167148" y="1705849"/>
            <a:ext cx="4424517" cy="2177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60000"/>
              </a:lnSpc>
            </a:pPr>
            <a:r>
              <a:rPr lang="en-IN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Biogas Digester</a:t>
            </a:r>
            <a:br>
              <a:rPr lang="en-IN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PVC Pipes</a:t>
            </a:r>
            <a:br>
              <a:rPr lang="en-IN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Gas Storage (Balloons/Small Tank)</a:t>
            </a:r>
            <a:br>
              <a:rPr lang="en-IN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 Fan/Pump Li-ion Battery (18650 Cells)</a:t>
            </a:r>
            <a:endParaRPr lang="en-IN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5483815-F5A3-4BCE-F703-1069344862EE}"/>
              </a:ext>
            </a:extLst>
          </p:cNvPr>
          <p:cNvSpPr txBox="1">
            <a:spLocks/>
          </p:cNvSpPr>
          <p:nvPr/>
        </p:nvSpPr>
        <p:spPr>
          <a:xfrm>
            <a:off x="5130438" y="1307931"/>
            <a:ext cx="1662728" cy="397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7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SOFTWARE: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1D67AAD-493C-E671-9115-8CC789F2D61B}"/>
              </a:ext>
            </a:extLst>
          </p:cNvPr>
          <p:cNvSpPr txBox="1">
            <a:spLocks/>
          </p:cNvSpPr>
          <p:nvPr/>
        </p:nvSpPr>
        <p:spPr>
          <a:xfrm>
            <a:off x="5235636" y="1705848"/>
            <a:ext cx="4232829" cy="2177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en-I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ESP32 Firmware</a:t>
            </a:r>
          </a:p>
          <a:p>
            <a:pPr algn="l">
              <a:lnSpc>
                <a:spcPct val="110000"/>
              </a:lnSpc>
            </a:pPr>
            <a:r>
              <a:rPr lang="en-I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 Platform (e.g., Blynk, </a:t>
            </a:r>
            <a:r>
              <a:rPr lang="en-IN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ThingSpeak</a:t>
            </a:r>
            <a:r>
              <a:rPr lang="en-I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l">
              <a:lnSpc>
                <a:spcPct val="110000"/>
              </a:lnSpc>
            </a:pPr>
            <a:r>
              <a:rPr lang="en-I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Wi-Fi/Bluetooth Protocols</a:t>
            </a:r>
          </a:p>
          <a:p>
            <a:pPr algn="l">
              <a:lnSpc>
                <a:spcPct val="110000"/>
              </a:lnSpc>
            </a:pPr>
            <a:r>
              <a:rPr lang="en-I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 Data Processing Algorithms</a:t>
            </a:r>
          </a:p>
          <a:p>
            <a:pPr algn="l">
              <a:lnSpc>
                <a:spcPct val="110000"/>
              </a:lnSpc>
            </a:pPr>
            <a:r>
              <a:rPr lang="en-I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 App/Interface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ECDCA38-46C3-91F7-11DD-C26B6CA90E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3" t="7502" b="8553"/>
          <a:stretch/>
        </p:blipFill>
        <p:spPr>
          <a:xfrm>
            <a:off x="10182217" y="502632"/>
            <a:ext cx="1768049" cy="155119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D835A5B-5502-249B-2F21-12D548B526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3" b="6133"/>
          <a:stretch/>
        </p:blipFill>
        <p:spPr>
          <a:xfrm>
            <a:off x="10216073" y="2653405"/>
            <a:ext cx="1768049" cy="155119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FED15B-ECDE-D9CC-775A-F48DBDDC97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3" b="6133"/>
          <a:stretch/>
        </p:blipFill>
        <p:spPr>
          <a:xfrm>
            <a:off x="10256803" y="4804178"/>
            <a:ext cx="1768049" cy="155119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6" name="Subtitle 2">
            <a:extLst>
              <a:ext uri="{FF2B5EF4-FFF2-40B4-BE49-F238E27FC236}">
                <a16:creationId xmlns:a16="http://schemas.microsoft.com/office/drawing/2014/main" id="{FB12744E-692F-2308-2BF4-5AC92A94D2FE}"/>
              </a:ext>
            </a:extLst>
          </p:cNvPr>
          <p:cNvSpPr txBox="1">
            <a:spLocks/>
          </p:cNvSpPr>
          <p:nvPr/>
        </p:nvSpPr>
        <p:spPr>
          <a:xfrm>
            <a:off x="207878" y="3429000"/>
            <a:ext cx="4424517" cy="1843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en-IN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LM2596 Buck Converter</a:t>
            </a:r>
          </a:p>
          <a:p>
            <a:pPr algn="l">
              <a:lnSpc>
                <a:spcPct val="110000"/>
              </a:lnSpc>
            </a:pPr>
            <a:r>
              <a:rPr lang="en-IN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ESP32 Microcontroller</a:t>
            </a:r>
          </a:p>
          <a:p>
            <a:pPr algn="l">
              <a:lnSpc>
                <a:spcPct val="110000"/>
              </a:lnSpc>
            </a:pPr>
            <a:r>
              <a:rPr lang="en-IN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DHT22 Sensor</a:t>
            </a:r>
          </a:p>
          <a:p>
            <a:pPr algn="l">
              <a:lnSpc>
                <a:spcPct val="110000"/>
              </a:lnSpc>
            </a:pPr>
            <a:r>
              <a:rPr lang="en-IN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Compact Frame (Acrylic/3D Printed) </a:t>
            </a:r>
            <a:endParaRPr lang="en-IN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4D5B4F-794C-0616-040E-A2A9275EBF3E}"/>
              </a:ext>
            </a:extLst>
          </p:cNvPr>
          <p:cNvSpPr/>
          <p:nvPr/>
        </p:nvSpPr>
        <p:spPr>
          <a:xfrm>
            <a:off x="4758812" y="1278227"/>
            <a:ext cx="45719" cy="37065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E50B56-30A9-00BD-5489-2DBFDB4B9D45}"/>
              </a:ext>
            </a:extLst>
          </p:cNvPr>
          <p:cNvSpPr txBox="1"/>
          <p:nvPr/>
        </p:nvSpPr>
        <p:spPr>
          <a:xfrm>
            <a:off x="276182" y="5211268"/>
            <a:ext cx="970851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IN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 </a:t>
            </a:r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organic waste </a:t>
            </a:r>
            <a:r>
              <a:rPr lang="en-IN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 </a:t>
            </a:r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biogas</a:t>
            </a:r>
            <a:r>
              <a:rPr lang="en-IN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power a fan/pump and </a:t>
            </a:r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 energy </a:t>
            </a:r>
            <a:r>
              <a:rPr lang="en-IN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 </a:t>
            </a:r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Li-ion battery</a:t>
            </a:r>
            <a:r>
              <a:rPr lang="en-IN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regulated by a </a:t>
            </a:r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Buck Converter </a:t>
            </a:r>
            <a:r>
              <a:rPr lang="en-IN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Integrate IoT-enabled ESP32 </a:t>
            </a:r>
            <a:r>
              <a:rPr lang="en-IN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real-time monitoring</a:t>
            </a:r>
            <a:r>
              <a:rPr lang="en-IN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lang="en-IN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via a </a:t>
            </a:r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 app</a:t>
            </a:r>
            <a:r>
              <a:rPr lang="en-IN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with </a:t>
            </a:r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optional solar charging for portability</a:t>
            </a: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2882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E29C95-A63B-BA23-2042-995167C2D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9BEEC8A-0067-29CE-E15F-2E1829D25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A3FD55-E2E9-A7E1-D622-C22AAE2C7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139" y="325821"/>
            <a:ext cx="3913237" cy="398637"/>
          </a:xfrm>
        </p:spPr>
        <p:txBody>
          <a:bodyPr>
            <a:noAutofit/>
          </a:bodyPr>
          <a:lstStyle/>
          <a:p>
            <a:r>
              <a:rPr lang="en-IN" sz="20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FEASIBILITY</a:t>
            </a:r>
            <a:r>
              <a:rPr lang="en-I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IN" sz="2000" b="1" u="sng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VIABILITY: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1696F-DC9E-E62E-9809-EBF89CBD3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453" y="908819"/>
            <a:ext cx="11267770" cy="980942"/>
          </a:xfrm>
        </p:spPr>
        <p:txBody>
          <a:bodyPr>
            <a:noAutofit/>
          </a:bodyPr>
          <a:lstStyle/>
          <a:p>
            <a:pPr algn="l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TECHNICAL: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system is technically feasible because it uses available components such as </a:t>
            </a:r>
            <a:r>
              <a:rPr lang="en-US" sz="1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biogas digesters, Li-ion batteries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ESP32 microcontrollers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 platforms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235FBCB-499A-48F5-CD26-6DF695303B39}"/>
                  </a:ext>
                </a:extLst>
              </p14:cNvPr>
              <p14:cNvContentPartPr/>
              <p14:nvPr/>
            </p14:nvContentPartPr>
            <p14:xfrm>
              <a:off x="4985498" y="-259371"/>
              <a:ext cx="3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235FBCB-499A-48F5-CD26-6DF695303B3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79378" y="-265491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Subtitle 2">
            <a:extLst>
              <a:ext uri="{FF2B5EF4-FFF2-40B4-BE49-F238E27FC236}">
                <a16:creationId xmlns:a16="http://schemas.microsoft.com/office/drawing/2014/main" id="{0DE39A52-744A-A09A-0388-0B7D18DD6C40}"/>
              </a:ext>
            </a:extLst>
          </p:cNvPr>
          <p:cNvSpPr txBox="1">
            <a:spLocks/>
          </p:cNvSpPr>
          <p:nvPr/>
        </p:nvSpPr>
        <p:spPr>
          <a:xfrm>
            <a:off x="200453" y="1897438"/>
            <a:ext cx="11267770" cy="980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 EFFECTIVE: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use of low-cost materials such as </a:t>
            </a:r>
            <a:r>
              <a:rPr lang="en-US" sz="1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PVC pipes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18650 cells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 fan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ensures that the system is </a:t>
            </a:r>
            <a:r>
              <a:rPr lang="en-US" sz="1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affordable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en-US" sz="1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remote communities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A16E72-0B5E-DF92-0DE5-0F302D34E3A0}"/>
              </a:ext>
            </a:extLst>
          </p:cNvPr>
          <p:cNvSpPr txBox="1">
            <a:spLocks/>
          </p:cNvSpPr>
          <p:nvPr/>
        </p:nvSpPr>
        <p:spPr>
          <a:xfrm>
            <a:off x="200453" y="2886057"/>
            <a:ext cx="11267770" cy="980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SCALABILITY: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use of low-cost materials such as </a:t>
            </a:r>
            <a:r>
              <a:rPr lang="en-US" sz="1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PVC pipes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18650 cells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 fan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ensures that the system is </a:t>
            </a:r>
            <a:r>
              <a:rPr lang="en-US" sz="1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affordable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en-US" sz="1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remote communities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6187A8E-A241-CB06-62BA-E5ED025C3153}"/>
              </a:ext>
            </a:extLst>
          </p:cNvPr>
          <p:cNvSpPr txBox="1">
            <a:spLocks/>
          </p:cNvSpPr>
          <p:nvPr/>
        </p:nvSpPr>
        <p:spPr>
          <a:xfrm>
            <a:off x="109139" y="3780302"/>
            <a:ext cx="1760301" cy="3986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VIABILITY: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7CE14ECD-318B-A650-0A20-562CB3AEC418}"/>
              </a:ext>
            </a:extLst>
          </p:cNvPr>
          <p:cNvSpPr txBox="1">
            <a:spLocks/>
          </p:cNvSpPr>
          <p:nvPr/>
        </p:nvSpPr>
        <p:spPr>
          <a:xfrm>
            <a:off x="200453" y="4380169"/>
            <a:ext cx="11267770" cy="21520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SCALABILITY: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system will promote a </a:t>
            </a:r>
            <a:r>
              <a:rPr lang="en-US" sz="1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circular economy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waste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give the benefit of </a:t>
            </a:r>
            <a:r>
              <a:rPr lang="en-US" sz="1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renewable energy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because it harnesses waste to create energy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inclusion of </a:t>
            </a:r>
            <a:r>
              <a:rPr lang="en-US" sz="1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solar charging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1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IoT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ensure that the system is self-sustaining and can operate in </a:t>
            </a:r>
            <a:r>
              <a:rPr lang="en-US" sz="1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remote areas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shortages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waste management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environmental sustainability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underserved and remote regions can be addressed by this solution as a </a:t>
            </a:r>
            <a:r>
              <a:rPr lang="en-US" sz="1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long-term value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6064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4670E-5EE5-A08F-5E53-F7D9C3C46E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F1B2774-1C2D-0E9B-F834-EE5BBF832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AEA21D-6EE0-7D3C-5A7D-96F650C08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7179" y="325821"/>
            <a:ext cx="3913237" cy="398637"/>
          </a:xfrm>
        </p:spPr>
        <p:txBody>
          <a:bodyPr>
            <a:noAutofit/>
          </a:bodyPr>
          <a:lstStyle/>
          <a:p>
            <a:r>
              <a:rPr lang="en-IN" sz="2000" b="1" u="sng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IMPACTS</a:t>
            </a:r>
            <a:r>
              <a:rPr lang="en-I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IN" sz="20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BENEFITS</a:t>
            </a:r>
            <a:r>
              <a:rPr lang="en-I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1DDE9E-20B4-6CBB-9340-06F279EA7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453" y="908819"/>
            <a:ext cx="11267770" cy="980942"/>
          </a:xfrm>
        </p:spPr>
        <p:txBody>
          <a:bodyPr>
            <a:noAutofit/>
          </a:bodyPr>
          <a:lstStyle/>
          <a:p>
            <a:pPr algn="l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ECONOMIC </a:t>
            </a:r>
            <a:r>
              <a:rPr lang="en-US" sz="1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BENEFITS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generates </a:t>
            </a:r>
            <a:r>
              <a:rPr lang="en-US" sz="1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low-cost energy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saves the nation from dependency on external power </a:t>
            </a:r>
            <a:r>
              <a:rPr lang="en-US" sz="1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job opportunities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boosts the community's development.</a:t>
            </a:r>
            <a:endParaRPr lang="en-IN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87FC2F8-8075-F67E-D193-7A7E7A34A2B9}"/>
                  </a:ext>
                </a:extLst>
              </p14:cNvPr>
              <p14:cNvContentPartPr/>
              <p14:nvPr/>
            </p14:nvContentPartPr>
            <p14:xfrm>
              <a:off x="4985498" y="-259371"/>
              <a:ext cx="3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87FC2F8-8075-F67E-D193-7A7E7A34A2B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79378" y="-265491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Subtitle 2">
            <a:extLst>
              <a:ext uri="{FF2B5EF4-FFF2-40B4-BE49-F238E27FC236}">
                <a16:creationId xmlns:a16="http://schemas.microsoft.com/office/drawing/2014/main" id="{4F736970-8914-AB15-523F-068007F73ACC}"/>
              </a:ext>
            </a:extLst>
          </p:cNvPr>
          <p:cNvSpPr txBox="1">
            <a:spLocks/>
          </p:cNvSpPr>
          <p:nvPr/>
        </p:nvSpPr>
        <p:spPr>
          <a:xfrm>
            <a:off x="200453" y="1897438"/>
            <a:ext cx="11267770" cy="980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 </a:t>
            </a:r>
            <a:r>
              <a:rPr lang="en-US" sz="1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BENEFITS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Increases the living standards through the generation of clean energy in </a:t>
            </a:r>
            <a:r>
              <a:rPr lang="en-US" sz="1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remote areas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Empowers the community through sustainable </a:t>
            </a:r>
            <a:r>
              <a:rPr lang="en-US" sz="1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waste management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9609785-636D-E57E-B1A4-5C07BC37C1D3}"/>
              </a:ext>
            </a:extLst>
          </p:cNvPr>
          <p:cNvSpPr txBox="1">
            <a:spLocks/>
          </p:cNvSpPr>
          <p:nvPr/>
        </p:nvSpPr>
        <p:spPr>
          <a:xfrm>
            <a:off x="200453" y="2886057"/>
            <a:ext cx="11267770" cy="980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ENVIRONMENTAL </a:t>
            </a:r>
            <a:r>
              <a:rPr lang="en-US" sz="1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BENEFITS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Reduces</a:t>
            </a:r>
            <a:r>
              <a:rPr lang="en-US" sz="1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waste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pollution by converting </a:t>
            </a:r>
            <a:r>
              <a:rPr lang="en-US" sz="1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organic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material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into </a:t>
            </a:r>
            <a:r>
              <a:rPr lang="en-US" sz="1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biogas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Supports sustainable energy and </a:t>
            </a:r>
            <a:r>
              <a:rPr lang="en-US" sz="1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reduces greenhouse 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gas emissions</a:t>
            </a:r>
            <a:r>
              <a:rPr lang="en-US" sz="1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16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6A630AF-49FF-95B0-C20C-FA6BC00CA53B}"/>
              </a:ext>
            </a:extLst>
          </p:cNvPr>
          <p:cNvSpPr txBox="1">
            <a:spLocks/>
          </p:cNvSpPr>
          <p:nvPr/>
        </p:nvSpPr>
        <p:spPr>
          <a:xfrm>
            <a:off x="0" y="3827409"/>
            <a:ext cx="1760301" cy="3986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IMPACTS: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E3902AE-22F6-E3E9-3F65-EED597082CE5}"/>
              </a:ext>
            </a:extLst>
          </p:cNvPr>
          <p:cNvSpPr txBox="1">
            <a:spLocks/>
          </p:cNvSpPr>
          <p:nvPr/>
        </p:nvSpPr>
        <p:spPr>
          <a:xfrm>
            <a:off x="200453" y="4278450"/>
            <a:ext cx="11267770" cy="980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ECONOMIC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IMPACT: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Offers </a:t>
            </a:r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low-cost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renewable energy that can lower energy costs in remote region economic development by creating employment and energy </a:t>
            </a:r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self-sufficiency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2833B97-B2BE-9F3C-BD06-5250CC2C1657}"/>
              </a:ext>
            </a:extLst>
          </p:cNvPr>
          <p:cNvSpPr txBox="1">
            <a:spLocks/>
          </p:cNvSpPr>
          <p:nvPr/>
        </p:nvSpPr>
        <p:spPr>
          <a:xfrm>
            <a:off x="200453" y="5259392"/>
            <a:ext cx="11267770" cy="980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IMPACT: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Enhances living standards by providing access to clean, reliable energy Increases community </a:t>
            </a:r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health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hygiene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through proper </a:t>
            </a:r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of waste.</a:t>
            </a:r>
            <a:endParaRPr lang="en-IN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841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8B96B1-5CED-2F7A-FE22-CDB3D8374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92CBD4E-FF0B-D4CD-984C-A321D1512E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DE820E71-D456-8BA4-B258-AA9695DE52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32B5480-EB9E-C222-B3D5-4A0BD2F5E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A58C55BE-5324-1759-65CB-E332EE035BA3}"/>
              </a:ext>
            </a:extLst>
          </p:cNvPr>
          <p:cNvSpPr txBox="1">
            <a:spLocks/>
          </p:cNvSpPr>
          <p:nvPr/>
        </p:nvSpPr>
        <p:spPr>
          <a:xfrm>
            <a:off x="3682999" y="2874962"/>
            <a:ext cx="48260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en-IN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en-IN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3734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589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KG COLLEGE OF ARTS AND SCIENCE</vt:lpstr>
      <vt:lpstr>INTRODUCTION</vt:lpstr>
      <vt:lpstr>PROPOSED SOLUTION:</vt:lpstr>
      <vt:lpstr>TECHNICAL APPROACH: </vt:lpstr>
      <vt:lpstr>FEASIBILITY AND VIABILITY:</vt:lpstr>
      <vt:lpstr>IMPACTS AND BENEFITS: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SANJAY MEGHANA</dc:creator>
  <cp:lastModifiedBy>SANJAY MEGHANA</cp:lastModifiedBy>
  <cp:revision>1</cp:revision>
  <dcterms:created xsi:type="dcterms:W3CDTF">2024-12-22T07:33:56Z</dcterms:created>
  <dcterms:modified xsi:type="dcterms:W3CDTF">2024-12-22T09:16:08Z</dcterms:modified>
</cp:coreProperties>
</file>