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>
        <p:scale>
          <a:sx n="100" d="100"/>
          <a:sy n="100" d="100"/>
        </p:scale>
        <p:origin x="12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11E4-92FF-4836-BBCF-232B3445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DCAEF-381B-4057-AD24-3266B9D0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B791-E661-4A7A-BCA7-A81F62D3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7A41-EFD9-4D63-9FBD-5BC13CC6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84F3-8338-40D1-B064-88C5C2C6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80E8-E5F6-4CF2-B2C1-1822D331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14D85-352E-4D72-B0C7-8CA3AB751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6F6F-D2D3-4885-9295-34854251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FB47-D1E8-41CF-92A1-A8D6E0A6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7DD8-5645-46CA-8B2B-D1556C70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066BE-3DCB-493A-BD28-599BE40C0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28E2E-703C-4EAD-A13C-584A61FEF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EF36-3015-4D0F-9064-5A644024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4130-0734-40E9-A4CF-C244B164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863B-80E9-41D4-A214-590A7E76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371D-83B8-4243-BAA0-BC5FFC7E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5743-9F3C-4B20-8E68-3CD2FDFB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1AB8-2700-41FE-B44D-3091F638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51A4-2C2F-402C-A3EB-765BE92D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52E-101B-4427-BF8E-1167CC7D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7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53E9-7C13-4794-8543-5FBDF766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8BDB-8E52-4450-95A4-29E15BFC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F40D-B7D2-4DA4-A1B7-A6F9F3DC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D146-8168-4701-8ECE-12E47412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CC45-9856-4DB2-B4F7-E2D70611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B3C6-DE2D-4834-912F-2CDFF3AC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D6E7-02B3-4F57-A0AC-0BACB88E9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ED02D-7DD9-44D8-A624-2971A439C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9C61A-7B34-4AF8-B6E1-274C39FC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77B7-A94F-44CD-A467-9080D30F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F4383-F686-4BAF-9176-39D91480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5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3DB2-7795-4BC7-BAAE-E65CE308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6F41-7011-4692-9BC6-765F3B84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25EB-D987-4F23-9A67-90E9FF0A2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DA936-52F0-41E7-AC8A-70DED3CCF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DBB7D-6CE7-495B-9C43-AFE3135AC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C53FA-6211-46DA-BD98-6EF1F4B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9A090-63A9-4047-A0BF-848D0D98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30130-069A-4F45-897D-C2EE77AC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B4E5-2046-4B08-BE58-ABCF6196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D4B85-8650-434B-8635-E3383DF9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EFC82-1A9B-4D34-8726-119FA5CD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ABF84-B591-498B-B68E-7E72A682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9A78D-7D21-455C-AA30-9ACDA470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C2A9C-5E43-417A-99A6-4A45D0C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D36C7-DE1F-4D8F-9D82-1969B698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432-8629-4D40-9C61-F22F85DF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D0E-A46A-4125-9455-D2FEC1CC1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5C46-CBEB-4454-83E4-C9369143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5CF5-93AF-4DDB-935F-A79E57E1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76466-B92A-44D5-AB41-B5E70839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6D58-8B12-406D-BA7A-760C9DF2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B4A6-8A5D-411B-8F4B-1AFEDADE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0B316-B13C-4A6E-828A-BC968AE5F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4E9EC-8B2C-4BB0-80D7-FDBEC191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17FE1-1B7B-4973-AF23-ACCFCEAC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03979-3C85-42C4-8843-418C8FC1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CD13B-E7D0-405F-9E4E-CC7BB8FF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61AFC-55B6-45B9-9224-B789553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93D47-C215-429C-A929-419F524F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A5D0-B806-4AAD-A149-4F935083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3093-42A3-4262-869D-9CB91FA957C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06A7-01A7-4718-974A-61CF3D5D0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6322-C412-4FD9-A21F-B4981EAEC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35AE-8279-445F-B2C3-EC2E6155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0753A07-ED52-411C-9EC7-915016DDA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8838" y="990037"/>
            <a:ext cx="2394324" cy="253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53625-7F5F-4E55-B6CF-1BCAED8B2FCD}"/>
              </a:ext>
            </a:extLst>
          </p:cNvPr>
          <p:cNvSpPr txBox="1"/>
          <p:nvPr/>
        </p:nvSpPr>
        <p:spPr>
          <a:xfrm>
            <a:off x="1223962" y="3804069"/>
            <a:ext cx="97440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  <a:highlight>
                  <a:srgbClr val="FF6600"/>
                </a:highlight>
              </a:rPr>
              <a:t>RabbitMQ is an open-source message-broker software that originally implemented the Advanced Message Queuing Protocol (AMQP)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has since been extended with a plug-in architecture to support Streaming Text Oriented Messaging Protocol, MQ Telemetry Transport, and other protocols.</a:t>
            </a:r>
          </a:p>
        </p:txBody>
      </p:sp>
    </p:spTree>
    <p:extLst>
      <p:ext uri="{BB962C8B-B14F-4D97-AF65-F5344CB8AC3E}">
        <p14:creationId xmlns:p14="http://schemas.microsoft.com/office/powerpoint/2010/main" val="28883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B908569-6A6C-493C-8839-07326B2B3284}"/>
              </a:ext>
            </a:extLst>
          </p:cNvPr>
          <p:cNvSpPr/>
          <p:nvPr/>
        </p:nvSpPr>
        <p:spPr>
          <a:xfrm>
            <a:off x="2613805" y="268484"/>
            <a:ext cx="6866626" cy="6288655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0AFAFF-9B85-42C7-B28C-BE85B27FF21D}"/>
              </a:ext>
            </a:extLst>
          </p:cNvPr>
          <p:cNvSpPr/>
          <p:nvPr/>
        </p:nvSpPr>
        <p:spPr>
          <a:xfrm>
            <a:off x="1007855" y="2708693"/>
            <a:ext cx="1440611" cy="1440611"/>
          </a:xfrm>
          <a:prstGeom prst="roundRect">
            <a:avLst/>
          </a:prstGeom>
          <a:solidFill>
            <a:srgbClr val="33CC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/Publisher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660B27-7146-4379-A31E-311DEC725A52}"/>
              </a:ext>
            </a:extLst>
          </p:cNvPr>
          <p:cNvSpPr/>
          <p:nvPr/>
        </p:nvSpPr>
        <p:spPr>
          <a:xfrm>
            <a:off x="9675961" y="833887"/>
            <a:ext cx="1440611" cy="1440611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  <a:p>
            <a:pPr algn="ctr"/>
            <a:r>
              <a:rPr lang="en-US" sz="1600" dirty="0"/>
              <a:t>/Subscriber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373876-3648-4D33-98C9-5123BE572116}"/>
              </a:ext>
            </a:extLst>
          </p:cNvPr>
          <p:cNvSpPr/>
          <p:nvPr/>
        </p:nvSpPr>
        <p:spPr>
          <a:xfrm>
            <a:off x="9675963" y="2708693"/>
            <a:ext cx="1440611" cy="1440611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  <a:p>
            <a:pPr algn="ctr"/>
            <a:r>
              <a:rPr lang="en-US" sz="1600" dirty="0"/>
              <a:t>/Subscriber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77BE07-6A41-4839-A9FF-D9836DDA5DE1}"/>
              </a:ext>
            </a:extLst>
          </p:cNvPr>
          <p:cNvSpPr/>
          <p:nvPr/>
        </p:nvSpPr>
        <p:spPr>
          <a:xfrm>
            <a:off x="9675962" y="4583500"/>
            <a:ext cx="1440611" cy="1440611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  <a:p>
            <a:pPr algn="ctr"/>
            <a:r>
              <a:rPr lang="en-US" sz="1600" dirty="0"/>
              <a:t>/Subscriber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58A0D1B-C0D4-4035-AFDF-AD1BEBC57BF5}"/>
              </a:ext>
            </a:extLst>
          </p:cNvPr>
          <p:cNvSpPr/>
          <p:nvPr/>
        </p:nvSpPr>
        <p:spPr>
          <a:xfrm>
            <a:off x="3168772" y="2775549"/>
            <a:ext cx="2225615" cy="130690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Exchange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CDA602-C39B-4454-B422-1C74DFA56BB6}"/>
              </a:ext>
            </a:extLst>
          </p:cNvPr>
          <p:cNvSpPr/>
          <p:nvPr/>
        </p:nvSpPr>
        <p:spPr>
          <a:xfrm>
            <a:off x="6797615" y="1338531"/>
            <a:ext cx="2406769" cy="43132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12F4C4-1944-4CDF-A1A4-50BC466BCB9C}"/>
              </a:ext>
            </a:extLst>
          </p:cNvPr>
          <p:cNvSpPr/>
          <p:nvPr/>
        </p:nvSpPr>
        <p:spPr>
          <a:xfrm>
            <a:off x="6797614" y="5088144"/>
            <a:ext cx="2406769" cy="43132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95CDA0-34EF-4389-AB1E-47060630F2F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466" y="3428999"/>
            <a:ext cx="720306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DA5A2A9-613B-41CC-96E7-9449EEE8352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394387" y="1554192"/>
            <a:ext cx="1403228" cy="187480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289149-06D5-49BC-851A-E42D13F8B5F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394387" y="3429000"/>
            <a:ext cx="1403227" cy="18748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2FD6AE-8303-4892-89CB-1BF434D2DE42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9204384" y="1554192"/>
            <a:ext cx="471577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31FE28B-FAD2-402F-A736-7BBA6428FE9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9204384" y="1554192"/>
            <a:ext cx="471579" cy="1874807"/>
          </a:xfrm>
          <a:prstGeom prst="bentConnector3">
            <a:avLst>
              <a:gd name="adj1" fmla="val 2980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46241B-732F-4CD1-8545-27FCF2D78B37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204383" y="5303805"/>
            <a:ext cx="471579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A3B137-8D35-484B-AFB1-6A5CE1DD3DFC}"/>
              </a:ext>
            </a:extLst>
          </p:cNvPr>
          <p:cNvGrpSpPr/>
          <p:nvPr/>
        </p:nvGrpSpPr>
        <p:grpSpPr>
          <a:xfrm>
            <a:off x="4697190" y="405445"/>
            <a:ext cx="2708739" cy="756661"/>
            <a:chOff x="4714957" y="381871"/>
            <a:chExt cx="2708739" cy="75666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9E387EA-6CE7-454A-9EA5-59295E17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14957" y="381871"/>
              <a:ext cx="634239" cy="67129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4573CE-3473-476B-BA62-3E3FE32C1B8A}"/>
                </a:ext>
              </a:extLst>
            </p:cNvPr>
            <p:cNvSpPr txBox="1"/>
            <p:nvPr/>
          </p:nvSpPr>
          <p:spPr>
            <a:xfrm>
              <a:off x="5318633" y="492201"/>
              <a:ext cx="2105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Rabbit</a:t>
              </a:r>
              <a:r>
                <a:rPr lang="en-US" sz="3600" b="1" dirty="0">
                  <a:solidFill>
                    <a:srgbClr val="FF6600"/>
                  </a:solidFill>
                </a:rPr>
                <a:t>MQ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14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B908569-6A6C-493C-8839-07326B2B3284}"/>
              </a:ext>
            </a:extLst>
          </p:cNvPr>
          <p:cNvSpPr/>
          <p:nvPr/>
        </p:nvSpPr>
        <p:spPr>
          <a:xfrm>
            <a:off x="2613805" y="268484"/>
            <a:ext cx="6866626" cy="6288655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0AFAFF-9B85-42C7-B28C-BE85B27FF21D}"/>
              </a:ext>
            </a:extLst>
          </p:cNvPr>
          <p:cNvSpPr/>
          <p:nvPr/>
        </p:nvSpPr>
        <p:spPr>
          <a:xfrm>
            <a:off x="1007855" y="2708693"/>
            <a:ext cx="1440611" cy="1440611"/>
          </a:xfrm>
          <a:prstGeom prst="roundRect">
            <a:avLst/>
          </a:prstGeom>
          <a:solidFill>
            <a:srgbClr val="33CC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/Publisher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660B27-7146-4379-A31E-311DEC725A52}"/>
              </a:ext>
            </a:extLst>
          </p:cNvPr>
          <p:cNvSpPr/>
          <p:nvPr/>
        </p:nvSpPr>
        <p:spPr>
          <a:xfrm>
            <a:off x="9675961" y="833887"/>
            <a:ext cx="1440611" cy="1440611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  <a:p>
            <a:pPr algn="ctr"/>
            <a:r>
              <a:rPr lang="en-US" sz="1600" dirty="0"/>
              <a:t>/Subscriber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373876-3648-4D33-98C9-5123BE572116}"/>
              </a:ext>
            </a:extLst>
          </p:cNvPr>
          <p:cNvSpPr/>
          <p:nvPr/>
        </p:nvSpPr>
        <p:spPr>
          <a:xfrm>
            <a:off x="9675963" y="2708693"/>
            <a:ext cx="1440611" cy="1440611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  <a:p>
            <a:pPr algn="ctr"/>
            <a:r>
              <a:rPr lang="en-US" sz="1600" dirty="0"/>
              <a:t>/Subscriber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77BE07-6A41-4839-A9FF-D9836DDA5DE1}"/>
              </a:ext>
            </a:extLst>
          </p:cNvPr>
          <p:cNvSpPr/>
          <p:nvPr/>
        </p:nvSpPr>
        <p:spPr>
          <a:xfrm>
            <a:off x="9675962" y="4583500"/>
            <a:ext cx="1440611" cy="1440611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  <a:p>
            <a:pPr algn="ctr"/>
            <a:r>
              <a:rPr lang="en-US" sz="1600" dirty="0"/>
              <a:t>/Subscriber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58A0D1B-C0D4-4035-AFDF-AD1BEBC57BF5}"/>
              </a:ext>
            </a:extLst>
          </p:cNvPr>
          <p:cNvSpPr/>
          <p:nvPr/>
        </p:nvSpPr>
        <p:spPr>
          <a:xfrm>
            <a:off x="3168772" y="2775549"/>
            <a:ext cx="2225615" cy="130690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Exchange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CDA602-C39B-4454-B422-1C74DFA56BB6}"/>
              </a:ext>
            </a:extLst>
          </p:cNvPr>
          <p:cNvSpPr/>
          <p:nvPr/>
        </p:nvSpPr>
        <p:spPr>
          <a:xfrm>
            <a:off x="6797615" y="1338531"/>
            <a:ext cx="2406769" cy="43132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12F4C4-1944-4CDF-A1A4-50BC466BCB9C}"/>
              </a:ext>
            </a:extLst>
          </p:cNvPr>
          <p:cNvSpPr/>
          <p:nvPr/>
        </p:nvSpPr>
        <p:spPr>
          <a:xfrm>
            <a:off x="6797614" y="5088144"/>
            <a:ext cx="2406769" cy="43132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95CDA0-34EF-4389-AB1E-47060630F2F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466" y="3428999"/>
            <a:ext cx="720306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DA5A2A9-613B-41CC-96E7-9449EEE8352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394387" y="1554192"/>
            <a:ext cx="1403228" cy="187480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289149-06D5-49BC-851A-E42D13F8B5F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394387" y="3429000"/>
            <a:ext cx="1403227" cy="18748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2FD6AE-8303-4892-89CB-1BF434D2DE42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9204384" y="1554192"/>
            <a:ext cx="471577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31FE28B-FAD2-402F-A736-7BBA6428FE9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9204384" y="1554192"/>
            <a:ext cx="471579" cy="1874807"/>
          </a:xfrm>
          <a:prstGeom prst="bentConnector3">
            <a:avLst>
              <a:gd name="adj1" fmla="val 2980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46241B-732F-4CD1-8545-27FCF2D78B37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204383" y="5303805"/>
            <a:ext cx="471579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52CC5C-80FA-4264-89D7-4D0E7B72CCBE}"/>
              </a:ext>
            </a:extLst>
          </p:cNvPr>
          <p:cNvSpPr txBox="1"/>
          <p:nvPr/>
        </p:nvSpPr>
        <p:spPr>
          <a:xfrm>
            <a:off x="5501480" y="1307969"/>
            <a:ext cx="1296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Binding / Binding Key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1CB3CE-DB8C-4F38-B15A-E71F50BFA2E5}"/>
              </a:ext>
            </a:extLst>
          </p:cNvPr>
          <p:cNvSpPr txBox="1"/>
          <p:nvPr/>
        </p:nvSpPr>
        <p:spPr>
          <a:xfrm>
            <a:off x="5501479" y="5025211"/>
            <a:ext cx="1296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Binding / Binding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F0394A-8DEE-4420-92A5-5F6D62EB27E6}"/>
              </a:ext>
            </a:extLst>
          </p:cNvPr>
          <p:cNvSpPr txBox="1"/>
          <p:nvPr/>
        </p:nvSpPr>
        <p:spPr>
          <a:xfrm>
            <a:off x="3531081" y="1944552"/>
            <a:ext cx="150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Exchanges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 a message and route it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zero or more queues.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1012B2-D023-436B-9968-AAA4481AE24D}"/>
              </a:ext>
            </a:extLst>
          </p:cNvPr>
          <p:cNvSpPr txBox="1"/>
          <p:nvPr/>
        </p:nvSpPr>
        <p:spPr>
          <a:xfrm>
            <a:off x="2732061" y="4443592"/>
            <a:ext cx="2917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Exchange Attributes: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Durability or Transient  (exchanges survive broker restart)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Auto-Delete (exchange is deleted when last queue is unbound from it)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Arguments (optional, used by plugins and broker-specific features)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EA0F97-D990-415F-9B81-98BBC492F79C}"/>
              </a:ext>
            </a:extLst>
          </p:cNvPr>
          <p:cNvGrpSpPr/>
          <p:nvPr/>
        </p:nvGrpSpPr>
        <p:grpSpPr>
          <a:xfrm>
            <a:off x="4697190" y="405445"/>
            <a:ext cx="2708739" cy="756661"/>
            <a:chOff x="4714957" y="381871"/>
            <a:chExt cx="2708739" cy="756661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E6C93D0-6572-4C21-98F5-FA9B9E102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14957" y="381871"/>
              <a:ext cx="634239" cy="67129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423B9D-19A5-4860-8853-97E6B336B67B}"/>
                </a:ext>
              </a:extLst>
            </p:cNvPr>
            <p:cNvSpPr txBox="1"/>
            <p:nvPr/>
          </p:nvSpPr>
          <p:spPr>
            <a:xfrm>
              <a:off x="5318633" y="492201"/>
              <a:ext cx="2105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Rabbit</a:t>
              </a:r>
              <a:r>
                <a:rPr lang="en-US" sz="3600" b="1" dirty="0">
                  <a:solidFill>
                    <a:srgbClr val="FF6600"/>
                  </a:solidFill>
                </a:rPr>
                <a:t>MQ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BDA2CE-0164-4B57-911D-2B10D494524A}"/>
              </a:ext>
            </a:extLst>
          </p:cNvPr>
          <p:cNvSpPr txBox="1"/>
          <p:nvPr/>
        </p:nvSpPr>
        <p:spPr>
          <a:xfrm>
            <a:off x="6729499" y="3644937"/>
            <a:ext cx="2946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Queue Attribute: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 Name of the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Durable: Persisting the queue to disk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Exclusive: Delete queue when not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Auto-Delete: Queue deleted when consumer unsubscribes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BFB99-D316-493C-AD24-532E3EE4C03D}"/>
              </a:ext>
            </a:extLst>
          </p:cNvPr>
          <p:cNvSpPr txBox="1"/>
          <p:nvPr/>
        </p:nvSpPr>
        <p:spPr>
          <a:xfrm>
            <a:off x="7405929" y="2192404"/>
            <a:ext cx="197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Acknowledgment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sent to queue after successful processing, otherwise reject: discard or re-queue</a:t>
            </a:r>
          </a:p>
        </p:txBody>
      </p:sp>
    </p:spTree>
    <p:extLst>
      <p:ext uri="{BB962C8B-B14F-4D97-AF65-F5344CB8AC3E}">
        <p14:creationId xmlns:p14="http://schemas.microsoft.com/office/powerpoint/2010/main" val="304836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A3BB5-B9FE-49B4-ABAD-643A524889A0}"/>
              </a:ext>
            </a:extLst>
          </p:cNvPr>
          <p:cNvSpPr txBox="1"/>
          <p:nvPr/>
        </p:nvSpPr>
        <p:spPr>
          <a:xfrm>
            <a:off x="1265566" y="2028616"/>
            <a:ext cx="9660867" cy="28007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Massage 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Fanout [route messages to all the queues]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 [routing key = binding key]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[ Partial matching of key: green.*]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 [message header, instead of routing key]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Default/Nameless [routing key = queue name]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951C45-64B1-4BB6-A3E8-AF2FD82F9E23}"/>
              </a:ext>
            </a:extLst>
          </p:cNvPr>
          <p:cNvGrpSpPr/>
          <p:nvPr/>
        </p:nvGrpSpPr>
        <p:grpSpPr>
          <a:xfrm>
            <a:off x="4741629" y="960801"/>
            <a:ext cx="2708739" cy="756661"/>
            <a:chOff x="4714957" y="381871"/>
            <a:chExt cx="2708739" cy="756661"/>
          </a:xfrm>
          <a:effectLst/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F29FAE4-BC4C-4CEA-ABEC-62D81349B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14957" y="381871"/>
              <a:ext cx="634239" cy="671295"/>
            </a:xfrm>
            <a:prstGeom prst="rect">
              <a:avLst/>
            </a:prstGeom>
            <a:effectLst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CFEC6F-2A07-4126-873B-183AE04E3089}"/>
                </a:ext>
              </a:extLst>
            </p:cNvPr>
            <p:cNvSpPr txBox="1"/>
            <p:nvPr/>
          </p:nvSpPr>
          <p:spPr>
            <a:xfrm>
              <a:off x="5318633" y="492201"/>
              <a:ext cx="210506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Rabbit</a:t>
              </a:r>
              <a:r>
                <a:rPr lang="en-US" sz="3600" b="1" dirty="0">
                  <a:solidFill>
                    <a:srgbClr val="FF6600"/>
                  </a:solidFill>
                </a:rPr>
                <a:t>MQ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2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542B33D-677E-49D3-98DC-3935805BED1D}"/>
              </a:ext>
            </a:extLst>
          </p:cNvPr>
          <p:cNvSpPr/>
          <p:nvPr/>
        </p:nvSpPr>
        <p:spPr>
          <a:xfrm>
            <a:off x="2509621" y="1873543"/>
            <a:ext cx="7162800" cy="695325"/>
          </a:xfrm>
          <a:prstGeom prst="roundRect">
            <a:avLst/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Frontend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5DFD3-6AC6-43AC-9823-C771BA84679E}"/>
              </a:ext>
            </a:extLst>
          </p:cNvPr>
          <p:cNvSpPr/>
          <p:nvPr/>
        </p:nvSpPr>
        <p:spPr>
          <a:xfrm>
            <a:off x="2514600" y="4105275"/>
            <a:ext cx="7162800" cy="695325"/>
          </a:xfrm>
          <a:prstGeom prst="roundRect">
            <a:avLst/>
          </a:prstGeom>
          <a:solidFill>
            <a:srgbClr val="FF66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CA0AED-4185-485C-B4B3-3F0FC609B81B}"/>
              </a:ext>
            </a:extLst>
          </p:cNvPr>
          <p:cNvGrpSpPr/>
          <p:nvPr/>
        </p:nvGrpSpPr>
        <p:grpSpPr>
          <a:xfrm>
            <a:off x="2509621" y="2544781"/>
            <a:ext cx="3305175" cy="1568392"/>
            <a:chOff x="2514600" y="1392138"/>
            <a:chExt cx="7162800" cy="33989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051865C-1724-417F-A6C2-77049565C19E}"/>
                </a:ext>
              </a:extLst>
            </p:cNvPr>
            <p:cNvSpPr/>
            <p:nvPr/>
          </p:nvSpPr>
          <p:spPr>
            <a:xfrm>
              <a:off x="2514600" y="1956197"/>
              <a:ext cx="7162800" cy="2324100"/>
            </a:xfrm>
            <a:prstGeom prst="roundRect">
              <a:avLst>
                <a:gd name="adj" fmla="val 10110"/>
              </a:avLst>
            </a:prstGeom>
            <a:solidFill>
              <a:srgbClr val="33CCCC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Microservice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651215-FEC0-4A7F-837F-8DFC749698B8}"/>
                </a:ext>
              </a:extLst>
            </p:cNvPr>
            <p:cNvSpPr/>
            <p:nvPr/>
          </p:nvSpPr>
          <p:spPr>
            <a:xfrm>
              <a:off x="3181351" y="2680097"/>
              <a:ext cx="1152525" cy="8763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API</a:t>
              </a:r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F52FFEA1-6AEC-49F9-98C5-F095E77E13C2}"/>
                </a:ext>
              </a:extLst>
            </p:cNvPr>
            <p:cNvSpPr/>
            <p:nvPr/>
          </p:nvSpPr>
          <p:spPr>
            <a:xfrm>
              <a:off x="3724277" y="1392138"/>
              <a:ext cx="609599" cy="1128117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600" dirty="0"/>
                <a:t>Query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79157F8-9AAF-417C-A7C6-B54F721B58B5}"/>
                </a:ext>
              </a:extLst>
            </p:cNvPr>
            <p:cNvSpPr/>
            <p:nvPr/>
          </p:nvSpPr>
          <p:spPr>
            <a:xfrm rot="10800000">
              <a:off x="3181350" y="1392138"/>
              <a:ext cx="609599" cy="119628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600" dirty="0"/>
                <a:t>Command</a:t>
              </a:r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CECB25A7-4BE7-4C5A-8071-C680F1506054}"/>
                </a:ext>
              </a:extLst>
            </p:cNvPr>
            <p:cNvSpPr/>
            <p:nvPr/>
          </p:nvSpPr>
          <p:spPr>
            <a:xfrm rot="10800000">
              <a:off x="3114676" y="3648073"/>
              <a:ext cx="609599" cy="1142997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600" dirty="0"/>
                <a:t>Publish Events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3C7105DB-D4BF-48A1-A61C-C0A625697574}"/>
                </a:ext>
              </a:extLst>
            </p:cNvPr>
            <p:cNvSpPr/>
            <p:nvPr/>
          </p:nvSpPr>
          <p:spPr>
            <a:xfrm rot="16200000">
              <a:off x="4504731" y="2661641"/>
              <a:ext cx="609599" cy="913209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3FA287B2-5F22-4F67-9B1D-72C94E04016F}"/>
                </a:ext>
              </a:extLst>
            </p:cNvPr>
            <p:cNvSpPr/>
            <p:nvPr/>
          </p:nvSpPr>
          <p:spPr>
            <a:xfrm>
              <a:off x="5329237" y="2537222"/>
              <a:ext cx="1533525" cy="1019175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Database</a:t>
              </a:r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DA5E3F81-491A-46D7-A35A-99804CC1BF32}"/>
                </a:ext>
              </a:extLst>
            </p:cNvPr>
            <p:cNvSpPr/>
            <p:nvPr/>
          </p:nvSpPr>
          <p:spPr>
            <a:xfrm rot="16200000">
              <a:off x="7042845" y="2633364"/>
              <a:ext cx="609599" cy="969764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8A751B5-7B1D-47B5-AFD6-DFDA91B44B32}"/>
                </a:ext>
              </a:extLst>
            </p:cNvPr>
            <p:cNvSpPr/>
            <p:nvPr/>
          </p:nvSpPr>
          <p:spPr>
            <a:xfrm>
              <a:off x="7858123" y="2680097"/>
              <a:ext cx="1152525" cy="8763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Event Handler</a:t>
              </a:r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1ACC7FFE-89BA-44A5-9DD6-85927F8B65C9}"/>
                </a:ext>
              </a:extLst>
            </p:cNvPr>
            <p:cNvSpPr/>
            <p:nvPr/>
          </p:nvSpPr>
          <p:spPr>
            <a:xfrm>
              <a:off x="8296277" y="3648075"/>
              <a:ext cx="609599" cy="114300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600" dirty="0"/>
                <a:t>Subscribe Events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5667E9-23DA-4BFE-BBF6-ABCA163939FC}"/>
              </a:ext>
            </a:extLst>
          </p:cNvPr>
          <p:cNvGrpSpPr/>
          <p:nvPr/>
        </p:nvGrpSpPr>
        <p:grpSpPr>
          <a:xfrm>
            <a:off x="6367246" y="2557073"/>
            <a:ext cx="3305175" cy="1568392"/>
            <a:chOff x="2514600" y="1392138"/>
            <a:chExt cx="7162800" cy="339893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BA81108-4CB4-45C6-B141-DBC48A7A9DB6}"/>
                </a:ext>
              </a:extLst>
            </p:cNvPr>
            <p:cNvSpPr/>
            <p:nvPr/>
          </p:nvSpPr>
          <p:spPr>
            <a:xfrm>
              <a:off x="2514600" y="1956197"/>
              <a:ext cx="7162800" cy="2324100"/>
            </a:xfrm>
            <a:prstGeom prst="roundRect">
              <a:avLst>
                <a:gd name="adj" fmla="val 10110"/>
              </a:avLst>
            </a:prstGeom>
            <a:solidFill>
              <a:srgbClr val="33CCCC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Microservice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C7CBE9-A283-4656-AF48-FBD21F9A3F64}"/>
                </a:ext>
              </a:extLst>
            </p:cNvPr>
            <p:cNvSpPr/>
            <p:nvPr/>
          </p:nvSpPr>
          <p:spPr>
            <a:xfrm>
              <a:off x="3181351" y="2680097"/>
              <a:ext cx="1152525" cy="8763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API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A452DB06-4F18-41B0-9F84-A95FF67FCD58}"/>
                </a:ext>
              </a:extLst>
            </p:cNvPr>
            <p:cNvSpPr/>
            <p:nvPr/>
          </p:nvSpPr>
          <p:spPr>
            <a:xfrm>
              <a:off x="3724277" y="1392138"/>
              <a:ext cx="609599" cy="1128117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600" dirty="0"/>
                <a:t>Query</a:t>
              </a:r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DC5B5137-A103-4880-9DC0-5527722482E6}"/>
                </a:ext>
              </a:extLst>
            </p:cNvPr>
            <p:cNvSpPr/>
            <p:nvPr/>
          </p:nvSpPr>
          <p:spPr>
            <a:xfrm rot="10800000">
              <a:off x="3181350" y="1392138"/>
              <a:ext cx="609599" cy="119628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600" dirty="0"/>
                <a:t>Command</a:t>
              </a:r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80C7451D-653C-4DF9-9FCC-BEA2D55F391C}"/>
                </a:ext>
              </a:extLst>
            </p:cNvPr>
            <p:cNvSpPr/>
            <p:nvPr/>
          </p:nvSpPr>
          <p:spPr>
            <a:xfrm rot="10800000">
              <a:off x="3114676" y="3648073"/>
              <a:ext cx="609599" cy="1142997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600" dirty="0"/>
                <a:t>Publish Events</a:t>
              </a:r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4DD486E0-157F-40FF-80E5-14E9429BAD21}"/>
                </a:ext>
              </a:extLst>
            </p:cNvPr>
            <p:cNvSpPr/>
            <p:nvPr/>
          </p:nvSpPr>
          <p:spPr>
            <a:xfrm rot="16200000">
              <a:off x="4504731" y="2661641"/>
              <a:ext cx="609599" cy="913209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AC57794A-D8EB-4CF9-BB12-8313CD766312}"/>
                </a:ext>
              </a:extLst>
            </p:cNvPr>
            <p:cNvSpPr/>
            <p:nvPr/>
          </p:nvSpPr>
          <p:spPr>
            <a:xfrm>
              <a:off x="5329237" y="2537222"/>
              <a:ext cx="1533525" cy="1019175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Database</a:t>
              </a:r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8547E1E5-CC4E-4BF1-AE8D-3B4FB7DACDAE}"/>
                </a:ext>
              </a:extLst>
            </p:cNvPr>
            <p:cNvSpPr/>
            <p:nvPr/>
          </p:nvSpPr>
          <p:spPr>
            <a:xfrm rot="16200000">
              <a:off x="7042845" y="2633364"/>
              <a:ext cx="609599" cy="969764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B6E7AB5-F8ED-44CF-84A1-1F79013325F5}"/>
                </a:ext>
              </a:extLst>
            </p:cNvPr>
            <p:cNvSpPr/>
            <p:nvPr/>
          </p:nvSpPr>
          <p:spPr>
            <a:xfrm>
              <a:off x="7858123" y="2680097"/>
              <a:ext cx="1152525" cy="8763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Event Handler</a:t>
              </a:r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F0E7E812-F33E-414E-81AC-25A5D1D150F0}"/>
                </a:ext>
              </a:extLst>
            </p:cNvPr>
            <p:cNvSpPr/>
            <p:nvPr/>
          </p:nvSpPr>
          <p:spPr>
            <a:xfrm>
              <a:off x="8296277" y="3648075"/>
              <a:ext cx="609599" cy="114300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600" dirty="0"/>
                <a:t>Subscribe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09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51837-7025-47FA-958C-83AFE727D598}"/>
              </a:ext>
            </a:extLst>
          </p:cNvPr>
          <p:cNvSpPr txBox="1"/>
          <p:nvPr/>
        </p:nvSpPr>
        <p:spPr>
          <a:xfrm>
            <a:off x="2396535" y="3266985"/>
            <a:ext cx="7265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Let’s </a:t>
            </a:r>
            <a:r>
              <a:rPr lang="en-US" sz="7200" dirty="0">
                <a:highlight>
                  <a:srgbClr val="FFFF00"/>
                </a:highlight>
              </a:rPr>
              <a:t>Create</a:t>
            </a:r>
            <a:r>
              <a:rPr lang="en-US" sz="7200" dirty="0"/>
              <a:t>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highlight>
                  <a:srgbClr val="FF6600"/>
                </a:highlight>
              </a:rPr>
              <a:t>Exchange</a:t>
            </a:r>
            <a:r>
              <a:rPr lang="en-US" sz="7200" dirty="0"/>
              <a:t> &amp; </a:t>
            </a:r>
            <a:r>
              <a:rPr lang="en-US" sz="7200" dirty="0">
                <a:solidFill>
                  <a:schemeClr val="bg1"/>
                </a:solidFill>
                <a:highlight>
                  <a:srgbClr val="FF6600"/>
                </a:highlight>
              </a:rPr>
              <a:t>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F73F8-D708-4AA7-88C4-558862236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57" y="851489"/>
            <a:ext cx="2272884" cy="241549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08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1FB463-3A5D-4097-AABD-C222CA9DD673}"/>
              </a:ext>
            </a:extLst>
          </p:cNvPr>
          <p:cNvSpPr/>
          <p:nvPr/>
        </p:nvSpPr>
        <p:spPr>
          <a:xfrm>
            <a:off x="2628901" y="2255807"/>
            <a:ext cx="6866626" cy="2346378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AA1E3C-2B16-4751-9E4C-745249754AB9}"/>
              </a:ext>
            </a:extLst>
          </p:cNvPr>
          <p:cNvSpPr/>
          <p:nvPr/>
        </p:nvSpPr>
        <p:spPr>
          <a:xfrm>
            <a:off x="1007855" y="2708693"/>
            <a:ext cx="1440611" cy="1440611"/>
          </a:xfrm>
          <a:prstGeom prst="roundRect">
            <a:avLst/>
          </a:prstGeom>
          <a:solidFill>
            <a:srgbClr val="33CC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/Publisher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E3B8FD-0021-4C76-AC9D-15975169BB22}"/>
              </a:ext>
            </a:extLst>
          </p:cNvPr>
          <p:cNvSpPr/>
          <p:nvPr/>
        </p:nvSpPr>
        <p:spPr>
          <a:xfrm>
            <a:off x="9675963" y="2708693"/>
            <a:ext cx="1440611" cy="1440611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  <a:p>
            <a:pPr algn="ctr"/>
            <a:r>
              <a:rPr lang="en-US" sz="1600" dirty="0"/>
              <a:t>/Subscriber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B900E765-93F1-4CE1-8323-26EE3BCFAF0B}"/>
              </a:ext>
            </a:extLst>
          </p:cNvPr>
          <p:cNvSpPr/>
          <p:nvPr/>
        </p:nvSpPr>
        <p:spPr>
          <a:xfrm>
            <a:off x="3168772" y="2775549"/>
            <a:ext cx="2225615" cy="130690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demo-exchange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7FFAEB-24BD-4902-B574-C9BE91A1A5EE}"/>
              </a:ext>
            </a:extLst>
          </p:cNvPr>
          <p:cNvSpPr/>
          <p:nvPr/>
        </p:nvSpPr>
        <p:spPr>
          <a:xfrm>
            <a:off x="6797614" y="3213336"/>
            <a:ext cx="2406769" cy="43132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Demo-queue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E244D8-76D3-4D5C-9D22-F7915771830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448466" y="3428999"/>
            <a:ext cx="720306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FFD1113-FE53-459F-8EEC-8B3EAF1B2BD8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394387" y="3428997"/>
            <a:ext cx="1403227" cy="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52568E4-956B-43C1-92CB-786095324E94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9204383" y="3428997"/>
            <a:ext cx="471580" cy="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76FD85-040A-4F89-9F90-3041949AE372}"/>
              </a:ext>
            </a:extLst>
          </p:cNvPr>
          <p:cNvSpPr txBox="1"/>
          <p:nvPr/>
        </p:nvSpPr>
        <p:spPr>
          <a:xfrm>
            <a:off x="5357003" y="3090442"/>
            <a:ext cx="129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demo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3AAEC9-7088-4030-91AE-38C44372F88C}"/>
              </a:ext>
            </a:extLst>
          </p:cNvPr>
          <p:cNvSpPr txBox="1"/>
          <p:nvPr/>
        </p:nvSpPr>
        <p:spPr>
          <a:xfrm>
            <a:off x="3918242" y="2406217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4B8DCB-B71A-4735-97A6-FCDCD805BB9C}"/>
              </a:ext>
            </a:extLst>
          </p:cNvPr>
          <p:cNvGrpSpPr/>
          <p:nvPr/>
        </p:nvGrpSpPr>
        <p:grpSpPr>
          <a:xfrm>
            <a:off x="5373103" y="4081659"/>
            <a:ext cx="1372946" cy="398403"/>
            <a:chOff x="4714957" y="381871"/>
            <a:chExt cx="2530990" cy="734445"/>
          </a:xfrm>
          <a:effectLst/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B57A92A-0EB9-408C-9932-0F58AADBA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14957" y="381871"/>
              <a:ext cx="634239" cy="671295"/>
            </a:xfrm>
            <a:prstGeom prst="rect">
              <a:avLst/>
            </a:prstGeom>
            <a:effectLst/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0FC621-4857-4585-8DE8-06ECCE4E1E4B}"/>
                </a:ext>
              </a:extLst>
            </p:cNvPr>
            <p:cNvSpPr txBox="1"/>
            <p:nvPr/>
          </p:nvSpPr>
          <p:spPr>
            <a:xfrm>
              <a:off x="5318634" y="492201"/>
              <a:ext cx="1927313" cy="6241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Rabbit</a:t>
              </a:r>
              <a:r>
                <a:rPr lang="en-US" sz="1600" b="1" dirty="0">
                  <a:solidFill>
                    <a:srgbClr val="FF6600"/>
                  </a:solidFill>
                </a:rPr>
                <a:t>MQ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4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D2C2E3-BEEA-4EA4-B03C-0BBE79160345}"/>
              </a:ext>
            </a:extLst>
          </p:cNvPr>
          <p:cNvSpPr txBox="1"/>
          <p:nvPr/>
        </p:nvSpPr>
        <p:spPr>
          <a:xfrm>
            <a:off x="2463210" y="2628810"/>
            <a:ext cx="7265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Let’s </a:t>
            </a:r>
            <a:r>
              <a:rPr lang="en-US" sz="7200" dirty="0">
                <a:highlight>
                  <a:srgbClr val="FFFF00"/>
                </a:highlight>
              </a:rPr>
              <a:t>add</a:t>
            </a:r>
            <a:r>
              <a:rPr lang="en-US" sz="7200" dirty="0"/>
              <a:t> </a:t>
            </a:r>
          </a:p>
          <a:p>
            <a:pPr algn="ctr"/>
            <a:r>
              <a:rPr lang="en-US" sz="7200" dirty="0" err="1">
                <a:solidFill>
                  <a:schemeClr val="bg1"/>
                </a:solidFill>
                <a:highlight>
                  <a:srgbClr val="800080"/>
                </a:highlight>
              </a:rPr>
              <a:t>.net</a:t>
            </a:r>
            <a:r>
              <a:rPr lang="en-US" sz="7200" dirty="0">
                <a:solidFill>
                  <a:schemeClr val="bg1"/>
                </a:solidFill>
                <a:highlight>
                  <a:srgbClr val="800080"/>
                </a:highlight>
              </a:rPr>
              <a:t> apps</a:t>
            </a:r>
            <a:r>
              <a:rPr lang="en-US" sz="7200" dirty="0"/>
              <a:t> in </a:t>
            </a:r>
            <a:r>
              <a:rPr lang="en-US" sz="7200" dirty="0">
                <a:solidFill>
                  <a:schemeClr val="bg1"/>
                </a:solidFill>
                <a:highlight>
                  <a:srgbClr val="33CCCC"/>
                </a:highlight>
              </a:rPr>
              <a:t>docker </a:t>
            </a:r>
            <a:r>
              <a:rPr lang="en-US" sz="7200" dirty="0"/>
              <a:t>and use </a:t>
            </a:r>
            <a:r>
              <a:rPr lang="en-US" sz="7200" dirty="0">
                <a:highlight>
                  <a:srgbClr val="FF6600"/>
                </a:highlight>
              </a:rPr>
              <a:t>RabbitMQ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533B6-8C43-4CF2-B7C6-41F0C0A6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32" y="213314"/>
            <a:ext cx="2272884" cy="241549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47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277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Hoque</dc:creator>
  <cp:lastModifiedBy>Mohammed Hoque</cp:lastModifiedBy>
  <cp:revision>26</cp:revision>
  <dcterms:created xsi:type="dcterms:W3CDTF">2021-02-02T17:21:36Z</dcterms:created>
  <dcterms:modified xsi:type="dcterms:W3CDTF">2021-02-05T20:15:41Z</dcterms:modified>
</cp:coreProperties>
</file>