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4" r:id="rId14"/>
    <p:sldId id="285" r:id="rId15"/>
    <p:sldId id="286" r:id="rId16"/>
    <p:sldId id="287" r:id="rId17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7E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>
      <p:cViewPr varScale="1">
        <p:scale>
          <a:sx n="114" d="100"/>
          <a:sy n="114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" TargetMode="External"/><Relationship Id="rId2" Type="http://schemas.openxmlformats.org/officeDocument/2006/relationships/hyperlink" Target="https://www.kaggle.com/jessicali9530/celeba-datase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azc/mtcnn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github.com/jiny2001/dcscn-super-resol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Цель проекта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Разрешить </a:t>
            </a:r>
            <a:r>
              <a:rPr lang="en-US" dirty="0">
                <a:latin typeface="Abadi Extra Light" panose="020B0204020104020204" pitchFamily="34" charset="0"/>
              </a:rPr>
              <a:t>Super-resolution problem</a:t>
            </a:r>
            <a:r>
              <a:rPr lang="ru-RU" dirty="0"/>
              <a:t> – задача увеличения разрешения изображений без ухудшения качества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828" y="2465512"/>
            <a:ext cx="10297144" cy="4392488"/>
          </a:xfrm>
        </p:spPr>
        <p:txBody>
          <a:bodyPr>
            <a:normAutofit/>
          </a:bodyPr>
          <a:lstStyle/>
          <a:p>
            <a:r>
              <a:rPr lang="ru-RU" cap="none" dirty="0"/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Реализовать (или найти реализацию) моделей для сравнения получаемых результатов;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Сравнить результаты распознавалки после изменения разрешения моделями;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Подтвердить или опровергнуть гипотезу об улучшении распознавания после предварительного увеличения разрешения поступающих изображений</a:t>
            </a:r>
            <a:r>
              <a:rPr lang="en-US" cap="none" dirty="0"/>
              <a:t>.</a:t>
            </a:r>
            <a:endParaRPr lang="ru-RU" cap="none" dirty="0"/>
          </a:p>
          <a:p>
            <a:endParaRPr lang="ru-RU" cap="none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49964"/>
              </p:ext>
            </p:extLst>
          </p:nvPr>
        </p:nvGraphicFramePr>
        <p:xfrm>
          <a:off x="2031470" y="260648"/>
          <a:ext cx="8125884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931D61-EDCC-4BEE-BA8C-16ED8831008B}"/>
              </a:ext>
            </a:extLst>
          </p:cNvPr>
          <p:cNvSpPr txBox="1"/>
          <p:nvPr/>
        </p:nvSpPr>
        <p:spPr>
          <a:xfrm>
            <a:off x="10965997" y="355945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19617-C411-4E8D-A618-4B03584D993B}"/>
              </a:ext>
            </a:extLst>
          </p:cNvPr>
          <p:cNvSpPr txBox="1"/>
          <p:nvPr/>
        </p:nvSpPr>
        <p:spPr>
          <a:xfrm>
            <a:off x="10965997" y="436536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✗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44215-AEA5-4717-8D33-EF24225DF3F7}"/>
              </a:ext>
            </a:extLst>
          </p:cNvPr>
          <p:cNvSpPr txBox="1"/>
          <p:nvPr/>
        </p:nvSpPr>
        <p:spPr>
          <a:xfrm>
            <a:off x="10907987" y="2753544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789BB86-DCC6-45CB-ACED-B80F9FF0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94639"/>
              </p:ext>
            </p:extLst>
          </p:nvPr>
        </p:nvGraphicFramePr>
        <p:xfrm>
          <a:off x="2031470" y="145321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796707182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98106310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40" y="119391"/>
            <a:ext cx="10297144" cy="1580666"/>
          </a:xfrm>
        </p:spPr>
        <p:txBody>
          <a:bodyPr>
            <a:normAutofit/>
          </a:bodyPr>
          <a:lstStyle/>
          <a:p>
            <a:r>
              <a:rPr lang="ru-RU" sz="1800" cap="none" dirty="0"/>
              <a:t>Результат: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Датасет был увеличен с 300 пар фотографий одного человека до 1668 пар фотографий одного человека и разных людей в пропорции 1:1;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Взяли все фотографии и прогнали их через </a:t>
            </a:r>
            <a:r>
              <a:rPr lang="ru-RU" sz="1800" dirty="0"/>
              <a:t>2</a:t>
            </a:r>
            <a:r>
              <a:rPr lang="ru-RU" sz="1800" cap="none" dirty="0"/>
              <a:t> модели с разными </a:t>
            </a:r>
            <a:r>
              <a:rPr lang="ru-RU" sz="1800" cap="none" dirty="0" err="1"/>
              <a:t>скейлами</a:t>
            </a:r>
            <a:r>
              <a:rPr lang="ru-RU" sz="1800" cap="none" dirty="0"/>
              <a:t>, получили результаты от распознавалки.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35328"/>
              </p:ext>
            </p:extLst>
          </p:nvPr>
        </p:nvGraphicFramePr>
        <p:xfrm>
          <a:off x="1233872" y="1484784"/>
          <a:ext cx="9721080" cy="3694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2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Без улучшения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70.72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73.98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72.12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83.57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76.26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72.48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83.57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DCSCN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71.94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67.73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83.81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ESRGAN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67.59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84.53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↓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A50B5C6-D1E3-4C79-B53A-CB9EBC0EE297}"/>
              </a:ext>
            </a:extLst>
          </p:cNvPr>
          <p:cNvSpPr txBox="1">
            <a:spLocks/>
          </p:cNvSpPr>
          <p:nvPr/>
        </p:nvSpPr>
        <p:spPr>
          <a:xfrm>
            <a:off x="951098" y="5179219"/>
            <a:ext cx="10297144" cy="258953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solidFill>
                  <a:schemeClr val="tx1"/>
                </a:solidFill>
              </a:rPr>
              <a:t>Вывод: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1800" cap="none" dirty="0">
                <a:solidFill>
                  <a:schemeClr val="tx1"/>
                </a:solidFill>
              </a:rPr>
              <a:t>Было решено добавить к сравнению еще несколько моделей и лишь затем делать окончательные выводы;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1800" cap="none" dirty="0">
                <a:solidFill>
                  <a:schemeClr val="tx1"/>
                </a:solidFill>
              </a:rPr>
              <a:t>Текущий результат получился довольно интересным и может быть использован в задачах, где цена ложноположительных срабатываний ниже, чем ложноотрицательных.</a:t>
            </a:r>
          </a:p>
        </p:txBody>
      </p:sp>
    </p:spTree>
    <p:extLst>
      <p:ext uri="{BB962C8B-B14F-4D97-AF65-F5344CB8AC3E}">
        <p14:creationId xmlns:p14="http://schemas.microsoft.com/office/powerpoint/2010/main" val="35485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1111B5F-91CE-4E36-893A-074DD099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25612"/>
              </p:ext>
            </p:extLst>
          </p:nvPr>
        </p:nvGraphicFramePr>
        <p:xfrm>
          <a:off x="1845940" y="708478"/>
          <a:ext cx="8125884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66631548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361916106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Добавление результатов других моделей для получения более определённых выводов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17.05.19 – 30.05.19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4552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8A0652-FC88-4263-934E-A9DF628F8029}"/>
              </a:ext>
            </a:extLst>
          </p:cNvPr>
          <p:cNvSpPr/>
          <p:nvPr/>
        </p:nvSpPr>
        <p:spPr>
          <a:xfrm>
            <a:off x="1053852" y="2001497"/>
            <a:ext cx="1022513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ru-RU" sz="2800" spc="200" dirty="0">
                <a:solidFill>
                  <a:srgbClr val="009999"/>
                </a:solidFill>
              </a:rPr>
              <a:t>Цель:</a:t>
            </a:r>
          </a:p>
          <a:p>
            <a:pPr marL="514350" lvl="0" indent="-514350">
              <a:lnSpc>
                <a:spcPct val="90000"/>
              </a:lnSpc>
              <a:buClr>
                <a:srgbClr val="009999"/>
              </a:buClr>
              <a:buSzPct val="100000"/>
              <a:buFont typeface="+mj-lt"/>
              <a:buAutoNum type="arabicPeriod"/>
            </a:pPr>
            <a:r>
              <a:rPr lang="ru-RU" sz="2800" spc="200" dirty="0">
                <a:solidFill>
                  <a:srgbClr val="009999"/>
                </a:solidFill>
              </a:rPr>
              <a:t>Добавить новые модели;</a:t>
            </a:r>
          </a:p>
          <a:p>
            <a:pPr marL="514350" lvl="0" indent="-514350">
              <a:lnSpc>
                <a:spcPct val="90000"/>
              </a:lnSpc>
              <a:buClr>
                <a:srgbClr val="009999"/>
              </a:buClr>
              <a:buSzPct val="100000"/>
              <a:buFont typeface="+mj-lt"/>
              <a:buAutoNum type="arabicPeriod"/>
            </a:pPr>
            <a:r>
              <a:rPr lang="ru-RU" sz="2800" spc="200" dirty="0">
                <a:solidFill>
                  <a:srgbClr val="009999"/>
                </a:solidFill>
              </a:rPr>
              <a:t>Подтвердить или опровергнуть изначальную гипотезу.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B8F21-5D34-42D4-BF84-4B361A4DDB8F}"/>
              </a:ext>
            </a:extLst>
          </p:cNvPr>
          <p:cNvSpPr txBox="1"/>
          <p:nvPr/>
        </p:nvSpPr>
        <p:spPr>
          <a:xfrm>
            <a:off x="10126860" y="2685528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8D98A-F66A-4615-B001-AB9530ACF2E5}"/>
              </a:ext>
            </a:extLst>
          </p:cNvPr>
          <p:cNvSpPr txBox="1"/>
          <p:nvPr/>
        </p:nvSpPr>
        <p:spPr>
          <a:xfrm>
            <a:off x="10126860" y="2289529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8CC277-C6B3-4C4C-8386-CD6AF06D6F28}"/>
              </a:ext>
            </a:extLst>
          </p:cNvPr>
          <p:cNvSpPr/>
          <p:nvPr/>
        </p:nvSpPr>
        <p:spPr>
          <a:xfrm>
            <a:off x="1053852" y="4077072"/>
            <a:ext cx="1022513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ru-RU" sz="2800" spc="200" dirty="0">
                <a:solidFill>
                  <a:srgbClr val="009999"/>
                </a:solidFill>
              </a:rPr>
              <a:t>Результат: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ru-RU" sz="2800" spc="200" dirty="0">
                <a:solidFill>
                  <a:srgbClr val="009999"/>
                </a:solidFill>
              </a:rPr>
              <a:t>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35655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C34B5A-940C-4DCF-BDB6-B2163FE5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5171"/>
              </p:ext>
            </p:extLst>
          </p:nvPr>
        </p:nvGraphicFramePr>
        <p:xfrm>
          <a:off x="1768178" y="85935"/>
          <a:ext cx="8652469" cy="6686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812">
                  <a:extLst>
                    <a:ext uri="{9D8B030D-6E8A-4147-A177-3AD203B41FA5}">
                      <a16:colId xmlns:a16="http://schemas.microsoft.com/office/drawing/2014/main" val="3540014845"/>
                    </a:ext>
                  </a:extLst>
                </a:gridCol>
                <a:gridCol w="1072703">
                  <a:extLst>
                    <a:ext uri="{9D8B030D-6E8A-4147-A177-3AD203B41FA5}">
                      <a16:colId xmlns:a16="http://schemas.microsoft.com/office/drawing/2014/main" val="3736071382"/>
                    </a:ext>
                  </a:extLst>
                </a:gridCol>
                <a:gridCol w="1381360">
                  <a:extLst>
                    <a:ext uri="{9D8B030D-6E8A-4147-A177-3AD203B41FA5}">
                      <a16:colId xmlns:a16="http://schemas.microsoft.com/office/drawing/2014/main" val="1666806214"/>
                    </a:ext>
                  </a:extLst>
                </a:gridCol>
                <a:gridCol w="1457257">
                  <a:extLst>
                    <a:ext uri="{9D8B030D-6E8A-4147-A177-3AD203B41FA5}">
                      <a16:colId xmlns:a16="http://schemas.microsoft.com/office/drawing/2014/main" val="2279894458"/>
                    </a:ext>
                  </a:extLst>
                </a:gridCol>
                <a:gridCol w="1113184">
                  <a:extLst>
                    <a:ext uri="{9D8B030D-6E8A-4147-A177-3AD203B41FA5}">
                      <a16:colId xmlns:a16="http://schemas.microsoft.com/office/drawing/2014/main" val="3524017142"/>
                    </a:ext>
                  </a:extLst>
                </a:gridCol>
                <a:gridCol w="774168">
                  <a:extLst>
                    <a:ext uri="{9D8B030D-6E8A-4147-A177-3AD203B41FA5}">
                      <a16:colId xmlns:a16="http://schemas.microsoft.com/office/drawing/2014/main" val="1822794971"/>
                    </a:ext>
                  </a:extLst>
                </a:gridCol>
                <a:gridCol w="1011985">
                  <a:extLst>
                    <a:ext uri="{9D8B030D-6E8A-4147-A177-3AD203B41FA5}">
                      <a16:colId xmlns:a16="http://schemas.microsoft.com/office/drawing/2014/main" val="2371686950"/>
                    </a:ext>
                  </a:extLst>
                </a:gridCol>
              </a:tblGrid>
              <a:tr h="30391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u="none" strike="noStrike" dirty="0">
                          <a:effectLst/>
                        </a:rPr>
                        <a:t>Название модели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u="none" strike="noStrike" dirty="0">
                          <a:effectLst/>
                        </a:rPr>
                        <a:t>Масштаб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Точность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u="none" strike="noStrike" dirty="0">
                          <a:effectLst/>
                        </a:rPr>
                        <a:t>Полнота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700" b="1" u="none" strike="noStrike" dirty="0">
                          <a:effectLst/>
                        </a:rPr>
                        <a:t>Ранг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20470264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DCSCN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73,98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70,12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83,57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76,26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49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417359562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MDSR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74,22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70,65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82,85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76,27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49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973099771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DBPNLL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72,78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68,45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84,53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75,64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46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598587511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i="1" u="sng" strike="noStrike" dirty="0">
                          <a:solidFill>
                            <a:schemeClr val="accent6"/>
                          </a:solidFill>
                          <a:effectLst/>
                        </a:rPr>
                        <a:t>No Scale</a:t>
                      </a:r>
                      <a:endParaRPr lang="en-US" sz="1700" b="0" i="1" u="sng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73,68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70,72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80,82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75,43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41</a:t>
                      </a:r>
                      <a:endParaRPr lang="ru-RU" sz="17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328525654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DDSRCNN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73,56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70,2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81,89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75,59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40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742853081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</a:rPr>
                        <a:t>proSRs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73,2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69,72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82,01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75,37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40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757977660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</a:rPr>
                        <a:t>proSR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72,84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69,26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82,13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75,15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39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004144643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DCSCN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3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72,48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83,57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75,23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37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993758018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EDSR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72,36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68,09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84,17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75,28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36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734883921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DBPN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72,18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67,79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84,53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75,24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98743261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EDSR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72,3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68,67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82,01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74,75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4092672087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SRFBN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72,42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68,93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81,65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solidFill>
                            <a:srgbClr val="FF0000"/>
                          </a:solidFill>
                          <a:effectLst/>
                        </a:rPr>
                        <a:t>74,75</a:t>
                      </a:r>
                      <a:endParaRPr lang="ru-RU" sz="1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927101156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</a:rPr>
                        <a:t>proSRs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72,12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67,72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84,53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30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051509526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SRFBN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3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72,24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68,28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83,09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74,96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29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3607789253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DBPN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2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72,24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68,64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81,89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74,69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27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809266517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ESRGAN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67,59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84,53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75,12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26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401367902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SRFBN_DN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3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71,7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66,92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85,85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75,21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26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509422862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DCSCN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4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71,94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67,73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83,81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74,92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25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4499410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SRFBN_BD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3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70,2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65,44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85,61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74,18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22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3418008732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EDSR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</a:rPr>
                        <a:t>3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71,76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67,78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82,97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74,61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20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2046105349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SRFBN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4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71,52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67,34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83,57</a:t>
                      </a:r>
                      <a:endParaRPr lang="ru-RU" sz="1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74,59</a:t>
                      </a:r>
                      <a:endParaRPr lang="ru-RU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</a:rPr>
                        <a:t>18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5" marR="15195" marT="15195" marB="0" anchor="ctr"/>
                </a:tc>
                <a:extLst>
                  <a:ext uri="{0D108BD9-81ED-4DB2-BD59-A6C34878D82A}">
                    <a16:rowId xmlns:a16="http://schemas.microsoft.com/office/drawing/2014/main" val="11878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1A53-8170-44E1-A9E7-44F54CDC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1700808"/>
            <a:ext cx="8735325" cy="883643"/>
          </a:xfrm>
        </p:spPr>
        <p:txBody>
          <a:bodyPr/>
          <a:lstStyle/>
          <a:p>
            <a:r>
              <a:rPr lang="ru-RU" dirty="0"/>
              <a:t>Конечный 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4584C-F572-4E10-B6B5-1CCAE82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ru-RU" dirty="0"/>
              <a:t>Проверка гипотезы о том, что изображения</a:t>
            </a:r>
            <a:r>
              <a:rPr lang="en-US" dirty="0"/>
              <a:t> </a:t>
            </a:r>
            <a:r>
              <a:rPr lang="ru-RU" dirty="0"/>
              <a:t>с предварительно улучшенным качеством улучшат качество модели</a:t>
            </a:r>
          </a:p>
        </p:txBody>
      </p:sp>
    </p:spTree>
    <p:extLst>
      <p:ext uri="{BB962C8B-B14F-4D97-AF65-F5344CB8AC3E}">
        <p14:creationId xmlns:p14="http://schemas.microsoft.com/office/powerpoint/2010/main" val="28322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BE7DD4-CE2F-4415-B5AD-35C9F6362BFF}"/>
              </a:ext>
            </a:extLst>
          </p:cNvPr>
          <p:cNvSpPr/>
          <p:nvPr/>
        </p:nvSpPr>
        <p:spPr>
          <a:xfrm>
            <a:off x="4762264" y="1484784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59BE82B-B1D8-4014-9C9B-AA6BDCDB77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061964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12CCA47-8A7C-49CB-87E3-962DA9334BF3}"/>
              </a:ext>
            </a:extLst>
          </p:cNvPr>
          <p:cNvCxnSpPr>
            <a:cxnSpLocks/>
          </p:cNvCxnSpPr>
          <p:nvPr/>
        </p:nvCxnSpPr>
        <p:spPr>
          <a:xfrm>
            <a:off x="7426560" y="2060848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D26F2-4D8B-48C1-88EA-4CF519A88A88}"/>
              </a:ext>
            </a:extLst>
          </p:cNvPr>
          <p:cNvSpPr txBox="1"/>
          <p:nvPr/>
        </p:nvSpPr>
        <p:spPr>
          <a:xfrm>
            <a:off x="2710036" y="15983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3B916-C7F1-4C07-A2C8-6874DF28576D}"/>
              </a:ext>
            </a:extLst>
          </p:cNvPr>
          <p:cNvSpPr txBox="1"/>
          <p:nvPr/>
        </p:nvSpPr>
        <p:spPr>
          <a:xfrm>
            <a:off x="7628442" y="1569595"/>
            <a:ext cx="242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Performance_1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4366D-E999-4A1C-8B30-CEEB7A3D3AB8}"/>
              </a:ext>
            </a:extLst>
          </p:cNvPr>
          <p:cNvSpPr txBox="1"/>
          <p:nvPr/>
        </p:nvSpPr>
        <p:spPr>
          <a:xfrm>
            <a:off x="5426601" y="67353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Сейчас: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5CFC-B8EF-46EB-8F81-50A84D1B6AC9}"/>
              </a:ext>
            </a:extLst>
          </p:cNvPr>
          <p:cNvSpPr txBox="1"/>
          <p:nvPr/>
        </p:nvSpPr>
        <p:spPr>
          <a:xfrm>
            <a:off x="4881291" y="3068960"/>
            <a:ext cx="235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Должно стать: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858EC8-9181-4648-8E1C-A94A40089B48}"/>
              </a:ext>
            </a:extLst>
          </p:cNvPr>
          <p:cNvSpPr/>
          <p:nvPr/>
        </p:nvSpPr>
        <p:spPr>
          <a:xfrm>
            <a:off x="6634472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Распознавалка</a:t>
            </a:r>
            <a:endParaRPr lang="ru-RU" sz="3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0219691-7F60-4A3F-8339-C3DE09152D11}"/>
              </a:ext>
            </a:extLst>
          </p:cNvPr>
          <p:cNvCxnSpPr>
            <a:cxnSpLocks/>
          </p:cNvCxnSpPr>
          <p:nvPr/>
        </p:nvCxnSpPr>
        <p:spPr>
          <a:xfrm>
            <a:off x="9298768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62813-1041-49C8-AF7A-DD28DC18B80A}"/>
              </a:ext>
            </a:extLst>
          </p:cNvPr>
          <p:cNvSpPr txBox="1"/>
          <p:nvPr/>
        </p:nvSpPr>
        <p:spPr>
          <a:xfrm>
            <a:off x="9495177" y="4281721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Performance_</a:t>
            </a:r>
            <a:r>
              <a:rPr lang="ru-RU" sz="2800" dirty="0"/>
              <a:t>2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6B38F6A-FE21-4DA9-A1D9-664575D0016A}"/>
              </a:ext>
            </a:extLst>
          </p:cNvPr>
          <p:cNvCxnSpPr>
            <a:cxnSpLocks/>
          </p:cNvCxnSpPr>
          <p:nvPr/>
        </p:nvCxnSpPr>
        <p:spPr>
          <a:xfrm>
            <a:off x="3934172" y="4797152"/>
            <a:ext cx="2700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F88666-2C1C-4D9B-9D8A-A9F3E5F51AED}"/>
              </a:ext>
            </a:extLst>
          </p:cNvPr>
          <p:cNvSpPr txBox="1"/>
          <p:nvPr/>
        </p:nvSpPr>
        <p:spPr>
          <a:xfrm>
            <a:off x="4446592" y="3903791"/>
            <a:ext cx="1675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Красивые</a:t>
            </a:r>
          </a:p>
          <a:p>
            <a:pPr algn="ctr"/>
            <a:r>
              <a:rPr lang="ru-RU" sz="2800" dirty="0" err="1"/>
              <a:t>Пикчи</a:t>
            </a:r>
            <a:endParaRPr lang="ru-RU" sz="28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E87B177-871B-43A4-9F2E-F985AD8D57D9}"/>
              </a:ext>
            </a:extLst>
          </p:cNvPr>
          <p:cNvSpPr/>
          <p:nvPr/>
        </p:nvSpPr>
        <p:spPr>
          <a:xfrm>
            <a:off x="1269876" y="4221088"/>
            <a:ext cx="2664296" cy="11521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err="1">
                <a:solidFill>
                  <a:schemeClr val="tx1"/>
                </a:solidFill>
              </a:rPr>
              <a:t>Улучшалка</a:t>
            </a:r>
            <a:r>
              <a:rPr lang="ru-RU" sz="3000" dirty="0">
                <a:solidFill>
                  <a:schemeClr val="tx1"/>
                </a:solidFill>
              </a:rPr>
              <a:t> качества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CDF2B1F-05D2-4554-8D9E-94BD9F433B81}"/>
              </a:ext>
            </a:extLst>
          </p:cNvPr>
          <p:cNvCxnSpPr>
            <a:endCxn id="40" idx="0"/>
          </p:cNvCxnSpPr>
          <p:nvPr/>
        </p:nvCxnSpPr>
        <p:spPr>
          <a:xfrm>
            <a:off x="2602024" y="3861048"/>
            <a:ext cx="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70A288-FC3B-4F06-880F-8F90EDF2638C}"/>
              </a:ext>
            </a:extLst>
          </p:cNvPr>
          <p:cNvCxnSpPr>
            <a:cxnSpLocks/>
          </p:cNvCxnSpPr>
          <p:nvPr/>
        </p:nvCxnSpPr>
        <p:spPr>
          <a:xfrm flipH="1">
            <a:off x="945840" y="3861048"/>
            <a:ext cx="16561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240279-9CD0-4717-AA00-DB108F351402}"/>
              </a:ext>
            </a:extLst>
          </p:cNvPr>
          <p:cNvSpPr txBox="1"/>
          <p:nvPr/>
        </p:nvSpPr>
        <p:spPr>
          <a:xfrm>
            <a:off x="1208713" y="338057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Пикчи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4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5249E-801B-4A21-BA2A-6FBE006D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/>
          <a:lstStyle/>
          <a:p>
            <a:r>
              <a:rPr lang="ru-RU" dirty="0"/>
              <a:t>Условие достижения результата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5C156-6A82-4242-9DCF-3ADED478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581804" cy="3909144"/>
          </a:xfrm>
        </p:spPr>
        <p:txBody>
          <a:bodyPr>
            <a:normAutofit/>
          </a:bodyPr>
          <a:lstStyle/>
          <a:p>
            <a:endParaRPr lang="ru-RU" sz="2000" cap="none" dirty="0"/>
          </a:p>
          <a:p>
            <a:r>
              <a:rPr lang="en-US" sz="2400" cap="none" dirty="0"/>
              <a:t>Performance_2</a:t>
            </a:r>
            <a:r>
              <a:rPr lang="ru-RU" sz="2400" cap="none" dirty="0"/>
              <a:t> </a:t>
            </a:r>
            <a:r>
              <a:rPr lang="en-US" sz="2400" cap="none" dirty="0"/>
              <a:t>&gt; performance_1</a:t>
            </a:r>
          </a:p>
        </p:txBody>
      </p:sp>
    </p:spTree>
    <p:extLst>
      <p:ext uri="{BB962C8B-B14F-4D97-AF65-F5344CB8AC3E}">
        <p14:creationId xmlns:p14="http://schemas.microsoft.com/office/powerpoint/2010/main" val="37452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5F82-FC60-425B-89DF-6CFF22AA3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972592"/>
          </a:xfrm>
        </p:spPr>
        <p:txBody>
          <a:bodyPr anchor="t">
            <a:normAutofit/>
          </a:bodyPr>
          <a:lstStyle/>
          <a:p>
            <a:r>
              <a:rPr lang="ru-RU" dirty="0"/>
              <a:t>Роли в команде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5BF9076-A572-444C-B4FC-187A4CDC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6741"/>
              </p:ext>
            </p:extLst>
          </p:nvPr>
        </p:nvGraphicFramePr>
        <p:xfrm>
          <a:off x="1320454" y="1628801"/>
          <a:ext cx="9310462" cy="3600399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4655231">
                  <a:extLst>
                    <a:ext uri="{9D8B030D-6E8A-4147-A177-3AD203B41FA5}">
                      <a16:colId xmlns:a16="http://schemas.microsoft.com/office/drawing/2014/main" val="881978357"/>
                    </a:ext>
                  </a:extLst>
                </a:gridCol>
                <a:gridCol w="4655231">
                  <a:extLst>
                    <a:ext uri="{9D8B030D-6E8A-4147-A177-3AD203B41FA5}">
                      <a16:colId xmlns:a16="http://schemas.microsoft.com/office/drawing/2014/main" val="3418544397"/>
                    </a:ext>
                  </a:extLst>
                </a:gridCol>
              </a:tblGrid>
              <a:tr h="120013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Лиясов</a:t>
                      </a:r>
                      <a:r>
                        <a:rPr lang="ru-RU" dirty="0"/>
                        <a:t> Илья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Погружение в проблему: изучение         </a:t>
                      </a:r>
                      <a:r>
                        <a:rPr lang="en-US" sz="1800" dirty="0"/>
                        <a:t>state-of-the-art </a:t>
                      </a:r>
                      <a:r>
                        <a:rPr lang="ru-RU" sz="1800" dirty="0"/>
                        <a:t>техник, применяемых метрик, библиотек и готовых решений;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822759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Васильева Таня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Сбор датасета, первичная обработка и улучшение; участие в создании модели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04157"/>
                  </a:ext>
                </a:extLst>
              </a:tr>
              <a:tr h="12001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Детков Никита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Реализация задуманного и придуманного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0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9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AD40F2C-6957-4455-A135-E896A2E60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71899"/>
              </p:ext>
            </p:extLst>
          </p:nvPr>
        </p:nvGraphicFramePr>
        <p:xfrm>
          <a:off x="2031470" y="742539"/>
          <a:ext cx="8125884" cy="53918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78971418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48653304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35111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180426"/>
                  </a:ext>
                </a:extLst>
              </a:tr>
              <a:tr h="895487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и/или использование существующих решений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05.04.19 – 18.04.19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114076"/>
                  </a:ext>
                </a:extLst>
              </a:tr>
              <a:tr h="89548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19.04.19 – 02.05.19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012888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Улучшение результата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03.</a:t>
                      </a:r>
                      <a:r>
                        <a:rPr lang="en-US" dirty="0"/>
                        <a:t>05.19 – 16.05.19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805799"/>
                  </a:ext>
                </a:extLst>
              </a:tr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Добавление результатов других моделей для получения более определённых выводов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17.05.19 – 30.05.19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36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A1541-3C22-45F2-BA75-54639FFAB6A3}"/>
              </a:ext>
            </a:extLst>
          </p:cNvPr>
          <p:cNvSpPr txBox="1"/>
          <p:nvPr/>
        </p:nvSpPr>
        <p:spPr>
          <a:xfrm>
            <a:off x="5089681" y="116632"/>
            <a:ext cx="200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План работ:</a:t>
            </a:r>
          </a:p>
        </p:txBody>
      </p:sp>
    </p:spTree>
    <p:extLst>
      <p:ext uri="{BB962C8B-B14F-4D97-AF65-F5344CB8AC3E}">
        <p14:creationId xmlns:p14="http://schemas.microsoft.com/office/powerpoint/2010/main" val="2067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836" y="1556792"/>
            <a:ext cx="10297144" cy="4736654"/>
          </a:xfrm>
        </p:spPr>
        <p:txBody>
          <a:bodyPr/>
          <a:lstStyle/>
          <a:p>
            <a:r>
              <a:rPr lang="ru-RU" cap="none" dirty="0">
                <a:solidFill>
                  <a:srgbClr val="009999"/>
                </a:solidFill>
              </a:rPr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Получить размеченный датасет от заказчика;</a:t>
            </a:r>
            <a:endParaRPr lang="ru-RU" cap="non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Собрать свой датасет из открытых источников.</a:t>
            </a:r>
          </a:p>
          <a:p>
            <a:endParaRPr lang="ru-RU" cap="none" dirty="0">
              <a:solidFill>
                <a:srgbClr val="009999"/>
              </a:solidFill>
            </a:endParaRPr>
          </a:p>
          <a:p>
            <a:r>
              <a:rPr lang="ru-RU" cap="none" dirty="0">
                <a:solidFill>
                  <a:srgbClr val="009999"/>
                </a:solidFill>
              </a:rPr>
              <a:t>Результат: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Заказчик не предоставил датасет из-за бюрократических проволочек и сложности анонимизации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>
                <a:solidFill>
                  <a:srgbClr val="009999"/>
                </a:solidFill>
              </a:rPr>
              <a:t>Скачан датасет </a:t>
            </a:r>
            <a:r>
              <a:rPr lang="en-US" cap="none" dirty="0">
                <a:solidFill>
                  <a:srgbClr val="009999"/>
                </a:solidFill>
                <a:hlinkClick r:id="rId2"/>
              </a:rPr>
              <a:t>CelebA</a:t>
            </a:r>
            <a:r>
              <a:rPr lang="ru-RU" cap="none" dirty="0">
                <a:solidFill>
                  <a:srgbClr val="009999"/>
                </a:solidFill>
              </a:rPr>
              <a:t> и </a:t>
            </a:r>
            <a:r>
              <a:rPr lang="en-US" cap="none" dirty="0">
                <a:solidFill>
                  <a:srgbClr val="009999"/>
                </a:solidFill>
                <a:hlinkClick r:id="rId3"/>
              </a:rPr>
              <a:t>Labeled Faces in the Wild</a:t>
            </a:r>
            <a:r>
              <a:rPr lang="ru-RU" cap="none" dirty="0">
                <a:solidFill>
                  <a:srgbClr val="009999"/>
                </a:solidFill>
              </a:rPr>
              <a:t> для обучения моделей увеличения разрешения и валидации модели распознавания.</a:t>
            </a:r>
          </a:p>
          <a:p>
            <a:endParaRPr lang="ru-RU" cap="none" dirty="0">
              <a:solidFill>
                <a:srgbClr val="009999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47773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Собрать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07.03.19 – 21.03.19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9487FC-9A03-4638-8F2E-ABEB14C81F88}"/>
              </a:ext>
            </a:extLst>
          </p:cNvPr>
          <p:cNvSpPr txBox="1"/>
          <p:nvPr/>
        </p:nvSpPr>
        <p:spPr>
          <a:xfrm>
            <a:off x="10800972" y="191683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✗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4EB2-C8C3-4B72-B4F9-4DDD23732B35}"/>
              </a:ext>
            </a:extLst>
          </p:cNvPr>
          <p:cNvSpPr txBox="1"/>
          <p:nvPr/>
        </p:nvSpPr>
        <p:spPr>
          <a:xfrm>
            <a:off x="10812995" y="2348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49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860" y="2204864"/>
            <a:ext cx="10297144" cy="3168352"/>
          </a:xfrm>
        </p:spPr>
        <p:txBody>
          <a:bodyPr>
            <a:normAutofit/>
          </a:bodyPr>
          <a:lstStyle/>
          <a:p>
            <a:r>
              <a:rPr lang="ru-RU" cap="none" dirty="0"/>
              <a:t>Цель: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Реализовать (или найти реализацию) модель, решающую проблему </a:t>
            </a:r>
            <a:r>
              <a:rPr lang="en-US" cap="none" dirty="0"/>
              <a:t>super-resolution</a:t>
            </a:r>
            <a:r>
              <a:rPr lang="ru-RU" cap="none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Получить от заказчика модель распознавания лиц;</a:t>
            </a:r>
          </a:p>
          <a:p>
            <a:pPr marL="514350" indent="-514350">
              <a:buFont typeface="+mj-lt"/>
              <a:buAutoNum type="arabicPeriod"/>
            </a:pPr>
            <a:r>
              <a:rPr lang="ru-RU" cap="none" dirty="0"/>
              <a:t>Произвести проверку гипотезы об улучшении распознавания после предварительного увеличения разрешения поступающих изображений</a:t>
            </a:r>
            <a:r>
              <a:rPr lang="en-US" cap="none" dirty="0"/>
              <a:t> </a:t>
            </a:r>
            <a:r>
              <a:rPr lang="ru-RU" cap="none" dirty="0"/>
              <a:t>в 2 раза.</a:t>
            </a:r>
          </a:p>
          <a:p>
            <a:endParaRPr lang="ru-RU" cap="none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29675FB-74FA-41EC-A846-279ACF30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85942"/>
              </p:ext>
            </p:extLst>
          </p:nvPr>
        </p:nvGraphicFramePr>
        <p:xfrm>
          <a:off x="2031470" y="564554"/>
          <a:ext cx="8125884" cy="895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71725804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902171362"/>
                    </a:ext>
                  </a:extLst>
                </a:gridCol>
              </a:tblGrid>
              <a:tr h="89548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Сделать </a:t>
                      </a:r>
                      <a:r>
                        <a:rPr lang="en-US" dirty="0"/>
                        <a:t>baseline </a:t>
                      </a:r>
                      <a:r>
                        <a:rPr lang="ru-RU" dirty="0"/>
                        <a:t>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22.03.19 – 04.04.19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529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931D61-EDCC-4BEE-BA8C-16ED8831008B}"/>
              </a:ext>
            </a:extLst>
          </p:cNvPr>
          <p:cNvSpPr txBox="1"/>
          <p:nvPr/>
        </p:nvSpPr>
        <p:spPr>
          <a:xfrm>
            <a:off x="10811021" y="3332631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19617-C411-4E8D-A618-4B03584D993B}"/>
              </a:ext>
            </a:extLst>
          </p:cNvPr>
          <p:cNvSpPr txBox="1"/>
          <p:nvPr/>
        </p:nvSpPr>
        <p:spPr>
          <a:xfrm>
            <a:off x="10811021" y="368241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44215-AEA5-4717-8D33-EF24225DF3F7}"/>
              </a:ext>
            </a:extLst>
          </p:cNvPr>
          <p:cNvSpPr txBox="1"/>
          <p:nvPr/>
        </p:nvSpPr>
        <p:spPr>
          <a:xfrm>
            <a:off x="10812995" y="2492896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✓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79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BA08A-6BE6-4489-9B4A-C01DB298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40" y="119391"/>
            <a:ext cx="10297144" cy="2444766"/>
          </a:xfrm>
        </p:spPr>
        <p:txBody>
          <a:bodyPr>
            <a:normAutofit/>
          </a:bodyPr>
          <a:lstStyle/>
          <a:p>
            <a:r>
              <a:rPr lang="ru-RU" sz="1800" cap="none" dirty="0"/>
              <a:t>Результат: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Использовано решение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по улучшению качества изображений;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Получена модель</a:t>
            </a:r>
            <a:r>
              <a:rPr lang="en-US" sz="1800" cap="none" dirty="0"/>
              <a:t> </a:t>
            </a:r>
            <a:r>
              <a:rPr lang="ru-RU" sz="1800" cap="none" dirty="0"/>
              <a:t>распознавания, использующая </a:t>
            </a:r>
            <a:r>
              <a:rPr lang="en-US" sz="1800" cap="none" dirty="0">
                <a:hlinkClick r:id="rId3"/>
              </a:rPr>
              <a:t>MTCNN</a:t>
            </a:r>
            <a:r>
              <a:rPr lang="en-US" sz="1800" cap="none" dirty="0"/>
              <a:t> </a:t>
            </a:r>
            <a:r>
              <a:rPr lang="ru-RU" sz="1800" cap="none" dirty="0"/>
              <a:t>в качестве определения дескрипторов лица, которая получает на вход 2 изображения, находит лица на них и определяет, принадлежат ли они одному и тому же человеку;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cap="none" dirty="0"/>
              <a:t>Взяли 300 пар фотографий людей, прогнали их через </a:t>
            </a:r>
            <a:r>
              <a:rPr lang="en-US" sz="1800" cap="none" dirty="0">
                <a:hlinkClick r:id="rId2"/>
              </a:rPr>
              <a:t>DCSCN</a:t>
            </a:r>
            <a:r>
              <a:rPr lang="ru-RU" sz="1800" cap="none" dirty="0"/>
              <a:t> и получили увеличение разрешения в 2 раза. </a:t>
            </a:r>
            <a:br>
              <a:rPr lang="ru-RU" sz="1800" cap="none" dirty="0"/>
            </a:br>
            <a:r>
              <a:rPr lang="ru-RU" sz="1800" cap="none" dirty="0"/>
              <a:t>Сравнили точность распознавания до и после, результат: 82% против 85%.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A240C9-B8BF-4735-8152-79D906DBB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852936"/>
            <a:ext cx="1512168" cy="1512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33BCC-967E-4856-9196-FE9B60FF6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5" y="2852936"/>
            <a:ext cx="1512168" cy="1512168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F701249-980B-4BAF-8655-035F9AB489B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701924" y="3609020"/>
            <a:ext cx="4383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DE1D9F-ED4D-4252-8B4F-6563725A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817282"/>
            <a:ext cx="1512168" cy="151216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69EF949-C969-4BD6-9F5F-87E3B064A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50" y="4817282"/>
            <a:ext cx="1512168" cy="1512168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52C2F7C-D171-4E2C-83E7-48D6CDA7BDBD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701924" y="5573366"/>
            <a:ext cx="406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10DB3B-FE9A-40BA-88FA-B337FB007EAE}"/>
              </a:ext>
            </a:extLst>
          </p:cNvPr>
          <p:cNvSpPr txBox="1"/>
          <p:nvPr/>
        </p:nvSpPr>
        <p:spPr>
          <a:xfrm>
            <a:off x="189756" y="4322768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scale=x1</a:t>
            </a:r>
            <a:endParaRPr lang="ru-RU" sz="2800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B375FC6-7BD3-43C0-9B93-AF8AA094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2852936"/>
            <a:ext cx="1512168" cy="151216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FACB723-B33A-4307-AC60-303753455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31" y="2850298"/>
            <a:ext cx="1512168" cy="1512168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03CDDF9-7B44-49AB-9229-7A7E26A2C350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10086399" y="3606382"/>
            <a:ext cx="396444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79C965-902F-46E8-9800-37611FF0F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43" y="4811696"/>
            <a:ext cx="1512168" cy="151216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79860C5-7A5B-44B2-AEB0-49116A95E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4" y="4811696"/>
            <a:ext cx="1512168" cy="151216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20B017-5E67-432E-A2E6-D67EC9D3A932}"/>
              </a:ext>
            </a:extLst>
          </p:cNvPr>
          <p:cNvSpPr txBox="1"/>
          <p:nvPr/>
        </p:nvSpPr>
        <p:spPr>
          <a:xfrm>
            <a:off x="10526905" y="4326981"/>
            <a:ext cx="142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scale=x</a:t>
            </a:r>
            <a:r>
              <a:rPr lang="ru-RU" sz="2800" dirty="0"/>
              <a:t>2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59D50D8-9F33-45E1-84F4-F7E660083596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flipH="1">
            <a:off x="10095602" y="5567780"/>
            <a:ext cx="3872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349211E1-CDA7-4736-909C-597076541CB5}"/>
              </a:ext>
            </a:extLst>
          </p:cNvPr>
          <p:cNvSpPr/>
          <p:nvPr/>
        </p:nvSpPr>
        <p:spPr>
          <a:xfrm>
            <a:off x="4793109" y="4841667"/>
            <a:ext cx="2592288" cy="914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>
                <a:solidFill>
                  <a:srgbClr val="009999"/>
                </a:solidFill>
              </a:rPr>
              <a:t>Распознавалка</a:t>
            </a:r>
            <a:endParaRPr lang="ru-RU" sz="2800" dirty="0">
              <a:solidFill>
                <a:srgbClr val="009999"/>
              </a:solidFill>
            </a:endParaRP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348ACFD8-2A22-4992-A845-E3F38D07B56C}"/>
              </a:ext>
            </a:extLst>
          </p:cNvPr>
          <p:cNvCxnSpPr>
            <a:cxnSpLocks/>
          </p:cNvCxnSpPr>
          <p:nvPr/>
        </p:nvCxnSpPr>
        <p:spPr>
          <a:xfrm>
            <a:off x="5132786" y="5756067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8A68F71C-2469-4291-8852-8B7EAD698BCF}"/>
              </a:ext>
            </a:extLst>
          </p:cNvPr>
          <p:cNvCxnSpPr>
            <a:cxnSpLocks/>
          </p:cNvCxnSpPr>
          <p:nvPr/>
        </p:nvCxnSpPr>
        <p:spPr>
          <a:xfrm>
            <a:off x="7102524" y="5760083"/>
            <a:ext cx="0" cy="3372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CDE61-BE2E-44B6-91E3-BCF767E31F30}"/>
              </a:ext>
            </a:extLst>
          </p:cNvPr>
          <p:cNvSpPr txBox="1"/>
          <p:nvPr/>
        </p:nvSpPr>
        <p:spPr>
          <a:xfrm>
            <a:off x="4729721" y="606225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82%</a:t>
            </a:r>
            <a:endParaRPr lang="ru-RU" sz="2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E31195-9BE6-47AA-9D5E-61FC807E061B}"/>
              </a:ext>
            </a:extLst>
          </p:cNvPr>
          <p:cNvSpPr txBox="1"/>
          <p:nvPr/>
        </p:nvSpPr>
        <p:spPr>
          <a:xfrm>
            <a:off x="6699208" y="6093296"/>
            <a:ext cx="80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85%</a:t>
            </a:r>
            <a:endParaRPr lang="ru-RU" sz="28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7E148D10-8F5A-4104-B674-58C84F6B3A1E}"/>
              </a:ext>
            </a:extLst>
          </p:cNvPr>
          <p:cNvSpPr/>
          <p:nvPr/>
        </p:nvSpPr>
        <p:spPr>
          <a:xfrm>
            <a:off x="3917431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 для </a:t>
            </a:r>
            <a:r>
              <a:rPr lang="en-US" sz="2000" dirty="0"/>
              <a:t>x1</a:t>
            </a:r>
            <a:endParaRPr lang="ru-RU" sz="20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0B793CE5-B535-4B41-B58E-5ECA6A1BD599}"/>
              </a:ext>
            </a:extLst>
          </p:cNvPr>
          <p:cNvSpPr/>
          <p:nvPr/>
        </p:nvSpPr>
        <p:spPr>
          <a:xfrm>
            <a:off x="6509719" y="3265663"/>
            <a:ext cx="1751355" cy="68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Дескрипторы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x</a:t>
            </a:r>
            <a:r>
              <a:rPr lang="ru-RU" sz="2000" dirty="0"/>
              <a:t>2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D8372FBF-9CE8-44BB-A63E-7C1E1E1AE56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3652423" y="3606382"/>
            <a:ext cx="265008" cy="2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A33E9207-A546-4B52-8922-A270E04A88CE}"/>
              </a:ext>
            </a:extLst>
          </p:cNvPr>
          <p:cNvCxnSpPr>
            <a:cxnSpLocks/>
            <a:stCxn id="20" idx="3"/>
            <a:endCxn id="98" idx="1"/>
          </p:cNvCxnSpPr>
          <p:nvPr/>
        </p:nvCxnSpPr>
        <p:spPr>
          <a:xfrm flipV="1">
            <a:off x="3620618" y="3606382"/>
            <a:ext cx="296813" cy="1966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68CD6D40-6B1B-495C-B218-5898A3BFE418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8261074" y="3606382"/>
            <a:ext cx="3131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89896EF5-F69E-412F-99B1-0FEC5A68F645}"/>
              </a:ext>
            </a:extLst>
          </p:cNvPr>
          <p:cNvCxnSpPr>
            <a:cxnSpLocks/>
            <a:stCxn id="52" idx="1"/>
            <a:endCxn id="99" idx="3"/>
          </p:cNvCxnSpPr>
          <p:nvPr/>
        </p:nvCxnSpPr>
        <p:spPr>
          <a:xfrm flipH="1" flipV="1">
            <a:off x="8261074" y="3606382"/>
            <a:ext cx="322360" cy="1961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029CE9F-B7D4-4E06-9509-3EF0773FAD7B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7062063" y="3947101"/>
            <a:ext cx="323334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CD38F4CA-6EB6-44A5-AA56-7D812811C94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793109" y="3947101"/>
            <a:ext cx="296813" cy="8988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671</TotalTime>
  <Words>711</Words>
  <Application>Microsoft Office PowerPoint</Application>
  <PresentationFormat>Произвольный</PresentationFormat>
  <Paragraphs>284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Abadi Extra Light</vt:lpstr>
      <vt:lpstr>Arial</vt:lpstr>
      <vt:lpstr>Calibri</vt:lpstr>
      <vt:lpstr>Технический стиль 16 х 9</vt:lpstr>
      <vt:lpstr>Цель проекта</vt:lpstr>
      <vt:lpstr>Конечный результат</vt:lpstr>
      <vt:lpstr>Презентация PowerPoint</vt:lpstr>
      <vt:lpstr>Условие достижения результата</vt:lpstr>
      <vt:lpstr>Роли в команде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проекта</dc:title>
  <dc:creator>Nikita Detkov</dc:creator>
  <cp:lastModifiedBy>Nikita Detkov</cp:lastModifiedBy>
  <cp:revision>55</cp:revision>
  <dcterms:created xsi:type="dcterms:W3CDTF">2019-03-06T18:09:51Z</dcterms:created>
  <dcterms:modified xsi:type="dcterms:W3CDTF">2019-05-30T11:16:58Z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