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  <p:embeddedFont>
      <p:font typeface="Algerian" panose="04020705040A02060702" pitchFamily="8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1039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73b3955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35473b395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21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473b39550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5473b3955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095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473b39550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5473b3955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6270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73b39550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473b3955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08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73b3955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5473b3955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482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473b3955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5473b395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89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473b39550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35473b3955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2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73b39550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5473b3955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63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73b39550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5473b3955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20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73b39550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5473b3955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09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473b39550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35473b3955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14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73b39550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5473b3955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764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1" y="4767266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33400" y="320250"/>
            <a:ext cx="8077200" cy="450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5750" tIns="185750" rIns="185750" bIns="18575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67600" y="1049050"/>
            <a:ext cx="7408800" cy="18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accent1"/>
                </a:solidFill>
              </a:rPr>
              <a:t>Injury Prediction System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58075" y="3186575"/>
            <a:ext cx="2918400" cy="13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Presented by: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	Lithan G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/>
            </a:r>
            <a:br>
              <a:rPr lang="en" dirty="0">
                <a:solidFill>
                  <a:schemeClr val="dk1"/>
                </a:solidFill>
              </a:rPr>
            </a:br>
            <a:r>
              <a:rPr lang="en" b="1" dirty="0">
                <a:solidFill>
                  <a:schemeClr val="dk1"/>
                </a:solidFill>
              </a:rPr>
              <a:t>Under the guidance of:</a:t>
            </a:r>
            <a:r>
              <a:rPr lang="en" dirty="0">
                <a:solidFill>
                  <a:schemeClr val="dk1"/>
                </a:solidFill>
              </a:rPr>
              <a:t/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 smtClean="0">
                <a:solidFill>
                  <a:schemeClr val="dk1"/>
                </a:solidFill>
              </a:rPr>
              <a:t>               Dr</a:t>
            </a:r>
            <a:r>
              <a:rPr lang="en" dirty="0">
                <a:solidFill>
                  <a:schemeClr val="dk1"/>
                </a:solidFill>
              </a:rPr>
              <a:t>.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Auxilia </a:t>
            </a:r>
            <a:r>
              <a:rPr lang="en" dirty="0" smtClean="0">
                <a:solidFill>
                  <a:schemeClr val="dk1"/>
                </a:solidFill>
                <a:highlight>
                  <a:schemeClr val="lt1"/>
                </a:highlight>
              </a:rPr>
              <a:t>OsvinNancy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V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628638" y="184481"/>
            <a:ext cx="7886700" cy="660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15784" y="1061867"/>
            <a:ext cx="8853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225115" y="4618735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225115" y="4618735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6715865" y="4222460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280925" y="1007725"/>
            <a:ext cx="4080600" cy="39456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/>
          <p:nvPr/>
        </p:nvSpPr>
        <p:spPr>
          <a:xfrm rot="-5400000" flipH="1">
            <a:off x="4780875" y="942475"/>
            <a:ext cx="3941100" cy="40761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71525" y="1193400"/>
            <a:ext cx="349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✅ </a:t>
            </a:r>
            <a:r>
              <a:rPr lang="en" sz="1600" b="1">
                <a:solidFill>
                  <a:schemeClr val="dk1"/>
                </a:solidFill>
              </a:rPr>
              <a:t>Conclusion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794525" y="1636263"/>
            <a:ext cx="3913800" cy="2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Model Improvement</a:t>
            </a:r>
            <a:r>
              <a:rPr lang="en">
                <a:solidFill>
                  <a:schemeClr val="dk1"/>
                </a:solidFill>
              </a:rPr>
              <a:t>: Experiment with more complex algorithms like deep learning (e.g., Neural Networks) to further improve prediction accuracy.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Real-Time Prediction</a:t>
            </a:r>
            <a:r>
              <a:rPr lang="en">
                <a:solidFill>
                  <a:schemeClr val="dk1"/>
                </a:solidFill>
              </a:rPr>
              <a:t>: Implement the model in a real-time application for live player monitoring and injury risk prediction.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Additional Features</a:t>
            </a:r>
            <a:r>
              <a:rPr lang="en">
                <a:solidFill>
                  <a:schemeClr val="dk1"/>
                </a:solidFill>
              </a:rPr>
              <a:t>: Integrate more player metrics (e.g., sleep, nutrition) to enhance prediction robustness.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Deployment</a:t>
            </a:r>
            <a:r>
              <a:rPr lang="en">
                <a:solidFill>
                  <a:schemeClr val="dk1"/>
                </a:solidFill>
              </a:rPr>
              <a:t>: Develop a user-friendly web or mobile application for coaches and healthcare professionals to assess player injury risk instantly.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226550" y="1193400"/>
            <a:ext cx="3044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🚀 </a:t>
            </a:r>
            <a:r>
              <a:rPr lang="en" sz="1600" b="1">
                <a:solidFill>
                  <a:schemeClr val="dk1"/>
                </a:solidFill>
              </a:rPr>
              <a:t>Future Work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466775" y="1759675"/>
            <a:ext cx="3708900" cy="2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injury prediction model using XGBoost provides highly accurate predictions, achieving 97% accuracy in classifying low and high injury risks.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use of advanced feature engineering, SMOTE for class balancing, and the XGBoost classifier contributed to superior performance compared to traditional machine learning models.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model offers valuable insights for player injury risk management in sports, helping with proactive decision-making.</a:t>
            </a:r>
            <a:endParaRPr>
              <a:solidFill>
                <a:schemeClr val="dk1"/>
              </a:solidFill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1207950" y="255274"/>
            <a:ext cx="6728100" cy="656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628651" y="1429720"/>
            <a:ext cx="7886700" cy="18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742950" y="1544019"/>
            <a:ext cx="3964800" cy="21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46625" y="1195000"/>
            <a:ext cx="8064000" cy="3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Chawla, N. V., et al.</a:t>
            </a:r>
            <a:r>
              <a:rPr lang="en" sz="1100">
                <a:solidFill>
                  <a:schemeClr val="dk1"/>
                </a:solidFill>
              </a:rPr>
              <a:t> (2002). "SMOTE: Synthetic Minority Over-sampling Technique." </a:t>
            </a:r>
            <a:r>
              <a:rPr lang="en" sz="1100" i="1">
                <a:solidFill>
                  <a:schemeClr val="dk1"/>
                </a:solidFill>
              </a:rPr>
              <a:t>Journal of Artificial Intelligence Research, 16</a:t>
            </a:r>
            <a:r>
              <a:rPr lang="en" sz="1100">
                <a:solidFill>
                  <a:schemeClr val="dk1"/>
                </a:solidFill>
              </a:rPr>
              <a:t>, 321-357.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Chen, T., &amp; Guestrin, C.</a:t>
            </a:r>
            <a:r>
              <a:rPr lang="en" sz="1100">
                <a:solidFill>
                  <a:schemeClr val="dk1"/>
                </a:solidFill>
              </a:rPr>
              <a:t> (2016). "XGBoost: A Scalable Tree Boosting System." </a:t>
            </a:r>
            <a:r>
              <a:rPr lang="en" sz="1100" i="1">
                <a:solidFill>
                  <a:schemeClr val="dk1"/>
                </a:solidFill>
              </a:rPr>
              <a:t>Proceedings of the 22nd ACM SIGKDD International Conference on Knowledge Discovery and Data Mining</a:t>
            </a:r>
            <a:r>
              <a:rPr lang="en" sz="1100">
                <a:solidFill>
                  <a:schemeClr val="dk1"/>
                </a:solidFill>
              </a:rPr>
              <a:t>, 785-794.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Bishop, C. M.</a:t>
            </a:r>
            <a:r>
              <a:rPr lang="en" sz="1100">
                <a:solidFill>
                  <a:schemeClr val="dk1"/>
                </a:solidFill>
              </a:rPr>
              <a:t> (2006). "Pattern Recognition and Machine Learning." Springer.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Zhang, Y., &amp; Zhao, X.</a:t>
            </a:r>
            <a:r>
              <a:rPr lang="en" sz="1100">
                <a:solidFill>
                  <a:schemeClr val="dk1"/>
                </a:solidFill>
              </a:rPr>
              <a:t> (2019). "Sports Injury Prediction with Machine Learning: A Systematic Review." </a:t>
            </a:r>
            <a:r>
              <a:rPr lang="en" sz="1100" i="1">
                <a:solidFill>
                  <a:schemeClr val="dk1"/>
                </a:solidFill>
              </a:rPr>
              <a:t>International Journal of Computer Applications, 178</a:t>
            </a:r>
            <a:r>
              <a:rPr lang="en" sz="1100">
                <a:solidFill>
                  <a:schemeClr val="dk1"/>
                </a:solidFill>
              </a:rPr>
              <a:t>(2), 32-40.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Chien, C. T., &amp; Liu, J. C.</a:t>
            </a:r>
            <a:r>
              <a:rPr lang="en" sz="1100">
                <a:solidFill>
                  <a:schemeClr val="dk1"/>
                </a:solidFill>
              </a:rPr>
              <a:t> (2015). "A Comparative Study on Classification Algorithms for Injury Prediction in Sports." </a:t>
            </a:r>
            <a:r>
              <a:rPr lang="en" sz="1100" i="1">
                <a:solidFill>
                  <a:schemeClr val="dk1"/>
                </a:solidFill>
              </a:rPr>
              <a:t>Journal of Sports Science and Medicine, 14</a:t>
            </a:r>
            <a:r>
              <a:rPr lang="en" sz="1100">
                <a:solidFill>
                  <a:schemeClr val="dk1"/>
                </a:solidFill>
              </a:rPr>
              <a:t>(3), 498-503.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Smith, M., &amp; Johnson, R.</a:t>
            </a:r>
            <a:r>
              <a:rPr lang="en" sz="1100">
                <a:solidFill>
                  <a:schemeClr val="dk1"/>
                </a:solidFill>
              </a:rPr>
              <a:t> (2020). "Evaluation of Sports Injury Prediction Models Using Machine Learning." </a:t>
            </a:r>
            <a:r>
              <a:rPr lang="en" sz="1100" i="1">
                <a:solidFill>
                  <a:schemeClr val="dk1"/>
                </a:solidFill>
              </a:rPr>
              <a:t>Sports Science Review, 12</a:t>
            </a:r>
            <a:r>
              <a:rPr lang="en" sz="1100">
                <a:solidFill>
                  <a:schemeClr val="dk1"/>
                </a:solidFill>
              </a:rPr>
              <a:t>(4), 275-287.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Müller, H., et al.</a:t>
            </a:r>
            <a:r>
              <a:rPr lang="en" sz="1100">
                <a:solidFill>
                  <a:schemeClr val="dk1"/>
                </a:solidFill>
              </a:rPr>
              <a:t> (2019). "Application of SMOTE and Random Forest for Injury Prediction in Sports." </a:t>
            </a:r>
            <a:r>
              <a:rPr lang="en" sz="1100" i="1">
                <a:solidFill>
                  <a:schemeClr val="dk1"/>
                </a:solidFill>
              </a:rPr>
              <a:t>IEEE Transactions on Sports Engineering, 22</a:t>
            </a:r>
            <a:r>
              <a:rPr lang="en" sz="1100">
                <a:solidFill>
                  <a:schemeClr val="dk1"/>
                </a:solidFill>
              </a:rPr>
              <a:t>(2), 123-131.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Géron, A.</a:t>
            </a:r>
            <a:r>
              <a:rPr lang="en" sz="1100">
                <a:solidFill>
                  <a:schemeClr val="dk1"/>
                </a:solidFill>
              </a:rPr>
              <a:t> (2019). "Hands-On Machine Learning with Scikit-Learn, Keras, and TensorFlow: Concepts, Tools, and Techniques for Building Intelligent Systems." O'Reilly Media.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Yadav, S., &amp; Vishwakarma, S.</a:t>
            </a:r>
            <a:r>
              <a:rPr lang="en" sz="1100">
                <a:solidFill>
                  <a:schemeClr val="dk1"/>
                </a:solidFill>
              </a:rPr>
              <a:t> (2021). "Machine Learning for Sports Injury Prediction: A Deep Learning Approach." </a:t>
            </a:r>
            <a:r>
              <a:rPr lang="en" sz="1100" i="1">
                <a:solidFill>
                  <a:schemeClr val="dk1"/>
                </a:solidFill>
              </a:rPr>
              <a:t>Proceedings of the 6th International Conference on Artificial Intelligence and Machine Learning</a:t>
            </a:r>
            <a:r>
              <a:rPr lang="en" sz="1100">
                <a:solidFill>
                  <a:schemeClr val="dk1"/>
                </a:solidFill>
              </a:rPr>
              <a:t>, 118-124.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>
                <a:solidFill>
                  <a:schemeClr val="dk1"/>
                </a:solidFill>
              </a:rPr>
              <a:t>Kuhn, M., &amp; Johnson, K.</a:t>
            </a:r>
            <a:r>
              <a:rPr lang="en" sz="1100">
                <a:solidFill>
                  <a:schemeClr val="dk1"/>
                </a:solidFill>
              </a:rPr>
              <a:t> (2013). "Applied Predictive Modeling." Springer.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628650" y="1429722"/>
            <a:ext cx="3593700" cy="26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2011338" y="1699799"/>
            <a:ext cx="51213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cap="none">
                <a:solidFill>
                  <a:schemeClr val="accen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5"/>
          <p:cNvGrpSpPr/>
          <p:nvPr/>
        </p:nvGrpSpPr>
        <p:grpSpPr>
          <a:xfrm>
            <a:off x="1078751" y="224376"/>
            <a:ext cx="6986475" cy="773550"/>
            <a:chOff x="0" y="8341"/>
            <a:chExt cx="9315300" cy="1031400"/>
          </a:xfrm>
        </p:grpSpPr>
        <p:sp>
          <p:nvSpPr>
            <p:cNvPr id="68" name="Google Shape;68;p15"/>
            <p:cNvSpPr/>
            <p:nvPr/>
          </p:nvSpPr>
          <p:spPr>
            <a:xfrm>
              <a:off x="0" y="8341"/>
              <a:ext cx="9315300" cy="103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 txBox="1"/>
            <p:nvPr/>
          </p:nvSpPr>
          <p:spPr>
            <a:xfrm>
              <a:off x="50347" y="58688"/>
              <a:ext cx="9214500" cy="93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2875" tIns="122875" rIns="122875" bIns="122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566305" y="1137649"/>
            <a:ext cx="81978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91440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Injuries in sports can significantly affect player performance and team success.</a:t>
            </a:r>
            <a:br>
              <a:rPr lang="en" sz="1400" dirty="0">
                <a:solidFill>
                  <a:schemeClr val="dk1"/>
                </a:solidFill>
              </a:rPr>
            </a:b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Traditional injury prediction relies on manual assessment and expert intuition, which can be subjective.</a:t>
            </a:r>
            <a:br>
              <a:rPr lang="en" sz="1400" dirty="0">
                <a:solidFill>
                  <a:schemeClr val="dk1"/>
                </a:solidFill>
              </a:rPr>
            </a:b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This project uses </a:t>
            </a:r>
            <a:r>
              <a:rPr lang="en" sz="1400" b="1" dirty="0">
                <a:solidFill>
                  <a:schemeClr val="dk1"/>
                </a:solidFill>
              </a:rPr>
              <a:t>Machine Learning (ML)</a:t>
            </a:r>
            <a:r>
              <a:rPr lang="en" sz="1400" dirty="0">
                <a:solidFill>
                  <a:schemeClr val="dk1"/>
                </a:solidFill>
              </a:rPr>
              <a:t> to objectively predict the </a:t>
            </a:r>
            <a:r>
              <a:rPr lang="en" sz="1400" b="1" dirty="0">
                <a:solidFill>
                  <a:schemeClr val="dk1"/>
                </a:solidFill>
              </a:rPr>
              <a:t>likelihood of player injury</a:t>
            </a:r>
            <a:r>
              <a:rPr lang="en" sz="1400" dirty="0">
                <a:solidFill>
                  <a:schemeClr val="dk1"/>
                </a:solidFill>
              </a:rPr>
              <a:t> based on key performance and health metrics.</a:t>
            </a:r>
            <a:br>
              <a:rPr lang="en" sz="1400" dirty="0">
                <a:solidFill>
                  <a:schemeClr val="dk1"/>
                </a:solidFill>
              </a:rPr>
            </a:br>
            <a:endParaRPr sz="1400" dirty="0">
              <a:solidFill>
                <a:schemeClr val="dk1"/>
              </a:solidFill>
            </a:endParaRPr>
          </a:p>
          <a:p>
            <a:pPr marL="457200" lvl="0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By analyzing player data like </a:t>
            </a:r>
            <a:r>
              <a:rPr lang="en" sz="1400" b="1" dirty="0">
                <a:solidFill>
                  <a:schemeClr val="dk1"/>
                </a:solidFill>
              </a:rPr>
              <a:t>age, weight, training intensity, and recovery time</a:t>
            </a:r>
            <a:r>
              <a:rPr lang="en" sz="1400" dirty="0">
                <a:solidFill>
                  <a:schemeClr val="dk1"/>
                </a:solidFill>
              </a:rPr>
              <a:t>, we aim to assist coaches and medical teams in </a:t>
            </a:r>
            <a:r>
              <a:rPr lang="en" sz="1400" b="1" dirty="0">
                <a:solidFill>
                  <a:schemeClr val="dk1"/>
                </a:solidFill>
              </a:rPr>
              <a:t>proactively managing player risk</a:t>
            </a:r>
            <a:r>
              <a:rPr lang="en" sz="1400" dirty="0">
                <a:solidFill>
                  <a:schemeClr val="dk1"/>
                </a:solidFill>
              </a:rPr>
              <a:t>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6"/>
          <p:cNvGrpSpPr/>
          <p:nvPr/>
        </p:nvGrpSpPr>
        <p:grpSpPr>
          <a:xfrm>
            <a:off x="1279237" y="224343"/>
            <a:ext cx="6585525" cy="757350"/>
            <a:chOff x="0" y="48878"/>
            <a:chExt cx="8780700" cy="1009800"/>
          </a:xfrm>
        </p:grpSpPr>
        <p:sp>
          <p:nvSpPr>
            <p:cNvPr id="76" name="Google Shape;76;p16"/>
            <p:cNvSpPr/>
            <p:nvPr/>
          </p:nvSpPr>
          <p:spPr>
            <a:xfrm>
              <a:off x="0" y="48878"/>
              <a:ext cx="8780700" cy="10098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49287" y="98165"/>
              <a:ext cx="8682300" cy="911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0000" tIns="120000" rIns="120000" bIns="1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LITERATURE SURVEY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502375" y="1137650"/>
            <a:ext cx="83373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Gholami et al. (2020)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Applied machine learning models like Decision Trees and Random Forests.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Found Random Forest to be most accurate for predicting soccer injuries.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Rossi et al. (2018)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Used GPS and workload data to predict soft-tissue injuries.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Concluded that acute-to-chronic workload ratio is a strong predictor.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Carey et al. (2017)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Studied the relationship between playing time, recovery period, and injury risk.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Highlighted the importance of rest in injury prevention.</a:t>
            </a:r>
            <a:endParaRPr sz="17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7"/>
          <p:cNvGrpSpPr/>
          <p:nvPr/>
        </p:nvGrpSpPr>
        <p:grpSpPr>
          <a:xfrm>
            <a:off x="1273725" y="229825"/>
            <a:ext cx="6596550" cy="737773"/>
            <a:chOff x="0" y="3193"/>
            <a:chExt cx="8795400" cy="1319100"/>
          </a:xfrm>
        </p:grpSpPr>
        <p:sp>
          <p:nvSpPr>
            <p:cNvPr id="84" name="Google Shape;84;p17"/>
            <p:cNvSpPr/>
            <p:nvPr/>
          </p:nvSpPr>
          <p:spPr>
            <a:xfrm>
              <a:off x="0" y="3193"/>
              <a:ext cx="8795400" cy="13191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 txBox="1"/>
            <p:nvPr/>
          </p:nvSpPr>
          <p:spPr>
            <a:xfrm>
              <a:off x="64397" y="67590"/>
              <a:ext cx="8666400" cy="119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57175" tIns="157175" rIns="157175" bIns="15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17"/>
          <p:cNvSpPr txBox="1"/>
          <p:nvPr/>
        </p:nvSpPr>
        <p:spPr>
          <a:xfrm>
            <a:off x="7225115" y="4618735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83825" y="1190450"/>
            <a:ext cx="8216700" cy="3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Predict Player Injuries Using Machine Learning</a:t>
            </a:r>
            <a:br>
              <a:rPr lang="en" b="1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 Develop an ML model to accurately forecast potential injuries based on historical and real-time player data.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Identify Key Risk Factors</a:t>
            </a:r>
            <a:br>
              <a:rPr lang="en" b="1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 Analyze player workload, performance, biometric, and environmental data to determine major contributors to injury risk.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Improve Player Safety and Team Performance</a:t>
            </a:r>
            <a:br>
              <a:rPr lang="en" b="1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 Enable early intervention to reduce injury rates and maintain peak team performance.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Build a Scalable and Adaptable System</a:t>
            </a:r>
            <a:br>
              <a:rPr lang="en" b="1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 Design a flexible prediction system that can be customized across different sports and levels (professional/amateur).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 dirty="0">
                <a:solidFill>
                  <a:schemeClr val="dk1"/>
                </a:solidFill>
              </a:rPr>
              <a:t>Provide Data-Driven Insights to Coaches and Medical Staff</a:t>
            </a:r>
            <a:br>
              <a:rPr lang="en" b="1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 Help stakeholders make informed decisions about player training, rest, and recovery.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1336350" y="162425"/>
            <a:ext cx="6471300" cy="72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225115" y="4618735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956150" y="932150"/>
            <a:ext cx="45492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Data Collection: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Player statistics and training data such as age, weight, height, previous injuries, and training intensity are gathered.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Preprocessing: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Data scaling, feature engineering (e.g., BMI, injury per year, intensity-recovery score), and handling of class imbalance using SMOTE.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Model Design: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Use of XGBoost classifier with hyperparameter tuning for optimal performance in predicting injury risk.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Training and Validation: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The model is trained using resampled data and validated with performance metrics like classification report, confusion matrix, and ROC AUC score.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Testing: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The model is tested on unseen data, providing real-time injury risk predictions along with confidence probabilities.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Prediction: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Input new player data → Model predicts injury risk (high/low) → Results displayed with probability of injury likelihood.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</p:txBody>
      </p:sp>
      <p:pic>
        <p:nvPicPr>
          <p:cNvPr id="95" name="Google Shape;95;p18" title="WhatsApp Image 2025-05-12 at 07.02.38_c7c41da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825" y="1017775"/>
            <a:ext cx="2635486" cy="395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1579650" y="273825"/>
            <a:ext cx="5984700" cy="62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7225115" y="4618735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87200" y="948975"/>
            <a:ext cx="8169600" cy="3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>
                <a:solidFill>
                  <a:schemeClr val="dk1"/>
                </a:solidFill>
              </a:rPr>
              <a:t>Data Collection:</a:t>
            </a:r>
            <a:r>
              <a:rPr lang="en" sz="1100" b="1">
                <a:solidFill>
                  <a:schemeClr val="dk1"/>
                </a:solidFill>
              </a:rPr>
              <a:t/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Collect player statistics (e.g., age, weight, height, previous injuries) and training metrics (e.g., training intensity, recovery time) from a sports database.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>
                <a:solidFill>
                  <a:schemeClr val="dk1"/>
                </a:solidFill>
              </a:rPr>
              <a:t>Preprocessing:</a:t>
            </a:r>
            <a:r>
              <a:rPr lang="en" sz="1100" b="1">
                <a:solidFill>
                  <a:schemeClr val="dk1"/>
                </a:solidFill>
              </a:rPr>
              <a:t/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Clean and scale the data using StandardScaler. Feature engineering is performed to calculate BMI, injury per year, and intensity-recovery score for each player.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300" b="1">
                <a:solidFill>
                  <a:schemeClr val="dk1"/>
                </a:solidFill>
              </a:rPr>
              <a:t>Class Imbalance Handling:</a:t>
            </a:r>
            <a:r>
              <a:rPr lang="en" sz="1100" b="1">
                <a:solidFill>
                  <a:schemeClr val="dk1"/>
                </a:solidFill>
              </a:rPr>
              <a:t/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Apply SMOTE (Synthetic Minority Over-sampling Technique) to balance the classes and ensure better model performance.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>
                <a:solidFill>
                  <a:schemeClr val="dk1"/>
                </a:solidFill>
              </a:rPr>
              <a:t>Model Selection and Training:</a:t>
            </a:r>
            <a:r>
              <a:rPr lang="en" sz="1100" b="1">
                <a:solidFill>
                  <a:schemeClr val="dk1"/>
                </a:solidFill>
              </a:rPr>
              <a:t/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Train an XGBoost classifier with optimized hyperparameters on the preprocessed and balanced data to predict injury risk.</a:t>
            </a:r>
            <a:br>
              <a:rPr lang="en" sz="110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>
                <a:solidFill>
                  <a:schemeClr val="dk1"/>
                </a:solidFill>
              </a:rPr>
              <a:t>Model Evaluation:</a:t>
            </a:r>
            <a:r>
              <a:rPr lang="en" sz="1100" b="1">
                <a:solidFill>
                  <a:schemeClr val="dk1"/>
                </a:solidFill>
              </a:rPr>
              <a:t/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Evaluate the model’s performance using metrics like classification report, confusion matrix, and ROC AUC score to measure precision, recall, and overall accuracy.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>
                <a:solidFill>
                  <a:schemeClr val="dk1"/>
                </a:solidFill>
              </a:rPr>
              <a:t>Prediction:</a:t>
            </a:r>
            <a:r>
              <a:rPr lang="en" sz="1100" b="1">
                <a:solidFill>
                  <a:schemeClr val="dk1"/>
                </a:solidFill>
              </a:rPr>
              <a:t/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For new player data, preprocess and scale input, then predict injury risk using the trained model, with confidence displayed in the result.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1311748" y="230900"/>
            <a:ext cx="6520500" cy="660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7225115" y="4618735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15865" y="4222460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280925" y="1007725"/>
            <a:ext cx="4080600" cy="39456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 rot="-5400000" flipH="1">
            <a:off x="4780875" y="942475"/>
            <a:ext cx="3941100" cy="4076100"/>
          </a:xfrm>
          <a:prstGeom prst="round1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471525" y="1193400"/>
            <a:ext cx="34908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💻 </a:t>
            </a:r>
            <a:r>
              <a:rPr lang="en" sz="1500" b="1">
                <a:solidFill>
                  <a:schemeClr val="dk1"/>
                </a:solidFill>
              </a:rPr>
              <a:t>Tools &amp; Technologies Used: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713375" y="1629900"/>
            <a:ext cx="3913800" cy="2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b="1">
                <a:solidFill>
                  <a:schemeClr val="dk1"/>
                </a:solidFill>
              </a:rPr>
              <a:t>Data Preprocessing</a:t>
            </a:r>
            <a:r>
              <a:rPr lang="en">
                <a:solidFill>
                  <a:schemeClr val="dk1"/>
                </a:solidFill>
              </a:rPr>
              <a:t>: Scaled numerical features and engineered new ones like BMI and Injury per Year.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Class Imbalance</a:t>
            </a:r>
            <a:r>
              <a:rPr lang="en">
                <a:solidFill>
                  <a:schemeClr val="dk1"/>
                </a:solidFill>
              </a:rPr>
              <a:t>: SMOTE was used to balance the dataset.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Model Training</a:t>
            </a:r>
            <a:r>
              <a:rPr lang="en">
                <a:solidFill>
                  <a:schemeClr val="dk1"/>
                </a:solidFill>
              </a:rPr>
              <a:t>: XGBoost classifier was trained with tuned hyperparameters.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Evaluation</a:t>
            </a:r>
            <a:r>
              <a:rPr lang="en">
                <a:solidFill>
                  <a:schemeClr val="dk1"/>
                </a:solidFill>
              </a:rPr>
              <a:t>: Classification report, confusion matrix, and ROC AUC score were used to assess model performance.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Prediction</a:t>
            </a:r>
            <a:r>
              <a:rPr lang="en">
                <a:solidFill>
                  <a:schemeClr val="dk1"/>
                </a:solidFill>
              </a:rPr>
              <a:t>: The trained model predicts injury risk for new player data.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226550" y="1193400"/>
            <a:ext cx="3044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🛠️ </a:t>
            </a:r>
            <a:r>
              <a:rPr lang="en" sz="1500" b="1">
                <a:solidFill>
                  <a:schemeClr val="dk1"/>
                </a:solidFill>
              </a:rPr>
              <a:t>Implementation Details: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66775" y="2065450"/>
            <a:ext cx="3708900" cy="24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Python</a:t>
            </a:r>
            <a:r>
              <a:rPr lang="en">
                <a:solidFill>
                  <a:schemeClr val="dk1"/>
                </a:solidFill>
              </a:rPr>
              <a:t>: For data processing and model building.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Matplotlib &amp; Seaborn</a:t>
            </a:r>
            <a:r>
              <a:rPr lang="en">
                <a:solidFill>
                  <a:schemeClr val="dk1"/>
                </a:solidFill>
              </a:rPr>
              <a:t>: Data visualization.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Scikit-learn</a:t>
            </a:r>
            <a:r>
              <a:rPr lang="en">
                <a:solidFill>
                  <a:schemeClr val="dk1"/>
                </a:solidFill>
              </a:rPr>
              <a:t>: Data scaling, splitting, and model evaluation.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Imbalanced-learn (SMOTE)</a:t>
            </a:r>
            <a:r>
              <a:rPr lang="en">
                <a:solidFill>
                  <a:schemeClr val="dk1"/>
                </a:solidFill>
              </a:rPr>
              <a:t>: To handle class imbalance.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XGBoost</a:t>
            </a:r>
            <a:r>
              <a:rPr lang="en">
                <a:solidFill>
                  <a:schemeClr val="dk1"/>
                </a:solidFill>
              </a:rPr>
              <a:t>: For model training.</a:t>
            </a:r>
            <a:endParaRPr>
              <a:solidFill>
                <a:schemeClr val="dk1"/>
              </a:solidFill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>
                <a:solidFill>
                  <a:schemeClr val="dk1"/>
                </a:solidFill>
              </a:rPr>
              <a:t>Joblib</a:t>
            </a:r>
            <a:r>
              <a:rPr lang="en">
                <a:solidFill>
                  <a:schemeClr val="dk1"/>
                </a:solidFill>
              </a:rPr>
              <a:t>: Model saving and loading.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1590300" y="212325"/>
            <a:ext cx="5963400" cy="643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7225115" y="4618735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566300" y="964025"/>
            <a:ext cx="8197800" cy="3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Model Performance: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Accuracy</a:t>
            </a:r>
            <a:r>
              <a:rPr lang="en" sz="1400">
                <a:solidFill>
                  <a:schemeClr val="dk1"/>
                </a:solidFill>
              </a:rPr>
              <a:t>: 97%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Precision</a:t>
            </a:r>
            <a:r>
              <a:rPr lang="en" sz="1400">
                <a:solidFill>
                  <a:schemeClr val="dk1"/>
                </a:solidFill>
              </a:rPr>
              <a:t>: 97% for both classes (Low and High Injury Risk).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Recall</a:t>
            </a:r>
            <a:r>
              <a:rPr lang="en" sz="1400">
                <a:solidFill>
                  <a:schemeClr val="dk1"/>
                </a:solidFill>
              </a:rPr>
              <a:t>: 97% for both classes.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F1-Score</a:t>
            </a:r>
            <a:r>
              <a:rPr lang="en" sz="1400">
                <a:solidFill>
                  <a:schemeClr val="dk1"/>
                </a:solidFill>
              </a:rPr>
              <a:t>: 97% for both classes.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ROC AUC Score</a:t>
            </a:r>
            <a:r>
              <a:rPr lang="en" sz="1400">
                <a:solidFill>
                  <a:schemeClr val="dk1"/>
                </a:solidFill>
              </a:rPr>
              <a:t>: 0.9967, indicating excellent model discriminative ability.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Confusion Matrix</a:t>
            </a:r>
            <a:r>
              <a:rPr lang="en" sz="1400">
                <a:solidFill>
                  <a:schemeClr val="dk1"/>
                </a:solidFill>
              </a:rPr>
              <a:t>: Shows a high number of correct predictions for both low and high injury risks.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599363" y="184481"/>
            <a:ext cx="7886700" cy="660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WITH EXISTING WORK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7225115" y="4618735"/>
            <a:ext cx="1429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620825" y="1175675"/>
            <a:ext cx="784380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Existing Methods</a:t>
            </a:r>
            <a:r>
              <a:rPr lang="en">
                <a:solidFill>
                  <a:schemeClr val="dk1"/>
                </a:solidFill>
              </a:rPr>
              <a:t>: Most studies in injury prediction use traditional machine learning models like Logistic Regression, Decision Trees, or Random Forests, which often require manual feature engineering and struggle with class imbalance.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Proposed Model (XGBoost)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Better Handling of Imbalanced Data</a:t>
            </a:r>
            <a:r>
              <a:rPr lang="en">
                <a:solidFill>
                  <a:schemeClr val="dk1"/>
                </a:solidFill>
              </a:rPr>
              <a:t>: SMOTE was used to balance the dataset, ensuring fair training on minority classes.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Higher Accuracy</a:t>
            </a:r>
            <a:r>
              <a:rPr lang="en">
                <a:solidFill>
                  <a:schemeClr val="dk1"/>
                </a:solidFill>
              </a:rPr>
              <a:t>: Achieved 97% accuracy, outperforming many traditional models in terms of predictive power.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b="1">
                <a:solidFill>
                  <a:schemeClr val="dk1"/>
                </a:solidFill>
              </a:rPr>
              <a:t>Advanced Feature Engineering</a:t>
            </a:r>
            <a:r>
              <a:rPr lang="en">
                <a:solidFill>
                  <a:schemeClr val="dk1"/>
                </a:solidFill>
              </a:rPr>
              <a:t>: Utilizes advanced features like BMI, Injury Per Year, and Intensity Recovery Score for better prediction.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Advantages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High interpretability through feature importance.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Ability to predict injury risk with high confidence for real-world applications.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Times New Roman</vt:lpstr>
      <vt:lpstr>Arial</vt:lpstr>
      <vt:lpstr>Gill Sans</vt:lpstr>
      <vt:lpstr>Algerian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modified xsi:type="dcterms:W3CDTF">2025-05-12T04:23:52Z</dcterms:modified>
</cp:coreProperties>
</file>