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87" r:id="rId4"/>
    <p:sldId id="291" r:id="rId5"/>
    <p:sldId id="292" r:id="rId6"/>
    <p:sldId id="472" r:id="rId7"/>
    <p:sldId id="293" r:id="rId8"/>
    <p:sldId id="466" r:id="rId9"/>
    <p:sldId id="471" r:id="rId10"/>
    <p:sldId id="467" r:id="rId11"/>
    <p:sldId id="470" r:id="rId12"/>
    <p:sldId id="469" r:id="rId13"/>
    <p:sldId id="473" r:id="rId14"/>
    <p:sldId id="432" r:id="rId15"/>
    <p:sldId id="43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C"/>
    <a:srgbClr val="361B00"/>
    <a:srgbClr val="FFFF37"/>
    <a:srgbClr val="FFB3BE"/>
    <a:srgbClr val="FFE4B3"/>
    <a:srgbClr val="EBDDE7"/>
    <a:srgbClr val="F8025A"/>
    <a:srgbClr val="234600"/>
    <a:srgbClr val="336600"/>
    <a:srgbClr val="FFA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>
        <p:scale>
          <a:sx n="137" d="100"/>
          <a:sy n="137" d="100"/>
        </p:scale>
        <p:origin x="92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29AA-F43B-4CD7-85AC-D414598993D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FEF6B-4C21-4628-A3D9-3F4FF5C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596540"/>
            <a:ext cx="7787955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3429000"/>
            <a:ext cx="8099473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21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18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0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6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73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36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8093365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527605"/>
            <a:ext cx="6719019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0"/>
            <a:ext cx="6719018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374900"/>
            <a:ext cx="839877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901950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82908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12770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70" r:id="rId14"/>
    <p:sldLayoutId id="2147483671" r:id="rId15"/>
    <p:sldLayoutId id="2147483672" r:id="rId16"/>
    <p:sldLayoutId id="2147483673" r:id="rId17"/>
    <p:sldLayoutId id="2147483674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taskmanager.com/blog/agile-best-practic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75" y="222195"/>
            <a:ext cx="5335525" cy="1324624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chemeClr val="accent6">
                    <a:lumMod val="75000"/>
                  </a:schemeClr>
                </a:solidFill>
              </a:rPr>
              <a:t>Software Quality Assurance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820" y="4650640"/>
            <a:ext cx="3664920" cy="15270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EE006C"/>
                </a:solidFill>
              </a:rPr>
              <a:t>Pavithra Subashini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Senior lecturer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Faculty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D519-0D2B-DF46-9780-EEA55789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527605"/>
            <a:ext cx="8093365" cy="1068935"/>
          </a:xfrm>
        </p:spPr>
        <p:txBody>
          <a:bodyPr>
            <a:normAutofit fontScale="90000"/>
          </a:bodyPr>
          <a:lstStyle/>
          <a:p>
            <a:r>
              <a:rPr lang="en-LK" b="1" dirty="0"/>
              <a:t>Make a checklist and ensure whether you have passed all the points before reporting a bug. </a:t>
            </a:r>
            <a:br>
              <a:rPr lang="en-LK" dirty="0"/>
            </a:b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AAF-CC6C-CC47-93C0-93E1212D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LK" dirty="0"/>
              <a:t>i. Have I reproduced the bug 2-3 times.</a:t>
            </a:r>
            <a:br>
              <a:rPr lang="en-LK" dirty="0"/>
            </a:br>
            <a:r>
              <a:rPr lang="en-LK" dirty="0"/>
              <a:t>ii. Have I verified in the Defect Tracking Tool (using keywords) whether someone else already posted the same issue.</a:t>
            </a:r>
            <a:br>
              <a:rPr lang="en-LK" dirty="0"/>
            </a:br>
            <a:r>
              <a:rPr lang="en-LK" dirty="0"/>
              <a:t>iii. Have I verified the similar issue in the related modules.</a:t>
            </a:r>
            <a:br>
              <a:rPr lang="en-LK" dirty="0"/>
            </a:br>
            <a:r>
              <a:rPr lang="en-LK" dirty="0"/>
              <a:t>iv. Have I written the detailed steps to reproduce the bug.</a:t>
            </a:r>
            <a:br>
              <a:rPr lang="en-LK" dirty="0"/>
            </a:br>
            <a:r>
              <a:rPr lang="en-LK" dirty="0"/>
              <a:t>v. Have I written proper defect summary.</a:t>
            </a:r>
            <a:br>
              <a:rPr lang="en-LK" dirty="0"/>
            </a:br>
            <a:r>
              <a:rPr lang="en-LK" dirty="0"/>
              <a:t>vi. Have I attached relevant screenshots.</a:t>
            </a:r>
            <a:br>
              <a:rPr lang="en-LK" dirty="0"/>
            </a:br>
            <a:r>
              <a:rPr lang="en-LK" dirty="0"/>
              <a:t>vii. Have I missed any necessary fields in the bug report?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77705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8CC6-80B0-1447-93EA-795BBFB2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K" dirty="0"/>
              <a:t>Sample 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C8D0-1309-DA47-B758-53A858EF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3500" b="1" dirty="0"/>
              <a:t>Defect ID: </a:t>
            </a:r>
          </a:p>
          <a:p>
            <a:pPr marL="0" indent="0">
              <a:buNone/>
            </a:pPr>
            <a:r>
              <a:rPr lang="en-IN" sz="3500" b="1" dirty="0"/>
              <a:t>	</a:t>
            </a:r>
            <a:r>
              <a:rPr lang="en-IN" sz="3500" dirty="0"/>
              <a:t>Add a Defect ID using a naming convention followed by your team. The Defect ID will be generated automatically in case of defect management tool.</a:t>
            </a:r>
            <a:endParaRPr lang="en-LK" sz="3500" dirty="0"/>
          </a:p>
          <a:p>
            <a:r>
              <a:rPr lang="en-IN" sz="3500" b="1" dirty="0"/>
              <a:t>Reporter Name:</a:t>
            </a:r>
            <a:r>
              <a:rPr lang="en-IN" sz="3500" dirty="0"/>
              <a:t> </a:t>
            </a:r>
          </a:p>
          <a:p>
            <a:pPr marL="0" indent="0">
              <a:buNone/>
            </a:pPr>
            <a:r>
              <a:rPr lang="en-IN" sz="3500" dirty="0"/>
              <a:t>	Name of the one who found the defect (Usually tester’s name but sometimes it might be Developer, Business Analyst, Subject Matter Expert (SME), Customer)</a:t>
            </a:r>
            <a:endParaRPr lang="en-LK" sz="3500" dirty="0"/>
          </a:p>
          <a:p>
            <a:r>
              <a:rPr lang="en-IN" sz="3500" b="1" dirty="0"/>
              <a:t>Defect Reported Date:</a:t>
            </a:r>
            <a:r>
              <a:rPr lang="en-IN" sz="3500" dirty="0"/>
              <a:t> Date of the defect reported</a:t>
            </a:r>
            <a:endParaRPr lang="en-LK" sz="3500" dirty="0"/>
          </a:p>
          <a:p>
            <a:r>
              <a:rPr lang="en-IN" sz="3500" b="1" dirty="0"/>
              <a:t>Who Detected:</a:t>
            </a:r>
            <a:r>
              <a:rPr lang="en-IN" sz="3500" dirty="0"/>
              <a:t> Add the designation of the one who found the defect. E.g. QA, Developer, Business Analyst, SME, Customer</a:t>
            </a:r>
            <a:endParaRPr lang="en-LK" sz="3500" dirty="0"/>
          </a:p>
          <a:p>
            <a:r>
              <a:rPr lang="en-IN" sz="3500" b="1" dirty="0"/>
              <a:t>How Detected:</a:t>
            </a:r>
            <a:r>
              <a:rPr lang="en-IN" sz="3500" dirty="0"/>
              <a:t> Testing, Review, Walkthrough</a:t>
            </a:r>
            <a:endParaRPr lang="en-LK" sz="3500" dirty="0"/>
          </a:p>
          <a:p>
            <a:r>
              <a:rPr lang="en-IN" sz="3500" b="1" dirty="0"/>
              <a:t>Project Name:</a:t>
            </a:r>
            <a:r>
              <a:rPr lang="en-IN" sz="3500" dirty="0"/>
              <a:t> Add name of the project. (If it’s a product, add product name)</a:t>
            </a:r>
            <a:endParaRPr lang="en-LK" sz="3500" dirty="0"/>
          </a:p>
          <a:p>
            <a:r>
              <a:rPr lang="en-IN" sz="3500" b="1" dirty="0"/>
              <a:t>Release/Build Version:</a:t>
            </a:r>
            <a:r>
              <a:rPr lang="en-IN" sz="3500" dirty="0"/>
              <a:t> Add the build version details here</a:t>
            </a:r>
            <a:endParaRPr lang="en-LK" sz="3500" dirty="0"/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0508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8CC6-80B0-1447-93EA-795BBFB2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K" dirty="0"/>
              <a:t>Sample 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C8D0-1309-DA47-B758-53A858EF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1749245"/>
            <a:ext cx="8093365" cy="4733855"/>
          </a:xfrm>
        </p:spPr>
        <p:txBody>
          <a:bodyPr>
            <a:normAutofit fontScale="55000" lnSpcReduction="20000"/>
          </a:bodyPr>
          <a:lstStyle/>
          <a:p>
            <a:r>
              <a:rPr lang="en-IN" sz="3500" b="1" dirty="0"/>
              <a:t>Defect/Enhancement:</a:t>
            </a:r>
            <a:r>
              <a:rPr lang="en-IN" sz="3500" dirty="0"/>
              <a:t> Add whether it is defect or improvement</a:t>
            </a:r>
            <a:endParaRPr lang="en-LK" sz="3500" dirty="0"/>
          </a:p>
          <a:p>
            <a:r>
              <a:rPr lang="en-IN" sz="3500" b="1" dirty="0"/>
              <a:t>Environment:</a:t>
            </a:r>
            <a:r>
              <a:rPr lang="en-IN" sz="3500" dirty="0"/>
              <a:t> Add Operation Systems details, Browser Details and any other related to the test environment. </a:t>
            </a:r>
            <a:endParaRPr lang="en-LK" sz="3500" dirty="0"/>
          </a:p>
          <a:p>
            <a:r>
              <a:rPr lang="en-IN" sz="3500" dirty="0"/>
              <a:t>(E.g. Windows 8/Chrome 48.0.2564.103)</a:t>
            </a:r>
            <a:endParaRPr lang="en-LK" sz="3500" dirty="0"/>
          </a:p>
          <a:p>
            <a:r>
              <a:rPr lang="en-IN" sz="3500" b="1" dirty="0"/>
              <a:t>Priority:  </a:t>
            </a:r>
            <a:r>
              <a:rPr lang="en-IN" sz="3500" dirty="0"/>
              <a:t>Add the priority of the bug </a:t>
            </a:r>
            <a:endParaRPr lang="en-LK" sz="3500" dirty="0"/>
          </a:p>
          <a:p>
            <a:r>
              <a:rPr lang="en-IN" sz="3500" dirty="0"/>
              <a:t>(E.g. High/Medium/Low)</a:t>
            </a:r>
            <a:endParaRPr lang="en-LK" sz="3500" dirty="0"/>
          </a:p>
          <a:p>
            <a:r>
              <a:rPr lang="en-IN" sz="3500" b="1" dirty="0"/>
              <a:t>Severity:</a:t>
            </a:r>
            <a:r>
              <a:rPr lang="en-IN" sz="3500" dirty="0"/>
              <a:t> Add the severity of the bug </a:t>
            </a:r>
            <a:endParaRPr lang="en-LK" sz="3500" dirty="0"/>
          </a:p>
          <a:p>
            <a:r>
              <a:rPr lang="en-IN" sz="3500" dirty="0"/>
              <a:t>(E.g. Critical/High/Medium/Low) </a:t>
            </a:r>
            <a:endParaRPr lang="en-LK" sz="3500" dirty="0"/>
          </a:p>
          <a:p>
            <a:r>
              <a:rPr lang="en-IN" sz="3500" b="1" dirty="0"/>
              <a:t>Status:  </a:t>
            </a:r>
            <a:r>
              <a:rPr lang="en-IN" sz="3500" dirty="0"/>
              <a:t>Add the status of the bug. If you just found and posting it then it will be New. The status of the bug will change.</a:t>
            </a:r>
            <a:endParaRPr lang="en-LK" sz="3500" dirty="0"/>
          </a:p>
          <a:p>
            <a:r>
              <a:rPr lang="en-IN" sz="3500" dirty="0"/>
              <a:t>(E.g. New/ Assigned/ Open/ Fixed/ Test/ Verified/ Closed/ Reopen/ Duplicate/ Deferred/ Rejected/ cannot be fixed/ Not Reproducible/ Need more information)</a:t>
            </a:r>
            <a:endParaRPr lang="en-LK" sz="3500" dirty="0"/>
          </a:p>
          <a:p>
            <a:r>
              <a:rPr lang="en-IN" sz="3500" b="1" dirty="0"/>
              <a:t>Description:</a:t>
            </a:r>
            <a:r>
              <a:rPr lang="en-IN" sz="3500" dirty="0"/>
              <a:t> Add a detailed description.</a:t>
            </a:r>
            <a:endParaRPr lang="en-LK" sz="3500" dirty="0"/>
          </a:p>
          <a:p>
            <a:r>
              <a:rPr lang="en-IN" sz="3500" b="1" dirty="0"/>
              <a:t>Steps to reproduce:</a:t>
            </a:r>
            <a:r>
              <a:rPr lang="en-IN" sz="3500" dirty="0"/>
              <a:t> Mention steps in detail. So that even the one who has no idea about the application also could reproduce the bug.</a:t>
            </a:r>
            <a:endParaRPr lang="en-LK" sz="3500" dirty="0"/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7352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CE91-8C61-1546-B539-F78C4A2D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K" dirty="0"/>
              <a:t>Sample bug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573D-559C-8249-AEF5-14F0812D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URL:</a:t>
            </a:r>
            <a:r>
              <a:rPr lang="en-IN" dirty="0"/>
              <a:t> Add the URL of the application (If available)</a:t>
            </a:r>
            <a:endParaRPr lang="en-LK" dirty="0"/>
          </a:p>
          <a:p>
            <a:r>
              <a:rPr lang="en-IN" b="1" dirty="0"/>
              <a:t>Expected Result:</a:t>
            </a:r>
            <a:r>
              <a:rPr lang="en-IN" dirty="0"/>
              <a:t> Mention the expected result here which is available in your test case document.</a:t>
            </a:r>
            <a:endParaRPr lang="en-LK" dirty="0"/>
          </a:p>
          <a:p>
            <a:r>
              <a:rPr lang="en-IN" b="1" dirty="0"/>
              <a:t>Actual Result:</a:t>
            </a:r>
            <a:r>
              <a:rPr lang="en-IN" dirty="0"/>
              <a:t> Mention the actual result here which is available in your test case document.</a:t>
            </a:r>
            <a:endParaRPr lang="en-LK" dirty="0"/>
          </a:p>
          <a:p>
            <a:r>
              <a:rPr lang="en-IN" b="1" dirty="0"/>
              <a:t>Defect Close Date:</a:t>
            </a:r>
            <a:r>
              <a:rPr lang="en-IN" dirty="0"/>
              <a:t> Add the defect close date only once you ensure that the defect is not reproducible</a:t>
            </a:r>
            <a:r>
              <a:rPr lang="en-L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12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F08328-DF77-43D5-B71D-2D309617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69" y="3581705"/>
            <a:ext cx="5344862" cy="2422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8F795-3772-469B-9502-18662424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02" y="1674220"/>
            <a:ext cx="2901395" cy="16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2E891-8477-4CA2-A4E0-840A241E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3" y="2625725"/>
            <a:ext cx="4448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7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5E7FD4-B19F-49A6-B526-3382E4C02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7" b="8466"/>
          <a:stretch/>
        </p:blipFill>
        <p:spPr>
          <a:xfrm>
            <a:off x="306475" y="856107"/>
            <a:ext cx="8531051" cy="51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8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Case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E3AAA-B7C7-40FB-A3FE-D7E2B9D75922}"/>
              </a:ext>
            </a:extLst>
          </p:cNvPr>
          <p:cNvSpPr txBox="1"/>
          <p:nvPr/>
        </p:nvSpPr>
        <p:spPr>
          <a:xfrm>
            <a:off x="574012" y="2105494"/>
            <a:ext cx="7995976" cy="3548711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ID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Title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Description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Pre-condition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Test Steps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Test Data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Expected Results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Actual Results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Priority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Release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5400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Environment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0A350-749D-4B68-9991-933237DD2AED}"/>
              </a:ext>
            </a:extLst>
          </p:cNvPr>
          <p:cNvSpPr txBox="1"/>
          <p:nvPr/>
        </p:nvSpPr>
        <p:spPr>
          <a:xfrm>
            <a:off x="972178" y="2447402"/>
            <a:ext cx="389920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Hardware Configurations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Operating Systems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Integrations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Test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Access/Permissions</a:t>
            </a:r>
          </a:p>
        </p:txBody>
      </p:sp>
    </p:spTree>
    <p:extLst>
      <p:ext uri="{BB962C8B-B14F-4D97-AF65-F5344CB8AC3E}">
        <p14:creationId xmlns:p14="http://schemas.microsoft.com/office/powerpoint/2010/main" val="12881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0A350-749D-4B68-9991-933237DD2AED}"/>
              </a:ext>
            </a:extLst>
          </p:cNvPr>
          <p:cNvSpPr txBox="1"/>
          <p:nvPr/>
        </p:nvSpPr>
        <p:spPr>
          <a:xfrm>
            <a:off x="972178" y="2447402"/>
            <a:ext cx="317195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Prioritize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Smoke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Functional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Non Functional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700" dirty="0"/>
              <a:t>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14190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399F-1E97-8B43-B1C9-C3FAC042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LK" dirty="0"/>
              <a:t>What is a defect?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DAF7-6C4A-824E-B39E-B5ADE2DB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defect is any form of error or obstacle that comes between the software testers or users and seamless execution of the application. </a:t>
            </a:r>
          </a:p>
          <a:p>
            <a:r>
              <a:rPr lang="en-GB" dirty="0"/>
              <a:t>This error tries to hinder the execution by mismatching the expected </a:t>
            </a:r>
            <a:r>
              <a:rPr lang="en-GB" dirty="0">
                <a:hlinkClick r:id="rId2"/>
              </a:rPr>
              <a:t>behavior of the software</a:t>
            </a:r>
            <a:r>
              <a:rPr lang="en-GB" dirty="0"/>
              <a:t> with the actual one.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84635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Compulsory attributes of Software Defects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23154-F086-4CEC-8D68-4EFC2F9F6678}"/>
              </a:ext>
            </a:extLst>
          </p:cNvPr>
          <p:cNvSpPr txBox="1"/>
          <p:nvPr/>
        </p:nvSpPr>
        <p:spPr>
          <a:xfrm>
            <a:off x="574012" y="2105494"/>
            <a:ext cx="7995976" cy="3548711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ID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Title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Description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Steps to recreate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Test Data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Test Environment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Expected results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Actual Results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Screen Shots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Severity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Priority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3300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2206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2F18-FF5C-7B48-B011-73E37E49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0" y="527605"/>
            <a:ext cx="5144123" cy="713236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Defect Status</a:t>
            </a:r>
            <a:br>
              <a:rPr lang="en-GB" b="1" dirty="0">
                <a:solidFill>
                  <a:srgbClr val="002060"/>
                </a:solidFill>
              </a:rPr>
            </a:br>
            <a:endParaRPr lang="en-LK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771A-5414-A94F-B740-B53F81C166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670" y="1273498"/>
            <a:ext cx="7177135" cy="3977640"/>
          </a:xfrm>
        </p:spPr>
        <p:txBody>
          <a:bodyPr/>
          <a:lstStyle/>
          <a:p>
            <a:r>
              <a:rPr lang="en-GB" sz="2400" b="1" dirty="0"/>
              <a:t>Defect Status</a:t>
            </a:r>
            <a:r>
              <a:rPr lang="en-GB" sz="2400" dirty="0"/>
              <a:t> or Bug Status in defect life cycle is:</a:t>
            </a:r>
          </a:p>
          <a:p>
            <a:endParaRPr lang="en-GB" sz="2400" dirty="0"/>
          </a:p>
          <a:p>
            <a:r>
              <a:rPr lang="en-GB" sz="2400" dirty="0"/>
              <a:t>	 The present state from which the defect or a bug is currently undergoing. </a:t>
            </a:r>
          </a:p>
          <a:p>
            <a:r>
              <a:rPr lang="en-GB" sz="2400" dirty="0"/>
              <a:t>	The goal of defect status is to precisely convey the current state or progress of a defect or bug in order to better track and understand the actual progress of the defect life cycle.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75537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D7F8A9E-95E4-B24F-8A95-BC3EE128B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0"/>
            <a:ext cx="4570602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474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 Light</vt:lpstr>
      <vt:lpstr>Wingdings</vt:lpstr>
      <vt:lpstr>Office Theme</vt:lpstr>
      <vt:lpstr>Software Quality Assurance</vt:lpstr>
      <vt:lpstr>PowerPoint Presentation</vt:lpstr>
      <vt:lpstr>Test Case Development</vt:lpstr>
      <vt:lpstr>Test Environment Setup</vt:lpstr>
      <vt:lpstr>Test Execution</vt:lpstr>
      <vt:lpstr>What is a defect?</vt:lpstr>
      <vt:lpstr>Compulsory attributes of Software Defects</vt:lpstr>
      <vt:lpstr>Defect Status </vt:lpstr>
      <vt:lpstr>PowerPoint Presentation</vt:lpstr>
      <vt:lpstr>Make a checklist and ensure whether you have passed all the points before reporting a bug.  </vt:lpstr>
      <vt:lpstr>Sample bug report</vt:lpstr>
      <vt:lpstr>Sample bug report</vt:lpstr>
      <vt:lpstr>Sample bug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Kankanamge</dc:creator>
  <cp:lastModifiedBy/>
  <cp:revision>1</cp:revision>
  <dcterms:created xsi:type="dcterms:W3CDTF">2020-12-09T07:24:30Z</dcterms:created>
  <dcterms:modified xsi:type="dcterms:W3CDTF">2023-10-05T04:58:18Z</dcterms:modified>
</cp:coreProperties>
</file>