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70" r:id="rId3"/>
    <p:sldId id="271" r:id="rId4"/>
    <p:sldId id="272" r:id="rId5"/>
    <p:sldId id="273" r:id="rId6"/>
    <p:sldId id="274"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1/6/2021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1/6/2021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7057402" y="-258084"/>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Test Status reporting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6EDC-30F1-4027-BD71-C6A1A5E65D7B}"/>
              </a:ext>
            </a:extLst>
          </p:cNvPr>
          <p:cNvSpPr>
            <a:spLocks noGrp="1"/>
          </p:cNvSpPr>
          <p:nvPr>
            <p:ph type="title"/>
          </p:nvPr>
        </p:nvSpPr>
        <p:spPr/>
        <p:txBody>
          <a:bodyPr/>
          <a:lstStyle/>
          <a:p>
            <a:r>
              <a:rPr lang="en-US" altLang="en-US" sz="2800" b="1" kern="0" dirty="0">
                <a:solidFill>
                  <a:srgbClr val="000000"/>
                </a:solidFill>
                <a:latin typeface="Trebuchet MS"/>
                <a:ea typeface="+mj-ea"/>
                <a:cs typeface="+mj-cs"/>
              </a:rPr>
              <a:t>Contents of Test Status Reporting</a:t>
            </a:r>
            <a:endParaRPr lang="en-US" dirty="0"/>
          </a:p>
        </p:txBody>
      </p:sp>
      <p:sp>
        <p:nvSpPr>
          <p:cNvPr id="3" name="Content Placeholder 2">
            <a:extLst>
              <a:ext uri="{FF2B5EF4-FFF2-40B4-BE49-F238E27FC236}">
                <a16:creationId xmlns:a16="http://schemas.microsoft.com/office/drawing/2014/main" id="{D4C8E2D9-176F-4946-AD61-25D0EF81AC8D}"/>
              </a:ext>
            </a:extLst>
          </p:cNvPr>
          <p:cNvSpPr>
            <a:spLocks noGrp="1"/>
          </p:cNvSpPr>
          <p:nvPr>
            <p:ph idx="1"/>
          </p:nvPr>
        </p:nvSpPr>
        <p:spPr/>
        <p:txBody>
          <a:bodyPr/>
          <a:lstStyle/>
          <a:p>
            <a:pPr marL="276225" lvl="0" indent="-276225" eaLnBrk="0" fontAlgn="base" hangingPunct="0">
              <a:lnSpc>
                <a:spcPct val="100000"/>
              </a:lnSpc>
              <a:spcBef>
                <a:spcPct val="30000"/>
              </a:spcBef>
              <a:spcAft>
                <a:spcPct val="0"/>
              </a:spcAft>
              <a:buClr>
                <a:srgbClr val="FA9819"/>
              </a:buClr>
              <a:buSzPct val="120000"/>
              <a:buFontTx/>
              <a:buChar char="•"/>
            </a:pPr>
            <a:r>
              <a:rPr lang="en-US" altLang="en-US" sz="2000" kern="0" dirty="0">
                <a:solidFill>
                  <a:srgbClr val="000000"/>
                </a:solidFill>
                <a:latin typeface="Trebuchet MS"/>
              </a:rPr>
              <a:t>Introduction</a:t>
            </a:r>
          </a:p>
          <a:p>
            <a:pPr marL="276225" lvl="0" indent="-276225" eaLnBrk="0" fontAlgn="base" hangingPunct="0">
              <a:lnSpc>
                <a:spcPct val="100000"/>
              </a:lnSpc>
              <a:spcBef>
                <a:spcPct val="30000"/>
              </a:spcBef>
              <a:spcAft>
                <a:spcPct val="0"/>
              </a:spcAft>
              <a:buClr>
                <a:srgbClr val="FA9819"/>
              </a:buClr>
              <a:buSzPct val="120000"/>
              <a:buFontTx/>
              <a:buChar char="•"/>
            </a:pPr>
            <a:r>
              <a:rPr lang="en-US" altLang="en-US" sz="2000" kern="0" dirty="0">
                <a:solidFill>
                  <a:srgbClr val="000000"/>
                </a:solidFill>
                <a:latin typeface="Trebuchet MS"/>
              </a:rPr>
              <a:t>Target audience for Status Reporting</a:t>
            </a:r>
          </a:p>
          <a:p>
            <a:pPr marL="276225" lvl="0" indent="-276225" eaLnBrk="0" fontAlgn="base" hangingPunct="0">
              <a:lnSpc>
                <a:spcPct val="100000"/>
              </a:lnSpc>
              <a:spcBef>
                <a:spcPct val="30000"/>
              </a:spcBef>
              <a:spcAft>
                <a:spcPct val="0"/>
              </a:spcAft>
              <a:buClr>
                <a:srgbClr val="FA9819"/>
              </a:buClr>
              <a:buSzPct val="120000"/>
              <a:buFontTx/>
              <a:buChar char="•"/>
            </a:pPr>
            <a:r>
              <a:rPr lang="en-US" altLang="en-US" sz="2000" kern="0" dirty="0">
                <a:solidFill>
                  <a:srgbClr val="000000"/>
                </a:solidFill>
                <a:latin typeface="Trebuchet MS"/>
              </a:rPr>
              <a:t>Why Status Reporting?</a:t>
            </a:r>
          </a:p>
          <a:p>
            <a:pPr marL="276225" lvl="0" indent="-276225" eaLnBrk="0" fontAlgn="base" hangingPunct="0">
              <a:lnSpc>
                <a:spcPct val="100000"/>
              </a:lnSpc>
              <a:spcBef>
                <a:spcPct val="30000"/>
              </a:spcBef>
              <a:spcAft>
                <a:spcPct val="0"/>
              </a:spcAft>
              <a:buClr>
                <a:srgbClr val="FA9819"/>
              </a:buClr>
              <a:buSzPct val="120000"/>
              <a:buFontTx/>
              <a:buChar char="•"/>
            </a:pPr>
            <a:r>
              <a:rPr lang="en-US" altLang="en-US" sz="2000" kern="0" dirty="0">
                <a:solidFill>
                  <a:srgbClr val="000000"/>
                </a:solidFill>
                <a:latin typeface="Trebuchet MS"/>
              </a:rPr>
              <a:t>Status Reporting Guidelines</a:t>
            </a:r>
          </a:p>
          <a:p>
            <a:pPr marL="276225" lvl="0" indent="-276225" eaLnBrk="0" fontAlgn="base" hangingPunct="0">
              <a:lnSpc>
                <a:spcPct val="100000"/>
              </a:lnSpc>
              <a:spcBef>
                <a:spcPct val="30000"/>
              </a:spcBef>
              <a:spcAft>
                <a:spcPct val="0"/>
              </a:spcAft>
              <a:buClr>
                <a:srgbClr val="FA9819"/>
              </a:buClr>
              <a:buSzPct val="120000"/>
              <a:buFontTx/>
              <a:buChar char="•"/>
            </a:pPr>
            <a:r>
              <a:rPr lang="en-US" altLang="en-US" sz="2000" kern="0" dirty="0">
                <a:solidFill>
                  <a:srgbClr val="000000"/>
                </a:solidFill>
                <a:latin typeface="Trebuchet MS"/>
              </a:rPr>
              <a:t>Metrics Based Status Reporting – Standard Chartered Bank example</a:t>
            </a:r>
          </a:p>
          <a:p>
            <a:endParaRPr lang="en-US" dirty="0"/>
          </a:p>
        </p:txBody>
      </p:sp>
    </p:spTree>
    <p:extLst>
      <p:ext uri="{BB962C8B-B14F-4D97-AF65-F5344CB8AC3E}">
        <p14:creationId xmlns:p14="http://schemas.microsoft.com/office/powerpoint/2010/main" val="126325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8713-5EF1-4825-85E0-C44038C88B82}"/>
              </a:ext>
            </a:extLst>
          </p:cNvPr>
          <p:cNvSpPr>
            <a:spLocks noGrp="1"/>
          </p:cNvSpPr>
          <p:nvPr>
            <p:ph type="title"/>
          </p:nvPr>
        </p:nvSpPr>
        <p:spPr/>
        <p:txBody>
          <a:bodyPr/>
          <a:lstStyle/>
          <a:p>
            <a:r>
              <a:rPr lang="en-US" altLang="en-US" sz="2800" b="1" kern="0" dirty="0">
                <a:solidFill>
                  <a:srgbClr val="000000"/>
                </a:solidFill>
                <a:latin typeface="Trebuchet MS"/>
                <a:ea typeface="+mj-ea"/>
                <a:cs typeface="+mj-cs"/>
              </a:rPr>
              <a:t>Introduction</a:t>
            </a:r>
            <a:endParaRPr lang="en-US" dirty="0"/>
          </a:p>
        </p:txBody>
      </p:sp>
      <p:sp>
        <p:nvSpPr>
          <p:cNvPr id="3" name="Content Placeholder 2">
            <a:extLst>
              <a:ext uri="{FF2B5EF4-FFF2-40B4-BE49-F238E27FC236}">
                <a16:creationId xmlns:a16="http://schemas.microsoft.com/office/drawing/2014/main" id="{CE6B60FF-8603-41DC-AE43-7B2AD6DE2D72}"/>
              </a:ext>
            </a:extLst>
          </p:cNvPr>
          <p:cNvSpPr>
            <a:spLocks noGrp="1"/>
          </p:cNvSpPr>
          <p:nvPr>
            <p:ph idx="1"/>
          </p:nvPr>
        </p:nvSpPr>
        <p:spPr/>
        <p:txBody>
          <a:bodyPr/>
          <a:lstStyle/>
          <a:p>
            <a:pPr marL="276225" lvl="0" indent="-276225" algn="just" eaLnBrk="0" fontAlgn="base" hangingPunct="0">
              <a:lnSpc>
                <a:spcPct val="100000"/>
              </a:lnSpc>
              <a:spcBef>
                <a:spcPct val="80000"/>
              </a:spcBef>
              <a:spcAft>
                <a:spcPct val="0"/>
              </a:spcAft>
              <a:buClr>
                <a:srgbClr val="FA9819"/>
              </a:buClr>
              <a:buSzPct val="120000"/>
              <a:buNone/>
            </a:pPr>
            <a:r>
              <a:rPr lang="en-US" altLang="en-US" sz="2400" kern="0" dirty="0">
                <a:solidFill>
                  <a:srgbClr val="000000"/>
                </a:solidFill>
                <a:latin typeface="Trebuchet MS"/>
              </a:rPr>
              <a:t>Test Status Reporting is a formalized reporting on the status of the project from a  testing point of view. This report contains  quantitative information about the project.</a:t>
            </a:r>
          </a:p>
          <a:p>
            <a:pPr marL="276225" lvl="0" indent="-276225" algn="just" eaLnBrk="0" fontAlgn="base" hangingPunct="0">
              <a:lnSpc>
                <a:spcPct val="100000"/>
              </a:lnSpc>
              <a:spcBef>
                <a:spcPct val="80000"/>
              </a:spcBef>
              <a:spcAft>
                <a:spcPct val="0"/>
              </a:spcAft>
              <a:buClr>
                <a:srgbClr val="FA9819"/>
              </a:buClr>
              <a:buSzPct val="120000"/>
              <a:buNone/>
            </a:pPr>
            <a:r>
              <a:rPr lang="en-US" altLang="en-US" sz="2400" kern="0" dirty="0">
                <a:solidFill>
                  <a:srgbClr val="000000"/>
                </a:solidFill>
                <a:latin typeface="Trebuchet MS"/>
              </a:rPr>
              <a:t>	Test Status Reporting is the component that informs key project stakeholders of  the critical aspects of the project's status. Periodic status reporting prevents surprises to  project sponsors and stakeholders. </a:t>
            </a:r>
          </a:p>
          <a:p>
            <a:endParaRPr lang="en-US" dirty="0"/>
          </a:p>
        </p:txBody>
      </p:sp>
    </p:spTree>
    <p:extLst>
      <p:ext uri="{BB962C8B-B14F-4D97-AF65-F5344CB8AC3E}">
        <p14:creationId xmlns:p14="http://schemas.microsoft.com/office/powerpoint/2010/main" val="197226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80A1-60D9-4644-9476-DA9CA2ABB317}"/>
              </a:ext>
            </a:extLst>
          </p:cNvPr>
          <p:cNvSpPr>
            <a:spLocks noGrp="1"/>
          </p:cNvSpPr>
          <p:nvPr>
            <p:ph type="title"/>
          </p:nvPr>
        </p:nvSpPr>
        <p:spPr/>
        <p:txBody>
          <a:bodyPr/>
          <a:lstStyle/>
          <a:p>
            <a:r>
              <a:rPr lang="en-US" altLang="en-US" sz="2800" b="1" kern="0" dirty="0">
                <a:solidFill>
                  <a:srgbClr val="000000"/>
                </a:solidFill>
                <a:latin typeface="Trebuchet MS"/>
                <a:ea typeface="+mj-ea"/>
                <a:cs typeface="+mj-cs"/>
              </a:rPr>
              <a:t>Target audience for Status Reporting</a:t>
            </a:r>
            <a:endParaRPr lang="en-US" dirty="0"/>
          </a:p>
        </p:txBody>
      </p:sp>
      <p:sp>
        <p:nvSpPr>
          <p:cNvPr id="3" name="Content Placeholder 2">
            <a:extLst>
              <a:ext uri="{FF2B5EF4-FFF2-40B4-BE49-F238E27FC236}">
                <a16:creationId xmlns:a16="http://schemas.microsoft.com/office/drawing/2014/main" id="{804302F8-9D6C-4C33-AF90-57F2FD8B8028}"/>
              </a:ext>
            </a:extLst>
          </p:cNvPr>
          <p:cNvSpPr>
            <a:spLocks noGrp="1"/>
          </p:cNvSpPr>
          <p:nvPr>
            <p:ph idx="1"/>
          </p:nvPr>
        </p:nvSpPr>
        <p:spPr>
          <a:xfrm>
            <a:off x="1066800" y="1926872"/>
            <a:ext cx="10058400" cy="3849624"/>
          </a:xfrm>
        </p:spPr>
        <p:txBody>
          <a:bodyPr>
            <a:normAutofit fontScale="92500" lnSpcReduction="10000"/>
          </a:bodyPr>
          <a:lstStyle/>
          <a:p>
            <a:pPr marL="276225" lvl="0" indent="-276225" algn="just" eaLnBrk="0" fontAlgn="base" hangingPunct="0">
              <a:lnSpc>
                <a:spcPct val="100000"/>
              </a:lnSpc>
              <a:spcBef>
                <a:spcPct val="80000"/>
              </a:spcBef>
              <a:spcAft>
                <a:spcPct val="0"/>
              </a:spcAft>
              <a:buClr>
                <a:srgbClr val="FA9819"/>
              </a:buClr>
              <a:buSzPct val="120000"/>
              <a:buNone/>
            </a:pPr>
            <a:r>
              <a:rPr lang="en-US" altLang="en-US" sz="2400" kern="0" dirty="0">
                <a:solidFill>
                  <a:srgbClr val="000000"/>
                </a:solidFill>
                <a:latin typeface="Trebuchet MS"/>
              </a:rPr>
              <a:t>Test Status Reports will be used by the Project Manager to understand and communicate the status of the project, which then becomes very useful in terms of tracking progress and the quality of the application/product. </a:t>
            </a:r>
          </a:p>
          <a:p>
            <a:pPr marL="276225" lvl="0" indent="-276225" algn="just" eaLnBrk="0" fontAlgn="base" hangingPunct="0">
              <a:lnSpc>
                <a:spcPct val="100000"/>
              </a:lnSpc>
              <a:spcBef>
                <a:spcPct val="80000"/>
              </a:spcBef>
              <a:spcAft>
                <a:spcPct val="0"/>
              </a:spcAft>
              <a:buClr>
                <a:srgbClr val="FA9819"/>
              </a:buClr>
              <a:buSzPct val="120000"/>
              <a:buNone/>
            </a:pPr>
            <a:r>
              <a:rPr lang="en-US" altLang="en-US" sz="2400" kern="0" dirty="0">
                <a:solidFill>
                  <a:srgbClr val="000000"/>
                </a:solidFill>
                <a:latin typeface="Trebuchet MS"/>
              </a:rPr>
              <a:t>	Target audience : </a:t>
            </a:r>
          </a:p>
          <a:p>
            <a:pPr marL="276225" lvl="0" indent="-276225" algn="just" eaLnBrk="0" fontAlgn="base" hangingPunct="0">
              <a:lnSpc>
                <a:spcPct val="100000"/>
              </a:lnSpc>
              <a:spcBef>
                <a:spcPct val="80000"/>
              </a:spcBef>
              <a:spcAft>
                <a:spcPct val="0"/>
              </a:spcAft>
              <a:buClr>
                <a:srgbClr val="FA9819"/>
              </a:buClr>
              <a:buSzPct val="120000"/>
              <a:buFontTx/>
              <a:buChar char="•"/>
            </a:pPr>
            <a:r>
              <a:rPr lang="en-US" altLang="en-US" sz="2400" kern="0" dirty="0">
                <a:solidFill>
                  <a:srgbClr val="000000"/>
                </a:solidFill>
                <a:latin typeface="Trebuchet MS"/>
              </a:rPr>
              <a:t>	Customer</a:t>
            </a:r>
          </a:p>
          <a:p>
            <a:pPr marL="276225" lvl="0" indent="-276225" algn="just" eaLnBrk="0" fontAlgn="base" hangingPunct="0">
              <a:lnSpc>
                <a:spcPct val="100000"/>
              </a:lnSpc>
              <a:spcBef>
                <a:spcPct val="80000"/>
              </a:spcBef>
              <a:spcAft>
                <a:spcPct val="0"/>
              </a:spcAft>
              <a:buClr>
                <a:srgbClr val="FA9819"/>
              </a:buClr>
              <a:buSzPct val="120000"/>
              <a:buFontTx/>
              <a:buChar char="•"/>
            </a:pPr>
            <a:r>
              <a:rPr lang="en-US" altLang="en-US" sz="2400" kern="0" dirty="0">
                <a:solidFill>
                  <a:srgbClr val="000000"/>
                </a:solidFill>
                <a:latin typeface="Trebuchet MS"/>
              </a:rPr>
              <a:t>	Test Team</a:t>
            </a:r>
          </a:p>
          <a:p>
            <a:pPr marL="276225" lvl="0" indent="-276225" algn="just" eaLnBrk="0" fontAlgn="base" hangingPunct="0">
              <a:lnSpc>
                <a:spcPct val="100000"/>
              </a:lnSpc>
              <a:spcBef>
                <a:spcPct val="80000"/>
              </a:spcBef>
              <a:spcAft>
                <a:spcPct val="0"/>
              </a:spcAft>
              <a:buClr>
                <a:srgbClr val="FA9819"/>
              </a:buClr>
              <a:buSzPct val="120000"/>
              <a:buFontTx/>
              <a:buChar char="•"/>
            </a:pPr>
            <a:r>
              <a:rPr lang="en-US" altLang="en-US" sz="2400" kern="0" dirty="0">
                <a:solidFill>
                  <a:srgbClr val="000000"/>
                </a:solidFill>
                <a:latin typeface="Trebuchet MS"/>
              </a:rPr>
              <a:t>	Management</a:t>
            </a:r>
          </a:p>
          <a:p>
            <a:pPr marL="276225" lvl="0" indent="-276225" algn="just" eaLnBrk="0" fontAlgn="base" hangingPunct="0">
              <a:lnSpc>
                <a:spcPct val="100000"/>
              </a:lnSpc>
              <a:spcBef>
                <a:spcPct val="80000"/>
              </a:spcBef>
              <a:spcAft>
                <a:spcPct val="0"/>
              </a:spcAft>
              <a:buClr>
                <a:srgbClr val="FA9819"/>
              </a:buClr>
              <a:buSzPct val="120000"/>
              <a:buFontTx/>
              <a:buChar char="•"/>
            </a:pPr>
            <a:r>
              <a:rPr lang="en-US" altLang="en-US" sz="2400" kern="0" dirty="0">
                <a:solidFill>
                  <a:srgbClr val="000000"/>
                </a:solidFill>
                <a:latin typeface="Trebuchet MS"/>
              </a:rPr>
              <a:t> 	Any other  key stakeholders</a:t>
            </a:r>
            <a:endParaRPr lang="en-US" dirty="0"/>
          </a:p>
        </p:txBody>
      </p:sp>
    </p:spTree>
    <p:extLst>
      <p:ext uri="{BB962C8B-B14F-4D97-AF65-F5344CB8AC3E}">
        <p14:creationId xmlns:p14="http://schemas.microsoft.com/office/powerpoint/2010/main" val="288982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3CCF-16A2-4CA4-872A-7C69866704EE}"/>
              </a:ext>
            </a:extLst>
          </p:cNvPr>
          <p:cNvSpPr>
            <a:spLocks noGrp="1"/>
          </p:cNvSpPr>
          <p:nvPr>
            <p:ph type="title"/>
          </p:nvPr>
        </p:nvSpPr>
        <p:spPr>
          <a:xfrm>
            <a:off x="1066800" y="642594"/>
            <a:ext cx="10058400" cy="753069"/>
          </a:xfrm>
        </p:spPr>
        <p:txBody>
          <a:bodyPr/>
          <a:lstStyle/>
          <a:p>
            <a:r>
              <a:rPr lang="en-US" altLang="en-US" sz="2800" b="1" kern="0" dirty="0">
                <a:solidFill>
                  <a:srgbClr val="000000"/>
                </a:solidFill>
                <a:latin typeface="Trebuchet MS"/>
                <a:ea typeface="+mj-ea"/>
                <a:cs typeface="+mj-cs"/>
              </a:rPr>
              <a:t>Why Status Reporting?</a:t>
            </a:r>
            <a:endParaRPr lang="en-US" dirty="0"/>
          </a:p>
        </p:txBody>
      </p:sp>
      <p:sp>
        <p:nvSpPr>
          <p:cNvPr id="3" name="Content Placeholder 2">
            <a:extLst>
              <a:ext uri="{FF2B5EF4-FFF2-40B4-BE49-F238E27FC236}">
                <a16:creationId xmlns:a16="http://schemas.microsoft.com/office/drawing/2014/main" id="{54C02255-9AE6-42F6-9BAC-60FBBE668BE5}"/>
              </a:ext>
            </a:extLst>
          </p:cNvPr>
          <p:cNvSpPr>
            <a:spLocks noGrp="1"/>
          </p:cNvSpPr>
          <p:nvPr>
            <p:ph idx="1"/>
          </p:nvPr>
        </p:nvSpPr>
        <p:spPr>
          <a:xfrm>
            <a:off x="890337" y="1395663"/>
            <a:ext cx="10058400" cy="4812632"/>
          </a:xfrm>
        </p:spPr>
        <p:txBody>
          <a:bodyPr>
            <a:normAutofit lnSpcReduction="10000"/>
          </a:bodyPr>
          <a:lstStyle/>
          <a:p>
            <a:pPr marL="276225" lvl="0" indent="-276225" eaLnBrk="0" fontAlgn="base" hangingPunct="0">
              <a:lnSpc>
                <a:spcPct val="100000"/>
              </a:lnSpc>
              <a:spcBef>
                <a:spcPct val="80000"/>
              </a:spcBef>
              <a:spcAft>
                <a:spcPct val="0"/>
              </a:spcAft>
              <a:buClr>
                <a:srgbClr val="FA9819"/>
              </a:buClr>
              <a:buSzPct val="120000"/>
              <a:buNone/>
            </a:pPr>
            <a:r>
              <a:rPr lang="en-US" altLang="en-US" sz="1800" kern="0" dirty="0">
                <a:solidFill>
                  <a:srgbClr val="000000"/>
                </a:solidFill>
                <a:latin typeface="Trebuchet MS"/>
              </a:rPr>
              <a:t>The purpose of a Test Status Report is to provide an ongoing status of the project, which becomes very useful in terms of tracking progress, evaluation and review.</a:t>
            </a:r>
          </a:p>
          <a:p>
            <a:pPr marL="276225" lvl="0" indent="-276225" eaLnBrk="0" fontAlgn="base" hangingPunct="0">
              <a:lnSpc>
                <a:spcPct val="100000"/>
              </a:lnSpc>
              <a:spcBef>
                <a:spcPct val="80000"/>
              </a:spcBef>
              <a:spcAft>
                <a:spcPct val="0"/>
              </a:spcAft>
              <a:buClr>
                <a:srgbClr val="FA9819"/>
              </a:buClr>
              <a:buSzPct val="120000"/>
              <a:buNone/>
            </a:pPr>
            <a:r>
              <a:rPr lang="en-US" altLang="en-US" sz="1800" kern="0" dirty="0">
                <a:solidFill>
                  <a:srgbClr val="000000"/>
                </a:solidFill>
                <a:latin typeface="Trebuchet MS"/>
              </a:rPr>
              <a:t>	Each status report from the team to the intended audience acts as a source of  information which enables then to make timely decisions.</a:t>
            </a:r>
          </a:p>
          <a:p>
            <a:pPr marL="276225" lvl="0" indent="-276225" eaLnBrk="0" fontAlgn="base" hangingPunct="0">
              <a:lnSpc>
                <a:spcPct val="100000"/>
              </a:lnSpc>
              <a:spcBef>
                <a:spcPct val="80000"/>
              </a:spcBef>
              <a:spcAft>
                <a:spcPct val="0"/>
              </a:spcAft>
              <a:buClr>
                <a:srgbClr val="FA9819"/>
              </a:buClr>
              <a:buSzPct val="120000"/>
              <a:buNone/>
            </a:pPr>
            <a:r>
              <a:rPr lang="en-US" altLang="en-US" sz="1800" kern="0" dirty="0">
                <a:solidFill>
                  <a:srgbClr val="000000"/>
                </a:solidFill>
                <a:latin typeface="Trebuchet MS"/>
              </a:rPr>
              <a:t>	Some of the typical questions management asks are</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800" kern="0" dirty="0">
                <a:solidFill>
                  <a:srgbClr val="000000"/>
                </a:solidFill>
                <a:latin typeface="Trebuchet MS"/>
              </a:rPr>
              <a:t>Is the test cycle execution happening as planned?</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800" kern="0" dirty="0">
                <a:solidFill>
                  <a:srgbClr val="000000"/>
                </a:solidFill>
                <a:latin typeface="Trebuchet MS"/>
              </a:rPr>
              <a:t>What percentage of test execution is completed till date?</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800" kern="0" dirty="0">
                <a:solidFill>
                  <a:srgbClr val="000000"/>
                </a:solidFill>
                <a:latin typeface="Trebuchet MS"/>
              </a:rPr>
              <a:t>No. of Open Defects as on date</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800" kern="0" dirty="0">
                <a:solidFill>
                  <a:srgbClr val="000000"/>
                </a:solidFill>
                <a:latin typeface="Trebuchet MS"/>
              </a:rPr>
              <a:t>How many more test cycles would be needed before we can release?</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800" kern="0" dirty="0">
                <a:solidFill>
                  <a:srgbClr val="000000"/>
                </a:solidFill>
                <a:latin typeface="Trebuchet MS"/>
              </a:rPr>
              <a:t>When can we make a release?</a:t>
            </a:r>
          </a:p>
          <a:p>
            <a:pPr marL="276225" lvl="0" indent="-276225" eaLnBrk="0" fontAlgn="base" hangingPunct="0">
              <a:lnSpc>
                <a:spcPct val="100000"/>
              </a:lnSpc>
              <a:spcBef>
                <a:spcPct val="80000"/>
              </a:spcBef>
              <a:spcAft>
                <a:spcPct val="0"/>
              </a:spcAft>
              <a:buClr>
                <a:srgbClr val="FA9819"/>
              </a:buClr>
              <a:buSzPct val="120000"/>
              <a:buNone/>
            </a:pPr>
            <a:r>
              <a:rPr lang="en-US" altLang="en-US" sz="1800" kern="0" dirty="0">
                <a:solidFill>
                  <a:srgbClr val="000000"/>
                </a:solidFill>
                <a:latin typeface="Trebuchet MS"/>
              </a:rPr>
              <a:t>	So it’s a challenge to provide the right kind of data that will help management determine the quality of the application under test and progress of the project.</a:t>
            </a:r>
          </a:p>
          <a:p>
            <a:endParaRPr lang="en-US" dirty="0"/>
          </a:p>
        </p:txBody>
      </p:sp>
    </p:spTree>
    <p:extLst>
      <p:ext uri="{BB962C8B-B14F-4D97-AF65-F5344CB8AC3E}">
        <p14:creationId xmlns:p14="http://schemas.microsoft.com/office/powerpoint/2010/main" val="232314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4B95-41A8-443F-A40A-EC239B6A3A3E}"/>
              </a:ext>
            </a:extLst>
          </p:cNvPr>
          <p:cNvSpPr>
            <a:spLocks noGrp="1"/>
          </p:cNvSpPr>
          <p:nvPr>
            <p:ph type="title"/>
          </p:nvPr>
        </p:nvSpPr>
        <p:spPr>
          <a:xfrm>
            <a:off x="1018674" y="450088"/>
            <a:ext cx="10058400" cy="576606"/>
          </a:xfrm>
        </p:spPr>
        <p:txBody>
          <a:bodyPr/>
          <a:lstStyle/>
          <a:p>
            <a:r>
              <a:rPr lang="en-US" altLang="en-US" sz="2800" b="1" kern="0" dirty="0">
                <a:solidFill>
                  <a:srgbClr val="000000"/>
                </a:solidFill>
                <a:latin typeface="Trebuchet MS"/>
                <a:ea typeface="+mj-ea"/>
                <a:cs typeface="+mj-cs"/>
              </a:rPr>
              <a:t>Status Reporting Guidelines</a:t>
            </a:r>
            <a:endParaRPr lang="en-US" dirty="0"/>
          </a:p>
        </p:txBody>
      </p:sp>
      <p:sp>
        <p:nvSpPr>
          <p:cNvPr id="3" name="Content Placeholder 2">
            <a:extLst>
              <a:ext uri="{FF2B5EF4-FFF2-40B4-BE49-F238E27FC236}">
                <a16:creationId xmlns:a16="http://schemas.microsoft.com/office/drawing/2014/main" id="{00DC0BBD-726E-42A3-A2F5-D390856E1D8C}"/>
              </a:ext>
            </a:extLst>
          </p:cNvPr>
          <p:cNvSpPr>
            <a:spLocks noGrp="1"/>
          </p:cNvSpPr>
          <p:nvPr>
            <p:ph idx="1"/>
          </p:nvPr>
        </p:nvSpPr>
        <p:spPr>
          <a:xfrm>
            <a:off x="826168" y="1171073"/>
            <a:ext cx="10058400" cy="5309937"/>
          </a:xfrm>
        </p:spPr>
        <p:txBody>
          <a:bodyPr>
            <a:normAutofit/>
          </a:bodyPr>
          <a:lstStyle/>
          <a:p>
            <a:pPr marL="276225" lvl="0" indent="-276225" eaLnBrk="0" fontAlgn="base" hangingPunct="0">
              <a:lnSpc>
                <a:spcPct val="100000"/>
              </a:lnSpc>
              <a:spcBef>
                <a:spcPct val="80000"/>
              </a:spcBef>
              <a:spcAft>
                <a:spcPct val="0"/>
              </a:spcAft>
              <a:buClr>
                <a:srgbClr val="FA9819"/>
              </a:buClr>
              <a:buSzPct val="120000"/>
              <a:buNone/>
            </a:pPr>
            <a:r>
              <a:rPr lang="en-US" altLang="en-US" sz="1600" kern="0" dirty="0">
                <a:solidFill>
                  <a:srgbClr val="000000"/>
                </a:solidFill>
                <a:latin typeface="Trebuchet MS"/>
              </a:rPr>
              <a:t>A good status report should effectively communicate the relevant information to the target audience. The structure of the document should be  tailored to fit the stakeholder needs.</a:t>
            </a:r>
          </a:p>
          <a:p>
            <a:pPr marL="276225" lvl="0" indent="-276225" eaLnBrk="0" fontAlgn="base" hangingPunct="0">
              <a:lnSpc>
                <a:spcPct val="100000"/>
              </a:lnSpc>
              <a:spcBef>
                <a:spcPct val="80000"/>
              </a:spcBef>
              <a:spcAft>
                <a:spcPct val="0"/>
              </a:spcAft>
              <a:buClr>
                <a:srgbClr val="FA9819"/>
              </a:buClr>
              <a:buSzPct val="120000"/>
              <a:buNone/>
            </a:pPr>
            <a:r>
              <a:rPr lang="en-US" altLang="en-US" sz="1600" kern="0" dirty="0">
                <a:solidFill>
                  <a:srgbClr val="000000"/>
                </a:solidFill>
                <a:latin typeface="Trebuchet MS"/>
              </a:rPr>
              <a:t>	A brief description/contents of a typical test status report is presented below.</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600" b="1" kern="0" dirty="0">
                <a:solidFill>
                  <a:srgbClr val="000000"/>
                </a:solidFill>
                <a:latin typeface="Trebuchet MS"/>
              </a:rPr>
              <a:t>Project Name – The project name that you are reporting status for.</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600" b="1" kern="0" dirty="0">
                <a:solidFill>
                  <a:srgbClr val="000000"/>
                </a:solidFill>
                <a:latin typeface="Trebuchet MS"/>
              </a:rPr>
              <a:t>Duration – &lt;The reporting period&gt; From and To Date</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600" b="1" kern="0" dirty="0">
                <a:solidFill>
                  <a:srgbClr val="000000"/>
                </a:solidFill>
                <a:latin typeface="Trebuchet MS"/>
              </a:rPr>
              <a:t>Report by – &lt;Owner / Author of the Report&gt; Test Lead/Test Manager  </a:t>
            </a:r>
            <a:r>
              <a:rPr lang="en-US" altLang="en-US" sz="1600" kern="0" dirty="0">
                <a:solidFill>
                  <a:srgbClr val="000000"/>
                </a:solidFill>
                <a:latin typeface="Trebuchet MS"/>
              </a:rPr>
              <a:t>prepares this document</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600" b="1" kern="0" dirty="0">
                <a:solidFill>
                  <a:srgbClr val="000000"/>
                </a:solidFill>
                <a:latin typeface="Trebuchet MS"/>
              </a:rPr>
              <a:t>Report to – Target Audience.</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600" b="1" kern="0" dirty="0">
                <a:solidFill>
                  <a:srgbClr val="000000"/>
                </a:solidFill>
                <a:latin typeface="Trebuchet MS"/>
              </a:rPr>
              <a:t>Planned Activities/Tasks – List of planned activities/tasks and owners for the  </a:t>
            </a:r>
            <a:r>
              <a:rPr lang="en-US" altLang="en-US" sz="1600" kern="0" dirty="0">
                <a:solidFill>
                  <a:srgbClr val="000000"/>
                </a:solidFill>
                <a:latin typeface="Trebuchet MS"/>
              </a:rPr>
              <a:t>same for the reporting period</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600" b="1" kern="0" dirty="0">
                <a:solidFill>
                  <a:srgbClr val="000000"/>
                </a:solidFill>
                <a:latin typeface="Trebuchet MS"/>
              </a:rPr>
              <a:t>Activities/Tasks Accomplished in the Reporting Period – Activities  </a:t>
            </a:r>
            <a:r>
              <a:rPr lang="en-US" altLang="en-US" sz="1600" kern="0" dirty="0">
                <a:solidFill>
                  <a:srgbClr val="000000"/>
                </a:solidFill>
                <a:latin typeface="Trebuchet MS"/>
              </a:rPr>
              <a:t>performed after last reporting date.</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sz="1600" b="1" kern="0" dirty="0">
                <a:solidFill>
                  <a:srgbClr val="000000"/>
                </a:solidFill>
                <a:latin typeface="Trebuchet MS"/>
              </a:rPr>
              <a:t>Project Milestones Reached – Important milestones from a testing point of  </a:t>
            </a:r>
            <a:r>
              <a:rPr lang="en-US" altLang="en-US" sz="1600" kern="0" dirty="0">
                <a:solidFill>
                  <a:srgbClr val="000000"/>
                </a:solidFill>
                <a:latin typeface="Trebuchet MS"/>
              </a:rPr>
              <a:t>view with current status.</a:t>
            </a:r>
          </a:p>
          <a:p>
            <a:endParaRPr lang="en-US" dirty="0"/>
          </a:p>
        </p:txBody>
      </p:sp>
    </p:spTree>
    <p:extLst>
      <p:ext uri="{BB962C8B-B14F-4D97-AF65-F5344CB8AC3E}">
        <p14:creationId xmlns:p14="http://schemas.microsoft.com/office/powerpoint/2010/main" val="262112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3150-6F33-4838-BA49-D17766D14F79}"/>
              </a:ext>
            </a:extLst>
          </p:cNvPr>
          <p:cNvSpPr>
            <a:spLocks noGrp="1"/>
          </p:cNvSpPr>
          <p:nvPr>
            <p:ph type="title"/>
          </p:nvPr>
        </p:nvSpPr>
        <p:spPr>
          <a:xfrm>
            <a:off x="1066800" y="642594"/>
            <a:ext cx="10058400" cy="560564"/>
          </a:xfrm>
        </p:spPr>
        <p:txBody>
          <a:bodyPr/>
          <a:lstStyle/>
          <a:p>
            <a:r>
              <a:rPr lang="en-US" altLang="en-US" sz="2800" b="1" kern="0" dirty="0">
                <a:solidFill>
                  <a:srgbClr val="000000"/>
                </a:solidFill>
                <a:latin typeface="Trebuchet MS"/>
                <a:ea typeface="+mj-ea"/>
                <a:cs typeface="+mj-cs"/>
              </a:rPr>
              <a:t>Status Reporting Guidelines</a:t>
            </a:r>
            <a:endParaRPr lang="en-US" dirty="0"/>
          </a:p>
        </p:txBody>
      </p:sp>
      <p:sp>
        <p:nvSpPr>
          <p:cNvPr id="3" name="Content Placeholder 2">
            <a:extLst>
              <a:ext uri="{FF2B5EF4-FFF2-40B4-BE49-F238E27FC236}">
                <a16:creationId xmlns:a16="http://schemas.microsoft.com/office/drawing/2014/main" id="{182ECB0B-7CCB-45E0-9016-F584188880B9}"/>
              </a:ext>
            </a:extLst>
          </p:cNvPr>
          <p:cNvSpPr>
            <a:spLocks noGrp="1"/>
          </p:cNvSpPr>
          <p:nvPr>
            <p:ph idx="1"/>
          </p:nvPr>
        </p:nvSpPr>
        <p:spPr>
          <a:xfrm>
            <a:off x="1066800" y="1395663"/>
            <a:ext cx="10058400" cy="4557081"/>
          </a:xfrm>
        </p:spPr>
        <p:txBody>
          <a:bodyPr>
            <a:normAutofit lnSpcReduction="10000"/>
          </a:bodyPr>
          <a:lstStyle/>
          <a:p>
            <a:pPr marL="276225" lvl="0" indent="-276225" eaLnBrk="0" fontAlgn="base" hangingPunct="0">
              <a:lnSpc>
                <a:spcPct val="100000"/>
              </a:lnSpc>
              <a:spcBef>
                <a:spcPct val="80000"/>
              </a:spcBef>
              <a:spcAft>
                <a:spcPct val="0"/>
              </a:spcAft>
              <a:buClr>
                <a:srgbClr val="FA9819"/>
              </a:buClr>
              <a:buSzPct val="120000"/>
              <a:buFontTx/>
              <a:buChar char="•"/>
            </a:pPr>
            <a:r>
              <a:rPr lang="en-US" altLang="en-US" b="1" kern="0" dirty="0">
                <a:solidFill>
                  <a:srgbClr val="000000"/>
                </a:solidFill>
                <a:latin typeface="Trebuchet MS"/>
              </a:rPr>
              <a:t>Activities/Tasks not Accomplished/missed – Activities not performed as per  </a:t>
            </a:r>
            <a:r>
              <a:rPr lang="en-US" altLang="en-US" kern="0" dirty="0">
                <a:solidFill>
                  <a:srgbClr val="000000"/>
                </a:solidFill>
                <a:latin typeface="Trebuchet MS"/>
              </a:rPr>
              <a:t>plan</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b="1" kern="0" dirty="0">
                <a:solidFill>
                  <a:srgbClr val="000000"/>
                </a:solidFill>
                <a:latin typeface="Trebuchet MS"/>
              </a:rPr>
              <a:t>Planned Activities for the next Reporting Period – Activities/Tasks for the  </a:t>
            </a:r>
            <a:r>
              <a:rPr lang="en-US" altLang="en-US" kern="0" dirty="0">
                <a:solidFill>
                  <a:srgbClr val="000000"/>
                </a:solidFill>
                <a:latin typeface="Trebuchet MS"/>
              </a:rPr>
              <a:t>current reporting period</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b="1" kern="0" dirty="0">
                <a:solidFill>
                  <a:srgbClr val="000000"/>
                </a:solidFill>
                <a:latin typeface="Trebuchet MS"/>
              </a:rPr>
              <a:t>Test Project Execution Details :  </a:t>
            </a:r>
            <a:r>
              <a:rPr lang="en-US" altLang="en-US" kern="0" dirty="0">
                <a:solidFill>
                  <a:srgbClr val="000000"/>
                </a:solidFill>
                <a:latin typeface="Trebuchet MS"/>
              </a:rPr>
              <a:t># Pass , # Fail , # Blocked , # Not Executed </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b="1" kern="0" dirty="0">
                <a:solidFill>
                  <a:srgbClr val="000000"/>
                </a:solidFill>
                <a:latin typeface="Trebuchet MS"/>
              </a:rPr>
              <a:t>Test Summary : </a:t>
            </a:r>
            <a:r>
              <a:rPr lang="en-US" altLang="en-US" kern="0" dirty="0">
                <a:solidFill>
                  <a:srgbClr val="000000"/>
                </a:solidFill>
                <a:latin typeface="Trebuchet MS"/>
              </a:rPr>
              <a:t>Test Coverage details </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b="1" kern="0" dirty="0">
                <a:solidFill>
                  <a:srgbClr val="000000"/>
                </a:solidFill>
                <a:latin typeface="Trebuchet MS"/>
              </a:rPr>
              <a:t>Defect Status :  </a:t>
            </a:r>
            <a:r>
              <a:rPr lang="en-US" altLang="en-US" kern="0" dirty="0">
                <a:solidFill>
                  <a:srgbClr val="000000"/>
                </a:solidFill>
                <a:latin typeface="Trebuchet MS"/>
              </a:rPr>
              <a:t>Details of # defects / severity wise</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kern="0" dirty="0">
                <a:solidFill>
                  <a:srgbClr val="000000"/>
                </a:solidFill>
                <a:latin typeface="Trebuchet MS"/>
              </a:rPr>
              <a:t>Status of Defect Re-testing</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b="1" kern="0" dirty="0">
                <a:solidFill>
                  <a:srgbClr val="000000"/>
                </a:solidFill>
                <a:latin typeface="Trebuchet MS"/>
              </a:rPr>
              <a:t>Issues – The problems faced during test lifecycle which affects the planned  </a:t>
            </a:r>
            <a:r>
              <a:rPr lang="en-US" altLang="en-US" kern="0" dirty="0">
                <a:solidFill>
                  <a:srgbClr val="000000"/>
                </a:solidFill>
                <a:latin typeface="Trebuchet MS"/>
              </a:rPr>
              <a:t>test activity listed according to their criticality. (For example: environment  problems, blocking factors that prevent the progress of testing, unscheduled  releases, unavailability of planned resources </a:t>
            </a:r>
            <a:r>
              <a:rPr lang="en-US" altLang="en-US" kern="0" dirty="0" err="1">
                <a:solidFill>
                  <a:srgbClr val="000000"/>
                </a:solidFill>
                <a:latin typeface="Trebuchet MS"/>
              </a:rPr>
              <a:t>etc</a:t>
            </a:r>
            <a:r>
              <a:rPr lang="en-US" altLang="en-US" kern="0" dirty="0">
                <a:solidFill>
                  <a:srgbClr val="000000"/>
                </a:solidFill>
                <a:latin typeface="Trebuchet MS"/>
              </a:rPr>
              <a:t>)</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b="1" kern="0" dirty="0">
                <a:solidFill>
                  <a:srgbClr val="000000"/>
                </a:solidFill>
                <a:latin typeface="Trebuchet MS"/>
              </a:rPr>
              <a:t>Unresolved Issues – Issues from previous reporting period that has not been  </a:t>
            </a:r>
            <a:r>
              <a:rPr lang="en-US" altLang="en-US" kern="0" dirty="0">
                <a:solidFill>
                  <a:srgbClr val="000000"/>
                </a:solidFill>
                <a:latin typeface="Trebuchet MS"/>
              </a:rPr>
              <a:t>addressed</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kern="0" dirty="0">
                <a:solidFill>
                  <a:srgbClr val="000000"/>
                </a:solidFill>
                <a:latin typeface="Trebuchet MS"/>
              </a:rPr>
              <a:t>Risks – Providing the stake holder note of important risks that might affect the testing schedule</a:t>
            </a:r>
          </a:p>
          <a:p>
            <a:pPr marL="276225" lvl="0" indent="-276225" eaLnBrk="0" fontAlgn="base" hangingPunct="0">
              <a:lnSpc>
                <a:spcPct val="100000"/>
              </a:lnSpc>
              <a:spcBef>
                <a:spcPct val="80000"/>
              </a:spcBef>
              <a:spcAft>
                <a:spcPct val="0"/>
              </a:spcAft>
              <a:buClr>
                <a:srgbClr val="FA9819"/>
              </a:buClr>
              <a:buSzPct val="120000"/>
              <a:buFontTx/>
              <a:buChar char="•"/>
            </a:pPr>
            <a:r>
              <a:rPr lang="en-US" altLang="en-US" kern="0" dirty="0">
                <a:solidFill>
                  <a:srgbClr val="000000"/>
                </a:solidFill>
                <a:latin typeface="Trebuchet MS"/>
              </a:rPr>
              <a:t>Environment Downtime Tracking:   Report # hours lost due to server down or any other environment issues faced during test execution</a:t>
            </a:r>
          </a:p>
          <a:p>
            <a:endParaRPr lang="en-US" dirty="0"/>
          </a:p>
        </p:txBody>
      </p:sp>
    </p:spTree>
    <p:extLst>
      <p:ext uri="{BB962C8B-B14F-4D97-AF65-F5344CB8AC3E}">
        <p14:creationId xmlns:p14="http://schemas.microsoft.com/office/powerpoint/2010/main" val="1014063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emplate>Geometric color block</Template>
  <TotalTime>0</TotalTime>
  <Words>613</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Gothic</vt:lpstr>
      <vt:lpstr>Garamond</vt:lpstr>
      <vt:lpstr>Trebuchet MS</vt:lpstr>
      <vt:lpstr>SavonVTI</vt:lpstr>
      <vt:lpstr>Test Status reporting</vt:lpstr>
      <vt:lpstr>Contents of Test Status Reporting</vt:lpstr>
      <vt:lpstr>Introduction</vt:lpstr>
      <vt:lpstr>Target audience for Status Reporting</vt:lpstr>
      <vt:lpstr>Why Status Reporting?</vt:lpstr>
      <vt:lpstr>Status Reporting Guidelines</vt:lpstr>
      <vt:lpstr>Status Reporting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2020-03-14T01:25:26Z</dcterms:created>
  <dcterms:modified xsi:type="dcterms:W3CDTF">2021-01-06T00:54:56Z</dcterms:modified>
</cp:coreProperties>
</file>