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306" r:id="rId3"/>
    <p:sldId id="261" r:id="rId4"/>
    <p:sldId id="262" r:id="rId5"/>
    <p:sldId id="263" r:id="rId6"/>
    <p:sldId id="264" r:id="rId7"/>
    <p:sldId id="274" r:id="rId8"/>
    <p:sldId id="275" r:id="rId9"/>
    <p:sldId id="277" r:id="rId10"/>
    <p:sldId id="278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69" autoAdjust="0"/>
  </p:normalViewPr>
  <p:slideViewPr>
    <p:cSldViewPr snapToGrid="0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E4F62-E6D8-4E2F-8BD2-FCB9777E3E3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EBA7-BF57-434B-8D14-81A507B8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2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5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Shape 55"/>
          <p:cNvSpPr>
            <a:spLocks noGrp="1"/>
          </p:cNvSpPr>
          <p:nvPr>
            <p:ph type="body" sz="quarter" idx="1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•"/>
            </a:pPr>
            <a:endParaRPr lang="en-US" altLang="en-US" sz="1800" smtClean="0">
              <a:solidFill>
                <a:srgbClr val="FFFFFF"/>
              </a:solidFill>
              <a:latin typeface="Palatino" pitchFamily="1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0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EDITABLE </a:t>
            </a:r>
            <a:r>
              <a:rPr lang="en-US" dirty="0" err="1" smtClean="0"/>
              <a:t>usvalidation</a:t>
            </a:r>
            <a:r>
              <a:rPr lang="en-US" dirty="0" smtClean="0"/>
              <a:t> line 651.</a:t>
            </a:r>
          </a:p>
          <a:p>
            <a:endParaRPr lang="en-US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&amp;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nbsp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;&lt;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asp:LinkButton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ID="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lbNew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" Visible="&lt;%#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IsEditable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%&gt;"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   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runat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="server"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CausesValidation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="False"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CommandName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="New"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            Text="New"&gt;&lt;/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asp:LinkButton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&gt;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Code behind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line 67.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public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bool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IsEditable</a:t>
            </a:r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{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get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{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//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sb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_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iseditable</a:t>
            </a:r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return true;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}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set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{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_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isEditable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= value;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}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}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F1EB1-271E-46AD-8121-A95213B685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back and generate the </a:t>
            </a:r>
            <a:r>
              <a:rPr lang="en-US" baseline="0" dirty="0" err="1" smtClean="0"/>
              <a:t>udpates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Explain the updates.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how to reference parameters at run time.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ucValidationfv</a:t>
            </a:r>
            <a:r>
              <a:rPr lang="en-US" baseline="0" dirty="0" smtClean="0"/>
              <a:t> at line 456</a:t>
            </a:r>
          </a:p>
          <a:p>
            <a:endParaRPr lang="en-US" baseline="0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DropDownList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dd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dd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= (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DropDownList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)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fvValidationSiteDetail.FindControl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("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ddPavementSiteType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");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sdsValidationSiteDetail.InsertParameters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["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fldPavementSiteTypeID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"].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DefaultValue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=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dd.SelectedValue</a:t>
            </a:r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;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Shows pointing to stored procedures. At line 62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F1EB1-271E-46AD-8121-A95213B685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bound list boxes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F1EB1-271E-46AD-8121-A95213B685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7D95FFF-1267-4AFA-9B57-BB8672D9EADB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4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C19473D-E2F6-4A27-9529-DA976C976C2A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00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40E833-D657-4B88-940F-DBB703DEB591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80F7B36-D9AA-46F9-A138-9051E7688021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9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13AE39F-D284-49F4-AD75-E04B6A8EC56E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6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DD3EEF1-DC7A-4D52-8BC2-4DA0A097F834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77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76BA63B-99EC-47EA-8225-8A149DA2B96B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55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3E3A49-C044-4B11-92E7-3A5B97173BF3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3F42217-2C05-4C2D-9962-CE759A2FB57D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55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1C5AC66-6112-4CDB-AC31-74AD1D3148FD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51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6C3D02E-B732-45C2-A5F1-9CEDABF48388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A229C76-0C61-4937-BD22-601F11BFC364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898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0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5D40896-3547-4D0F-847B-D16F5010F2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F9BC188-1BAA-4D96-8C22-97250DAF0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33" y="274588"/>
            <a:ext cx="1097313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33" y="1600647"/>
            <a:ext cx="10973135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33" y="6356821"/>
            <a:ext cx="2845135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53">
              <a:defRPr sz="1200">
                <a:solidFill>
                  <a:prstClr val="white">
                    <a:tint val="75000"/>
                  </a:prst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572" y="6356821"/>
            <a:ext cx="3860856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53">
              <a:defRPr sz="1200">
                <a:solidFill>
                  <a:prstClr val="white">
                    <a:tint val="75000"/>
                  </a:prst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432" y="6356821"/>
            <a:ext cx="2845135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914353">
              <a:defRPr sz="12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9E88F-C83A-41F6-B18C-2260A6D69683}" type="slidenum">
              <a:rPr lang="en-US" altLang="en-US" smtClean="0">
                <a:sym typeface="Palatino" pitchFamily="1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59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35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665" indent="-3426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64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254" indent="-28462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1844" indent="-2276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599474" indent="-2276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104" indent="-2276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aweera.r@nsbm.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0"/>
          <p:cNvSpPr>
            <a:spLocks noGrp="1"/>
          </p:cNvSpPr>
          <p:nvPr>
            <p:ph type="title" idx="4294967295"/>
          </p:nvPr>
        </p:nvSpPr>
        <p:spPr>
          <a:xfrm>
            <a:off x="1639664" y="853980"/>
            <a:ext cx="8874722" cy="2830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4000" b="1" dirty="0">
                <a:solidFill>
                  <a:srgbClr val="FF920B"/>
                </a:solidFill>
              </a:rPr>
              <a:t>Software Development Tools &amp; Practices</a:t>
            </a:r>
            <a:br>
              <a:rPr lang="en-US" altLang="en-US" sz="4000" b="1" dirty="0">
                <a:solidFill>
                  <a:srgbClr val="FF920B"/>
                </a:solidFill>
              </a:rPr>
            </a:br>
            <a:r>
              <a:rPr lang="en-US" altLang="en-US" sz="2800" b="1" dirty="0">
                <a:solidFill>
                  <a:srgbClr val="942192"/>
                </a:solidFill>
              </a:rPr>
              <a:t>PUSL2020 </a:t>
            </a:r>
            <a:br>
              <a:rPr lang="en-US" altLang="en-US" sz="2800" b="1" dirty="0">
                <a:solidFill>
                  <a:srgbClr val="942192"/>
                </a:solidFill>
              </a:rPr>
            </a:br>
            <a:r>
              <a:rPr lang="en-US" altLang="en-US" sz="2800" b="1" dirty="0">
                <a:solidFill>
                  <a:srgbClr val="FFFFFF"/>
                </a:solidFill>
              </a:rPr>
              <a:t>Level 2</a:t>
            </a:r>
            <a:endParaRPr lang="en-US" altLang="en-US" sz="2600" b="1"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sz="quarter" idx="4294967295"/>
          </p:nvPr>
        </p:nvSpPr>
        <p:spPr>
          <a:xfrm>
            <a:off x="1" y="5751444"/>
            <a:ext cx="12192000" cy="1127339"/>
          </a:xfrm>
          <a:solidFill>
            <a:srgbClr val="F7FBFF"/>
          </a:solidFill>
        </p:spPr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 sz="2500"/>
            </a:pPr>
            <a:r>
              <a:rPr lang="en-US" sz="2500" b="1" dirty="0">
                <a:solidFill>
                  <a:srgbClr val="FF8000"/>
                </a:solidFill>
                <a:ea typeface="+mn-ea"/>
                <a:cs typeface="+mn-cs"/>
              </a:rPr>
              <a:t>Dr. Rasika Ranaweera (</a:t>
            </a:r>
            <a:r>
              <a:rPr lang="en-US" sz="1600" b="1" dirty="0" smtClean="0">
                <a:solidFill>
                  <a:srgbClr val="FF8000"/>
                </a:solidFill>
                <a:ea typeface="+mn-ea"/>
                <a:cs typeface="+mn-cs"/>
                <a:hlinkClick r:id="rId3"/>
              </a:rPr>
              <a:t>ranaweera.r@nsbm.ac.lk</a:t>
            </a:r>
            <a:r>
              <a:rPr lang="en-US" sz="1600" b="1" dirty="0" smtClean="0">
                <a:solidFill>
                  <a:srgbClr val="FF8000"/>
                </a:solidFill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rgbClr val="FF8000"/>
                </a:solidFill>
                <a:ea typeface="+mn-ea"/>
                <a:cs typeface="+mn-cs"/>
              </a:rPr>
              <a:t>| +94 11 544 6126</a:t>
            </a:r>
            <a:r>
              <a:rPr lang="en-US" sz="2500" b="1" dirty="0">
                <a:solidFill>
                  <a:srgbClr val="FF8000"/>
                </a:solidFill>
                <a:ea typeface="+mn-ea"/>
                <a:cs typeface="+mn-cs"/>
              </a:rPr>
              <a:t>)</a:t>
            </a:r>
          </a:p>
          <a:p>
            <a:pPr marL="0" indent="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 sz="1800"/>
            </a:pPr>
            <a:r>
              <a:rPr lang="en-US" sz="1800" b="1" dirty="0">
                <a:solidFill>
                  <a:srgbClr val="FF8000"/>
                </a:solidFill>
              </a:rPr>
              <a:t>Faculty of Faculty of Postgraduate Studies &amp; Professional Advancement | NSBM Green </a:t>
            </a:r>
            <a:r>
              <a:rPr lang="en-US" sz="1800" b="1" dirty="0" smtClean="0">
                <a:solidFill>
                  <a:srgbClr val="FF8000"/>
                </a:solidFill>
              </a:rPr>
              <a:t>University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52" name="Shape 52"/>
          <p:cNvSpPr>
            <a:spLocks noChangeArrowheads="1"/>
          </p:cNvSpPr>
          <p:nvPr/>
        </p:nvSpPr>
        <p:spPr bwMode="auto">
          <a:xfrm>
            <a:off x="1639664" y="3857612"/>
            <a:ext cx="8874722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r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91435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 smtClean="0">
                <a:solidFill>
                  <a:srgbClr val="FBFCF8"/>
                </a:solidFill>
                <a:latin typeface="Calibri" panose="020F0502020204030204" pitchFamily="34" charset="0"/>
                <a:sym typeface="Palatino" pitchFamily="1" charset="0"/>
              </a:rPr>
              <a:t>“Database Connectivity”</a:t>
            </a:r>
            <a:endParaRPr lang="en-US" altLang="en-US" sz="2800" b="1" dirty="0">
              <a:solidFill>
                <a:srgbClr val="FBFCF8"/>
              </a:solidFill>
              <a:latin typeface="Calibri" panose="020F0502020204030204" pitchFamily="34" charset="0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78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evaluate, at run time, expressions to get data from</a:t>
            </a:r>
          </a:p>
          <a:p>
            <a:pPr lvl="1"/>
            <a:r>
              <a:rPr lang="en-US" sz="2800" dirty="0" smtClean="0"/>
              <a:t>In-memory tables</a:t>
            </a:r>
          </a:p>
          <a:p>
            <a:pPr lvl="1"/>
            <a:r>
              <a:rPr lang="en-US" sz="2800" dirty="0" smtClean="0"/>
              <a:t>Server-side variables</a:t>
            </a:r>
          </a:p>
          <a:p>
            <a:pPr lvl="1"/>
            <a:r>
              <a:rPr lang="en-US" sz="2800" dirty="0" smtClean="0"/>
              <a:t>And other things</a:t>
            </a:r>
          </a:p>
        </p:txBody>
      </p:sp>
    </p:spTree>
    <p:extLst>
      <p:ext uri="{BB962C8B-B14F-4D97-AF65-F5344CB8AC3E}">
        <p14:creationId xmlns:p14="http://schemas.microsoft.com/office/powerpoint/2010/main" val="7072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ASPX page (not the C# file), we embed expressions in some “special” character strings</a:t>
            </a:r>
          </a:p>
          <a:p>
            <a:r>
              <a:rPr lang="en-US" dirty="0" smtClean="0"/>
              <a:t>Data binding expressions are contained between     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&lt;%#    %&gt;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768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8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binding has a place in the page lifecycle</a:t>
            </a:r>
          </a:p>
          <a:p>
            <a:r>
              <a:rPr lang="en-US" sz="2800" dirty="0" smtClean="0"/>
              <a:t>It occurs automatically in some cases depending on the setting of control properties</a:t>
            </a:r>
          </a:p>
          <a:p>
            <a:r>
              <a:rPr lang="en-US" sz="2800" dirty="0" smtClean="0"/>
              <a:t>In some cases, you must force the binding to execute</a:t>
            </a:r>
          </a:p>
          <a:p>
            <a:pPr lvl="1"/>
            <a:r>
              <a:rPr lang="en-US" sz="2800" dirty="0" smtClean="0"/>
              <a:t>Call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DataBind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 on the page or control</a:t>
            </a:r>
          </a:p>
          <a:p>
            <a:pPr lvl="1"/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this.DataBind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88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to a form variable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5" y="2473570"/>
            <a:ext cx="878580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5" y="4268393"/>
            <a:ext cx="7076352" cy="232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0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Example </a:t>
            </a:r>
            <a:r>
              <a:rPr lang="en-US" dirty="0" smtClean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data binding to call a function on the current page (The function is named </a:t>
            </a:r>
            <a:r>
              <a:rPr lang="en-US" dirty="0" err="1" smtClean="0"/>
              <a:t>SampleFunction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sv-SE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&lt;asp:Label ID="Label2" runat="server" </a:t>
            </a:r>
          </a:p>
          <a:p>
            <a:pPr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Text="&lt;%#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SampleFunction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()%&gt;"&gt;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asp:Label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95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Anything that can be enumerated 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800" dirty="0" smtClean="0"/>
              <a:t> loop)  can serve as a data source</a:t>
            </a:r>
          </a:p>
          <a:p>
            <a:pPr lvl="1"/>
            <a:r>
              <a:rPr lang="en-US" sz="2800" dirty="0" smtClean="0"/>
              <a:t>Collections for example</a:t>
            </a:r>
          </a:p>
          <a:p>
            <a:pPr lvl="2"/>
            <a:r>
              <a:rPr lang="en-US" sz="2400" dirty="0" smtClean="0"/>
              <a:t>Dictionary and so on</a:t>
            </a:r>
          </a:p>
          <a:p>
            <a:r>
              <a:rPr lang="en-US" sz="2800" dirty="0" smtClean="0"/>
              <a:t>ADO.NET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DataSet</a:t>
            </a:r>
            <a:r>
              <a:rPr lang="en-US" sz="2800" dirty="0" smtClean="0"/>
              <a:t> and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DataTable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We bind controls to data </a:t>
            </a:r>
            <a:r>
              <a:rPr lang="en-US" sz="2800" dirty="0" smtClean="0"/>
              <a:t>sources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4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Source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add a layer of abstraction to simplify your life</a:t>
            </a:r>
          </a:p>
          <a:p>
            <a:r>
              <a:rPr lang="en-US" dirty="0" smtClean="0"/>
              <a:t>They create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SqlDataAdapter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They take care of the binding details too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SqlDataSource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ObjectDataSource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XmlDataSource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 smtClean="0"/>
              <a:t>SqlDataSource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gets declared in the .ASPX file.</a:t>
            </a:r>
          </a:p>
          <a:p>
            <a:r>
              <a:rPr lang="en-US" sz="3200" dirty="0" smtClean="0"/>
              <a:t>It can be created programmatically or via a UI tool</a:t>
            </a:r>
          </a:p>
          <a:p>
            <a:pPr lvl="1"/>
            <a:r>
              <a:rPr lang="en-US" sz="3200" dirty="0" smtClean="0"/>
              <a:t>Define a connection string to a </a:t>
            </a:r>
            <a:r>
              <a:rPr lang="en-US" sz="3200" dirty="0" err="1" smtClean="0"/>
              <a:t>db</a:t>
            </a:r>
            <a:endParaRPr lang="en-US" sz="3200" dirty="0" smtClean="0"/>
          </a:p>
          <a:p>
            <a:pPr lvl="1"/>
            <a:r>
              <a:rPr lang="en-US" sz="3200" dirty="0" smtClean="0"/>
              <a:t>Build the statements</a:t>
            </a:r>
          </a:p>
          <a:p>
            <a:pPr lvl="1"/>
            <a:r>
              <a:rPr lang="en-US" sz="3200" dirty="0" smtClean="0"/>
              <a:t>Enabled updates deletes (optional)</a:t>
            </a:r>
          </a:p>
          <a:p>
            <a:pPr lvl="1"/>
            <a:r>
              <a:rPr lang="en-US" sz="3200" dirty="0" smtClean="0"/>
              <a:t>Test the query</a:t>
            </a:r>
          </a:p>
        </p:txBody>
      </p:sp>
    </p:spTree>
    <p:extLst>
      <p:ext uri="{BB962C8B-B14F-4D97-AF65-F5344CB8AC3E}">
        <p14:creationId xmlns:p14="http://schemas.microsoft.com/office/powerpoint/2010/main" val="1744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SqlDataSource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 an existing connection or create a new one</a:t>
            </a:r>
          </a:p>
          <a:p>
            <a:r>
              <a:rPr lang="en-US" sz="3200" dirty="0" smtClean="0"/>
              <a:t>Same connection that you have been working with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81" y="3386070"/>
            <a:ext cx="5543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9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SqlDataSource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tables and fields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485623"/>
            <a:ext cx="4974798" cy="417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3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Data Sources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en-US" dirty="0"/>
              <a:t>Flat file</a:t>
            </a:r>
          </a:p>
          <a:p>
            <a:pPr marL="625056" lvl="1"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txt, XML</a:t>
            </a:r>
          </a:p>
          <a:p>
            <a:pPr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RDBMS</a:t>
            </a:r>
          </a:p>
          <a:p>
            <a:pPr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Non-relational/cloud/NoSQL</a:t>
            </a:r>
          </a:p>
          <a:p>
            <a:pPr marL="625056" lvl="1"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Expand as data space required</a:t>
            </a:r>
          </a:p>
          <a:p>
            <a:pPr marL="625056" lvl="1"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Data stored in Key-Value stores</a:t>
            </a:r>
          </a:p>
          <a:p>
            <a:pPr marL="625056" lvl="1"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Not built on tables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marL="625056" lvl="1"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Does not use SQL</a:t>
            </a:r>
          </a:p>
          <a:p>
            <a:pPr marL="625056" lvl="1"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Fine if relational model not required and immediate priority is to get large quantities of data back</a:t>
            </a:r>
          </a:p>
          <a:p>
            <a:pPr marL="625056" lvl="1">
              <a:spcBef>
                <a:spcPts val="1055"/>
              </a:spcBef>
              <a:buBlip>
                <a:blip r:embed="rId2"/>
              </a:buBlip>
            </a:pPr>
            <a:r>
              <a:rPr lang="en-US" altLang="en-US" dirty="0"/>
              <a:t>Not in scope of this module.</a:t>
            </a:r>
          </a:p>
        </p:txBody>
      </p:sp>
      <p:pic>
        <p:nvPicPr>
          <p:cNvPr id="1026" name="Picture 2" descr="Non-relational data and NoSQL - Azure Architecture Cente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513" y="128953"/>
            <a:ext cx="4318913" cy="46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268" y="5987659"/>
            <a:ext cx="2089158" cy="527029"/>
          </a:xfrm>
          <a:prstGeom prst="rect">
            <a:avLst/>
          </a:prstGeom>
        </p:spPr>
      </p:pic>
      <p:pic>
        <p:nvPicPr>
          <p:cNvPr id="1030" name="Picture 6" descr="A practical guide to Firestore. Google Firebase NoSql database | by Supun  Muthutantrige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68" y="5004239"/>
            <a:ext cx="2089158" cy="62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SqlDataSource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Optionally generate INSERT, UPDATE, and DELETE statements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24201"/>
            <a:ext cx="37147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1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SqlDataSource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3017747"/>
            <a:ext cx="10929790" cy="190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6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SqlDataSource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Once a data source has been created, we bind controls (and other things)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(Simple)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associate an ASP control to a single value</a:t>
            </a:r>
          </a:p>
          <a:p>
            <a:r>
              <a:rPr lang="en-US" sz="2800" dirty="0"/>
              <a:t>It can be just about anything</a:t>
            </a:r>
          </a:p>
          <a:p>
            <a:pPr lvl="1"/>
            <a:r>
              <a:rPr lang="en-US" sz="2800" dirty="0"/>
              <a:t>An executable expression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variable</a:t>
            </a:r>
          </a:p>
          <a:p>
            <a:pPr lvl="1"/>
            <a:r>
              <a:rPr lang="en-US" sz="2800" dirty="0"/>
              <a:t>A data binding </a:t>
            </a:r>
            <a:r>
              <a:rPr lang="en-US" sz="2800" dirty="0" smtClean="0"/>
              <a:t>expression</a:t>
            </a:r>
          </a:p>
          <a:p>
            <a:r>
              <a:rPr lang="en-US" sz="2800" dirty="0" smtClean="0"/>
              <a:t>This is what we did in the preceding example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(Repeated)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Repeated (list)</a:t>
            </a:r>
          </a:p>
          <a:p>
            <a:pPr lvl="1"/>
            <a:r>
              <a:rPr lang="en-US" sz="2800" dirty="0" smtClean="0"/>
              <a:t>We bind to a list (hence repeating data)</a:t>
            </a:r>
          </a:p>
          <a:p>
            <a:r>
              <a:rPr lang="en-US" sz="2800" dirty="0" smtClean="0"/>
              <a:t>Repeated data binding is used with “list” controls such as list boxes and combo boxes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Complex Bound Controls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Controls can be bound to a data source</a:t>
            </a:r>
          </a:p>
          <a:p>
            <a:r>
              <a:rPr lang="en-US" sz="2800" dirty="0" smtClean="0"/>
              <a:t>Basically, repeating controls are of three types</a:t>
            </a:r>
          </a:p>
          <a:p>
            <a:pPr lvl="1"/>
            <a:r>
              <a:rPr lang="en-US" sz="2800" i="1" dirty="0" smtClean="0"/>
              <a:t>List controls</a:t>
            </a:r>
            <a:r>
              <a:rPr lang="en-US" sz="2800" dirty="0" smtClean="0"/>
              <a:t> use a template for each item found in the data source</a:t>
            </a:r>
          </a:p>
          <a:p>
            <a:pPr lvl="1"/>
            <a:r>
              <a:rPr lang="en-US" sz="2800" i="1" dirty="0" smtClean="0"/>
              <a:t>Iterative controls</a:t>
            </a:r>
            <a:r>
              <a:rPr lang="en-US" sz="2800" dirty="0" smtClean="0"/>
              <a:t> allow you to create a custom template for each row that is bound</a:t>
            </a:r>
          </a:p>
          <a:p>
            <a:pPr lvl="1"/>
            <a:r>
              <a:rPr lang="en-US" sz="2800" i="1" dirty="0" smtClean="0"/>
              <a:t>View</a:t>
            </a:r>
            <a:r>
              <a:rPr lang="en-US" sz="2800" dirty="0" smtClean="0"/>
              <a:t> controls are the richest (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DetailsView</a:t>
            </a:r>
            <a:r>
              <a:rPr lang="en-US" sz="2800" dirty="0" smtClean="0"/>
              <a:t>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FormView</a:t>
            </a:r>
            <a:r>
              <a:rPr lang="en-US" sz="2800" dirty="0" smtClean="0"/>
              <a:t>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GridView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2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These are our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ListBox</a:t>
            </a:r>
            <a:r>
              <a:rPr lang="en-US" sz="2800" dirty="0" smtClean="0"/>
              <a:t>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DropDownList</a:t>
            </a:r>
            <a:r>
              <a:rPr lang="en-US" sz="2800" dirty="0" smtClean="0"/>
              <a:t>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CheckBoxList</a:t>
            </a:r>
            <a:r>
              <a:rPr lang="en-US" sz="2800" dirty="0" smtClean="0"/>
              <a:t> and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RadioButtonList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800" dirty="0" smtClean="0"/>
              <a:t>They display a single field of information having multiple rows</a:t>
            </a:r>
          </a:p>
          <a:p>
            <a:pPr lvl="1"/>
            <a:r>
              <a:rPr lang="en-US" sz="2800" dirty="0" smtClean="0"/>
              <a:t>The can be associated with a single-field hidden “key”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6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Control Binding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2800" dirty="0"/>
              <a:t> properties together bind a control instance to a data source (or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DataSourceID</a:t>
            </a:r>
            <a:r>
              <a:rPr lang="en-US" sz="2800" dirty="0"/>
              <a:t>)</a:t>
            </a:r>
          </a:p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DataValueField</a:t>
            </a:r>
            <a:r>
              <a:rPr lang="en-US" sz="2800" dirty="0"/>
              <a:t>: Set to the data source field that you want the to behave as a key</a:t>
            </a:r>
          </a:p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DataTextField</a:t>
            </a:r>
            <a:r>
              <a:rPr lang="en-US" sz="2800" dirty="0"/>
              <a:t> : Set to the data source field that you want the user to see</a:t>
            </a:r>
          </a:p>
          <a:p>
            <a:r>
              <a:rPr lang="en-US" sz="2800" dirty="0"/>
              <a:t>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DataKeyField</a:t>
            </a:r>
            <a:r>
              <a:rPr lang="en-US" sz="2800" dirty="0"/>
              <a:t> contains the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 </a:t>
            </a:r>
            <a:br>
              <a:rPr lang="en-US" smtClean="0"/>
            </a:br>
            <a:r>
              <a:rPr lang="en-US" smtClean="0"/>
              <a:t>(Using a Data Source - 1 )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These properties can be set </a:t>
            </a:r>
          </a:p>
          <a:p>
            <a:pPr lvl="1">
              <a:defRPr/>
            </a:pPr>
            <a:r>
              <a:rPr lang="en-US" sz="2800" dirty="0"/>
              <a:t>Using the Properties window</a:t>
            </a:r>
          </a:p>
          <a:p>
            <a:pPr lvl="1">
              <a:defRPr/>
            </a:pPr>
            <a:r>
              <a:rPr lang="en-US" sz="2800" dirty="0"/>
              <a:t>Declaratively in .</a:t>
            </a:r>
            <a:r>
              <a:rPr lang="en-US" sz="2800" dirty="0" err="1"/>
              <a:t>aspx</a:t>
            </a:r>
            <a:r>
              <a:rPr lang="en-US" sz="2800" dirty="0"/>
              <a:t> files</a:t>
            </a:r>
          </a:p>
          <a:p>
            <a:pPr lvl="1">
              <a:defRPr/>
            </a:pPr>
            <a:r>
              <a:rPr lang="en-US" sz="2800" dirty="0"/>
              <a:t>Programmatically </a:t>
            </a:r>
          </a:p>
          <a:p>
            <a:pPr lvl="2">
              <a:defRPr/>
            </a:pPr>
            <a:r>
              <a:rPr lang="en-US" sz="2400" dirty="0"/>
              <a:t>Call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DataBind</a:t>
            </a:r>
            <a:r>
              <a:rPr lang="en-US" sz="2400" dirty="0"/>
              <a:t> to perform the binding</a:t>
            </a:r>
          </a:p>
        </p:txBody>
      </p:sp>
    </p:spTree>
    <p:extLst>
      <p:ext uri="{BB962C8B-B14F-4D97-AF65-F5344CB8AC3E}">
        <p14:creationId xmlns:p14="http://schemas.microsoft.com/office/powerpoint/2010/main" val="262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Binding List </a:t>
            </a:r>
            <a:r>
              <a:rPr lang="en-US" dirty="0" smtClean="0"/>
              <a:t>Controls (Example)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2754381"/>
            <a:ext cx="862496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7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484" y="1768628"/>
            <a:ext cx="4027289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PHP &amp; MySQL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en-US" dirty="0"/>
              <a:t>Need to know how to create tables, columns etc.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Learn how to export data - </a:t>
            </a:r>
            <a:r>
              <a:rPr lang="en-US" altLang="en-US" dirty="0" err="1"/>
              <a:t>sql</a:t>
            </a:r>
            <a:r>
              <a:rPr lang="en-US" altLang="en-US" dirty="0"/>
              <a:t> dump.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Use PHP </a:t>
            </a:r>
            <a:r>
              <a:rPr lang="en-US" altLang="en-US" dirty="0" err="1"/>
              <a:t>MyAdmin</a:t>
            </a:r>
            <a:r>
              <a:rPr lang="en-US" altLang="en-US" dirty="0"/>
              <a:t> to control MySQL</a:t>
            </a:r>
          </a:p>
        </p:txBody>
      </p:sp>
    </p:spTree>
    <p:extLst>
      <p:ext uri="{BB962C8B-B14F-4D97-AF65-F5344CB8AC3E}">
        <p14:creationId xmlns:p14="http://schemas.microsoft.com/office/powerpoint/2010/main" val="35954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 List Controls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Programmatically bind a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ListBox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lstDemo.DataSourceID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SqlDataSource1";</a:t>
            </a:r>
          </a:p>
          <a:p>
            <a:pPr marL="0" indent="0">
              <a:buNone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lstDemo.DataTextField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	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fldInvoiceNumber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lstDemo.DataBind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74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Controls (Members)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SelectedIndex</a:t>
            </a:r>
            <a:r>
              <a:rPr lang="en-US" sz="2800" dirty="0"/>
              <a:t> contains the 0-based index of the selected list item</a:t>
            </a:r>
          </a:p>
          <a:p>
            <a:pPr lvl="1">
              <a:defRPr/>
            </a:pPr>
            <a:r>
              <a:rPr lang="en-US" sz="2800" dirty="0"/>
              <a:t>-1 if no item is selected</a:t>
            </a:r>
          </a:p>
          <a:p>
            <a:pPr>
              <a:defRPr/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SelectedItem</a:t>
            </a:r>
            <a:r>
              <a:rPr lang="en-US" sz="2800" dirty="0"/>
              <a:t> gets the selected item from the list</a:t>
            </a:r>
          </a:p>
          <a:p>
            <a:pPr>
              <a:defRPr/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SelectedValue</a:t>
            </a:r>
            <a:r>
              <a:rPr lang="en-US" sz="2800" dirty="0"/>
              <a:t> gets the value of the selected item</a:t>
            </a:r>
          </a:p>
          <a:p>
            <a:pPr>
              <a:defRPr/>
            </a:pPr>
            <a:r>
              <a:rPr lang="en-US" sz="2800" dirty="0"/>
              <a:t>Set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AutoPostBack</a:t>
            </a:r>
            <a:r>
              <a:rPr lang="en-US" sz="2800" dirty="0"/>
              <a:t> to true to fire a </a:t>
            </a:r>
            <a:r>
              <a:rPr lang="en-US" sz="2800" dirty="0" err="1"/>
              <a:t>postback</a:t>
            </a:r>
            <a:r>
              <a:rPr lang="en-US" sz="2800" dirty="0"/>
              <a:t> when the user selects an </a:t>
            </a:r>
            <a:r>
              <a:rPr lang="en-US" sz="2800" dirty="0" smtClean="0"/>
              <a:t>item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75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Connections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en-US" dirty="0"/>
              <a:t>Connection to data source is required whatever language</a:t>
            </a:r>
          </a:p>
          <a:p>
            <a:pPr>
              <a:spcBef>
                <a:spcPts val="1292"/>
              </a:spcBef>
              <a:buBlip>
                <a:blip r:embed="rId2"/>
              </a:buBlip>
            </a:pPr>
            <a:r>
              <a:rPr lang="en-US" altLang="en-US" dirty="0"/>
              <a:t>PHP = number phases</a:t>
            </a:r>
          </a:p>
          <a:p>
            <a:pPr marL="625056" lvl="1">
              <a:spcBef>
                <a:spcPts val="1292"/>
              </a:spcBef>
              <a:buBlip>
                <a:blip r:embed="rId2"/>
              </a:buBlip>
            </a:pPr>
            <a:r>
              <a:rPr lang="en-US" altLang="en-US" dirty="0"/>
              <a:t>1.  Set connection: </a:t>
            </a:r>
          </a:p>
          <a:p>
            <a:pPr marL="937584" lvl="2">
              <a:spcBef>
                <a:spcPts val="1292"/>
              </a:spcBef>
              <a:buBlip>
                <a:blip r:embed="rId2"/>
              </a:buBlip>
            </a:pPr>
            <a:r>
              <a:rPr lang="en-US" altLang="en-US" sz="2400" dirty="0"/>
              <a:t>$connection = </a:t>
            </a:r>
            <a:r>
              <a:rPr lang="en-US" altLang="en-US" sz="2400" dirty="0" err="1"/>
              <a:t>mysql_connect</a:t>
            </a:r>
            <a:r>
              <a:rPr lang="en-US" altLang="en-US" sz="2400" dirty="0"/>
              <a:t>(“</a:t>
            </a:r>
            <a:r>
              <a:rPr lang="en-US" altLang="en-US" sz="2400" dirty="0" err="1"/>
              <a:t>localhost”,”root”,”password</a:t>
            </a:r>
            <a:r>
              <a:rPr lang="en-US" altLang="en-US" sz="2400" dirty="0"/>
              <a:t>”);</a:t>
            </a:r>
          </a:p>
          <a:p>
            <a:pPr marL="937584" lvl="2">
              <a:spcBef>
                <a:spcPts val="1292"/>
              </a:spcBef>
              <a:buBlip>
                <a:blip r:embed="rId2"/>
              </a:buBlip>
            </a:pPr>
            <a:r>
              <a:rPr lang="en-US" altLang="en-US" sz="2400" dirty="0"/>
              <a:t>change localhost to </a:t>
            </a:r>
            <a:r>
              <a:rPr lang="en-US" altLang="en-US" sz="2400" dirty="0" err="1"/>
              <a:t>servername</a:t>
            </a:r>
            <a:r>
              <a:rPr lang="en-US" altLang="en-US" sz="2400" dirty="0"/>
              <a:t> when needed.</a:t>
            </a:r>
          </a:p>
          <a:p>
            <a:pPr marL="625056" lvl="1">
              <a:spcBef>
                <a:spcPts val="1292"/>
              </a:spcBef>
              <a:buBlip>
                <a:blip r:embed="rId2"/>
              </a:buBlip>
            </a:pPr>
            <a:r>
              <a:rPr lang="en-US" altLang="en-US" dirty="0"/>
              <a:t>2.  Select the database to be used</a:t>
            </a:r>
          </a:p>
          <a:p>
            <a:pPr marL="937584" lvl="2">
              <a:spcBef>
                <a:spcPts val="1292"/>
              </a:spcBef>
              <a:buBlip>
                <a:blip r:embed="rId2"/>
              </a:buBlip>
            </a:pPr>
            <a:r>
              <a:rPr lang="en-US" altLang="en-US" sz="2400" dirty="0"/>
              <a:t>$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mysql_select_db</a:t>
            </a:r>
            <a:r>
              <a:rPr lang="en-US" altLang="en-US" sz="2400" dirty="0"/>
              <a:t>(“</a:t>
            </a:r>
            <a:r>
              <a:rPr lang="en-US" altLang="en-US" sz="2400" dirty="0" err="1"/>
              <a:t>databasename</a:t>
            </a:r>
            <a:r>
              <a:rPr lang="en-US" altLang="en-US" sz="2400" dirty="0"/>
              <a:t>”, $connection);</a:t>
            </a:r>
          </a:p>
          <a:p>
            <a:pPr marL="937584" lvl="2">
              <a:spcBef>
                <a:spcPts val="1292"/>
              </a:spcBef>
              <a:buBlip>
                <a:blip r:embed="rId2"/>
              </a:buBlip>
            </a:pPr>
            <a:r>
              <a:rPr lang="en-US" altLang="en-US" sz="2400" dirty="0"/>
              <a:t>function returns a true value if it worked!</a:t>
            </a:r>
          </a:p>
          <a:p>
            <a:pPr marL="625056" lvl="1">
              <a:spcBef>
                <a:spcPts val="1292"/>
              </a:spcBef>
              <a:buBlip>
                <a:blip r:embed="rId2"/>
              </a:buBlip>
            </a:pPr>
            <a:r>
              <a:rPr lang="en-US" altLang="en-US" dirty="0"/>
              <a:t>3.  If true, retrieve rows etc.  More code samples given in </a:t>
            </a:r>
            <a:r>
              <a:rPr lang="en-US" altLang="en-US" dirty="0" smtClean="0"/>
              <a:t>practical </a:t>
            </a:r>
            <a:r>
              <a:rPr lang="en-US" alt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1385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ASP.NET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en-US" sz="2800" dirty="0"/>
              <a:t>In OO world!</a:t>
            </a:r>
          </a:p>
          <a:p>
            <a:pPr>
              <a:spcBef>
                <a:spcPts val="1494"/>
              </a:spcBef>
              <a:buBlip>
                <a:blip r:embed="rId2"/>
              </a:buBlip>
            </a:pPr>
            <a:r>
              <a:rPr lang="en-US" altLang="en-US" sz="2800" dirty="0"/>
              <a:t>Number of data objects in toolbox</a:t>
            </a:r>
          </a:p>
          <a:p>
            <a:pPr>
              <a:spcBef>
                <a:spcPts val="1494"/>
              </a:spcBef>
              <a:buBlip>
                <a:blip r:embed="rId2"/>
              </a:buBlip>
            </a:pPr>
            <a:r>
              <a:rPr lang="en-US" altLang="en-US" sz="2800" dirty="0"/>
              <a:t>Designed to link into Microsoft </a:t>
            </a:r>
            <a:r>
              <a:rPr lang="en-US" altLang="en-US" sz="2800" dirty="0" err="1"/>
              <a:t>Sql</a:t>
            </a:r>
            <a:r>
              <a:rPr lang="en-US" altLang="en-US" sz="2800" dirty="0"/>
              <a:t> Server</a:t>
            </a:r>
          </a:p>
          <a:p>
            <a:pPr>
              <a:spcBef>
                <a:spcPts val="1494"/>
              </a:spcBef>
              <a:buBlip>
                <a:blip r:embed="rId2"/>
              </a:buBlip>
            </a:pPr>
            <a:r>
              <a:rPr lang="en-US" altLang="en-US" sz="2800" dirty="0"/>
              <a:t>Drop </a:t>
            </a:r>
            <a:r>
              <a:rPr lang="en-US" altLang="en-US" sz="2800" dirty="0" err="1"/>
              <a:t>SqlDataSource</a:t>
            </a:r>
            <a:r>
              <a:rPr lang="en-US" altLang="en-US" sz="2800" dirty="0"/>
              <a:t> web controls and configure</a:t>
            </a:r>
          </a:p>
          <a:p>
            <a:pPr>
              <a:spcBef>
                <a:spcPts val="1494"/>
              </a:spcBef>
              <a:buBlip>
                <a:blip r:embed="rId2"/>
              </a:buBlip>
            </a:pPr>
            <a:r>
              <a:rPr lang="en-US" altLang="en-US" sz="2800" dirty="0"/>
              <a:t>Useful for straightforward queries</a:t>
            </a:r>
          </a:p>
          <a:p>
            <a:pPr>
              <a:spcBef>
                <a:spcPts val="1494"/>
              </a:spcBef>
              <a:buBlip>
                <a:blip r:embed="rId2"/>
              </a:buBlip>
            </a:pPr>
            <a:r>
              <a:rPr lang="en-US" altLang="en-US" sz="2800" dirty="0"/>
              <a:t>Data aware components link to the data source</a:t>
            </a:r>
          </a:p>
          <a:p>
            <a:pPr>
              <a:spcBef>
                <a:spcPts val="1494"/>
              </a:spcBef>
              <a:buBlip>
                <a:blip r:embed="rId2"/>
              </a:buBlip>
            </a:pPr>
            <a:r>
              <a:rPr lang="en-US" altLang="en-US" sz="2800" dirty="0"/>
              <a:t>So.. change data type - just change data source.</a:t>
            </a:r>
          </a:p>
          <a:p>
            <a:pPr>
              <a:spcBef>
                <a:spcPts val="1494"/>
              </a:spcBef>
              <a:buBlip>
                <a:blip r:embed="rId2"/>
              </a:buBlip>
            </a:pPr>
            <a:r>
              <a:rPr lang="en-US" altLang="en-US" sz="2800" dirty="0"/>
              <a:t>Hides implementation of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1507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Connection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Connection </a:t>
            </a:r>
            <a:r>
              <a:rPr lang="en-US" sz="2800" dirty="0"/>
              <a:t>strings are just ordinary strings that contain all the information </a:t>
            </a:r>
            <a:r>
              <a:rPr lang="en-US" sz="2800" dirty="0" err="1"/>
              <a:t>ASP.Net</a:t>
            </a:r>
            <a:r>
              <a:rPr lang="en-US" sz="2800" dirty="0"/>
              <a:t> needs to create the database connection and then configure it for use.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information includes the address of the database server, your username and password, and any </a:t>
            </a:r>
            <a:r>
              <a:rPr lang="en-US" sz="2800" dirty="0" smtClean="0"/>
              <a:t>default </a:t>
            </a:r>
            <a:r>
              <a:rPr lang="en-US" sz="2800" dirty="0"/>
              <a:t>settings your database needs to run correctly. </a:t>
            </a:r>
            <a:endParaRPr lang="en-US" sz="2800" dirty="0" smtClean="0"/>
          </a:p>
          <a:p>
            <a:r>
              <a:rPr lang="en-US" sz="2800" dirty="0" smtClean="0"/>
              <a:t>With </a:t>
            </a:r>
            <a:r>
              <a:rPr lang="en-US" sz="2800" dirty="0" err="1"/>
              <a:t>ASP.Net</a:t>
            </a:r>
            <a:r>
              <a:rPr lang="en-US" sz="2800" dirty="0"/>
              <a:t>, you want to put your connections string in your web site’s </a:t>
            </a:r>
            <a:r>
              <a:rPr lang="en-US" sz="2800" dirty="0" err="1"/>
              <a:t>web.config</a:t>
            </a:r>
            <a:r>
              <a:rPr lang="en-US" sz="2800" dirty="0"/>
              <a:t> file. This way you can change databases without having to edit your code at all.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682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Connection </a:t>
            </a:r>
            <a:r>
              <a:rPr lang="en-US" dirty="0" smtClean="0"/>
              <a:t>Strings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6031" y="2028885"/>
            <a:ext cx="9295159" cy="470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 smtClean="0">
                <a:solidFill>
                  <a:schemeClr val="tx1"/>
                </a:solidFill>
              </a:rPr>
              <a:t>connectionStrings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&lt;add name=”</a:t>
            </a:r>
            <a:r>
              <a:rPr lang="en-US" sz="2000" dirty="0" err="1" smtClean="0">
                <a:solidFill>
                  <a:schemeClr val="tx1"/>
                </a:solidFill>
              </a:rPr>
              <a:t>MyDatabaseConnectionString</a:t>
            </a:r>
            <a:r>
              <a:rPr lang="en-US" sz="2000" dirty="0" smtClean="0">
                <a:solidFill>
                  <a:schemeClr val="tx1"/>
                </a:solidFill>
              </a:rPr>
              <a:t>” </a:t>
            </a:r>
            <a:r>
              <a:rPr lang="en-US" sz="2000" dirty="0" err="1" smtClean="0">
                <a:solidFill>
                  <a:schemeClr val="tx1"/>
                </a:solidFill>
              </a:rPr>
              <a:t>connectionString</a:t>
            </a:r>
            <a:r>
              <a:rPr lang="en-US" sz="2000" dirty="0" smtClean="0">
                <a:solidFill>
                  <a:schemeClr val="tx1"/>
                </a:solidFill>
              </a:rPr>
              <a:t>=”Server=</a:t>
            </a:r>
            <a:r>
              <a:rPr lang="en-US" sz="2000" dirty="0" err="1" smtClean="0">
                <a:solidFill>
                  <a:schemeClr val="tx1"/>
                </a:solidFill>
              </a:rPr>
              <a:t>MyDataServer;Integrated</a:t>
            </a:r>
            <a:r>
              <a:rPr lang="en-US" sz="2000" dirty="0" smtClean="0">
                <a:solidFill>
                  <a:schemeClr val="tx1"/>
                </a:solidFill>
              </a:rPr>
              <a:t> Security=</a:t>
            </a:r>
            <a:r>
              <a:rPr lang="en-US" sz="2000" dirty="0" err="1" smtClean="0">
                <a:solidFill>
                  <a:schemeClr val="tx1"/>
                </a:solidFill>
              </a:rPr>
              <a:t>SSPI;Database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err="1" smtClean="0">
                <a:solidFill>
                  <a:schemeClr val="tx1"/>
                </a:solidFill>
              </a:rPr>
              <a:t>MyDatabase</a:t>
            </a:r>
            <a:r>
              <a:rPr lang="en-US" sz="2000" dirty="0" smtClean="0">
                <a:solidFill>
                  <a:schemeClr val="tx1"/>
                </a:solidFill>
              </a:rPr>
              <a:t>;" </a:t>
            </a:r>
            <a:r>
              <a:rPr lang="en-US" sz="2000" dirty="0" err="1" smtClean="0">
                <a:solidFill>
                  <a:schemeClr val="tx1"/>
                </a:solidFill>
              </a:rPr>
              <a:t>providerName</a:t>
            </a:r>
            <a:r>
              <a:rPr lang="en-US" sz="2000" dirty="0" smtClean="0">
                <a:solidFill>
                  <a:schemeClr val="tx1"/>
                </a:solidFill>
              </a:rPr>
              <a:t>=”</a:t>
            </a:r>
            <a:r>
              <a:rPr lang="en-US" sz="2000" dirty="0" err="1" smtClean="0">
                <a:solidFill>
                  <a:schemeClr val="tx1"/>
                </a:solidFill>
              </a:rPr>
              <a:t>System.Data.SqlClient</a:t>
            </a:r>
            <a:r>
              <a:rPr lang="en-US" sz="2000" dirty="0" smtClean="0">
                <a:solidFill>
                  <a:schemeClr val="tx1"/>
                </a:solidFill>
              </a:rPr>
              <a:t>” /&gt;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 err="1" smtClean="0">
                <a:solidFill>
                  <a:schemeClr val="tx1"/>
                </a:solidFill>
              </a:rPr>
              <a:t>connectionStrings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&lt;/configuration&gt;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Database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ADO.net framework exists under the </a:t>
            </a:r>
            <a:r>
              <a:rPr lang="en-US" dirty="0" err="1"/>
              <a:t>System.Data</a:t>
            </a:r>
            <a:r>
              <a:rPr lang="en-US" dirty="0"/>
              <a:t> namespace, so you will need to include it everywhere you need to use this “in code” method.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do this with either the using C# statement in your code file or the Import </a:t>
            </a:r>
            <a:r>
              <a:rPr lang="en-US" dirty="0" err="1"/>
              <a:t>ASP.Net</a:t>
            </a:r>
            <a:r>
              <a:rPr lang="en-US" dirty="0"/>
              <a:t> directive in your web form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4075" y="3894772"/>
            <a:ext cx="695888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using </a:t>
            </a:r>
            <a:r>
              <a:rPr lang="en-US" sz="2400" dirty="0" err="1" smtClean="0">
                <a:solidFill>
                  <a:schemeClr val="tx1"/>
                </a:solidFill>
              </a:rPr>
              <a:t>System.Data.SqlClient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//or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&lt;%@ Import Namespace=”</a:t>
            </a:r>
            <a:r>
              <a:rPr lang="en-US" sz="2400" dirty="0" err="1" smtClean="0">
                <a:solidFill>
                  <a:schemeClr val="tx1"/>
                </a:solidFill>
              </a:rPr>
              <a:t>System.Data.SqlClient</a:t>
            </a:r>
            <a:r>
              <a:rPr lang="en-US" sz="2400" dirty="0" smtClean="0">
                <a:solidFill>
                  <a:schemeClr val="tx1"/>
                </a:solidFill>
              </a:rPr>
              <a:t>” %&gt;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Database in </a:t>
            </a:r>
            <a:r>
              <a:rPr lang="en-US" dirty="0" smtClean="0"/>
              <a:t>Code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the right namespace set, you can start connecting to your database through a connection object.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database namespace has its own connection object. It usually has the name of the database type followed by the word Connection.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set the connection string through the connection objects </a:t>
            </a:r>
            <a:r>
              <a:rPr lang="en-US" dirty="0" err="1"/>
              <a:t>ConnectionString</a:t>
            </a:r>
            <a:r>
              <a:rPr lang="en-US" dirty="0"/>
              <a:t> property or as an argument of its constructor.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dirty="0" err="1"/>
              <a:t>ConnectionStrings</a:t>
            </a:r>
            <a:r>
              <a:rPr lang="en-US" dirty="0"/>
              <a:t> collection of the built in </a:t>
            </a:r>
            <a:r>
              <a:rPr lang="en-US" dirty="0" err="1"/>
              <a:t>ConfigurationManager</a:t>
            </a:r>
            <a:r>
              <a:rPr lang="en-US" dirty="0"/>
              <a:t> to get your connection string from </a:t>
            </a:r>
            <a:r>
              <a:rPr lang="en-US" dirty="0" err="1"/>
              <a:t>web.config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434" y="5270033"/>
            <a:ext cx="962051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</a:rPr>
              <a:t>connStr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ConfigurationManager.ConnectionStrings</a:t>
            </a:r>
            <a:r>
              <a:rPr lang="en-US" sz="2000" dirty="0" smtClean="0">
                <a:solidFill>
                  <a:schemeClr val="tx1"/>
                </a:solidFill>
              </a:rPr>
              <a:t>["</a:t>
            </a:r>
            <a:r>
              <a:rPr lang="en-US" sz="2000" dirty="0" err="1" smtClean="0">
                <a:solidFill>
                  <a:schemeClr val="tx1"/>
                </a:solidFill>
              </a:rPr>
              <a:t>MyConnectionString</a:t>
            </a:r>
            <a:r>
              <a:rPr lang="en-US" sz="2000" dirty="0" smtClean="0">
                <a:solidFill>
                  <a:schemeClr val="tx1"/>
                </a:solidFill>
              </a:rPr>
              <a:t>"].</a:t>
            </a:r>
            <a:r>
              <a:rPr lang="en-US" sz="2000" dirty="0" err="1" smtClean="0">
                <a:solidFill>
                  <a:schemeClr val="tx1"/>
                </a:solidFill>
              </a:rPr>
              <a:t>ToString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SqlConnection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mySQLconnection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SqlConnection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connStr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26807</TotalTime>
  <Words>1312</Words>
  <Application>Microsoft Office PowerPoint</Application>
  <PresentationFormat>Widescreen</PresentationFormat>
  <Paragraphs>210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PGothic</vt:lpstr>
      <vt:lpstr>MS PGothic</vt:lpstr>
      <vt:lpstr>Arial</vt:lpstr>
      <vt:lpstr>Calibri</vt:lpstr>
      <vt:lpstr>Calibri Light</vt:lpstr>
      <vt:lpstr>Courier New</vt:lpstr>
      <vt:lpstr>Palatino</vt:lpstr>
      <vt:lpstr>Times New Roman</vt:lpstr>
      <vt:lpstr>Metropolitan</vt:lpstr>
      <vt:lpstr>Black</vt:lpstr>
      <vt:lpstr>Software Development Tools &amp; Practices PUSL2020  Level 2</vt:lpstr>
      <vt:lpstr>Data Sources</vt:lpstr>
      <vt:lpstr>PHP &amp; MySQL</vt:lpstr>
      <vt:lpstr>Connections</vt:lpstr>
      <vt:lpstr>ASP.NET</vt:lpstr>
      <vt:lpstr>ASP.Net Connection Strings</vt:lpstr>
      <vt:lpstr>ASP.Net Connection Strings (Cont.)</vt:lpstr>
      <vt:lpstr>Connecting to the Database in Code</vt:lpstr>
      <vt:lpstr>Connecting to the Database in Code (Cont.)</vt:lpstr>
      <vt:lpstr>What is Data Binding?</vt:lpstr>
      <vt:lpstr>Creating a Binding</vt:lpstr>
      <vt:lpstr>Executing a Binding</vt:lpstr>
      <vt:lpstr>Binding Example 2</vt:lpstr>
      <vt:lpstr>Binding Example 3</vt:lpstr>
      <vt:lpstr>Possible Data Sources</vt:lpstr>
      <vt:lpstr>ASP.NET Data Source Controls</vt:lpstr>
      <vt:lpstr>ASP.NET SqlDataSource</vt:lpstr>
      <vt:lpstr>ASP.NET SqlDataSource</vt:lpstr>
      <vt:lpstr>ASP.NET SqlDataSource</vt:lpstr>
      <vt:lpstr>ASP.NET SqlDataSource</vt:lpstr>
      <vt:lpstr>ASP.NET SqlDataSource</vt:lpstr>
      <vt:lpstr>Using the SqlDataSource</vt:lpstr>
      <vt:lpstr>Binding (Simple)</vt:lpstr>
      <vt:lpstr>Binding (Repeated)</vt:lpstr>
      <vt:lpstr>Types of Complex Bound Controls</vt:lpstr>
      <vt:lpstr>List Controls</vt:lpstr>
      <vt:lpstr>List Control Binding Properties</vt:lpstr>
      <vt:lpstr>Data Binding  (Using a Data Source - 1 )</vt:lpstr>
      <vt:lpstr>Important Binding List Controls (Example)</vt:lpstr>
      <vt:lpstr>Binding List Controls (Example)</vt:lpstr>
      <vt:lpstr>List Controls (Members)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ISAD235</dc:title>
  <dc:creator>Sandeepa Kannangara</dc:creator>
  <cp:lastModifiedBy>Dr.Rasika Ranaweera</cp:lastModifiedBy>
  <cp:revision>26</cp:revision>
  <dcterms:created xsi:type="dcterms:W3CDTF">2014-10-20T14:52:12Z</dcterms:created>
  <dcterms:modified xsi:type="dcterms:W3CDTF">2024-02-01T03:28:20Z</dcterms:modified>
</cp:coreProperties>
</file>