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  <p:sldMasterId id="2147483897" r:id="rId2"/>
  </p:sldMasterIdLst>
  <p:notesMasterIdLst>
    <p:notesMasterId r:id="rId38"/>
  </p:notesMasterIdLst>
  <p:handoutMasterIdLst>
    <p:handoutMasterId r:id="rId39"/>
  </p:handoutMasterIdLst>
  <p:sldIdLst>
    <p:sldId id="337" r:id="rId3"/>
    <p:sldId id="307" r:id="rId4"/>
    <p:sldId id="308" r:id="rId5"/>
    <p:sldId id="309" r:id="rId6"/>
    <p:sldId id="310" r:id="rId7"/>
    <p:sldId id="311" r:id="rId8"/>
    <p:sldId id="312" r:id="rId9"/>
    <p:sldId id="315" r:id="rId10"/>
    <p:sldId id="316" r:id="rId11"/>
    <p:sldId id="317" r:id="rId12"/>
    <p:sldId id="330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38" r:id="rId24"/>
    <p:sldId id="336" r:id="rId25"/>
    <p:sldId id="332" r:id="rId26"/>
    <p:sldId id="333" r:id="rId27"/>
    <p:sldId id="258" r:id="rId28"/>
    <p:sldId id="268" r:id="rId29"/>
    <p:sldId id="298" r:id="rId30"/>
    <p:sldId id="300" r:id="rId31"/>
    <p:sldId id="264" r:id="rId32"/>
    <p:sldId id="259" r:id="rId33"/>
    <p:sldId id="260" r:id="rId34"/>
    <p:sldId id="261" r:id="rId35"/>
    <p:sldId id="303" r:id="rId36"/>
    <p:sldId id="328" r:id="rId37"/>
  </p:sldIdLst>
  <p:sldSz cx="12192000" cy="6858000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FF"/>
    <a:srgbClr val="EAEAEA"/>
    <a:srgbClr val="E2B3FF"/>
    <a:srgbClr val="FF5050"/>
    <a:srgbClr val="FF33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90" autoAdjust="0"/>
    <p:restoredTop sz="86444" autoAdjust="0"/>
  </p:normalViewPr>
  <p:slideViewPr>
    <p:cSldViewPr>
      <p:cViewPr varScale="1">
        <p:scale>
          <a:sx n="72" d="100"/>
          <a:sy n="72" d="100"/>
        </p:scale>
        <p:origin x="3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21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E52959F-487B-4D43-8BEB-A6DB7734C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10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3-21T05:57:47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6311 15221 137 0,'0'0'1'0,"0"0"6"16,0 0 16-16,0 0 34 15,0 0-18-15,0 0-12 16,0 0-1-16,0 0-3 16,20 1-3-16,-20-1 0 15,0 0-4-15,0 0-5 16,7 3 3-16,-4 0 2 16,4-2 4-16,12 2-6 15,1 2-1-15,10 2-4 16,10-2-2-16,6 5-1 0,-6-4-2 15,10 0-2-15,6-4-1 16,4-2-1-16,9 0-27 16,7 0-51-16,1 0-85 15</inkml:trace>
  <inkml:trace contextRef="#ctx0" brushRef="#br0" timeOffset="240.3329">7524 15264 187 0,'0'0'53'0,"0"0"-38"15,0 0 7-15,0 0-6 16,0 0 4-16,0 0-19 15,295 0 7-15,-256 0-8 16,-2 0-23-16,2 0-37 16,-9 0-118-16</inkml:trace>
  <inkml:trace contextRef="#ctx0" brushRef="#br0" timeOffset="419.5872">8690 15300 215 0,'0'0'5'16,"0"0"34"-16,0 0-31 15,0 0 9-15,0 0-15 16,255-13-2-16,-189 7-26 16,-6 2-40-16,-1 1-127 15</inkml:trace>
  <inkml:trace contextRef="#ctx0" brushRef="#br0" timeOffset="607.3219">9965 15311 165 0,'0'0'24'15,"0"0"29"-15,0 0-47 16,0 0-5-16,302 6 2 15,-243-6-3-15,-2 0-45 16,2-1-75-16</inkml:trace>
  <inkml:trace contextRef="#ctx0" brushRef="#br0" timeOffset="774.5733">10959 15364 182 0,'0'0'58'0,"0"0"-10"15,0 0 1-15,262-5-11 16,-206-4-14-16,-6-2-12 16,0 4-7-1,-21-1-5-15,-22 1-4 0,3 4-72 16,-10 0-153-16</inkml:trace>
  <inkml:trace contextRef="#ctx0" brushRef="#br0" timeOffset="1998.9627">18851 15332 286 0,'0'0'54'16,"0"0"-49"-16,0 0-4 16,0 0 9-16,0 0 6 15,261 7 3-15,-185-7 2 16,4 0-6-16,-1 0-6 15,8 0-7-15,-1 0-1 16,20 0-1-16,-7-12-23 0,17 1-60 16,-17 3-142-1</inkml:trace>
  <inkml:trace contextRef="#ctx0" brushRef="#br0" timeOffset="2214.5722">20706 15308 183 0,'0'0'25'0,"0"0"13"16,0 0-23-16,0 0 1 16,0 0-1-16,295-7-2 15,-213 2-5-15,8-1-6 16,9 0-2-16,-3 2-6 0,4-2-43 15,-17 3-78-15</inkml:trace>
  <inkml:trace contextRef="#ctx0" brushRef="#br0" timeOffset="2402.6297">22428 15271 179 0,'0'0'9'0,"0"0"41"15,0 0-27-15,319-3-5 16,-250 3 1-16,7 0-4 16,-16 0-5-16,0 0-5 0,-11 0-5 15,1 0-4-15,3 3-53 16,-13-1-181-16</inkml:trace>
  <inkml:trace contextRef="#ctx0" brushRef="#br0" timeOffset="2573.7245">24052 15301 198 0,'0'0'75'0,"0"0"-71"16,271-37-4-16,-165 26-3 15,-9 2-45-15,-8 4 2 0,0 0 16 16,4 3-42-16</inkml:trace>
  <inkml:trace contextRef="#ctx0" brushRef="#br0" timeOffset="2751.4783">25897 15185 158 0,'0'0'16'15,"0"0"79"-15,0 0-44 16,265-37-28-16,-215 30-9 15,6 1-11-15,-6 6 0 16,6 0-3-16,0 0-5 0,-12 0-32 16,-5 2-57-1</inkml:trace>
  <inkml:trace contextRef="#ctx0" brushRef="#br0" timeOffset="5482.9065">2120 16106 222 0,'0'0'32'0,"0"0"33"0,0 0-62 15,0 0 13 1,0 0 6-16,0 0 9 0,166-21-12 16,-106 17-8-16,-4 3-7 15,20 1 3-15,4 0 0 16,-1 0-1-16,7 0-3 15,10 0-3-15,14 0-7 16,6 0-58-16,0 0-109 16</inkml:trace>
  <inkml:trace contextRef="#ctx0" brushRef="#br0" timeOffset="5684.3764">4552 16128 211 0,'0'0'64'0,"0"0"-55"15,0 0 7-15,272 0 15 16,-186 0-20-16,10 0-8 16,3 0-2-16,-3 9-1 15,4-1-41-15,-4-4-69 16</inkml:trace>
  <inkml:trace contextRef="#ctx0" brushRef="#br0" timeOffset="5902.5936">6699 16168 78 0,'0'0'116'0,"0"0"-88"15,0 0-13-15,0 0 12 16,0 0-14-16,338 5-9 16,-249-1-3-16,7 3 2 15,-16-2-3-15,9-5 0 16,-13 0-13-16,10 0-79 0</inkml:trace>
  <inkml:trace contextRef="#ctx0" brushRef="#br0" timeOffset="6104.6418">8594 16201 244 0,'0'0'31'16,"0"0"-12"-16,0 0-18 15,301-17 3-15,-211 17 4 16,6 0 15-16,-7 0-3 15,14 0-14-15,-4 0-6 16,1 0-6-16,-4 0-75 16</inkml:trace>
  <inkml:trace contextRef="#ctx0" brushRef="#br0" timeOffset="6322.4983">11261 16248 136 0,'0'0'166'0,"0"0"-132"16,0 0-30-16,0 0-3 15,281-35 0-15,-224 35 2 16,9 0 8-16,-7 0-2 16,21 0-7-16,6 0-1 0,20 4 2 15,20-1-3-15,10-3-54 16,0 0-51-16</inkml:trace>
  <inkml:trace contextRef="#ctx0" brushRef="#br0" timeOffset="7890.5919">19198 16076 212 0,'0'0'102'16,"0"0"-80"-16,0 0-20 0,0 0 8 15,312-19 7-15,-233 15 0 16,21 4-9-16,12 0-7 16,4 0-1-16,13 0-12 15,-3 0-65-15,0 0-107 16</inkml:trace>
  <inkml:trace contextRef="#ctx0" brushRef="#br0" timeOffset="8071.0923">21312 16057 274 0,'0'0'70'16,"0"0"-48"-16,0 0-16 15,298-47 10-15,-202 35-6 0,4 6-2 16,6 2-4-16,10 1-3 16,10 3-1-16,3 0-8 15,7 0-38-15,-1 0-44 16,-9 3-40-16</inkml:trace>
  <inkml:trace contextRef="#ctx0" brushRef="#br0" timeOffset="8244.5125">23747 16073 186 0,'0'0'14'0,"0"0"43"15,255-10-53-15,-159 7 4 0,-6 0 2 16,9 3 0-16,4 0-7 15,13 0-3 1,3 0-1-16,7 0-15 0,3 0-30 16,13-4-116-16</inkml:trace>
  <inkml:trace contextRef="#ctx0" brushRef="#br0" timeOffset="8433.1158">26129 16026 207 0,'0'0'28'0,"0"0"23"16,0 0-25-16,321 0 14 16,-191 0-19-16,12 0 8 15,4 0-18-15,-7-5-4 0,-23 3-6 16,0 0-1-16,-17-1-16 16,-23 3-41-16,-6 0-22 15,-10 0-70-15</inkml:trace>
  <inkml:trace contextRef="#ctx0" brushRef="#br0" timeOffset="22846.5773">24429 17822 173 0,'0'0'8'16,"0"0"22"-16,0 0 0 15,0 0-2-15,0 0-2 16,0 0 0-16,0 0-3 16,0 0 4-16,-175 3-6 0,125 0 2 15,-6 0 0-15,-4-3-8 16,-16 0 1-16,16 0 2 15,-6 0-3 1,-3 0-7-16,-1 0 0 0,7 0 0 16,3-3 2-16,11-4 0 15,12-2-3-15,-2-2 1 16,-1-5 5-16,0 0 0 16,14-2-4-16,-4-6-3 15,7 1 1-15,3-7-3 16,-17 0 0-16,17-4-1 15,14 0 0-15,-4 3-1 0,0 0-2 16,7 0 6 0,-7 3-3-16,0-6-1 0,3 0 0 15,4-5 0-15,-4 1-1 16,7-8-1-16,0-3 0 16,0-7 1-16,0-11-2 15,20-4 2-15,16 0-1 16,-6 1 0-16,10 10 2 15,-10 8-2-15,0 6 1 16,-4 6-1-16,4 6 1 16,0 0-1-16,-4 2-2 15,-3 3 2-15,14-1 0 16,-7 1 0-16,6-3 2 16,-3-1-1-16,4-3-1 15,2 4 0-15,8-1-1 0,-4 4 1 16,-7 6-1-16,4 6 1 15,0 8 0-15,-4-1-2 16,4 3 1-16,10 0 1 16,9 4 0-16,24 3 0 15,7 0 0-15,-1 0-1 16,7 0 1-16,-10 0 0 16,-9 10 0-16,-15 2-1 15,-5 2 1-15,-1-1-1 16,-16-3 1-16,0 5 0 15,-1-5 0-15,1 2 0 16,0 3 0-16,-14 0 0 16,14 6-1-16,-10 1 1 15,0 3 0-15,-4 2 0 0,-6 5 0 16,0-1 0-16,-3 5 0 16,-4 8 0-16,3 3 0 15,-2 5 1-15,2 6-1 16,4 3 0-16,-10 3 0 15,0-2 0-15,-10-3 0 16,0 3 0-16,-7 2 0 16,-46 1 0-16,-23 7 1 15,-20-2 0-15,-23 1 0 16,-14-9 0-16,-16-3 0 16,-26-4-1-16,-8-10 2 0,-2-7-2 15,13-4-7-15,26-7-15 16,17-11-14-16,13-7-28 15,0-9-51-15,16 0-167 16</inkml:trace>
  <inkml:trace contextRef="#ctx0" brushRef="#br0" timeOffset="70113.0011">16243 14834 176 0,'0'0'39'16,"0"0"48"-16,0 0-72 15,0 0 17-15,0 0 1 16,0 0-2-16,0 0-7 15,0 0 5-15,0-13-8 0,0 13-2 16,0 0-2-16,10 0 4 16,40 0 2-16,26 3-7 15,14-3 3-15,26 0-3 16,3 0-7-16,3 0-3 16,-22 0 1-16,-1-6-5 15,-26 3-1-15,-30 2 1 16,-16 1-2-16,-17 0-11 15,-10 0-40-15,0-3-1 16,0-5-31-16,-7-1-105 16,-33-1-59-16</inkml:trace>
  <inkml:trace contextRef="#ctx0" brushRef="#br0" timeOffset="70450.019">16575 14575 189 0,'0'0'213'15,"0"0"-186"-15,0 0-4 16,0 0 12-16,0 0-4 16,0 0-6-16,0 18-7 15,0 22 2-15,0 19 11 16,0 15-9-16,0 6-9 0,-7 0-2 15,7-3 1 1,-3 0-2-16,-4 0-4 0,-3-6-4 16,0-10 0-16,-3-11-1 15,-4-17 1-15,7-10-2 16,0-9 1-16,10-10-1 16,0-4-1-16,0 0-21 15,0 0-24-15,0-9-37 16,0-10-38-16,0 3-102 15</inkml:trace>
  <inkml:trace contextRef="#ctx0" brushRef="#br0" timeOffset="70736.1127">16714 14583 379 0,'0'0'44'15,"0"0"-42"-15,0 0 9 16,0 0 26-16,0 0-3 16,-265 130-9-16,225-87-5 15,-6 9-3-15,-4-2-8 16,3 6-6-16,-15-7-1 0,-21 5-2 15,-7-3-2-15,21-11-28 16,2-15-59-16,18-23-61 16</inkml:trace>
  <inkml:trace contextRef="#ctx0" brushRef="#br0" timeOffset="70954.1069">15922 14719 307 0,'0'0'181'15,"0"0"-167"-15,0 0-9 16,0 0-5-16,381 63 15 16,-196-21 2-16,18 0-8 0,2-3-1 15,0-9-5-15,-3 4-3 16,-26-2-27-16,-30-5-114 15</inkml:trace>
  <inkml:trace contextRef="#ctx0" brushRef="#br0" timeOffset="71729.8327">27746 14737 356 0,'0'0'58'0,"0"0"-43"0,0 0 23 16,0 0 2 0,255-11-18-16,-182 11-5 15,6 0-7-15,17 0-4 16,-16 0-3-16,-21 0 0 0,-2 0-3 15,-11-6-3-15,-6-4-50 16,-30-6-80-16</inkml:trace>
  <inkml:trace contextRef="#ctx0" brushRef="#br0" timeOffset="72009.5893">28044 14424 397 0,'0'0'78'0,"0"0"-72"15,0 0 8-15,0 0 22 16,-7 126-6-16,4-70-12 16,3 5 6-16,0 1-3 15,0 3-7-15,0 2-2 16,0-2-5-16,0 2-3 15,-33-8-1-15,-7-9-1 16,-3-8-2-16,7-16-12 16,16-7-13-16,20-17-19 15,0-2-37-15,0 0-89 16</inkml:trace>
  <inkml:trace contextRef="#ctx0" brushRef="#br0" timeOffset="72370.134">28378 14550 154 0,'0'0'140'0,"0"0"-93"0,0 0-42 16,0 0 17-16,0 0 20 15,0 0-22-15,-49 6-13 16,-37 19 4-16,-14 9 10 16,-9 2 1-16,13 1-15 15,0 1-3-15,20-8 1 16,6-2-2-16,20-9-3 15,21-8 0-15,22-11 0 16,7 0-17-16,0 0-56 16,7-9-14-16,6-8-242 15</inkml:trace>
  <inkml:trace contextRef="#ctx0" brushRef="#br0" timeOffset="72647.51">27689 14527 215 0,'0'0'191'0,"0"0"-172"16,0 0-17-16,0 0 8 15,0 0 22-15,0 0 6 16,163 141 2-16,-104-83-9 15,18 0-9-15,-8 4-7 0,11-7-8 16,2-5-4-16,-2-8 0 16,-10-8-3-16,-24-8-6 15,-16 0-45-15,-30-13-40 16,0-9-80-16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3-21T05:58:47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8839 9411 287 0,'0'0'10'0,"0"0"16"15,0 0-18-15,0 0-8 16,0 0 5-16,0 0-1 16,0 0 6-16,106 0 8 15,-40 0-4-15,14 0-8 16,6 9-3-16,3-2-2 16,7-4 3-16,20-1-4 15,10-2 0-15,13 0-45 16,-3 0-97-16</inkml:trace>
  <inkml:trace contextRef="#ctx0" brushRef="#br0" timeOffset="231.7095">11122 9427 372 0,'0'0'7'0,"0"0"-7"16,0 0 3-16,0 0 6 15,331-53-2-15,-235 43-3 16,0 8 0-16,3 2-2 16,17 0 0-16,10 0-1 15,-7 0 1-15,17 0-1 16,0 0-1-16,0 0-15 0,6 0-34 16,4-4-60-16,-17-3-70 15</inkml:trace>
  <inkml:trace contextRef="#ctx0" brushRef="#br0" timeOffset="1004.5125">13639 9401 211 0,'0'0'53'15,"0"0"-29"-15,322-27 8 16,-177 5-15-16,1 3-13 16,0 3 1-16,-20 8 15 15,-20 8-19-15,-10 0 3 16,-13 0-2-16,3 10 0 15,0 7 3-15,20 2-4 0,0-6 1 16,3-4-2-16,7-3 0 16,14-4-2-16,2-2-5 15,17 0 0-15,23 0-16 16,4 0-5-16,-10 0 5 16,6-8 11-16,-33 5-5 15,-13-3 11-15,-27 5 6 16,-13 1 3-16,-26-3 16 15,-23 3 11-15,2 0 8 16,-9 0-4-16,0 0 0 16,6 0 6-16,4 0-10 15,7-2-3-15,-4 2-7 0,3-3-3 16,-10 3-4 0,-6 0-4-16,3 0-5 0,-6 0 1 15,-7 0-1-15,0 0-1 16,-4 0-1-16,-3 0 2 15,4-1-1-15,-7 1 1 16,0 0-1-16,-7-3 0 16,4 0 0-16,-7 2-3 15,0 1 1-15,0 0 0 16,0 0-1-16,0 0-1 16,0 0 1-16,0 0 0 15,0 0 2-15,0 0 0 16,0 0 0-16,0 0 0 15,0 0-1-15,0 0 0 16,0 0 0-16,0 0 0 0,0 0 0 16,0 0-1-16,0 0 1 15,0-2-1-15,0 2 0 16,0 0-1-16,0 0 1 16,0 0-2-16,0 0 2 15,0 0-1-15,0 0 0 16,0 0 1-16,0 0 0 15,0 0 2-15,0 0-1 16,0 0 1-16,0 0 0 16,0 0-2-16,0 0 1 0,-7 0 0 15,7 0-1 1,-3 0 0-16,-4-3 0 0,4 0-5 16,-4 0-6-16,4-1-15 15,-7 4-33-15,3 0-36 16,-6 0-120-16</inkml:trace>
  <inkml:trace contextRef="#ctx0" brushRef="#br0" timeOffset="2287.4067">21146 9513 285 0,'0'0'8'16,"0"0"-7"-16,0 0 24 15,0 0 8-15,0 0-7 16,0 0-7-16,302-50-5 16,-236 49-8-16,10 1-2 15,14-3-1-15,9 3 0 16,17-5-1-16,17 4-2 0,6-1-15 15,13 2-40 1,-3 0-46-16,-13 0-113 0</inkml:trace>
  <inkml:trace contextRef="#ctx0" brushRef="#br0" timeOffset="2494.7277">23528 9469 360 0,'0'0'23'0,"0"0"-19"15,0 0-1-15,0 0 12 16,0 0 1-16,308-49-6 16,-211 40-3-16,2 5 0 15,17 1-7-15,10 3 1 16,0 0-1-16,0 0 0 0,-7 0-17 16,7 0-30-16,0 0-41 15,-10 0-74-15</inkml:trace>
  <inkml:trace contextRef="#ctx0" brushRef="#br0" timeOffset="2939.2351">25861 9417 239 0,'0'0'27'16,"0"0"-12"-16,298-19 24 16,-179 10-21-16,-3 0-6 15,0 3 1-15,-7 3-4 16,-3 3-6-16,-10 0-2 15,4 0-1-15,-4 0 3 0,0 0-3 16,20 6 0 0,0 2-12-16,3-6-13 0,-3 0-4 15,0-2 10-15,-7 0 6 16,-13 2 9-16,-16-2 1 16,-7 3 3-16,-4-2 4 15,-9-1 16-15,6 0 6 16,4 0-1-16,9 0 6 15,17 0-7-15,10 0-4 16,10 0-6-16,10-4-2 16,0 0-5-16,0 0-4 15,-7 1-1-15,-9 3-2 0,-4 0 0 16,-10 0 1-16,0 0 1 16,3 0-1-16,4 0-1 15,0 0 1-15,-1 0 0 16,-16 0-1-16,-16-4 0 15,-20-4 2-15,-14 2-2 16,-26 3 0-16,-10 2-2 16,0 1-20-16,0 0-43 15,-10 0-71-15</inkml:trace>
  <inkml:trace contextRef="#ctx0" brushRef="#br0" timeOffset="16485.8914">10668 9632 224 0,'0'0'141'0,"0"0"-89"16,0 0-32-16,0 0 5 15,0 0-6-15,0 0 6 16,0 0 8-16,112 17-13 16,-62-6-8-16,16 4 3 15,7 0-1-15,10 1 5 16,6 2-3-16,1-9-1 0,3-5-4 15,-4-4-1-15,-9 0-5 16,-4 0-2-16,-17 0-1 16,-12-4 0-16,-24-5-1 15,-13 7-1-15,-10-2-1 16,0 4-27-16,0-3-17 16,0 1-23-16,-3 2-36 15,-44 0-50-15</inkml:trace>
  <inkml:trace contextRef="#ctx0" brushRef="#br0" timeOffset="16876.6068">11218 9358 200 0,'0'0'122'16,"0"0"-81"-16,0 0-15 0,0 0 17 15,0 0 6-15,0 0-13 16,0-3-15-16,0 3-12 16,0 21-5-16,-7 14 6 15,4 17 1-15,-14 16 2 0,14 9 8 16,-7 6-9-16,-7 3-8 15,7-2 2-15,0-5 1 16,-9-11-5-16,9-19 0 16,0-14-2-16,3-9 2 15,7-10 0-15,-10-6-1 16,7-4 1-16,-4-6-2 16,4 0-12-16,3 0-11 15,-10-15-29-15,-10-7-54 16,-7-12-90-16</inkml:trace>
  <inkml:trace contextRef="#ctx0" brushRef="#br0" timeOffset="17184.6113">11334 9414 313 0,'0'0'136'16,"0"0"-99"-16,0 0-36 15,0 0 13-15,0 0 14 16,-87 160 1-16,48-89-7 16,-18 2-4-16,18 5-4 15,-11-5-3-15,-6-6-6 16,6-5-2-16,10-13-1 0,10-17-1 15,14-13-1-15,16-18-9 16,0-1-43-16,0-4-26 16,-10-33-53-16</inkml:trace>
  <inkml:trace contextRef="#ctx0" brushRef="#br0" timeOffset="17437.2937">10731 9466 249 0,'0'0'190'15,"0"0"-159"-15,0 0-31 0,0 0 11 16,0 0 20 0,0 0 7-16,364 107-7 0,-222-51-1 15,-12 12-9-15,-14 12-13 16,-30 3-4-16,-10 1-2 15,-33-5-2-15,-16-10-3 16,2-8-33-16,-19-11-25 16,20-20-34-16,16-14-156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29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4B7763E-F065-48A0-846A-6154BB814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5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Shape 55"/>
          <p:cNvSpPr>
            <a:spLocks noGrp="1"/>
          </p:cNvSpPr>
          <p:nvPr>
            <p:ph type="body" sz="quarter" idx="1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•"/>
            </a:pPr>
            <a:endParaRPr lang="en-US" altLang="en-US" sz="1800" smtClean="0">
              <a:solidFill>
                <a:srgbClr val="FFFFFF"/>
              </a:solidFill>
              <a:latin typeface="Palatino" pitchFamily="1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6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how \ must be escaped to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0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763E-F065-48A0-846A-6154BB8147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character is uppercase or not</a:t>
            </a:r>
          </a:p>
          <a:p>
            <a:r>
              <a:rPr lang="en-US" dirty="0"/>
              <a:t>/^[A-Z]/</a:t>
            </a:r>
          </a:p>
          <a:p>
            <a:endParaRPr lang="en-US" dirty="0"/>
          </a:p>
          <a:p>
            <a:r>
              <a:rPr lang="en-US" dirty="0"/>
              <a:t>Hexadecimal value or not</a:t>
            </a:r>
          </a:p>
          <a:p>
            <a:r>
              <a:rPr lang="en-US" dirty="0"/>
              <a:t>/^[0-9a-fA-F]+$/;</a:t>
            </a:r>
          </a:p>
          <a:p>
            <a:endParaRPr lang="en-US" dirty="0"/>
          </a:p>
          <a:p>
            <a:r>
              <a:rPr lang="en-US" dirty="0" err="1"/>
              <a:t>Hexcolor</a:t>
            </a:r>
            <a:r>
              <a:rPr lang="en-US" dirty="0"/>
              <a:t> or not</a:t>
            </a:r>
          </a:p>
          <a:p>
            <a:r>
              <a:rPr lang="en-US" dirty="0"/>
              <a:t>/^#?([0-9a-fA-F]{3}|[0-9a-fA-F]{6})$/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763E-F065-48A0-846A-6154BB8147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8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how \ must be escaped to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b="1" baseline="0" dirty="0">
                <a:solidFill>
                  <a:srgbClr val="FF0000"/>
                </a:solidFill>
              </a:rPr>
              <a:t> 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763E-F065-48A0-846A-6154BB8147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2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delete the comments that give out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"/[ACGT]+/"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52CB-13BD-4515-BC6C-7346B890E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52CB-13BD-4515-BC6C-7346B890E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"/[ABCDF][+\-]?/"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52CB-13BD-4515-BC6C-7346B890E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"/\$\d{3,}\.\d{2}/"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52CB-13BD-4515-BC6C-7346B890E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0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how \ must be escaped to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fld id="{7262A6F1-98D9-47E2-91E5-8E400FA541E7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CS380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>
              <a:defRPr/>
            </a:pPr>
            <a:fld id="{2E5D0220-B4B9-4A6B-8B10-BD03076C3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E9DC-6AFC-46A4-BB76-77EF9841672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40D55-7736-4ACE-A3A7-7F56B8239C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FB9A-4C33-4243-9578-85571EE8494B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98246-F771-4CF0-968F-A18BE623C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6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95FFF-1267-4AFA-9B57-BB8672D9EAD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19473D-E2F6-4A27-9529-DA976C976C2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40E833-D657-4B88-940F-DBB703DEB59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0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0F7B36-D9AA-46F9-A138-9051E768802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3AE39F-D284-49F4-AD75-E04B6A8EC56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8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D3EEF1-DC7A-4D52-8BC2-4DA0A097F83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09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6BA63B-99EC-47EA-8225-8A149DA2B9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2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3E3A49-C044-4B11-92E7-3A5B97173BF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8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669B-D71F-477D-87D3-F6CA209053FD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3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F42217-2C05-4C2D-9962-CE759A2FB5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09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C5AC66-6112-4CDB-AC31-74AD1D3148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22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D02E-B732-45C2-A5F1-9CEDABF483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8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229C76-0C61-4937-BD22-601F11BFC3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8452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6F85-B38B-48C5-8649-6028448158A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A1A7E-9E23-4294-AE38-3E673C2B53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11E6-813E-46B0-9933-5242E827BF94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D85C4-A150-4CCE-810D-AC455FEFF3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9C-917F-4D77-A611-8A604F887456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CC797-6EF3-46F9-B1AD-2ABB67B5AF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1C90-CCEA-4F59-B75E-3B9DE2EC2753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7BF94-02C2-420C-9C6C-F737276E9F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3FA1-7697-428D-AB24-983E97738AA0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76630-97FA-4053-9A3E-224092DA3E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7AB9-805C-4239-8247-5CBC068F895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18899AE7-DFD5-44CB-9749-FF152F9665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450151-5870-41BF-8511-74E766B5BF0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CS380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>
              <a:defRPr/>
            </a:pPr>
            <a:fld id="{E7F144C4-A25D-491A-B071-F8D6194A4F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8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FB2F723-8EDB-41ED-A2C7-CFA61FC721CD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CS380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C83A7649-C2E8-49E4-B406-C8AB0F58F2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33" y="274588"/>
            <a:ext cx="1097313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33" y="1600647"/>
            <a:ext cx="10973135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33" y="6356821"/>
            <a:ext cx="2845135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53">
              <a:defRPr sz="1200">
                <a:solidFill>
                  <a:prstClr val="white">
                    <a:tint val="75000"/>
                  </a:prstClr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 marL="0" marR="0" lvl="0" indent="0" algn="l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572" y="6356821"/>
            <a:ext cx="3860856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53">
              <a:defRPr sz="1200">
                <a:solidFill>
                  <a:prstClr val="white">
                    <a:tint val="75000"/>
                  </a:prstClr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 marL="0" marR="0" lvl="0" indent="0" algn="ct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  <a:sym typeface="Palatino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432" y="6356821"/>
            <a:ext cx="2845135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914353">
              <a:defRPr sz="12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35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9E88F-C83A-41F6-B18C-2260A6D696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  <a:sym typeface="Palatino" pitchFamily="1" charset="0"/>
              </a:rPr>
              <a:pPr marL="0" marR="0" lvl="0" indent="0" algn="r" defTabSz="91435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27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59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35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5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7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665" indent="-3426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64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254" indent="-28462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1844" indent="-2276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599474" indent="-2276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104" indent="-2276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naweera.r@nsbm.l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preg-replace" TargetMode="External"/><Relationship Id="rId2" Type="http://schemas.openxmlformats.org/officeDocument/2006/relationships/hyperlink" Target="http://www.php.net/preg-ma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.net/preg-spl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0"/>
          <p:cNvSpPr>
            <a:spLocks noGrp="1"/>
          </p:cNvSpPr>
          <p:nvPr>
            <p:ph type="title" idx="4294967295"/>
          </p:nvPr>
        </p:nvSpPr>
        <p:spPr>
          <a:xfrm>
            <a:off x="1639664" y="853980"/>
            <a:ext cx="8874722" cy="2830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4000" b="1" dirty="0">
                <a:solidFill>
                  <a:srgbClr val="FF920B"/>
                </a:solidFill>
              </a:rPr>
              <a:t>Software Development Tools &amp; Practices</a:t>
            </a:r>
            <a:br>
              <a:rPr lang="en-US" altLang="en-US" sz="4000" b="1" dirty="0">
                <a:solidFill>
                  <a:srgbClr val="FF920B"/>
                </a:solidFill>
              </a:rPr>
            </a:br>
            <a:r>
              <a:rPr lang="en-US" altLang="en-US" sz="2800" b="1" dirty="0">
                <a:solidFill>
                  <a:srgbClr val="942192"/>
                </a:solidFill>
              </a:rPr>
              <a:t>PUSL2020 </a:t>
            </a:r>
            <a:br>
              <a:rPr lang="en-US" altLang="en-US" sz="2800" b="1" dirty="0">
                <a:solidFill>
                  <a:srgbClr val="942192"/>
                </a:solidFill>
              </a:rPr>
            </a:br>
            <a:r>
              <a:rPr lang="en-US" altLang="en-US" sz="2800" b="1" dirty="0">
                <a:solidFill>
                  <a:srgbClr val="FFFFFF"/>
                </a:solidFill>
              </a:rPr>
              <a:t>Level 2</a:t>
            </a:r>
            <a:endParaRPr lang="en-US" altLang="en-US" sz="2600" b="1" dirty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sz="quarter" idx="4294967295"/>
          </p:nvPr>
        </p:nvSpPr>
        <p:spPr>
          <a:xfrm>
            <a:off x="1" y="5721627"/>
            <a:ext cx="12192000" cy="1127339"/>
          </a:xfrm>
          <a:solidFill>
            <a:srgbClr val="F7FBFF"/>
          </a:solidFill>
        </p:spPr>
        <p:txBody>
          <a:bodyPr rtlCol="0">
            <a:normAutofit lnSpcReduction="10000"/>
          </a:bodyPr>
          <a:lstStyle/>
          <a:p>
            <a:pPr marL="0" indent="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 sz="2500"/>
            </a:pPr>
            <a:r>
              <a:rPr lang="en-US" sz="2500" b="1" dirty="0">
                <a:solidFill>
                  <a:srgbClr val="FF8000"/>
                </a:solidFill>
                <a:ea typeface="+mn-ea"/>
                <a:cs typeface="+mn-cs"/>
              </a:rPr>
              <a:t>Dr. Rasika Ranaweera (</a:t>
            </a:r>
            <a:r>
              <a:rPr lang="en-US" sz="1600" b="1" dirty="0" smtClean="0">
                <a:solidFill>
                  <a:srgbClr val="FF8000"/>
                </a:solidFill>
                <a:ea typeface="+mn-ea"/>
                <a:cs typeface="+mn-cs"/>
                <a:hlinkClick r:id="rId3"/>
              </a:rPr>
              <a:t>ranaweera.r@nsbm.ac.lk</a:t>
            </a:r>
            <a:r>
              <a:rPr lang="en-US" sz="1600" b="1" dirty="0" smtClean="0">
                <a:solidFill>
                  <a:srgbClr val="FF8000"/>
                </a:solidFill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srgbClr val="FF8000"/>
                </a:solidFill>
                <a:ea typeface="+mn-ea"/>
                <a:cs typeface="+mn-cs"/>
              </a:rPr>
              <a:t>| +94 11 544 6126</a:t>
            </a:r>
            <a:r>
              <a:rPr lang="en-US" sz="2500" b="1" dirty="0">
                <a:solidFill>
                  <a:srgbClr val="FF8000"/>
                </a:solidFill>
                <a:ea typeface="+mn-ea"/>
                <a:cs typeface="+mn-cs"/>
              </a:rPr>
              <a:t>)</a:t>
            </a:r>
          </a:p>
          <a:p>
            <a:pPr marL="0" indent="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 sz="1800"/>
            </a:pPr>
            <a:r>
              <a:rPr lang="en-US" sz="1800" b="1" dirty="0">
                <a:solidFill>
                  <a:srgbClr val="FF8000"/>
                </a:solidFill>
              </a:rPr>
              <a:t>Faculty of Faculty of Postgraduate Studies &amp; Professional Advancement | NSBM Green University</a:t>
            </a:r>
          </a:p>
          <a:p>
            <a:pPr marL="0" indent="0" algn="ctr" eaLnBrk="1" fontAlgn="auto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  <a:defRPr sz="1600"/>
            </a:pPr>
            <a:endParaRPr sz="1600" b="1" dirty="0">
              <a:solidFill>
                <a:srgbClr val="FF8000"/>
              </a:solidFill>
              <a:ea typeface="+mn-ea"/>
              <a:cs typeface="+mn-cs"/>
            </a:endParaRPr>
          </a:p>
        </p:txBody>
      </p:sp>
      <p:sp>
        <p:nvSpPr>
          <p:cNvPr id="52" name="Shape 52"/>
          <p:cNvSpPr>
            <a:spLocks noChangeArrowheads="1"/>
          </p:cNvSpPr>
          <p:nvPr/>
        </p:nvSpPr>
        <p:spPr bwMode="auto">
          <a:xfrm>
            <a:off x="1639664" y="3857612"/>
            <a:ext cx="8874722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r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353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BFCF8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Palatino" pitchFamily="1" charset="0"/>
              </a:rPr>
              <a:t>“Validation”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BFCF8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Palati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40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characters: |, (), ^, \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| means </a:t>
            </a:r>
            <a:r>
              <a:rPr lang="en-US" sz="2800" i="1" dirty="0"/>
              <a:t>OR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"/</a:t>
            </a:r>
            <a:r>
              <a:rPr lang="en-US" sz="2800" dirty="0" err="1"/>
              <a:t>abc|def|g</a:t>
            </a:r>
            <a:r>
              <a:rPr lang="en-US" sz="2800" dirty="0"/>
              <a:t>/" matches "</a:t>
            </a:r>
            <a:r>
              <a:rPr lang="en-US" sz="2800" dirty="0" err="1"/>
              <a:t>abc</a:t>
            </a:r>
            <a:r>
              <a:rPr lang="en-US" sz="2800" dirty="0"/>
              <a:t>", "</a:t>
            </a:r>
            <a:r>
              <a:rPr lang="en-US" sz="2800" dirty="0" err="1"/>
              <a:t>def</a:t>
            </a:r>
            <a:r>
              <a:rPr lang="en-US" sz="2800" dirty="0"/>
              <a:t>", or "g"</a:t>
            </a:r>
          </a:p>
          <a:p>
            <a:pPr lvl="1"/>
            <a:r>
              <a:rPr lang="en-US" sz="2800" dirty="0"/>
              <a:t>There's no </a:t>
            </a:r>
            <a:r>
              <a:rPr lang="en-US" sz="2800" i="1" dirty="0"/>
              <a:t>AND</a:t>
            </a:r>
            <a:r>
              <a:rPr lang="en-US" sz="2800" dirty="0"/>
              <a:t> symbol. Why not?</a:t>
            </a:r>
          </a:p>
          <a:p>
            <a:r>
              <a:rPr lang="en-US" sz="2800" dirty="0"/>
              <a:t>() are for grouping </a:t>
            </a:r>
          </a:p>
          <a:p>
            <a:pPr lvl="1"/>
            <a:r>
              <a:rPr lang="en-US" sz="2800" dirty="0"/>
              <a:t>"/(</a:t>
            </a:r>
            <a:r>
              <a:rPr lang="en-US" sz="2800" dirty="0" err="1"/>
              <a:t>Homer|Marge</a:t>
            </a:r>
            <a:r>
              <a:rPr lang="en-US" sz="2800" dirty="0"/>
              <a:t>) Simpson/" matches "Homer Simpson" or "Marge Simpson"</a:t>
            </a:r>
          </a:p>
          <a:p>
            <a:r>
              <a:rPr lang="en-US" sz="2800" dirty="0"/>
              <a:t>^ matches the beginning of a line; $ the end </a:t>
            </a:r>
          </a:p>
          <a:p>
            <a:pPr lvl="1"/>
            <a:r>
              <a:rPr lang="en-US" sz="2800" dirty="0"/>
              <a:t>"/^&lt;!--$/" matches a line that consists entirely of "&lt;!--"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regular expression to find line breaks in an HTML file.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characters: |, (), ^, \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\ starts an escape sequence </a:t>
            </a:r>
          </a:p>
          <a:p>
            <a:pPr lvl="1"/>
            <a:r>
              <a:rPr lang="en-US" sz="3200" dirty="0"/>
              <a:t>many characters must be escaped to match them literally: / \ $ . [ ] ( ) ^ * + ?</a:t>
            </a:r>
          </a:p>
          <a:p>
            <a:pPr lvl="1"/>
            <a:r>
              <a:rPr lang="en-US" sz="3200" dirty="0"/>
              <a:t>"/&lt;</a:t>
            </a:r>
            <a:r>
              <a:rPr lang="en-US" sz="3200" dirty="0" err="1"/>
              <a:t>br</a:t>
            </a:r>
            <a:r>
              <a:rPr lang="en-US" sz="3200" dirty="0"/>
              <a:t> \/&gt;/" matches lines containing &lt;</a:t>
            </a:r>
            <a:r>
              <a:rPr lang="en-US" sz="3200" dirty="0" err="1"/>
              <a:t>br</a:t>
            </a:r>
            <a:r>
              <a:rPr lang="en-US" sz="3200" dirty="0"/>
              <a:t> /&gt; tags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Quantifiers: *, +,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* means 0 or more occurrences</a:t>
            </a:r>
          </a:p>
          <a:p>
            <a:pPr lvl="1"/>
            <a:r>
              <a:rPr lang="en-US" sz="2800" dirty="0"/>
              <a:t>"/</a:t>
            </a:r>
            <a:r>
              <a:rPr lang="en-US" sz="2800" dirty="0" err="1"/>
              <a:t>abc</a:t>
            </a:r>
            <a:r>
              <a:rPr lang="en-US" sz="2800" dirty="0"/>
              <a:t>*/" matches "</a:t>
            </a:r>
            <a:r>
              <a:rPr lang="en-US" sz="2800" dirty="0" err="1"/>
              <a:t>ab</a:t>
            </a:r>
            <a:r>
              <a:rPr lang="en-US" sz="2800" dirty="0"/>
              <a:t>", "</a:t>
            </a:r>
            <a:r>
              <a:rPr lang="en-US" sz="2800" dirty="0" err="1"/>
              <a:t>abc</a:t>
            </a:r>
            <a:r>
              <a:rPr lang="en-US" sz="2800" dirty="0"/>
              <a:t>", "</a:t>
            </a:r>
            <a:r>
              <a:rPr lang="en-US" sz="2800" dirty="0" err="1"/>
              <a:t>abcc</a:t>
            </a:r>
            <a:r>
              <a:rPr lang="en-US" sz="2800" dirty="0"/>
              <a:t>", "</a:t>
            </a:r>
            <a:r>
              <a:rPr lang="en-US" sz="2800" dirty="0" err="1"/>
              <a:t>abccc</a:t>
            </a:r>
            <a:r>
              <a:rPr lang="en-US" sz="2800" dirty="0"/>
              <a:t>", ...</a:t>
            </a:r>
          </a:p>
          <a:p>
            <a:pPr lvl="1"/>
            <a:r>
              <a:rPr lang="en-US" sz="2800" dirty="0"/>
              <a:t>"/a(</a:t>
            </a:r>
            <a:r>
              <a:rPr lang="en-US" sz="2800" dirty="0" err="1"/>
              <a:t>bc</a:t>
            </a:r>
            <a:r>
              <a:rPr lang="en-US" sz="2800" dirty="0"/>
              <a:t>)*/" matches "a", "</a:t>
            </a:r>
            <a:r>
              <a:rPr lang="en-US" sz="2800" dirty="0" err="1"/>
              <a:t>abc</a:t>
            </a:r>
            <a:r>
              <a:rPr lang="en-US" sz="2800" dirty="0"/>
              <a:t>", "</a:t>
            </a:r>
            <a:r>
              <a:rPr lang="en-US" sz="2800" dirty="0" err="1"/>
              <a:t>abcbc</a:t>
            </a:r>
            <a:r>
              <a:rPr lang="en-US" sz="2800" dirty="0"/>
              <a:t>", "</a:t>
            </a:r>
            <a:r>
              <a:rPr lang="en-US" sz="2800" dirty="0" err="1"/>
              <a:t>abcbcbc</a:t>
            </a:r>
            <a:r>
              <a:rPr lang="en-US" sz="2800" dirty="0"/>
              <a:t>", ...</a:t>
            </a:r>
          </a:p>
          <a:p>
            <a:pPr lvl="1"/>
            <a:r>
              <a:rPr lang="en-US" sz="2800" dirty="0"/>
              <a:t>"/a.*a/" matches "</a:t>
            </a:r>
            <a:r>
              <a:rPr lang="en-US" sz="2800" dirty="0" err="1"/>
              <a:t>aa</a:t>
            </a:r>
            <a:r>
              <a:rPr lang="en-US" sz="2800" dirty="0"/>
              <a:t>", "aba", "a8qa", "a!?_a", ...</a:t>
            </a:r>
          </a:p>
          <a:p>
            <a:r>
              <a:rPr lang="en-US" sz="2800" dirty="0"/>
              <a:t>+ means 1 or more occurrences</a:t>
            </a:r>
          </a:p>
          <a:p>
            <a:pPr lvl="1"/>
            <a:r>
              <a:rPr lang="en-US" sz="2800" dirty="0"/>
              <a:t>"/a(</a:t>
            </a:r>
            <a:r>
              <a:rPr lang="en-US" sz="2800" dirty="0" err="1"/>
              <a:t>bc</a:t>
            </a:r>
            <a:r>
              <a:rPr lang="en-US" sz="2800" dirty="0"/>
              <a:t>)+/" matches "</a:t>
            </a:r>
            <a:r>
              <a:rPr lang="en-US" sz="2800" dirty="0" err="1"/>
              <a:t>abc</a:t>
            </a:r>
            <a:r>
              <a:rPr lang="en-US" sz="2800" dirty="0"/>
              <a:t>", "</a:t>
            </a:r>
            <a:r>
              <a:rPr lang="en-US" sz="2800" dirty="0" err="1"/>
              <a:t>abcbc</a:t>
            </a:r>
            <a:r>
              <a:rPr lang="en-US" sz="2800" dirty="0"/>
              <a:t>", "</a:t>
            </a:r>
            <a:r>
              <a:rPr lang="en-US" sz="2800" dirty="0" err="1"/>
              <a:t>abcbcbc</a:t>
            </a:r>
            <a:r>
              <a:rPr lang="en-US" sz="2800" dirty="0"/>
              <a:t>", ...</a:t>
            </a:r>
          </a:p>
          <a:p>
            <a:pPr lvl="1"/>
            <a:r>
              <a:rPr lang="en-US" sz="2800" dirty="0"/>
              <a:t>"/</a:t>
            </a:r>
            <a:r>
              <a:rPr lang="en-US" sz="2800" dirty="0" err="1"/>
              <a:t>Goo+gle</a:t>
            </a:r>
            <a:r>
              <a:rPr lang="en-US" sz="2800" dirty="0"/>
              <a:t>/" matches "Google", "</a:t>
            </a:r>
            <a:r>
              <a:rPr lang="en-US" sz="2800" dirty="0" err="1"/>
              <a:t>Gooogle</a:t>
            </a:r>
            <a:r>
              <a:rPr lang="en-US" sz="2800" dirty="0"/>
              <a:t>", "</a:t>
            </a:r>
            <a:r>
              <a:rPr lang="en-US" sz="2800" dirty="0" err="1"/>
              <a:t>Goooogle</a:t>
            </a:r>
            <a:r>
              <a:rPr lang="en-US" sz="2800" dirty="0"/>
              <a:t>", ...</a:t>
            </a:r>
          </a:p>
          <a:p>
            <a:r>
              <a:rPr lang="en-US" sz="2800" dirty="0"/>
              <a:t>? means 0 or 1 occurrences</a:t>
            </a:r>
          </a:p>
          <a:p>
            <a:pPr lvl="1"/>
            <a:r>
              <a:rPr lang="en-US" sz="2800" dirty="0"/>
              <a:t>"/a(</a:t>
            </a:r>
            <a:r>
              <a:rPr lang="en-US" sz="2800" dirty="0" err="1"/>
              <a:t>bc</a:t>
            </a:r>
            <a:r>
              <a:rPr lang="en-US" sz="2800" dirty="0"/>
              <a:t>)?/" matches "a" or "</a:t>
            </a:r>
            <a:r>
              <a:rPr lang="en-US" sz="2800" dirty="0" err="1"/>
              <a:t>abc</a:t>
            </a:r>
            <a:r>
              <a:rPr lang="en-US" sz="2800" dirty="0"/>
              <a:t>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quantifiers: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{</a:t>
            </a:r>
            <a:r>
              <a:rPr lang="en-US" sz="3200" dirty="0" err="1"/>
              <a:t>min,max</a:t>
            </a:r>
            <a:r>
              <a:rPr lang="en-US" sz="3200" dirty="0"/>
              <a:t>} means between min and max occurrences (inclusive)</a:t>
            </a:r>
          </a:p>
          <a:p>
            <a:pPr lvl="1"/>
            <a:r>
              <a:rPr lang="en-US" sz="3200" dirty="0"/>
              <a:t>"/a(</a:t>
            </a:r>
            <a:r>
              <a:rPr lang="en-US" sz="3200" dirty="0" err="1"/>
              <a:t>bc</a:t>
            </a:r>
            <a:r>
              <a:rPr lang="en-US" sz="3200" dirty="0"/>
              <a:t>){2,4}/" matches "</a:t>
            </a:r>
            <a:r>
              <a:rPr lang="en-US" sz="3200" dirty="0" err="1"/>
              <a:t>abcbc</a:t>
            </a:r>
            <a:r>
              <a:rPr lang="en-US" sz="3200" dirty="0"/>
              <a:t>", "</a:t>
            </a:r>
            <a:r>
              <a:rPr lang="en-US" sz="3200" dirty="0" err="1"/>
              <a:t>abcbcbc</a:t>
            </a:r>
            <a:r>
              <a:rPr lang="en-US" sz="3200" dirty="0"/>
              <a:t>", or "</a:t>
            </a:r>
            <a:r>
              <a:rPr lang="en-US" sz="3200" dirty="0" err="1"/>
              <a:t>abcbcbcbc</a:t>
            </a:r>
            <a:r>
              <a:rPr lang="en-US" sz="3200" dirty="0"/>
              <a:t>"</a:t>
            </a:r>
          </a:p>
          <a:p>
            <a:r>
              <a:rPr lang="en-US" sz="3200" dirty="0"/>
              <a:t>min or max may be omitted to specify any number</a:t>
            </a:r>
          </a:p>
          <a:p>
            <a:pPr lvl="1"/>
            <a:r>
              <a:rPr lang="en-US" sz="3200" dirty="0"/>
              <a:t>{2,} means 2 or more</a:t>
            </a:r>
          </a:p>
          <a:p>
            <a:pPr lvl="1"/>
            <a:r>
              <a:rPr lang="en-US" sz="3200" dirty="0"/>
              <a:t>{,6} means up to 6</a:t>
            </a:r>
          </a:p>
          <a:p>
            <a:pPr lvl="1"/>
            <a:r>
              <a:rPr lang="en-US" sz="3200" dirty="0"/>
              <a:t>{3} means exactly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sets: []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[] group characters into a character set; will match any single character from the set</a:t>
            </a:r>
          </a:p>
          <a:p>
            <a:pPr lvl="1"/>
            <a:r>
              <a:rPr lang="en-US" sz="2800" dirty="0"/>
              <a:t>"/[</a:t>
            </a:r>
            <a:r>
              <a:rPr lang="en-US" sz="2800" dirty="0" err="1"/>
              <a:t>bcd</a:t>
            </a:r>
            <a:r>
              <a:rPr lang="en-US" sz="2800" dirty="0"/>
              <a:t>]art/" matches strings containing "</a:t>
            </a:r>
            <a:r>
              <a:rPr lang="en-US" sz="2800" dirty="0" err="1"/>
              <a:t>bart</a:t>
            </a:r>
            <a:r>
              <a:rPr lang="en-US" sz="2800" dirty="0"/>
              <a:t>", "cart", and "dart"</a:t>
            </a:r>
          </a:p>
          <a:p>
            <a:pPr lvl="1"/>
            <a:r>
              <a:rPr lang="en-US" sz="2800" dirty="0"/>
              <a:t>equivalent to "/(</a:t>
            </a:r>
            <a:r>
              <a:rPr lang="en-US" sz="2800" dirty="0" err="1"/>
              <a:t>b|c|d</a:t>
            </a:r>
            <a:r>
              <a:rPr lang="en-US" sz="2800" dirty="0"/>
              <a:t>)art/" but shorter</a:t>
            </a:r>
          </a:p>
          <a:p>
            <a:r>
              <a:rPr lang="en-US" sz="2800" dirty="0"/>
              <a:t>inside [], many of the modifier keys act as normal characters</a:t>
            </a:r>
          </a:p>
          <a:p>
            <a:pPr lvl="1"/>
            <a:r>
              <a:rPr lang="en-US" sz="2800" dirty="0"/>
              <a:t>"/what[!*?]*/" matches "what", "what!", "what?**!", "what??!",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ranges: [start-end]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inside a character set, specify a range of characters with -</a:t>
            </a:r>
          </a:p>
          <a:p>
            <a:pPr lvl="1"/>
            <a:r>
              <a:rPr lang="en-US" sz="2800" dirty="0"/>
              <a:t>"/[a-z]/" matches any lowercase letter</a:t>
            </a:r>
          </a:p>
          <a:p>
            <a:pPr lvl="1"/>
            <a:r>
              <a:rPr lang="en-US" sz="2800" dirty="0"/>
              <a:t>"/[a-zA-Z0-9]/" matches any lower- or uppercase letter or digit</a:t>
            </a:r>
          </a:p>
          <a:p>
            <a:r>
              <a:rPr lang="en-US" sz="2800" dirty="0"/>
              <a:t>an initial ^ inside a character set negates it</a:t>
            </a:r>
          </a:p>
          <a:p>
            <a:pPr lvl="1"/>
            <a:r>
              <a:rPr lang="en-US" sz="2800" dirty="0"/>
              <a:t>"/[^</a:t>
            </a:r>
            <a:r>
              <a:rPr lang="en-US" sz="2800" dirty="0" err="1"/>
              <a:t>abcd</a:t>
            </a:r>
            <a:r>
              <a:rPr lang="en-US" sz="2800" dirty="0"/>
              <a:t>]/" matches any character other than a, b, c, or 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ranges: [start-end]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inside a character set, - must be escaped to be matched</a:t>
            </a:r>
          </a:p>
          <a:p>
            <a:pPr lvl="1"/>
            <a:r>
              <a:rPr lang="en-US" sz="2800" dirty="0"/>
              <a:t>"/[+\-]?[0-9]+/" matches an optional + or -, followed by at least one digit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special escape sequence character sets:</a:t>
            </a:r>
          </a:p>
          <a:p>
            <a:pPr lvl="1"/>
            <a:r>
              <a:rPr lang="en-US" sz="2800" dirty="0"/>
              <a:t>\d matches any digit (same as [0-9]); \D any non-digit ([^0-9])</a:t>
            </a:r>
          </a:p>
          <a:p>
            <a:pPr lvl="1"/>
            <a:r>
              <a:rPr lang="en-US" sz="2800" dirty="0"/>
              <a:t>\w matches any “word character” (same as [a-zA-Z_0-9]); \W any non-word</a:t>
            </a:r>
          </a:p>
          <a:p>
            <a:r>
              <a:rPr lang="en-US" sz="2800" dirty="0"/>
              <a:t>char</a:t>
            </a:r>
          </a:p>
          <a:p>
            <a:pPr lvl="1"/>
            <a:r>
              <a:rPr lang="en-US" sz="2800" dirty="0"/>
              <a:t>\s matches any whitespace character ( , \t, \n, etc.); \S any non-whitespace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752600"/>
            <a:ext cx="9604248" cy="1295400"/>
          </a:xfrm>
        </p:spPr>
        <p:txBody>
          <a:bodyPr/>
          <a:lstStyle/>
          <a:p>
            <a:r>
              <a:rPr lang="en-US" dirty="0"/>
              <a:t>regex syntax: strings that begin and end with /, such as "/[AEIOU]+/"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717"/>
              </p:ext>
            </p:extLst>
          </p:nvPr>
        </p:nvGraphicFramePr>
        <p:xfrm>
          <a:off x="685797" y="2573654"/>
          <a:ext cx="10668002" cy="35238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33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537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2"/>
                        </a:rPr>
                        <a:t>preg_match</a:t>
                      </a:r>
                      <a:r>
                        <a:rPr lang="en-US" sz="2400" dirty="0"/>
                        <a:t>(regex, string)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TRUE if string matches regex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538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3"/>
                        </a:rPr>
                        <a:t>preg_replace</a:t>
                      </a:r>
                      <a:r>
                        <a:rPr lang="en-US" sz="2400" dirty="0"/>
                        <a:t>(regex, replacement, string)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 new string with all substrings that match regex replaced by replacement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4587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4"/>
                        </a:rPr>
                        <a:t>preg_split</a:t>
                      </a:r>
                      <a:r>
                        <a:rPr lang="en-US" sz="2400" dirty="0"/>
                        <a:t>(regex, string)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an array of strings from given string broken apart using the given regex as the delimiter (similar to explode but more powerful)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form validation?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validation:</a:t>
            </a:r>
            <a:r>
              <a:rPr lang="en-US" sz="2800" dirty="0"/>
              <a:t> ensuring that form's values are correct</a:t>
            </a:r>
          </a:p>
          <a:p>
            <a:r>
              <a:rPr lang="en-US" sz="2800" dirty="0"/>
              <a:t>some types of validation:</a:t>
            </a:r>
          </a:p>
          <a:p>
            <a:pPr lvl="1"/>
            <a:r>
              <a:rPr lang="en-US" sz="2800" dirty="0"/>
              <a:t>preventing blank values (email address)</a:t>
            </a:r>
          </a:p>
          <a:p>
            <a:pPr lvl="1"/>
            <a:r>
              <a:rPr lang="en-US" sz="2800" dirty="0"/>
              <a:t>ensuring the type of values</a:t>
            </a:r>
          </a:p>
          <a:p>
            <a:pPr lvl="1"/>
            <a:r>
              <a:rPr lang="en-US" sz="2800" dirty="0"/>
              <a:t>integer, real number, currency, phone number, Social Security number, postal address, email address, date, credit card number, ...</a:t>
            </a:r>
          </a:p>
          <a:p>
            <a:pPr lvl="1"/>
            <a:r>
              <a:rPr lang="en-US" sz="2800" dirty="0"/>
              <a:t>ensuring the format and range of values (ZIP code must be a 5-digit integer)</a:t>
            </a:r>
          </a:p>
          <a:p>
            <a:pPr lvl="1"/>
            <a:r>
              <a:rPr lang="en-US" sz="2800" dirty="0"/>
              <a:t>ensuring that values fit together (user types email twice, and the two must match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3BA9C494-EE57-4648-944B-B5DAF8C17B9E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981200"/>
            <a:ext cx="9525000" cy="304698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('/test/', "a test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 ('/tutorial/', "a test of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matchesarray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 = "http://www.tipsntutorials.com/"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matchesarray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 = "http://"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matchesarray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[2] = "www.tipsntutorials.com/"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 ('/(http://)(.*)/', 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matchesarray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										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6339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3BA9C494-EE57-4648-944B-B5DAF8C17B9E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752600"/>
            <a:ext cx="10058400" cy="4770537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replace vowels with stars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"the quick brown fox";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preg_replace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("/[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aeiou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]/", "*",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 q**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f*x“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break apart into words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$words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preg_split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("/[ ]+/",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*", "q**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"f*x")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capitalize words that had 2+ consecutive vowels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for ($i = 0; $i &lt; count($words); $i++)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("/\\*{2,}/", $words[$i]))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$words[$i]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strtoupper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($words[$i]);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# 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*", "Q**CK",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"f*x")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6631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3BA9C494-EE57-4648-944B-B5DAF8C17B9E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752600"/>
            <a:ext cx="10058400" cy="4770537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replace vowels with stars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“stay hungry stay foolish";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preg_replace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("/[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aeiou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]/", "*",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break apart into words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$words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preg_split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("/[ ]+/",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capitalize words that had 2+ consecutive vowels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for ($i = 0; $i &lt; count($words); $i++)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("/\\*{2,}/", $words[$i]))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$words[$i]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strtoupper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($words[$i]);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#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67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Why validate?</a:t>
            </a:r>
            <a:endParaRPr lang="en-US" dirty="0">
              <a:cs typeface="+mj-cs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67388"/>
              </p:ext>
            </p:extLst>
          </p:nvPr>
        </p:nvGraphicFramePr>
        <p:xfrm>
          <a:off x="685800" y="2667000"/>
          <a:ext cx="10753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Application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&lt;input value="</a:t>
                      </a:r>
                      <a:r>
                        <a:rPr lang="en-US" dirty="0" err="1" smtClean="0"/>
                        <a:t>userInput</a:t>
                      </a:r>
                      <a:r>
                        <a:rPr lang="en-US" dirty="0" smtClean="0"/>
                        <a:t>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Malicious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"&gt;&lt;script&gt;...&lt;/script&gt;&lt;input value=”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&lt;input value=""&gt;&lt;script&gt;...&lt;/script&gt;&lt;input value=""&gt;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007618"/>
              </p:ext>
            </p:extLst>
          </p:nvPr>
        </p:nvGraphicFramePr>
        <p:xfrm>
          <a:off x="685800" y="4800600"/>
          <a:ext cx="10753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Application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 * FROM Users WHERE Username='$username' AND Password='$password'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Malicious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$username = 1' or '1' = '1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* FROM Users WHERE Username='1' OR '1' = '1' AND Password='1' OR '1' = '1'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q"/>
            </a:pPr>
            <a:r>
              <a:rPr lang="en-US" dirty="0">
                <a:latin typeface="Calibri Light" charset="0"/>
              </a:rPr>
              <a:t>XSS (Cross Site Scripting</a:t>
            </a:r>
            <a:r>
              <a:rPr lang="en-US" dirty="0" smtClean="0">
                <a:latin typeface="Calibri Light" charset="0"/>
              </a:rPr>
              <a:t>)</a:t>
            </a:r>
          </a:p>
          <a:p>
            <a:pPr lvl="1">
              <a:buFont typeface="Wingdings" charset="2"/>
              <a:buChar char="q"/>
            </a:pPr>
            <a:endParaRPr lang="en-US" dirty="0">
              <a:latin typeface="Calibri Light" charset="0"/>
            </a:endParaRPr>
          </a:p>
          <a:p>
            <a:pPr lvl="1">
              <a:buFont typeface="Wingdings" charset="2"/>
              <a:buChar char="q"/>
            </a:pPr>
            <a:endParaRPr lang="en-US" dirty="0" smtClean="0">
              <a:latin typeface="Calibri Light" charset="0"/>
            </a:endParaRPr>
          </a:p>
          <a:p>
            <a:pPr lvl="1">
              <a:buFont typeface="Wingdings" charset="2"/>
              <a:buChar char="q"/>
            </a:pPr>
            <a:endParaRPr lang="en-US" dirty="0">
              <a:latin typeface="Calibri Light" charset="0"/>
            </a:endParaRPr>
          </a:p>
          <a:p>
            <a:pPr lvl="1">
              <a:buFont typeface="Wingdings" charset="2"/>
              <a:buChar char="q"/>
            </a:pPr>
            <a:endParaRPr lang="en-US" dirty="0" smtClean="0">
              <a:latin typeface="Calibri Light" charset="0"/>
            </a:endParaRPr>
          </a:p>
          <a:p>
            <a:pPr lvl="1">
              <a:buFont typeface="Wingdings" charset="2"/>
              <a:buChar char="q"/>
            </a:pPr>
            <a:endParaRPr lang="en-US" dirty="0">
              <a:latin typeface="Calibri Light" charset="0"/>
            </a:endParaRPr>
          </a:p>
          <a:p>
            <a:pPr lvl="1">
              <a:buFont typeface="Wingdings" charset="2"/>
              <a:buChar char="q"/>
            </a:pPr>
            <a:r>
              <a:rPr lang="en-US" dirty="0" smtClean="0">
                <a:latin typeface="Calibri Light" charset="0"/>
              </a:rPr>
              <a:t>SQLI (SQL Injection)</a:t>
            </a:r>
            <a:endParaRPr lang="en-US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6656" y="2011680"/>
            <a:ext cx="10753725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regular expression to validate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dirty="0"/>
              <a:t>The first character is uppercase or not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dirty="0"/>
              <a:t>The value is hexadecimal or not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dirty="0"/>
              <a:t>Hex-color or not (/^#</a:t>
            </a:r>
            <a:r>
              <a:rPr lang="en-US" strike="sngStrike" dirty="0">
                <a:solidFill>
                  <a:srgbClr val="FF0000"/>
                </a:solidFill>
              </a:rPr>
              <a:t>?</a:t>
            </a:r>
            <a:r>
              <a:rPr lang="en-US" dirty="0"/>
              <a:t>([0-9a-fA-F]{3}|[0-9a-fA-F]{6})$/)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r>
              <a:rPr lang="en-US" dirty="0"/>
              <a:t>Write a PHP program to count the number of words in a string.</a:t>
            </a:r>
          </a:p>
          <a:p>
            <a:pPr marL="4572" lvl="1" indent="0">
              <a:buNone/>
            </a:pPr>
            <a:r>
              <a:rPr lang="en-US" dirty="0"/>
              <a:t>	- Remove white-space from start and end position. </a:t>
            </a:r>
          </a:p>
          <a:p>
            <a:pPr marL="4572" lvl="1" indent="0">
              <a:buNone/>
            </a:pPr>
            <a:r>
              <a:rPr lang="en-US" dirty="0"/>
              <a:t>	- Convert 2 or more spaces to 1. </a:t>
            </a:r>
          </a:p>
          <a:p>
            <a:pPr marL="4572" lvl="1" indent="0">
              <a:buNone/>
            </a:pPr>
            <a:r>
              <a:rPr lang="en-US" dirty="0"/>
              <a:t>	- Exclude newline with a start spacing.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461772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3BA9C494-EE57-4648-944B-B5DAF8C17B9E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2410123"/>
            <a:ext cx="10058400" cy="2923877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"the quick brown fox";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exclude  start and end white-space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$str1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preg_replace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/(^\s*)|(\s*$)/</a:t>
            </a:r>
            <a:r>
              <a:rPr lang="en-US" sz="2000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,"”,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convert 2 or more spaces to 1 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$str1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preg_replace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/[ ]{2,}/</a:t>
            </a:r>
            <a:r>
              <a:rPr lang="en-US" sz="2000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," ”, $str1);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exclude newline with a start spacing  </a:t>
            </a:r>
          </a:p>
          <a:p>
            <a:r>
              <a:rPr lang="en-US" sz="2000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$str1 = </a:t>
            </a:r>
            <a:r>
              <a:rPr lang="en-US" sz="2000" b="1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preg_replace</a:t>
            </a:r>
            <a:r>
              <a:rPr lang="en-US" sz="2000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(“/\n /”,"\n”, $str1);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preg_split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 “, $str1).length;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337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1306176" cy="1658198"/>
          </a:xfrm>
        </p:spPr>
        <p:txBody>
          <a:bodyPr/>
          <a:lstStyle/>
          <a:p>
            <a:r>
              <a:rPr lang="en-US" dirty="0"/>
              <a:t>ASP.NET Validation </a:t>
            </a:r>
            <a:r>
              <a:rPr lang="en-US" dirty="0" smtClean="0"/>
              <a:t>Controls </a:t>
            </a:r>
            <a:r>
              <a:rPr lang="en-US" dirty="0"/>
              <a:t>(Introduction)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ASP.NET validation controls can be used to validate data on the client, the server, or both</a:t>
            </a:r>
          </a:p>
          <a:p>
            <a:pPr lvl="1"/>
            <a:r>
              <a:rPr lang="en-US" sz="2800" dirty="0"/>
              <a:t>Client-side validation is performed using automatically generated JavaScript</a:t>
            </a:r>
          </a:p>
          <a:p>
            <a:pPr lvl="1"/>
            <a:r>
              <a:rPr lang="en-US" sz="2800" dirty="0"/>
              <a:t>Server-side validation is performed using VB or C# code in the proper event handler</a:t>
            </a:r>
          </a:p>
          <a:p>
            <a:pPr lvl="1"/>
            <a:r>
              <a:rPr lang="en-US" sz="2800" dirty="0"/>
              <a:t>Server-side validation is always enabled while client-side validation is optionally enabled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1306176" cy="1658198"/>
          </a:xfrm>
        </p:spPr>
        <p:txBody>
          <a:bodyPr/>
          <a:lstStyle/>
          <a:p>
            <a:r>
              <a:rPr lang="en-US" dirty="0"/>
              <a:t>ASP.NET Validation </a:t>
            </a:r>
            <a:r>
              <a:rPr lang="en-US" dirty="0" smtClean="0"/>
              <a:t>Controls </a:t>
            </a:r>
            <a:r>
              <a:rPr lang="en-US" dirty="0"/>
              <a:t>(Introduction)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client-side validation is enabled, we don’t </a:t>
            </a:r>
            <a:r>
              <a:rPr lang="en-US" sz="3200" dirty="0" err="1"/>
              <a:t>postback</a:t>
            </a:r>
            <a:r>
              <a:rPr lang="en-US" sz="3200" dirty="0"/>
              <a:t> until the client ‘thinks’ the values are valid</a:t>
            </a:r>
          </a:p>
          <a:p>
            <a:r>
              <a:rPr lang="en-US" sz="3200" dirty="0"/>
              <a:t>Always validate on the server-side too to thwart those hackers doing a post on their 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Validation Controls (</a:t>
            </a:r>
            <a:r>
              <a:rPr lang="en-US" sz="2400" dirty="0"/>
              <a:t>Server Processing Model 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Validation controls apply their rules and validate a corresponding control</a:t>
            </a:r>
          </a:p>
          <a:p>
            <a:pPr lvl="1">
              <a:defRPr/>
            </a:pPr>
            <a:r>
              <a:rPr lang="en-US" sz="3200" dirty="0"/>
              <a:t>Call 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Page.Validate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/>
              <a:t> method to force the validation controls to execute</a:t>
            </a:r>
          </a:p>
          <a:p>
            <a:pPr lvl="2">
              <a:defRPr/>
            </a:pPr>
            <a:r>
              <a:rPr lang="en-US" sz="2800" dirty="0"/>
              <a:t>This is usually not necessary</a:t>
            </a:r>
          </a:p>
          <a:p>
            <a:pPr lvl="1">
              <a:defRPr/>
            </a:pPr>
            <a:r>
              <a:rPr lang="en-US" sz="3200" dirty="0"/>
              <a:t>Test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Page.IsValid</a:t>
            </a:r>
            <a:r>
              <a:rPr lang="en-US" sz="3200" dirty="0"/>
              <a:t> to determine whether the page has valid data or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Validation Controls (</a:t>
            </a:r>
            <a:r>
              <a:rPr lang="en-US" sz="2400" dirty="0"/>
              <a:t>Server Processing Model 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Page states</a:t>
            </a:r>
          </a:p>
          <a:p>
            <a:pPr lvl="1">
              <a:defRPr/>
            </a:pPr>
            <a:r>
              <a:rPr lang="en-US" sz="3200" dirty="0"/>
              <a:t>Controls are initialized and populated when the page is loaded</a:t>
            </a:r>
          </a:p>
          <a:p>
            <a:pPr>
              <a:defRPr/>
            </a:pPr>
            <a:r>
              <a:rPr lang="en-US" sz="3200" dirty="0"/>
              <a:t>After the page loads, the controls are validated and 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Page.IsValid</a:t>
            </a:r>
            <a:r>
              <a:rPr lang="en-US" sz="3200" dirty="0"/>
              <a:t> property is set</a:t>
            </a:r>
          </a:p>
          <a:p>
            <a:pPr>
              <a:defRPr/>
            </a:pPr>
            <a:r>
              <a:rPr lang="en-US" sz="3200" dirty="0"/>
              <a:t>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Page.Validators</a:t>
            </a:r>
            <a:r>
              <a:rPr lang="en-US" sz="3200" dirty="0"/>
              <a:t> property contains results of each control’s validator</a:t>
            </a:r>
          </a:p>
          <a:p>
            <a:pPr lvl="1">
              <a:defRPr/>
            </a:pPr>
            <a:r>
              <a:rPr lang="en-US" sz="3200" dirty="0"/>
              <a:t>Each item in the collection implements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IValidator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Form that uses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917" r="27191" b="7213"/>
          <a:stretch/>
        </p:blipFill>
        <p:spPr bwMode="auto">
          <a:xfrm>
            <a:off x="228600" y="76200"/>
            <a:ext cx="11653170" cy="672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Validation Controls (Concepts)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Set 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ControlToValidate</a:t>
            </a:r>
            <a:r>
              <a:rPr lang="en-US" sz="3200" dirty="0"/>
              <a:t> property the control instance that will be validated</a:t>
            </a:r>
          </a:p>
          <a:p>
            <a:pPr>
              <a:defRPr/>
            </a:pPr>
            <a:r>
              <a:rPr lang="en-US" sz="3200" dirty="0"/>
              <a:t>Set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EnableClientScript</a:t>
            </a:r>
            <a:r>
              <a:rPr lang="en-US" sz="3200" dirty="0"/>
              <a:t> to enable client-side validation</a:t>
            </a:r>
          </a:p>
          <a:p>
            <a:pPr lvl="1">
              <a:defRPr/>
            </a:pPr>
            <a:r>
              <a:rPr lang="en-US" sz="3200" dirty="0"/>
              <a:t>ASP will generate the necessary JavaScript</a:t>
            </a:r>
          </a:p>
          <a:p>
            <a:pPr>
              <a:defRPr/>
            </a:pPr>
            <a:r>
              <a:rPr lang="en-US" sz="3200" dirty="0"/>
              <a:t>Set 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sz="3200" dirty="0"/>
              <a:t> property to the error message that will appear in the validation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ASP.NET Validation Controls (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RequiredFieldValidator</a:t>
            </a:r>
            <a:r>
              <a:rPr lang="en-US" sz="3600"/>
              <a:t> and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RangeValidator</a:t>
            </a:r>
            <a:r>
              <a:rPr lang="en-US" sz="3600"/>
              <a:t>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RequiredFieldValidator</a:t>
            </a:r>
            <a:r>
              <a:rPr lang="en-US" sz="2800" dirty="0"/>
              <a:t> checks that a control has a value</a:t>
            </a:r>
          </a:p>
          <a:p>
            <a:pPr>
              <a:defRPr/>
            </a:pP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RangeValidator</a:t>
            </a:r>
            <a:r>
              <a:rPr lang="en-US" sz="2800" dirty="0"/>
              <a:t> checks that a controls value is within a valid range</a:t>
            </a:r>
          </a:p>
          <a:p>
            <a:pPr lvl="1">
              <a:defRPr/>
            </a:pPr>
            <a:r>
              <a:rPr lang="en-US" sz="2800" dirty="0"/>
              <a:t>Set 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MinimumValue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MaximumValue</a:t>
            </a:r>
            <a:r>
              <a:rPr lang="en-US" sz="2800" dirty="0"/>
              <a:t> properties to the valid range</a:t>
            </a:r>
          </a:p>
          <a:p>
            <a:pPr lvl="1">
              <a:defRPr/>
            </a:pPr>
            <a:r>
              <a:rPr lang="en-US" sz="2800" dirty="0"/>
              <a:t>A control with no valid is considered valid</a:t>
            </a:r>
          </a:p>
          <a:p>
            <a:pPr lvl="1">
              <a:defRPr/>
            </a:pPr>
            <a:r>
              <a:rPr lang="en-US" sz="2800" dirty="0"/>
              <a:t>Use with 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RequiredFieldValidator</a:t>
            </a:r>
            <a:r>
              <a:rPr lang="en-US" sz="2800" dirty="0"/>
              <a:t> to prevent this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398" y="4857452"/>
            <a:ext cx="6067636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asp:RequiredFieldValidator</a:t>
            </a:r>
            <a:r>
              <a:rPr lang="en-US" sz="2000" dirty="0"/>
              <a:t> ID="</a:t>
            </a:r>
            <a:r>
              <a:rPr lang="en-US" sz="2000" dirty="0" err="1"/>
              <a:t>rfvcandidate</a:t>
            </a:r>
            <a:r>
              <a:rPr lang="en-US" sz="2000" dirty="0"/>
              <a:t>"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runat</a:t>
            </a:r>
            <a:r>
              <a:rPr lang="en-US" sz="2000" dirty="0"/>
              <a:t>="server" </a:t>
            </a:r>
            <a:r>
              <a:rPr lang="en-US" sz="2000" dirty="0" err="1"/>
              <a:t>ControlToValidate</a:t>
            </a:r>
            <a:r>
              <a:rPr lang="en-US" sz="2000" dirty="0"/>
              <a:t> ="</a:t>
            </a:r>
            <a:r>
              <a:rPr lang="en-US" sz="2000" dirty="0" err="1"/>
              <a:t>ddlcandidate</a:t>
            </a:r>
            <a:r>
              <a:rPr lang="en-US" sz="2000" dirty="0"/>
              <a:t>"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ErrorMessage</a:t>
            </a:r>
            <a:r>
              <a:rPr lang="en-US" sz="2000" dirty="0"/>
              <a:t>="Please choose a candidate"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InitialValue</a:t>
            </a:r>
            <a:r>
              <a:rPr lang="en-US" sz="2000" dirty="0"/>
              <a:t>="Please choose a candidate"&gt;</a:t>
            </a:r>
          </a:p>
          <a:p>
            <a:r>
              <a:rPr lang="en-US" sz="2000" dirty="0"/>
              <a:t>&lt;/</a:t>
            </a:r>
            <a:r>
              <a:rPr lang="en-US" sz="2000" dirty="0" err="1"/>
              <a:t>asp:RequiredFieldValidator</a:t>
            </a:r>
            <a:r>
              <a:rPr lang="en-US" sz="2000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030" y="4549676"/>
            <a:ext cx="562237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asp:RangeValidator</a:t>
            </a:r>
            <a:r>
              <a:rPr lang="en-US" sz="2000" dirty="0"/>
              <a:t> ID="</a:t>
            </a:r>
            <a:r>
              <a:rPr lang="en-US" sz="2000" dirty="0" err="1"/>
              <a:t>rvclass</a:t>
            </a:r>
            <a:r>
              <a:rPr lang="en-US" sz="2000" dirty="0"/>
              <a:t>"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runat</a:t>
            </a:r>
            <a:r>
              <a:rPr lang="en-US" sz="2000" dirty="0"/>
              <a:t>="server"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ControlToValidate</a:t>
            </a:r>
            <a:r>
              <a:rPr lang="en-US" sz="2000" dirty="0"/>
              <a:t>="</a:t>
            </a:r>
            <a:r>
              <a:rPr lang="en-US" sz="2000" dirty="0" err="1"/>
              <a:t>txtclass</a:t>
            </a:r>
            <a:r>
              <a:rPr lang="en-US" sz="2000" dirty="0"/>
              <a:t>"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ErrorMessage</a:t>
            </a:r>
            <a:r>
              <a:rPr lang="en-US" sz="2000" dirty="0"/>
              <a:t>="Enter your class (6 - 12)"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MaximumValue</a:t>
            </a:r>
            <a:r>
              <a:rPr lang="en-US" sz="2000" dirty="0"/>
              <a:t>="12" 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MinimumValue</a:t>
            </a:r>
            <a:r>
              <a:rPr lang="en-US" sz="2000" dirty="0"/>
              <a:t>="6" Type="Integer"&gt;</a:t>
            </a:r>
          </a:p>
          <a:p>
            <a:r>
              <a:rPr lang="en-US" sz="2000" dirty="0"/>
              <a:t>&lt;/</a:t>
            </a:r>
            <a:r>
              <a:rPr lang="en-US" sz="2000" dirty="0" err="1"/>
              <a:t>asp:RangeValidator</a:t>
            </a:r>
            <a:r>
              <a:rPr lang="en-US" sz="2000" dirty="0"/>
              <a:t>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63200" y="5192640"/>
              <a:ext cx="9511920" cy="122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280" y="5182920"/>
                <a:ext cx="9527400" cy="124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Validation Controls 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CompareValidator</a:t>
            </a:r>
            <a:r>
              <a:rPr lang="en-US"/>
              <a:t>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CompareValidator</a:t>
            </a:r>
            <a:r>
              <a:rPr lang="en-US" sz="3200" dirty="0"/>
              <a:t> validates that the values of two other control instances are the same</a:t>
            </a:r>
          </a:p>
          <a:p>
            <a:pPr lvl="1">
              <a:defRPr/>
            </a:pPr>
            <a:r>
              <a:rPr lang="en-US" sz="3200" dirty="0"/>
              <a:t>Set 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ControlToValidate</a:t>
            </a:r>
            <a:r>
              <a:rPr lang="en-US" sz="3200" dirty="0"/>
              <a:t> and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ControlToCompare</a:t>
            </a:r>
            <a:r>
              <a:rPr lang="en-US" sz="3200" dirty="0"/>
              <a:t> properties</a:t>
            </a:r>
          </a:p>
          <a:p>
            <a:pPr lvl="1">
              <a:defRPr/>
            </a:pPr>
            <a:r>
              <a:rPr lang="en-US" sz="3200" dirty="0"/>
              <a:t>Optionally use a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RequiredFieldValidator</a:t>
            </a:r>
            <a:r>
              <a:rPr lang="en-US" sz="3200" dirty="0"/>
              <a:t> so that empty controls will not be valid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182040" y="3351240"/>
              <a:ext cx="7719120" cy="338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840" y="3343320"/>
                <a:ext cx="7735320" cy="35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Validation Controls 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CustomValidator</a:t>
            </a:r>
            <a:r>
              <a:rPr lang="en-US"/>
              <a:t>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CustomValidator</a:t>
            </a:r>
            <a:r>
              <a:rPr lang="en-US" sz="3200" dirty="0"/>
              <a:t> control allows you to easily create custom and client script and server event handlers</a:t>
            </a:r>
          </a:p>
          <a:p>
            <a:pPr lvl="1">
              <a:defRPr/>
            </a:pPr>
            <a:r>
              <a:rPr lang="en-US" sz="3200" dirty="0"/>
              <a:t>Set 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ControlToValidate</a:t>
            </a:r>
            <a:r>
              <a:rPr lang="en-US" sz="3200" dirty="0"/>
              <a:t> as usual</a:t>
            </a:r>
          </a:p>
          <a:p>
            <a:pPr lvl="1">
              <a:defRPr/>
            </a:pPr>
            <a:r>
              <a:rPr lang="en-US" sz="3200" dirty="0"/>
              <a:t>Set 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ClientValidationFunction</a:t>
            </a:r>
            <a:r>
              <a:rPr lang="en-US" sz="3200" dirty="0"/>
              <a:t> to the name of the JavaScript function appearing on the client</a:t>
            </a:r>
          </a:p>
          <a:p>
            <a:pPr lvl="1">
              <a:defRPr/>
            </a:pPr>
            <a:r>
              <a:rPr lang="en-US" sz="3200" dirty="0"/>
              <a:t>Server-side validation is automatic </a:t>
            </a:r>
          </a:p>
          <a:p>
            <a:pPr lvl="2">
              <a:defRPr/>
            </a:pPr>
            <a:r>
              <a:rPr lang="en-US" sz="2800" dirty="0"/>
              <a:t>You must write the code for the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ServerValidate</a:t>
            </a:r>
            <a:r>
              <a:rPr lang="en-US" sz="2800" dirty="0"/>
              <a:t> event handler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ASP.NET Validation Controls 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RegularExpressionValidator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It validates another control instance against a regular expression</a:t>
            </a:r>
          </a:p>
          <a:p>
            <a:pPr>
              <a:defRPr/>
            </a:pPr>
            <a:r>
              <a:rPr lang="en-US" sz="3200" dirty="0"/>
              <a:t>The regular expression is stored in 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ValidationExpression</a:t>
            </a:r>
            <a:r>
              <a:rPr lang="en-US" sz="3200" dirty="0"/>
              <a:t> property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24329"/>
            <a:ext cx="4267200" cy="290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CBE4-5AD5-414E-BB51-6197A7CEF71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vs. server-side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Validation can be performed:</a:t>
            </a:r>
          </a:p>
          <a:p>
            <a:pPr lvl="1"/>
            <a:r>
              <a:rPr lang="en-US" sz="3200" b="1" dirty="0"/>
              <a:t>client-side</a:t>
            </a:r>
            <a:r>
              <a:rPr lang="en-US" sz="3200" dirty="0"/>
              <a:t> (before the form is submitted)</a:t>
            </a:r>
          </a:p>
          <a:p>
            <a:pPr lvl="2"/>
            <a:r>
              <a:rPr lang="en-US" sz="2800" dirty="0"/>
              <a:t>can lead to a better user experience, but not secure (why not?)</a:t>
            </a:r>
          </a:p>
          <a:p>
            <a:pPr lvl="1"/>
            <a:r>
              <a:rPr lang="en-US" sz="3200" b="1" dirty="0"/>
              <a:t>server-side</a:t>
            </a:r>
            <a:r>
              <a:rPr lang="en-US" sz="3200" dirty="0"/>
              <a:t> (in PHP code, after the form is submitted)</a:t>
            </a:r>
          </a:p>
          <a:p>
            <a:pPr lvl="2"/>
            <a:r>
              <a:rPr lang="en-US" sz="2800" dirty="0"/>
              <a:t>needed for truly secure validation, but slower</a:t>
            </a:r>
          </a:p>
          <a:p>
            <a:pPr lvl="1"/>
            <a:r>
              <a:rPr lang="en-US" sz="3200" dirty="0"/>
              <a:t>both</a:t>
            </a:r>
          </a:p>
          <a:p>
            <a:pPr lvl="1"/>
            <a:r>
              <a:rPr lang="en-US" sz="3200" dirty="0"/>
              <a:t>best mix of convenience and security, but requires most effort to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form to be validated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16314E3-73DD-47A1-A0F6-5E80C77B0D39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744199" cy="261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&lt;form action="http://foo.com/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foo.php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method="get"&gt;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City: &lt;input name="city" /&gt;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State: &lt;input name="state" size="2"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="2" /&gt;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ZIP: &lt;input name="zip" size="5"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="5" /&gt;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&lt;input type="submit" 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&lt;/form&gt;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"/>
          </p:nvPr>
        </p:nvSpPr>
        <p:spPr>
          <a:xfrm>
            <a:off x="2148590" y="5257800"/>
            <a:ext cx="8153400" cy="1066800"/>
          </a:xfrm>
        </p:spPr>
        <p:txBody>
          <a:bodyPr/>
          <a:lstStyle/>
          <a:p>
            <a:r>
              <a:rPr lang="en-US" dirty="0"/>
              <a:t>Let's validate this form's data on the server...</a:t>
            </a:r>
          </a:p>
        </p:txBody>
      </p:sp>
    </p:spTree>
    <p:extLst>
      <p:ext uri="{BB962C8B-B14F-4D97-AF65-F5344CB8AC3E}">
        <p14:creationId xmlns:p14="http://schemas.microsoft.com/office/powerpoint/2010/main" val="23484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server-side validation code -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3BA9C494-EE57-4648-944B-B5DAF8C17B9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1981200"/>
            <a:ext cx="9448800" cy="329320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$city = $_REQUEST["city"];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$state = $_REQUEST["state"];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$zip = $_REQUEST["zip"];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if (!$city ||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($state) != 2 ||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($zip) != 5)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&lt;h2&gt;Error, invalid city/state submitted.&lt;/h2&gt;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     	   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2133600" y="5486400"/>
            <a:ext cx="8153400" cy="1066800"/>
          </a:xfrm>
        </p:spPr>
        <p:txBody>
          <a:bodyPr/>
          <a:lstStyle/>
          <a:p>
            <a:r>
              <a:rPr lang="en-US" dirty="0"/>
              <a:t>basic idea: examine parameter values, and if they are bad, show an error message and abort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9143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server-side validation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validation code can take a lot of time / lines to write </a:t>
            </a:r>
          </a:p>
          <a:p>
            <a:pPr lvl="1"/>
            <a:r>
              <a:rPr lang="en-US" sz="2800" dirty="0"/>
              <a:t>How do you test for integers vs. real numbers vs. strings?</a:t>
            </a:r>
          </a:p>
          <a:p>
            <a:pPr lvl="1"/>
            <a:r>
              <a:rPr lang="en-US" sz="2800" dirty="0"/>
              <a:t>How do you test for a valid credit card number?</a:t>
            </a:r>
          </a:p>
          <a:p>
            <a:pPr lvl="1"/>
            <a:r>
              <a:rPr lang="en-US" sz="2800" dirty="0"/>
              <a:t>How do you test that a person's name has a middle initial?</a:t>
            </a:r>
          </a:p>
          <a:p>
            <a:pPr lvl="1"/>
            <a:r>
              <a:rPr lang="en-US" sz="2800" dirty="0"/>
              <a:t>How do you test whether a given string matches a particular complex format?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in PHP, regexes are strings that begin and end with /</a:t>
            </a:r>
          </a:p>
          <a:p>
            <a:r>
              <a:rPr lang="en-US" sz="2800" dirty="0"/>
              <a:t>the simplest regexes simply match a particular substring</a:t>
            </a:r>
          </a:p>
          <a:p>
            <a:r>
              <a:rPr lang="en-US" sz="2800" dirty="0"/>
              <a:t>the above regular expression matches any string containing "</a:t>
            </a:r>
            <a:r>
              <a:rPr lang="en-US" sz="2800" dirty="0" err="1"/>
              <a:t>abc</a:t>
            </a:r>
            <a:r>
              <a:rPr lang="en-US" sz="2800" dirty="0"/>
              <a:t>":</a:t>
            </a:r>
          </a:p>
          <a:p>
            <a:pPr lvl="1"/>
            <a:r>
              <a:rPr lang="en-US" sz="2800" dirty="0"/>
              <a:t>YES: "</a:t>
            </a:r>
            <a:r>
              <a:rPr lang="en-US" sz="2800" dirty="0" err="1"/>
              <a:t>abc</a:t>
            </a:r>
            <a:r>
              <a:rPr lang="en-US" sz="2800" dirty="0"/>
              <a:t>", "</a:t>
            </a:r>
            <a:r>
              <a:rPr lang="en-US" sz="2800" dirty="0" err="1"/>
              <a:t>abcdef</a:t>
            </a:r>
            <a:r>
              <a:rPr lang="en-US" sz="2800" dirty="0"/>
              <a:t>", "</a:t>
            </a:r>
            <a:r>
              <a:rPr lang="en-US" sz="2800" dirty="0" err="1"/>
              <a:t>defabc</a:t>
            </a:r>
            <a:r>
              <a:rPr lang="en-US" sz="2800" dirty="0"/>
              <a:t>", ".=.</a:t>
            </a:r>
            <a:r>
              <a:rPr lang="en-US" sz="2800" dirty="0" err="1"/>
              <a:t>abc</a:t>
            </a:r>
            <a:r>
              <a:rPr lang="en-US" sz="2800" dirty="0"/>
              <a:t>.=.", ...</a:t>
            </a:r>
          </a:p>
          <a:p>
            <a:pPr lvl="1"/>
            <a:r>
              <a:rPr lang="en-US" sz="2800" dirty="0"/>
              <a:t>NO: "</a:t>
            </a:r>
            <a:r>
              <a:rPr lang="en-US" sz="2800" dirty="0" err="1"/>
              <a:t>fedcba</a:t>
            </a:r>
            <a:r>
              <a:rPr lang="en-US" sz="2800" dirty="0"/>
              <a:t>", "</a:t>
            </a:r>
            <a:r>
              <a:rPr lang="en-US" sz="2800" dirty="0" err="1"/>
              <a:t>ab</a:t>
            </a:r>
            <a:r>
              <a:rPr lang="en-US" sz="2800" dirty="0"/>
              <a:t> c", "PHP", 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744980"/>
            <a:ext cx="8001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abc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512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dot . matches any character except a \n line break</a:t>
            </a:r>
          </a:p>
          <a:p>
            <a:pPr lvl="1"/>
            <a:r>
              <a:rPr lang="en-US" sz="3200" dirty="0"/>
              <a:t>"/.</a:t>
            </a:r>
            <a:r>
              <a:rPr lang="en-US" sz="3200" dirty="0" err="1"/>
              <a:t>oo.y</a:t>
            </a:r>
            <a:r>
              <a:rPr lang="en-US" sz="3200" dirty="0"/>
              <a:t>/" matches "</a:t>
            </a:r>
            <a:r>
              <a:rPr lang="en-US" sz="3200" dirty="0" err="1"/>
              <a:t>Doocy</a:t>
            </a:r>
            <a:r>
              <a:rPr lang="en-US" sz="3200" dirty="0"/>
              <a:t>", "goofy", "</a:t>
            </a:r>
            <a:r>
              <a:rPr lang="en-US" sz="3200" dirty="0" err="1"/>
              <a:t>LooNy</a:t>
            </a:r>
            <a:r>
              <a:rPr lang="en-US" sz="3200" dirty="0"/>
              <a:t>", ...</a:t>
            </a:r>
          </a:p>
          <a:p>
            <a:r>
              <a:rPr lang="en-US" sz="3200" dirty="0"/>
              <a:t>A trailing i at the end of a regex (after the closing /) signifies a case-insensitive match</a:t>
            </a:r>
          </a:p>
          <a:p>
            <a:pPr lvl="1"/>
            <a:r>
              <a:rPr lang="en-US" sz="3200" dirty="0"/>
              <a:t>"/</a:t>
            </a:r>
            <a:r>
              <a:rPr lang="en-US" sz="3200" dirty="0" err="1"/>
              <a:t>xen</a:t>
            </a:r>
            <a:r>
              <a:rPr lang="en-US" sz="3200" dirty="0"/>
              <a:t>/i" matches “Xenia", “xenophobic", “</a:t>
            </a:r>
            <a:r>
              <a:rPr lang="en-US" sz="3200" dirty="0" err="1"/>
              <a:t>Xena</a:t>
            </a:r>
            <a:r>
              <a:rPr lang="en-US" sz="3200" dirty="0"/>
              <a:t> the warrior princess", “XEN technologies” 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0D89CC-6C86-46FC-A01F-E2AE42D8F1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57599</TotalTime>
  <Words>2221</Words>
  <Application>Microsoft Office PowerPoint</Application>
  <PresentationFormat>Widescreen</PresentationFormat>
  <Paragraphs>329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MS PGothic</vt:lpstr>
      <vt:lpstr>MS PGothic</vt:lpstr>
      <vt:lpstr>Arial</vt:lpstr>
      <vt:lpstr>Calibri</vt:lpstr>
      <vt:lpstr>Calibri Light</vt:lpstr>
      <vt:lpstr>Consolas</vt:lpstr>
      <vt:lpstr>Courier New</vt:lpstr>
      <vt:lpstr>Palatino</vt:lpstr>
      <vt:lpstr>Tahoma</vt:lpstr>
      <vt:lpstr>Times New Roman</vt:lpstr>
      <vt:lpstr>Wingdings</vt:lpstr>
      <vt:lpstr>Metropolitan</vt:lpstr>
      <vt:lpstr>Black</vt:lpstr>
      <vt:lpstr>Software Development Tools &amp; Practices PUSL2020  Level 2</vt:lpstr>
      <vt:lpstr>What is form validation?</vt:lpstr>
      <vt:lpstr>A real Form that uses validation</vt:lpstr>
      <vt:lpstr>Client vs. server-side validation</vt:lpstr>
      <vt:lpstr>An example form to be validated</vt:lpstr>
      <vt:lpstr>Basic server-side validation code - PHP</vt:lpstr>
      <vt:lpstr>Basic server-side validation code</vt:lpstr>
      <vt:lpstr>Basic Regular Expression</vt:lpstr>
      <vt:lpstr>Wildcards</vt:lpstr>
      <vt:lpstr>Special characters: |, (), ^, \</vt:lpstr>
      <vt:lpstr>Exercise</vt:lpstr>
      <vt:lpstr>Special characters: |, (), ^, \</vt:lpstr>
      <vt:lpstr>Quantifiers: *, +, ?</vt:lpstr>
      <vt:lpstr>More quantifiers: {min,max}</vt:lpstr>
      <vt:lpstr>Character sets: []</vt:lpstr>
      <vt:lpstr>Character ranges: [start-end]</vt:lpstr>
      <vt:lpstr>Character ranges: [start-end]</vt:lpstr>
      <vt:lpstr>Escape sequences</vt:lpstr>
      <vt:lpstr>Regular expressions in PHP</vt:lpstr>
      <vt:lpstr>Regular expressions example</vt:lpstr>
      <vt:lpstr>Regular expressions example</vt:lpstr>
      <vt:lpstr>Regular expressions example</vt:lpstr>
      <vt:lpstr>Why validate?</vt:lpstr>
      <vt:lpstr>Exercise</vt:lpstr>
      <vt:lpstr>Word Counter</vt:lpstr>
      <vt:lpstr>ASP.NET Validation Controls (Introduction)</vt:lpstr>
      <vt:lpstr>ASP.NET Validation Controls (Introduction)</vt:lpstr>
      <vt:lpstr>ASP.NET Validation Controls (Server Processing Model 1)</vt:lpstr>
      <vt:lpstr>ASP.NET Validation Controls (Server Processing Model 2)</vt:lpstr>
      <vt:lpstr>ASP.NET Validation Controls (Concepts)</vt:lpstr>
      <vt:lpstr>ASP.NET Validation Controls (RequiredFieldValidator and RangeValidator)</vt:lpstr>
      <vt:lpstr>ASP.NET Validation Controls (CompareValidator)</vt:lpstr>
      <vt:lpstr>ASP.NET Validation Controls (CustomValidator)</vt:lpstr>
      <vt:lpstr>ASP.NET Validation Controls (RegularExpressionValidator)</vt:lpstr>
      <vt:lpstr>Q &amp; A</vt:lpstr>
    </vt:vector>
  </TitlesOfParts>
  <Company>International 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Michael V. Ekedahl</dc:creator>
  <cp:lastModifiedBy>Dr.Rasika Ranaweera</cp:lastModifiedBy>
  <cp:revision>2749</cp:revision>
  <cp:lastPrinted>2009-04-22T19:24:48Z</cp:lastPrinted>
  <dcterms:created xsi:type="dcterms:W3CDTF">2001-01-01T00:26:29Z</dcterms:created>
  <dcterms:modified xsi:type="dcterms:W3CDTF">2024-02-01T03:30:03Z</dcterms:modified>
</cp:coreProperties>
</file>