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9144000" cy="6858000"/>
  <p:defaultTextStyle>
    <a:defPPr>
      <a:defRPr lang="en-L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233171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4511" y="633983"/>
            <a:ext cx="3493008" cy="10241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23317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36095" y="2238756"/>
            <a:ext cx="6271808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55119" y="1981708"/>
            <a:ext cx="6633761" cy="4253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1/30/24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stqb.org/download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76072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63696" y="457200"/>
              <a:ext cx="5480304" cy="1021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126" y="572515"/>
            <a:ext cx="5122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E46C0A"/>
                </a:solidFill>
              </a:rPr>
              <a:t>Software</a:t>
            </a:r>
            <a:r>
              <a:rPr sz="3600" spc="-35" dirty="0">
                <a:solidFill>
                  <a:srgbClr val="E46C0A"/>
                </a:solidFill>
              </a:rPr>
              <a:t> </a:t>
            </a:r>
            <a:r>
              <a:rPr sz="3600" spc="-5" dirty="0">
                <a:solidFill>
                  <a:srgbClr val="E46C0A"/>
                </a:solidFill>
              </a:rPr>
              <a:t>Quality</a:t>
            </a:r>
            <a:r>
              <a:rPr sz="3600" spc="-30" dirty="0">
                <a:solidFill>
                  <a:srgbClr val="E46C0A"/>
                </a:solidFill>
              </a:rPr>
              <a:t> </a:t>
            </a:r>
            <a:r>
              <a:rPr sz="3600" spc="-15" dirty="0">
                <a:solidFill>
                  <a:srgbClr val="E46C0A"/>
                </a:solidFill>
              </a:rPr>
              <a:t>Assurance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4498035" y="5072379"/>
            <a:ext cx="4664075" cy="1456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sz="2200" b="1" spc="-20" dirty="0">
                <a:solidFill>
                  <a:srgbClr val="EE006C"/>
                </a:solidFill>
                <a:latin typeface="Calibri"/>
                <a:cs typeface="Calibri"/>
              </a:rPr>
              <a:t>Pavithra</a:t>
            </a:r>
            <a:r>
              <a:rPr sz="2200" b="1" spc="-25" dirty="0">
                <a:solidFill>
                  <a:srgbClr val="EE006C"/>
                </a:solidFill>
                <a:latin typeface="Calibri"/>
                <a:cs typeface="Calibri"/>
              </a:rPr>
              <a:t> </a:t>
            </a:r>
            <a:r>
              <a:rPr sz="2200" b="1" spc="-5" dirty="0">
                <a:solidFill>
                  <a:srgbClr val="EE006C"/>
                </a:solidFill>
                <a:latin typeface="Calibri"/>
                <a:cs typeface="Calibri"/>
              </a:rPr>
              <a:t>Subashini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</a:pPr>
            <a:r>
              <a:rPr sz="1900" spc="-5" dirty="0">
                <a:solidFill>
                  <a:srgbClr val="E46C0A"/>
                </a:solidFill>
                <a:latin typeface="Calibri"/>
                <a:cs typeface="Calibri"/>
              </a:rPr>
              <a:t>Senior</a:t>
            </a:r>
            <a:r>
              <a:rPr sz="1900" spc="-20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46C0A"/>
                </a:solidFill>
                <a:latin typeface="Calibri"/>
                <a:cs typeface="Calibri"/>
              </a:rPr>
              <a:t>lecturer</a:t>
            </a:r>
            <a:endParaRPr sz="1900" dirty="0">
              <a:latin typeface="Calibri"/>
              <a:cs typeface="Calibri"/>
            </a:endParaRPr>
          </a:p>
          <a:p>
            <a:pPr marL="12700" marR="5080">
              <a:lnSpc>
                <a:spcPct val="78900"/>
              </a:lnSpc>
              <a:spcBef>
                <a:spcPts val="505"/>
              </a:spcBef>
            </a:pPr>
            <a:r>
              <a:rPr sz="1900" spc="-5" dirty="0">
                <a:solidFill>
                  <a:srgbClr val="E46C0A"/>
                </a:solidFill>
                <a:latin typeface="Calibri"/>
                <a:cs typeface="Calibri"/>
              </a:rPr>
              <a:t>Department of Computer Science </a:t>
            </a:r>
            <a:r>
              <a:rPr sz="1900" dirty="0">
                <a:solidFill>
                  <a:srgbClr val="E46C0A"/>
                </a:solidFill>
                <a:latin typeface="Calibri"/>
                <a:cs typeface="Calibri"/>
              </a:rPr>
              <a:t>and </a:t>
            </a:r>
            <a:r>
              <a:rPr sz="1900" spc="-10" dirty="0">
                <a:solidFill>
                  <a:srgbClr val="E46C0A"/>
                </a:solidFill>
                <a:latin typeface="Calibri"/>
                <a:cs typeface="Calibri"/>
              </a:rPr>
              <a:t>Software </a:t>
            </a:r>
            <a:r>
              <a:rPr sz="1900" spc="-41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E46C0A"/>
                </a:solidFill>
                <a:latin typeface="Calibri"/>
                <a:cs typeface="Calibri"/>
              </a:rPr>
              <a:t>Engineering</a:t>
            </a:r>
            <a:endParaRPr sz="19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E46C0A"/>
                </a:solidFill>
                <a:latin typeface="Calibri"/>
                <a:cs typeface="Calibri"/>
              </a:rPr>
              <a:t>Faculty</a:t>
            </a:r>
            <a:r>
              <a:rPr sz="19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46C0A"/>
                </a:solidFill>
                <a:latin typeface="Calibri"/>
                <a:cs typeface="Calibri"/>
              </a:rPr>
              <a:t>of</a:t>
            </a:r>
            <a:r>
              <a:rPr sz="1900" spc="-25" dirty="0">
                <a:solidFill>
                  <a:srgbClr val="E46C0A"/>
                </a:solidFill>
                <a:latin typeface="Calibri"/>
                <a:cs typeface="Calibri"/>
              </a:rPr>
              <a:t> </a:t>
            </a:r>
            <a:r>
              <a:rPr sz="1900" spc="-5" dirty="0">
                <a:solidFill>
                  <a:srgbClr val="E46C0A"/>
                </a:solidFill>
                <a:latin typeface="Calibri"/>
                <a:cs typeface="Calibri"/>
              </a:rPr>
              <a:t>Computing</a:t>
            </a:r>
            <a:endParaRPr sz="19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941832"/>
            <a:ext cx="5803392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55556" y="1054100"/>
            <a:ext cx="521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70C0"/>
                </a:solidFill>
              </a:rPr>
              <a:t>Typical</a:t>
            </a:r>
            <a:r>
              <a:rPr sz="3600" spc="-15" dirty="0">
                <a:solidFill>
                  <a:srgbClr val="0070C0"/>
                </a:solidFill>
              </a:rPr>
              <a:t> </a:t>
            </a:r>
            <a:r>
              <a:rPr sz="3600" spc="-10" dirty="0">
                <a:solidFill>
                  <a:srgbClr val="0070C0"/>
                </a:solidFill>
              </a:rPr>
              <a:t>Objectives </a:t>
            </a:r>
            <a:r>
              <a:rPr sz="3600" dirty="0">
                <a:solidFill>
                  <a:srgbClr val="0070C0"/>
                </a:solidFill>
              </a:rPr>
              <a:t>of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spc="-55" dirty="0">
                <a:solidFill>
                  <a:srgbClr val="0070C0"/>
                </a:solidFill>
              </a:rPr>
              <a:t>Testing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75775" y="2025396"/>
            <a:ext cx="7724140" cy="430784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5600" marR="5080" indent="-342900">
              <a:lnSpc>
                <a:spcPts val="2780"/>
              </a:lnSpc>
              <a:spcBef>
                <a:spcPts val="4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find </a:t>
            </a:r>
            <a:r>
              <a:rPr sz="2600" spc="-20" dirty="0">
                <a:latin typeface="Calibri"/>
                <a:cs typeface="Calibri"/>
              </a:rPr>
              <a:t>defects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5" dirty="0">
                <a:latin typeface="Calibri"/>
                <a:cs typeface="Calibri"/>
              </a:rPr>
              <a:t>failures</a:t>
            </a:r>
            <a:r>
              <a:rPr sz="2600" spc="-5" dirty="0">
                <a:latin typeface="Calibri"/>
                <a:cs typeface="Calibri"/>
              </a:rPr>
              <a:t> thus </a:t>
            </a:r>
            <a:r>
              <a:rPr sz="2600" spc="-10" dirty="0">
                <a:latin typeface="Calibri"/>
                <a:cs typeface="Calibri"/>
              </a:rPr>
              <a:t>reduce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level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risk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inadequate software </a:t>
            </a:r>
            <a:r>
              <a:rPr sz="2600" spc="-5" dirty="0">
                <a:latin typeface="Calibri"/>
                <a:cs typeface="Calibri"/>
              </a:rPr>
              <a:t>quality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marR="435609" indent="-342900">
              <a:lnSpc>
                <a:spcPct val="89600"/>
              </a:lnSpc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provide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sufficient information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stakeholders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allow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them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make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informed</a:t>
            </a:r>
            <a:r>
              <a:rPr sz="2600" spc="-5" dirty="0">
                <a:latin typeface="Calibri"/>
                <a:cs typeface="Calibri"/>
              </a:rPr>
              <a:t> decisions,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especially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regarding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level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quality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350">
              <a:latin typeface="Calibri"/>
              <a:cs typeface="Calibri"/>
            </a:endParaRPr>
          </a:p>
          <a:p>
            <a:pPr marL="355600" marR="441325" indent="-342900">
              <a:lnSpc>
                <a:spcPct val="89700"/>
              </a:lnSpc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dirty="0"/>
              <a:t>	</a:t>
            </a: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comply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contractual,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legal,</a:t>
            </a:r>
            <a:r>
              <a:rPr sz="2600" dirty="0">
                <a:latin typeface="Calibri"/>
                <a:cs typeface="Calibri"/>
              </a:rPr>
              <a:t> or </a:t>
            </a:r>
            <a:r>
              <a:rPr sz="2600" spc="-10" dirty="0">
                <a:latin typeface="Calibri"/>
                <a:cs typeface="Calibri"/>
              </a:rPr>
              <a:t>regulatory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requirements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standards,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and/or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verify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test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object’s</a:t>
            </a:r>
            <a:r>
              <a:rPr sz="2600" spc="-5" dirty="0">
                <a:latin typeface="Calibri"/>
                <a:cs typeface="Calibri"/>
              </a:rPr>
              <a:t> compliance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" dirty="0">
                <a:latin typeface="Calibri"/>
                <a:cs typeface="Calibri"/>
              </a:rPr>
              <a:t> such </a:t>
            </a:r>
            <a:r>
              <a:rPr sz="2600" spc="-15" dirty="0">
                <a:latin typeface="Calibri"/>
                <a:cs typeface="Calibri"/>
              </a:rPr>
              <a:t>requirements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standards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72455" y="746759"/>
            <a:ext cx="3745992" cy="10241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447559" y="862076"/>
            <a:ext cx="3161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/>
              <a:t>What</a:t>
            </a:r>
            <a:r>
              <a:rPr sz="3600" spc="-35" dirty="0"/>
              <a:t> </a:t>
            </a:r>
            <a:r>
              <a:rPr sz="3600" spc="-5" dirty="0"/>
              <a:t>is</a:t>
            </a:r>
            <a:r>
              <a:rPr sz="3600" spc="-15" dirty="0"/>
              <a:t> </a:t>
            </a:r>
            <a:r>
              <a:rPr sz="3600" dirty="0"/>
              <a:t>a</a:t>
            </a:r>
            <a:r>
              <a:rPr sz="3600" spc="-25" dirty="0"/>
              <a:t> </a:t>
            </a:r>
            <a:r>
              <a:rPr sz="3600" spc="20" dirty="0"/>
              <a:t>“bug”?</a:t>
            </a:r>
            <a:endParaRPr sz="3600"/>
          </a:p>
        </p:txBody>
      </p:sp>
      <p:grpSp>
        <p:nvGrpSpPr>
          <p:cNvPr id="4" name="object 4"/>
          <p:cNvGrpSpPr/>
          <p:nvPr/>
        </p:nvGrpSpPr>
        <p:grpSpPr>
          <a:xfrm>
            <a:off x="1911960" y="5940709"/>
            <a:ext cx="5326380" cy="899794"/>
            <a:chOff x="1911960" y="5940709"/>
            <a:chExt cx="5326380" cy="899794"/>
          </a:xfrm>
        </p:grpSpPr>
        <p:sp>
          <p:nvSpPr>
            <p:cNvPr id="5" name="object 5"/>
            <p:cNvSpPr/>
            <p:nvPr/>
          </p:nvSpPr>
          <p:spPr>
            <a:xfrm>
              <a:off x="1988159" y="6017259"/>
              <a:ext cx="5250180" cy="822960"/>
            </a:xfrm>
            <a:custGeom>
              <a:avLst/>
              <a:gdLst/>
              <a:ahLst/>
              <a:cxnLst/>
              <a:rect l="l" t="t" r="r" b="b"/>
              <a:pathLst>
                <a:path w="5250180" h="822959">
                  <a:moveTo>
                    <a:pt x="5249735" y="0"/>
                  </a:moveTo>
                  <a:lnTo>
                    <a:pt x="5168773" y="0"/>
                  </a:lnTo>
                  <a:lnTo>
                    <a:pt x="5168773" y="3810"/>
                  </a:lnTo>
                  <a:lnTo>
                    <a:pt x="5168773" y="8890"/>
                  </a:lnTo>
                  <a:lnTo>
                    <a:pt x="5168773" y="742950"/>
                  </a:lnTo>
                  <a:lnTo>
                    <a:pt x="3584968" y="742950"/>
                  </a:lnTo>
                  <a:lnTo>
                    <a:pt x="3585159" y="742442"/>
                  </a:lnTo>
                  <a:lnTo>
                    <a:pt x="3543960" y="742442"/>
                  </a:lnTo>
                  <a:lnTo>
                    <a:pt x="3543541" y="742950"/>
                  </a:lnTo>
                  <a:lnTo>
                    <a:pt x="2171065" y="742950"/>
                  </a:lnTo>
                  <a:lnTo>
                    <a:pt x="2171217" y="742442"/>
                  </a:lnTo>
                  <a:lnTo>
                    <a:pt x="2150948" y="742442"/>
                  </a:lnTo>
                  <a:lnTo>
                    <a:pt x="2150567" y="742950"/>
                  </a:lnTo>
                  <a:lnTo>
                    <a:pt x="4762" y="742950"/>
                  </a:lnTo>
                  <a:lnTo>
                    <a:pt x="0" y="742962"/>
                  </a:lnTo>
                  <a:lnTo>
                    <a:pt x="0" y="814070"/>
                  </a:lnTo>
                  <a:lnTo>
                    <a:pt x="0" y="822960"/>
                  </a:lnTo>
                  <a:lnTo>
                    <a:pt x="5249735" y="822960"/>
                  </a:lnTo>
                  <a:lnTo>
                    <a:pt x="5249735" y="814070"/>
                  </a:lnTo>
                  <a:lnTo>
                    <a:pt x="5249735" y="8890"/>
                  </a:lnTo>
                  <a:lnTo>
                    <a:pt x="5249735" y="0"/>
                  </a:lnTo>
                  <a:close/>
                </a:path>
              </a:pathLst>
            </a:custGeom>
            <a:solidFill>
              <a:srgbClr val="EEEC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16723" y="5945471"/>
              <a:ext cx="5240655" cy="814705"/>
            </a:xfrm>
            <a:custGeom>
              <a:avLst/>
              <a:gdLst/>
              <a:ahLst/>
              <a:cxnLst/>
              <a:rect l="l" t="t" r="r" b="b"/>
              <a:pathLst>
                <a:path w="5240655" h="814704">
                  <a:moveTo>
                    <a:pt x="5240214" y="0"/>
                  </a:moveTo>
                  <a:lnTo>
                    <a:pt x="0" y="0"/>
                  </a:lnTo>
                  <a:lnTo>
                    <a:pt x="0" y="814227"/>
                  </a:lnTo>
                  <a:lnTo>
                    <a:pt x="5240214" y="814227"/>
                  </a:lnTo>
                  <a:lnTo>
                    <a:pt x="524021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16723" y="5945471"/>
              <a:ext cx="5240655" cy="814705"/>
            </a:xfrm>
            <a:custGeom>
              <a:avLst/>
              <a:gdLst/>
              <a:ahLst/>
              <a:cxnLst/>
              <a:rect l="l" t="t" r="r" b="b"/>
              <a:pathLst>
                <a:path w="5240655" h="814704">
                  <a:moveTo>
                    <a:pt x="0" y="0"/>
                  </a:moveTo>
                  <a:lnTo>
                    <a:pt x="5240215" y="0"/>
                  </a:lnTo>
                  <a:lnTo>
                    <a:pt x="5240215" y="814227"/>
                  </a:lnTo>
                  <a:lnTo>
                    <a:pt x="0" y="814227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6609" y="2185923"/>
            <a:ext cx="8333105" cy="454914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0" dirty="0">
                <a:solidFill>
                  <a:srgbClr val="953735"/>
                </a:solidFill>
                <a:latin typeface="Calibri"/>
                <a:cs typeface="Calibri"/>
              </a:rPr>
              <a:t>Error:</a:t>
            </a:r>
            <a:r>
              <a:rPr sz="2800" b="1" spc="-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5" dirty="0">
                <a:latin typeface="Calibri"/>
                <a:cs typeface="Calibri"/>
              </a:rPr>
              <a:t>human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incorrect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953735"/>
                </a:solidFill>
                <a:latin typeface="Calibri"/>
                <a:cs typeface="Calibri"/>
              </a:rPr>
              <a:t>Fault:</a:t>
            </a:r>
            <a:r>
              <a:rPr sz="2800" b="1" spc="5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20" dirty="0">
                <a:latin typeface="Calibri"/>
                <a:cs typeface="Calibri"/>
              </a:rPr>
              <a:t>manifestation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error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also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if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executed,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fault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failure</a:t>
            </a:r>
            <a:endParaRPr sz="2800">
              <a:latin typeface="Calibri"/>
              <a:cs typeface="Calibri"/>
            </a:endParaRPr>
          </a:p>
          <a:p>
            <a:pPr marL="355600" marR="560070" indent="-342900">
              <a:lnSpc>
                <a:spcPct val="1014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b="1" spc="-15" dirty="0">
                <a:solidFill>
                  <a:srgbClr val="953735"/>
                </a:solidFill>
                <a:latin typeface="Calibri"/>
                <a:cs typeface="Calibri"/>
              </a:rPr>
              <a:t>Failure:</a:t>
            </a:r>
            <a:r>
              <a:rPr sz="2800" b="1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the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from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delivery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service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(found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defect)</a:t>
            </a:r>
            <a:endParaRPr sz="2800">
              <a:latin typeface="Calibri"/>
              <a:cs typeface="Calibri"/>
            </a:endParaRPr>
          </a:p>
          <a:p>
            <a:pPr marL="2033270" marR="1697989" indent="-257175">
              <a:lnSpc>
                <a:spcPct val="136400"/>
              </a:lnSpc>
              <a:spcBef>
                <a:spcPts val="795"/>
              </a:spcBef>
            </a:pP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Failure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event;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 fault is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2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2200" b="1" spc="-6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software,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caused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 an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1" spc="5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6546" y="1150620"/>
            <a:ext cx="4751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5" dirty="0">
                <a:solidFill>
                  <a:srgbClr val="953735"/>
                </a:solidFill>
                <a:latin typeface="Calibri"/>
                <a:cs typeface="Calibri"/>
              </a:rPr>
              <a:t>Error </a:t>
            </a:r>
            <a:r>
              <a:rPr b="1" dirty="0">
                <a:solidFill>
                  <a:srgbClr val="953735"/>
                </a:solidFill>
                <a:latin typeface="Calibri"/>
                <a:cs typeface="Calibri"/>
              </a:rPr>
              <a:t>-</a:t>
            </a:r>
            <a:r>
              <a:rPr b="1" spc="-1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953735"/>
                </a:solidFill>
                <a:latin typeface="Calibri"/>
                <a:cs typeface="Calibri"/>
              </a:rPr>
              <a:t>Fault</a:t>
            </a:r>
            <a:r>
              <a:rPr b="1" spc="-2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953735"/>
                </a:solidFill>
                <a:latin typeface="Calibri"/>
                <a:cs typeface="Calibri"/>
              </a:rPr>
              <a:t>-</a:t>
            </a:r>
            <a:r>
              <a:rPr b="1" spc="-10" dirty="0">
                <a:solidFill>
                  <a:srgbClr val="953735"/>
                </a:solidFill>
                <a:latin typeface="Calibri"/>
                <a:cs typeface="Calibri"/>
              </a:rPr>
              <a:t> </a:t>
            </a:r>
            <a:r>
              <a:rPr b="1" spc="-30" dirty="0">
                <a:solidFill>
                  <a:srgbClr val="953735"/>
                </a:solidFill>
                <a:latin typeface="Calibri"/>
                <a:cs typeface="Calibri"/>
              </a:rPr>
              <a:t>Failure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1708" y="2408193"/>
            <a:ext cx="2251075" cy="774065"/>
          </a:xfrm>
          <a:prstGeom prst="rect">
            <a:avLst/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75615" marR="106680" indent="-362585">
              <a:lnSpc>
                <a:spcPts val="2590"/>
              </a:lnSpc>
              <a:spcBef>
                <a:spcPts val="515"/>
              </a:spcBef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4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person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makes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error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...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97687" y="3433143"/>
            <a:ext cx="2545080" cy="1127760"/>
            <a:chOff x="2997687" y="3433143"/>
            <a:chExt cx="2545080" cy="1127760"/>
          </a:xfrm>
        </p:grpSpPr>
        <p:sp>
          <p:nvSpPr>
            <p:cNvPr id="5" name="object 5"/>
            <p:cNvSpPr/>
            <p:nvPr/>
          </p:nvSpPr>
          <p:spPr>
            <a:xfrm>
              <a:off x="3004037" y="3439493"/>
              <a:ext cx="2532380" cy="1115060"/>
            </a:xfrm>
            <a:custGeom>
              <a:avLst/>
              <a:gdLst/>
              <a:ahLst/>
              <a:cxnLst/>
              <a:rect l="l" t="t" r="r" b="b"/>
              <a:pathLst>
                <a:path w="2532379" h="1115060">
                  <a:moveTo>
                    <a:pt x="2532185" y="0"/>
                  </a:moveTo>
                  <a:lnTo>
                    <a:pt x="0" y="0"/>
                  </a:lnTo>
                  <a:lnTo>
                    <a:pt x="0" y="1114920"/>
                  </a:lnTo>
                  <a:lnTo>
                    <a:pt x="2532185" y="1114920"/>
                  </a:lnTo>
                  <a:lnTo>
                    <a:pt x="253218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04037" y="3439493"/>
              <a:ext cx="2532380" cy="1115060"/>
            </a:xfrm>
            <a:custGeom>
              <a:avLst/>
              <a:gdLst/>
              <a:ahLst/>
              <a:cxnLst/>
              <a:rect l="l" t="t" r="r" b="b"/>
              <a:pathLst>
                <a:path w="2532379" h="1115060">
                  <a:moveTo>
                    <a:pt x="0" y="0"/>
                  </a:moveTo>
                  <a:lnTo>
                    <a:pt x="2532185" y="0"/>
                  </a:lnTo>
                  <a:lnTo>
                    <a:pt x="2532185" y="1114921"/>
                  </a:lnTo>
                  <a:lnTo>
                    <a:pt x="0" y="1114921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223967" y="3478276"/>
            <a:ext cx="2091689" cy="10344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0499"/>
              </a:lnSpc>
              <a:spcBef>
                <a:spcPts val="85"/>
              </a:spcBef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creates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fault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software</a:t>
            </a:r>
            <a:r>
              <a:rPr sz="2200" dirty="0">
                <a:latin typeface="Arial MT"/>
                <a:cs typeface="Arial MT"/>
              </a:rPr>
              <a:t> ...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60123" y="5043239"/>
            <a:ext cx="2392045" cy="1115060"/>
          </a:xfrm>
          <a:prstGeom prst="rect">
            <a:avLst/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txBody>
          <a:bodyPr vert="horz" wrap="square" lIns="0" tIns="67310" rIns="0" bIns="0" rtlCol="0">
            <a:spAutoFit/>
          </a:bodyPr>
          <a:lstStyle/>
          <a:p>
            <a:pPr marL="98425" marR="90170" algn="ctr">
              <a:lnSpc>
                <a:spcPts val="2590"/>
              </a:lnSpc>
              <a:spcBef>
                <a:spcPts val="530"/>
              </a:spcBef>
            </a:pPr>
            <a:r>
              <a:rPr sz="2200" dirty="0">
                <a:latin typeface="Arial MT"/>
                <a:cs typeface="Arial MT"/>
              </a:rPr>
              <a:t>…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can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10" dirty="0">
                <a:latin typeface="Arial MT"/>
                <a:cs typeface="Arial MT"/>
              </a:rPr>
              <a:t>cause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failure</a:t>
            </a:r>
            <a:endParaRPr sz="2200">
              <a:latin typeface="Arial MT"/>
              <a:cs typeface="Arial MT"/>
            </a:endParaRPr>
          </a:p>
          <a:p>
            <a:pPr algn="ctr">
              <a:lnSpc>
                <a:spcPts val="2635"/>
              </a:lnSpc>
            </a:pP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operation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902496" y="2008554"/>
            <a:ext cx="7066280" cy="4249420"/>
            <a:chOff x="1902496" y="2008554"/>
            <a:chExt cx="7066280" cy="4249420"/>
          </a:xfrm>
        </p:grpSpPr>
        <p:sp>
          <p:nvSpPr>
            <p:cNvPr id="10" name="object 10"/>
            <p:cNvSpPr/>
            <p:nvPr/>
          </p:nvSpPr>
          <p:spPr>
            <a:xfrm>
              <a:off x="1902485" y="3214103"/>
              <a:ext cx="4287520" cy="2573020"/>
            </a:xfrm>
            <a:custGeom>
              <a:avLst/>
              <a:gdLst/>
              <a:ahLst/>
              <a:cxnLst/>
              <a:rect l="l" t="t" r="r" b="b"/>
              <a:pathLst>
                <a:path w="4287520" h="2573020">
                  <a:moveTo>
                    <a:pt x="1163091" y="1271765"/>
                  </a:moveTo>
                  <a:lnTo>
                    <a:pt x="1139367" y="1248181"/>
                  </a:lnTo>
                  <a:lnTo>
                    <a:pt x="981862" y="1091565"/>
                  </a:lnTo>
                  <a:lnTo>
                    <a:pt x="957999" y="1163815"/>
                  </a:lnTo>
                  <a:lnTo>
                    <a:pt x="873150" y="1134008"/>
                  </a:lnTo>
                  <a:lnTo>
                    <a:pt x="815479" y="1112177"/>
                  </a:lnTo>
                  <a:lnTo>
                    <a:pt x="759193" y="1089494"/>
                  </a:lnTo>
                  <a:lnTo>
                    <a:pt x="704494" y="1065822"/>
                  </a:lnTo>
                  <a:lnTo>
                    <a:pt x="651586" y="1041044"/>
                  </a:lnTo>
                  <a:lnTo>
                    <a:pt x="600697" y="1014996"/>
                  </a:lnTo>
                  <a:lnTo>
                    <a:pt x="552030" y="987590"/>
                  </a:lnTo>
                  <a:lnTo>
                    <a:pt x="505764" y="958672"/>
                  </a:lnTo>
                  <a:lnTo>
                    <a:pt x="462114" y="928141"/>
                  </a:lnTo>
                  <a:lnTo>
                    <a:pt x="421233" y="895858"/>
                  </a:lnTo>
                  <a:lnTo>
                    <a:pt x="383311" y="861720"/>
                  </a:lnTo>
                  <a:lnTo>
                    <a:pt x="348449" y="825525"/>
                  </a:lnTo>
                  <a:lnTo>
                    <a:pt x="316585" y="786968"/>
                  </a:lnTo>
                  <a:lnTo>
                    <a:pt x="287553" y="746036"/>
                  </a:lnTo>
                  <a:lnTo>
                    <a:pt x="261150" y="702856"/>
                  </a:lnTo>
                  <a:lnTo>
                    <a:pt x="237197" y="657517"/>
                  </a:lnTo>
                  <a:lnTo>
                    <a:pt x="215519" y="610171"/>
                  </a:lnTo>
                  <a:lnTo>
                    <a:pt x="195961" y="560959"/>
                  </a:lnTo>
                  <a:lnTo>
                    <a:pt x="178320" y="510006"/>
                  </a:lnTo>
                  <a:lnTo>
                    <a:pt x="162433" y="457504"/>
                  </a:lnTo>
                  <a:lnTo>
                    <a:pt x="148094" y="403580"/>
                  </a:lnTo>
                  <a:lnTo>
                    <a:pt x="135140" y="348399"/>
                  </a:lnTo>
                  <a:lnTo>
                    <a:pt x="123380" y="292138"/>
                  </a:lnTo>
                  <a:lnTo>
                    <a:pt x="112636" y="235165"/>
                  </a:lnTo>
                  <a:lnTo>
                    <a:pt x="93218" y="118491"/>
                  </a:lnTo>
                  <a:lnTo>
                    <a:pt x="75349" y="0"/>
                  </a:lnTo>
                  <a:lnTo>
                    <a:pt x="0" y="11353"/>
                  </a:lnTo>
                  <a:lnTo>
                    <a:pt x="17868" y="129844"/>
                  </a:lnTo>
                  <a:lnTo>
                    <a:pt x="37465" y="247675"/>
                  </a:lnTo>
                  <a:lnTo>
                    <a:pt x="48488" y="306247"/>
                  </a:lnTo>
                  <a:lnTo>
                    <a:pt x="60553" y="363994"/>
                  </a:lnTo>
                  <a:lnTo>
                    <a:pt x="73914" y="420979"/>
                  </a:lnTo>
                  <a:lnTo>
                    <a:pt x="88773" y="477050"/>
                  </a:lnTo>
                  <a:lnTo>
                    <a:pt x="105371" y="532053"/>
                  </a:lnTo>
                  <a:lnTo>
                    <a:pt x="123939" y="585851"/>
                  </a:lnTo>
                  <a:lnTo>
                    <a:pt x="144691" y="638263"/>
                  </a:lnTo>
                  <a:lnTo>
                    <a:pt x="167881" y="689165"/>
                  </a:lnTo>
                  <a:lnTo>
                    <a:pt x="193725" y="738365"/>
                  </a:lnTo>
                  <a:lnTo>
                    <a:pt x="222478" y="785698"/>
                  </a:lnTo>
                  <a:lnTo>
                    <a:pt x="254368" y="830961"/>
                  </a:lnTo>
                  <a:lnTo>
                    <a:pt x="289610" y="873950"/>
                  </a:lnTo>
                  <a:lnTo>
                    <a:pt x="328320" y="914463"/>
                  </a:lnTo>
                  <a:lnTo>
                    <a:pt x="370141" y="952398"/>
                  </a:lnTo>
                  <a:lnTo>
                    <a:pt x="414794" y="987869"/>
                  </a:lnTo>
                  <a:lnTo>
                    <a:pt x="462013" y="1021054"/>
                  </a:lnTo>
                  <a:lnTo>
                    <a:pt x="511581" y="1052169"/>
                  </a:lnTo>
                  <a:lnTo>
                    <a:pt x="563257" y="1081366"/>
                  </a:lnTo>
                  <a:lnTo>
                    <a:pt x="616839" y="1108849"/>
                  </a:lnTo>
                  <a:lnTo>
                    <a:pt x="672134" y="1134808"/>
                  </a:lnTo>
                  <a:lnTo>
                    <a:pt x="728916" y="1159421"/>
                  </a:lnTo>
                  <a:lnTo>
                    <a:pt x="786993" y="1182839"/>
                  </a:lnTo>
                  <a:lnTo>
                    <a:pt x="846162" y="1205268"/>
                  </a:lnTo>
                  <a:lnTo>
                    <a:pt x="906233" y="1226845"/>
                  </a:lnTo>
                  <a:lnTo>
                    <a:pt x="934110" y="1236154"/>
                  </a:lnTo>
                  <a:lnTo>
                    <a:pt x="910183" y="1308633"/>
                  </a:lnTo>
                  <a:lnTo>
                    <a:pt x="1163091" y="1271765"/>
                  </a:lnTo>
                  <a:close/>
                </a:path>
                <a:path w="4287520" h="2573020">
                  <a:moveTo>
                    <a:pt x="4287291" y="2536075"/>
                  </a:moveTo>
                  <a:lnTo>
                    <a:pt x="4263568" y="2512491"/>
                  </a:lnTo>
                  <a:lnTo>
                    <a:pt x="4106049" y="2355862"/>
                  </a:lnTo>
                  <a:lnTo>
                    <a:pt x="4082199" y="2428113"/>
                  </a:lnTo>
                  <a:lnTo>
                    <a:pt x="3997350" y="2398306"/>
                  </a:lnTo>
                  <a:lnTo>
                    <a:pt x="3939679" y="2376474"/>
                  </a:lnTo>
                  <a:lnTo>
                    <a:pt x="3883393" y="2353792"/>
                  </a:lnTo>
                  <a:lnTo>
                    <a:pt x="3828681" y="2330132"/>
                  </a:lnTo>
                  <a:lnTo>
                    <a:pt x="3775786" y="2305342"/>
                  </a:lnTo>
                  <a:lnTo>
                    <a:pt x="3724897" y="2279307"/>
                  </a:lnTo>
                  <a:lnTo>
                    <a:pt x="3676218" y="2251887"/>
                  </a:lnTo>
                  <a:lnTo>
                    <a:pt x="3629964" y="2222970"/>
                  </a:lnTo>
                  <a:lnTo>
                    <a:pt x="3586302" y="2192439"/>
                  </a:lnTo>
                  <a:lnTo>
                    <a:pt x="3545433" y="2160168"/>
                  </a:lnTo>
                  <a:lnTo>
                    <a:pt x="3507511" y="2126018"/>
                  </a:lnTo>
                  <a:lnTo>
                    <a:pt x="3472650" y="2089835"/>
                  </a:lnTo>
                  <a:lnTo>
                    <a:pt x="3440785" y="2051265"/>
                  </a:lnTo>
                  <a:lnTo>
                    <a:pt x="3411753" y="2010346"/>
                  </a:lnTo>
                  <a:lnTo>
                    <a:pt x="3385337" y="1967153"/>
                  </a:lnTo>
                  <a:lnTo>
                    <a:pt x="3361398" y="1921827"/>
                  </a:lnTo>
                  <a:lnTo>
                    <a:pt x="3339719" y="1874469"/>
                  </a:lnTo>
                  <a:lnTo>
                    <a:pt x="3320161" y="1825256"/>
                  </a:lnTo>
                  <a:lnTo>
                    <a:pt x="3302520" y="1774317"/>
                  </a:lnTo>
                  <a:lnTo>
                    <a:pt x="3286620" y="1721802"/>
                  </a:lnTo>
                  <a:lnTo>
                    <a:pt x="3272294" y="1667878"/>
                  </a:lnTo>
                  <a:lnTo>
                    <a:pt x="3259340" y="1612709"/>
                  </a:lnTo>
                  <a:lnTo>
                    <a:pt x="3247567" y="1556448"/>
                  </a:lnTo>
                  <a:lnTo>
                    <a:pt x="3236823" y="1499476"/>
                  </a:lnTo>
                  <a:lnTo>
                    <a:pt x="3217405" y="1382788"/>
                  </a:lnTo>
                  <a:lnTo>
                    <a:pt x="3199549" y="1264297"/>
                  </a:lnTo>
                  <a:lnTo>
                    <a:pt x="3124200" y="1275664"/>
                  </a:lnTo>
                  <a:lnTo>
                    <a:pt x="3142056" y="1394142"/>
                  </a:lnTo>
                  <a:lnTo>
                    <a:pt x="3161665" y="1511973"/>
                  </a:lnTo>
                  <a:lnTo>
                    <a:pt x="3172688" y="1570558"/>
                  </a:lnTo>
                  <a:lnTo>
                    <a:pt x="3184753" y="1628305"/>
                  </a:lnTo>
                  <a:lnTo>
                    <a:pt x="3198114" y="1685277"/>
                  </a:lnTo>
                  <a:lnTo>
                    <a:pt x="3212973" y="1741347"/>
                  </a:lnTo>
                  <a:lnTo>
                    <a:pt x="3229572" y="1796351"/>
                  </a:lnTo>
                  <a:lnTo>
                    <a:pt x="3248139" y="1850148"/>
                  </a:lnTo>
                  <a:lnTo>
                    <a:pt x="3268891" y="1902574"/>
                  </a:lnTo>
                  <a:lnTo>
                    <a:pt x="3292068" y="1953463"/>
                  </a:lnTo>
                  <a:lnTo>
                    <a:pt x="3317925" y="2002675"/>
                  </a:lnTo>
                  <a:lnTo>
                    <a:pt x="3346678" y="2049995"/>
                  </a:lnTo>
                  <a:lnTo>
                    <a:pt x="3378568" y="2095258"/>
                  </a:lnTo>
                  <a:lnTo>
                    <a:pt x="3413810" y="2138248"/>
                  </a:lnTo>
                  <a:lnTo>
                    <a:pt x="3452520" y="2178761"/>
                  </a:lnTo>
                  <a:lnTo>
                    <a:pt x="3494341" y="2216696"/>
                  </a:lnTo>
                  <a:lnTo>
                    <a:pt x="3538994" y="2252167"/>
                  </a:lnTo>
                  <a:lnTo>
                    <a:pt x="3586213" y="2285365"/>
                  </a:lnTo>
                  <a:lnTo>
                    <a:pt x="3635768" y="2316467"/>
                  </a:lnTo>
                  <a:lnTo>
                    <a:pt x="3687457" y="2345664"/>
                  </a:lnTo>
                  <a:lnTo>
                    <a:pt x="3741039" y="2373160"/>
                  </a:lnTo>
                  <a:lnTo>
                    <a:pt x="3796334" y="2399119"/>
                  </a:lnTo>
                  <a:lnTo>
                    <a:pt x="3853116" y="2423718"/>
                  </a:lnTo>
                  <a:lnTo>
                    <a:pt x="3911193" y="2447150"/>
                  </a:lnTo>
                  <a:lnTo>
                    <a:pt x="3970363" y="2469565"/>
                  </a:lnTo>
                  <a:lnTo>
                    <a:pt x="4030421" y="2491155"/>
                  </a:lnTo>
                  <a:lnTo>
                    <a:pt x="4058310" y="2500465"/>
                  </a:lnTo>
                  <a:lnTo>
                    <a:pt x="4034383" y="2572943"/>
                  </a:lnTo>
                  <a:lnTo>
                    <a:pt x="4287291" y="25360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72862" y="4624753"/>
              <a:ext cx="2764155" cy="1626870"/>
            </a:xfrm>
            <a:custGeom>
              <a:avLst/>
              <a:gdLst/>
              <a:ahLst/>
              <a:cxnLst/>
              <a:rect l="l" t="t" r="r" b="b"/>
              <a:pathLst>
                <a:path w="2764154" h="1626870">
                  <a:moveTo>
                    <a:pt x="1581149" y="0"/>
                  </a:moveTo>
                  <a:lnTo>
                    <a:pt x="42495" y="401515"/>
                  </a:lnTo>
                  <a:lnTo>
                    <a:pt x="0" y="407377"/>
                  </a:lnTo>
                  <a:lnTo>
                    <a:pt x="1157653" y="1626578"/>
                  </a:lnTo>
                  <a:lnTo>
                    <a:pt x="2763715" y="1181101"/>
                  </a:lnTo>
                  <a:lnTo>
                    <a:pt x="1581149" y="0"/>
                  </a:lnTo>
                  <a:close/>
                </a:path>
              </a:pathLst>
            </a:custGeom>
            <a:solidFill>
              <a:srgbClr val="E5C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672862" y="4624753"/>
              <a:ext cx="2764155" cy="1626870"/>
            </a:xfrm>
            <a:custGeom>
              <a:avLst/>
              <a:gdLst/>
              <a:ahLst/>
              <a:cxnLst/>
              <a:rect l="l" t="t" r="r" b="b"/>
              <a:pathLst>
                <a:path w="2764154" h="1626870">
                  <a:moveTo>
                    <a:pt x="42496" y="401515"/>
                  </a:moveTo>
                  <a:lnTo>
                    <a:pt x="1581150" y="0"/>
                  </a:lnTo>
                  <a:lnTo>
                    <a:pt x="2763716" y="1181100"/>
                  </a:lnTo>
                  <a:lnTo>
                    <a:pt x="1157654" y="1626578"/>
                  </a:lnTo>
                  <a:lnTo>
                    <a:pt x="0" y="407377"/>
                  </a:lnTo>
                  <a:lnTo>
                    <a:pt x="42496" y="401515"/>
                  </a:lnTo>
                </a:path>
              </a:pathLst>
            </a:custGeom>
            <a:ln w="12700">
              <a:solidFill>
                <a:srgbClr val="FFFF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6496" y="4718049"/>
              <a:ext cx="2402742" cy="143241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260123" y="2022231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984737" y="0"/>
                  </a:moveTo>
                  <a:lnTo>
                    <a:pt x="703384" y="2180492"/>
                  </a:lnTo>
                  <a:lnTo>
                    <a:pt x="0" y="1336429"/>
                  </a:lnTo>
                  <a:lnTo>
                    <a:pt x="351692" y="2954214"/>
                  </a:lnTo>
                  <a:lnTo>
                    <a:pt x="2250829" y="2954214"/>
                  </a:lnTo>
                  <a:lnTo>
                    <a:pt x="2602522" y="1336429"/>
                  </a:lnTo>
                  <a:lnTo>
                    <a:pt x="1969476" y="2602522"/>
                  </a:lnTo>
                  <a:lnTo>
                    <a:pt x="1688122" y="773723"/>
                  </a:lnTo>
                  <a:lnTo>
                    <a:pt x="1336429" y="1828800"/>
                  </a:lnTo>
                  <a:lnTo>
                    <a:pt x="98473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60123" y="2022231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351692" y="2954215"/>
                  </a:moveTo>
                  <a:lnTo>
                    <a:pt x="0" y="1336431"/>
                  </a:lnTo>
                  <a:lnTo>
                    <a:pt x="703384" y="2180492"/>
                  </a:lnTo>
                  <a:lnTo>
                    <a:pt x="984738" y="0"/>
                  </a:lnTo>
                  <a:lnTo>
                    <a:pt x="1336431" y="1828800"/>
                  </a:lnTo>
                  <a:lnTo>
                    <a:pt x="1688123" y="773723"/>
                  </a:lnTo>
                  <a:lnTo>
                    <a:pt x="1969477" y="2602523"/>
                  </a:lnTo>
                  <a:lnTo>
                    <a:pt x="2602523" y="1336431"/>
                  </a:lnTo>
                  <a:lnTo>
                    <a:pt x="2250831" y="2954215"/>
                  </a:lnTo>
                  <a:lnTo>
                    <a:pt x="351692" y="29542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41476" y="3217985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703384" y="0"/>
                  </a:moveTo>
                  <a:lnTo>
                    <a:pt x="422031" y="1547445"/>
                  </a:lnTo>
                  <a:lnTo>
                    <a:pt x="0" y="703383"/>
                  </a:lnTo>
                  <a:lnTo>
                    <a:pt x="140676" y="1758459"/>
                  </a:lnTo>
                  <a:lnTo>
                    <a:pt x="1828800" y="1758459"/>
                  </a:lnTo>
                  <a:lnTo>
                    <a:pt x="2039815" y="914398"/>
                  </a:lnTo>
                  <a:lnTo>
                    <a:pt x="1617784" y="1477106"/>
                  </a:lnTo>
                  <a:lnTo>
                    <a:pt x="1336429" y="140676"/>
                  </a:lnTo>
                  <a:lnTo>
                    <a:pt x="844061" y="1547445"/>
                  </a:lnTo>
                  <a:lnTo>
                    <a:pt x="703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41476" y="3217985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40676" y="1758461"/>
                  </a:moveTo>
                  <a:lnTo>
                    <a:pt x="0" y="703384"/>
                  </a:lnTo>
                  <a:lnTo>
                    <a:pt x="422030" y="1547446"/>
                  </a:lnTo>
                  <a:lnTo>
                    <a:pt x="703384" y="0"/>
                  </a:lnTo>
                  <a:lnTo>
                    <a:pt x="844061" y="1547446"/>
                  </a:lnTo>
                  <a:lnTo>
                    <a:pt x="1336430" y="140676"/>
                  </a:lnTo>
                  <a:lnTo>
                    <a:pt x="1617784" y="1477107"/>
                  </a:lnTo>
                  <a:lnTo>
                    <a:pt x="2039815" y="914399"/>
                  </a:lnTo>
                  <a:lnTo>
                    <a:pt x="1828800" y="1758461"/>
                  </a:lnTo>
                  <a:lnTo>
                    <a:pt x="140676" y="17584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82154" y="3851031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1125415" y="0"/>
                  </a:moveTo>
                  <a:lnTo>
                    <a:pt x="633045" y="1055076"/>
                  </a:lnTo>
                  <a:lnTo>
                    <a:pt x="492368" y="70338"/>
                  </a:lnTo>
                  <a:lnTo>
                    <a:pt x="351692" y="1055076"/>
                  </a:lnTo>
                  <a:lnTo>
                    <a:pt x="0" y="633045"/>
                  </a:lnTo>
                  <a:lnTo>
                    <a:pt x="70337" y="1055076"/>
                  </a:lnTo>
                  <a:lnTo>
                    <a:pt x="1547445" y="1125414"/>
                  </a:lnTo>
                  <a:lnTo>
                    <a:pt x="1688122" y="703384"/>
                  </a:lnTo>
                  <a:lnTo>
                    <a:pt x="1266092" y="1055076"/>
                  </a:lnTo>
                  <a:lnTo>
                    <a:pt x="112541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682154" y="3851031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70338" y="1055076"/>
                  </a:moveTo>
                  <a:lnTo>
                    <a:pt x="0" y="633045"/>
                  </a:lnTo>
                  <a:lnTo>
                    <a:pt x="351692" y="1055076"/>
                  </a:lnTo>
                  <a:lnTo>
                    <a:pt x="492369" y="70338"/>
                  </a:lnTo>
                  <a:lnTo>
                    <a:pt x="633046" y="1055076"/>
                  </a:lnTo>
                  <a:lnTo>
                    <a:pt x="1125415" y="0"/>
                  </a:lnTo>
                  <a:lnTo>
                    <a:pt x="1266092" y="1055076"/>
                  </a:lnTo>
                  <a:lnTo>
                    <a:pt x="1688123" y="703384"/>
                  </a:lnTo>
                  <a:lnTo>
                    <a:pt x="1547446" y="1125415"/>
                  </a:lnTo>
                  <a:lnTo>
                    <a:pt x="70338" y="10550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62296" y="2055934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1617784" y="0"/>
                  </a:moveTo>
                  <a:lnTo>
                    <a:pt x="1266092" y="1828800"/>
                  </a:lnTo>
                  <a:lnTo>
                    <a:pt x="914399" y="773723"/>
                  </a:lnTo>
                  <a:lnTo>
                    <a:pt x="633046" y="2602523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1" y="2954215"/>
                  </a:ln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62297" y="2055934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2250830" y="2954215"/>
                  </a:move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lnTo>
                    <a:pt x="1266092" y="1828800"/>
                  </a:lnTo>
                  <a:lnTo>
                    <a:pt x="914400" y="773723"/>
                  </a:lnTo>
                  <a:lnTo>
                    <a:pt x="633046" y="2602523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0" y="29542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3651" y="3251688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336429" y="0"/>
                  </a:moveTo>
                  <a:lnTo>
                    <a:pt x="1195753" y="1547445"/>
                  </a:lnTo>
                  <a:lnTo>
                    <a:pt x="703384" y="140676"/>
                  </a:lnTo>
                  <a:lnTo>
                    <a:pt x="422029" y="1477107"/>
                  </a:lnTo>
                  <a:lnTo>
                    <a:pt x="0" y="914400"/>
                  </a:lnTo>
                  <a:lnTo>
                    <a:pt x="211014" y="1758461"/>
                  </a:lnTo>
                  <a:lnTo>
                    <a:pt x="1899137" y="1758461"/>
                  </a:lnTo>
                  <a:lnTo>
                    <a:pt x="2039814" y="703384"/>
                  </a:lnTo>
                  <a:lnTo>
                    <a:pt x="1617784" y="1547445"/>
                  </a:lnTo>
                  <a:lnTo>
                    <a:pt x="133642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3650" y="3251688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899138" y="1758461"/>
                  </a:moveTo>
                  <a:lnTo>
                    <a:pt x="2039815" y="703384"/>
                  </a:lnTo>
                  <a:lnTo>
                    <a:pt x="1617784" y="1547446"/>
                  </a:lnTo>
                  <a:lnTo>
                    <a:pt x="1336430" y="0"/>
                  </a:lnTo>
                  <a:lnTo>
                    <a:pt x="1195753" y="1547446"/>
                  </a:lnTo>
                  <a:lnTo>
                    <a:pt x="703384" y="140676"/>
                  </a:lnTo>
                  <a:lnTo>
                    <a:pt x="422031" y="1477107"/>
                  </a:lnTo>
                  <a:lnTo>
                    <a:pt x="0" y="914399"/>
                  </a:lnTo>
                  <a:lnTo>
                    <a:pt x="211015" y="1758461"/>
                  </a:lnTo>
                  <a:lnTo>
                    <a:pt x="1899138" y="17584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4665" y="3884735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562707" y="0"/>
                  </a:moveTo>
                  <a:lnTo>
                    <a:pt x="422031" y="1055075"/>
                  </a:lnTo>
                  <a:lnTo>
                    <a:pt x="0" y="703383"/>
                  </a:lnTo>
                  <a:lnTo>
                    <a:pt x="140677" y="1125414"/>
                  </a:lnTo>
                  <a:lnTo>
                    <a:pt x="1617784" y="1055075"/>
                  </a:lnTo>
                  <a:lnTo>
                    <a:pt x="1688123" y="633045"/>
                  </a:lnTo>
                  <a:lnTo>
                    <a:pt x="1336431" y="1055075"/>
                  </a:lnTo>
                  <a:lnTo>
                    <a:pt x="1195754" y="70337"/>
                  </a:lnTo>
                  <a:lnTo>
                    <a:pt x="1055077" y="1055075"/>
                  </a:lnTo>
                  <a:lnTo>
                    <a:pt x="5627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54665" y="3884735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1617784" y="1055076"/>
                  </a:moveTo>
                  <a:lnTo>
                    <a:pt x="1688123" y="633045"/>
                  </a:lnTo>
                  <a:lnTo>
                    <a:pt x="1336430" y="1055076"/>
                  </a:lnTo>
                  <a:lnTo>
                    <a:pt x="1195753" y="70338"/>
                  </a:lnTo>
                  <a:lnTo>
                    <a:pt x="1055076" y="1055076"/>
                  </a:lnTo>
                  <a:lnTo>
                    <a:pt x="562708" y="0"/>
                  </a:lnTo>
                  <a:lnTo>
                    <a:pt x="422031" y="1055076"/>
                  </a:lnTo>
                  <a:lnTo>
                    <a:pt x="0" y="703384"/>
                  </a:lnTo>
                  <a:lnTo>
                    <a:pt x="140677" y="1125415"/>
                  </a:lnTo>
                  <a:lnTo>
                    <a:pt x="1617784" y="10550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64468" y="2089638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1617784" y="0"/>
                  </a:moveTo>
                  <a:lnTo>
                    <a:pt x="1266092" y="1828800"/>
                  </a:lnTo>
                  <a:lnTo>
                    <a:pt x="914399" y="773723"/>
                  </a:lnTo>
                  <a:lnTo>
                    <a:pt x="633046" y="2602522"/>
                  </a:lnTo>
                  <a:lnTo>
                    <a:pt x="0" y="1336431"/>
                  </a:lnTo>
                  <a:lnTo>
                    <a:pt x="351692" y="2954214"/>
                  </a:lnTo>
                  <a:lnTo>
                    <a:pt x="2250831" y="2954214"/>
                  </a:ln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864469" y="2089638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2250830" y="2954215"/>
                  </a:move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lnTo>
                    <a:pt x="1266092" y="1828800"/>
                  </a:lnTo>
                  <a:lnTo>
                    <a:pt x="914400" y="773723"/>
                  </a:lnTo>
                  <a:lnTo>
                    <a:pt x="633046" y="2602523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0" y="29542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45821" y="3285393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336431" y="0"/>
                  </a:moveTo>
                  <a:lnTo>
                    <a:pt x="1195754" y="1547445"/>
                  </a:lnTo>
                  <a:lnTo>
                    <a:pt x="703384" y="140676"/>
                  </a:lnTo>
                  <a:lnTo>
                    <a:pt x="422031" y="1477106"/>
                  </a:lnTo>
                  <a:lnTo>
                    <a:pt x="0" y="914398"/>
                  </a:lnTo>
                  <a:lnTo>
                    <a:pt x="211015" y="1758461"/>
                  </a:lnTo>
                  <a:lnTo>
                    <a:pt x="1899138" y="1758461"/>
                  </a:lnTo>
                  <a:lnTo>
                    <a:pt x="2039815" y="703384"/>
                  </a:lnTo>
                  <a:lnTo>
                    <a:pt x="1617784" y="1547445"/>
                  </a:lnTo>
                  <a:lnTo>
                    <a:pt x="1336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45822" y="3285393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899138" y="1758461"/>
                  </a:moveTo>
                  <a:lnTo>
                    <a:pt x="2039815" y="703384"/>
                  </a:lnTo>
                  <a:lnTo>
                    <a:pt x="1617784" y="1547446"/>
                  </a:lnTo>
                  <a:lnTo>
                    <a:pt x="1336430" y="0"/>
                  </a:lnTo>
                  <a:lnTo>
                    <a:pt x="1195753" y="1547446"/>
                  </a:lnTo>
                  <a:lnTo>
                    <a:pt x="703384" y="140676"/>
                  </a:lnTo>
                  <a:lnTo>
                    <a:pt x="422031" y="1477107"/>
                  </a:lnTo>
                  <a:lnTo>
                    <a:pt x="0" y="914399"/>
                  </a:lnTo>
                  <a:lnTo>
                    <a:pt x="211015" y="1758461"/>
                  </a:lnTo>
                  <a:lnTo>
                    <a:pt x="1899138" y="17584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56837" y="3918438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562707" y="0"/>
                  </a:moveTo>
                  <a:lnTo>
                    <a:pt x="422031" y="1055076"/>
                  </a:lnTo>
                  <a:lnTo>
                    <a:pt x="0" y="703384"/>
                  </a:lnTo>
                  <a:lnTo>
                    <a:pt x="140676" y="1125415"/>
                  </a:lnTo>
                  <a:lnTo>
                    <a:pt x="1617784" y="1055076"/>
                  </a:lnTo>
                  <a:lnTo>
                    <a:pt x="1688123" y="633045"/>
                  </a:lnTo>
                  <a:lnTo>
                    <a:pt x="1336431" y="1055076"/>
                  </a:lnTo>
                  <a:lnTo>
                    <a:pt x="1195753" y="70338"/>
                  </a:lnTo>
                  <a:lnTo>
                    <a:pt x="1055076" y="1055076"/>
                  </a:lnTo>
                  <a:lnTo>
                    <a:pt x="5627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56838" y="3918438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1617784" y="1055076"/>
                  </a:moveTo>
                  <a:lnTo>
                    <a:pt x="1688123" y="633045"/>
                  </a:lnTo>
                  <a:lnTo>
                    <a:pt x="1336430" y="1055076"/>
                  </a:lnTo>
                  <a:lnTo>
                    <a:pt x="1195753" y="70338"/>
                  </a:lnTo>
                  <a:lnTo>
                    <a:pt x="1055076" y="1055076"/>
                  </a:lnTo>
                  <a:lnTo>
                    <a:pt x="562708" y="0"/>
                  </a:lnTo>
                  <a:lnTo>
                    <a:pt x="422031" y="1055076"/>
                  </a:lnTo>
                  <a:lnTo>
                    <a:pt x="0" y="703384"/>
                  </a:lnTo>
                  <a:lnTo>
                    <a:pt x="140677" y="1125415"/>
                  </a:lnTo>
                  <a:lnTo>
                    <a:pt x="1617784" y="10550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59768" y="2014904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984737" y="0"/>
                  </a:moveTo>
                  <a:lnTo>
                    <a:pt x="703384" y="2180492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1" y="2954215"/>
                  </a:lnTo>
                  <a:lnTo>
                    <a:pt x="2602523" y="1336431"/>
                  </a:lnTo>
                  <a:lnTo>
                    <a:pt x="1969476" y="2602523"/>
                  </a:lnTo>
                  <a:lnTo>
                    <a:pt x="1688123" y="773723"/>
                  </a:lnTo>
                  <a:lnTo>
                    <a:pt x="1336431" y="1828799"/>
                  </a:lnTo>
                  <a:lnTo>
                    <a:pt x="984737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59768" y="2014904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351692" y="2954215"/>
                  </a:moveTo>
                  <a:lnTo>
                    <a:pt x="0" y="1336431"/>
                  </a:lnTo>
                  <a:lnTo>
                    <a:pt x="703384" y="2180492"/>
                  </a:lnTo>
                  <a:lnTo>
                    <a:pt x="984738" y="0"/>
                  </a:lnTo>
                  <a:lnTo>
                    <a:pt x="1336431" y="1828800"/>
                  </a:lnTo>
                  <a:lnTo>
                    <a:pt x="1688123" y="773723"/>
                  </a:lnTo>
                  <a:lnTo>
                    <a:pt x="1969477" y="2602523"/>
                  </a:lnTo>
                  <a:lnTo>
                    <a:pt x="2602523" y="1336431"/>
                  </a:lnTo>
                  <a:lnTo>
                    <a:pt x="2250831" y="2954215"/>
                  </a:lnTo>
                  <a:lnTo>
                    <a:pt x="351692" y="29542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41123" y="3210659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703384" y="0"/>
                  </a:moveTo>
                  <a:lnTo>
                    <a:pt x="422029" y="1547445"/>
                  </a:lnTo>
                  <a:lnTo>
                    <a:pt x="0" y="703384"/>
                  </a:lnTo>
                  <a:lnTo>
                    <a:pt x="140676" y="1758461"/>
                  </a:lnTo>
                  <a:lnTo>
                    <a:pt x="1828798" y="1758461"/>
                  </a:lnTo>
                  <a:lnTo>
                    <a:pt x="2039814" y="914400"/>
                  </a:lnTo>
                  <a:lnTo>
                    <a:pt x="1617784" y="1477107"/>
                  </a:lnTo>
                  <a:lnTo>
                    <a:pt x="1336429" y="140676"/>
                  </a:lnTo>
                  <a:lnTo>
                    <a:pt x="844061" y="1547445"/>
                  </a:lnTo>
                  <a:lnTo>
                    <a:pt x="7033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41123" y="3210659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40676" y="1758461"/>
                  </a:moveTo>
                  <a:lnTo>
                    <a:pt x="0" y="703384"/>
                  </a:lnTo>
                  <a:lnTo>
                    <a:pt x="422030" y="1547446"/>
                  </a:lnTo>
                  <a:lnTo>
                    <a:pt x="703384" y="0"/>
                  </a:lnTo>
                  <a:lnTo>
                    <a:pt x="844061" y="1547446"/>
                  </a:lnTo>
                  <a:lnTo>
                    <a:pt x="1336430" y="140676"/>
                  </a:lnTo>
                  <a:lnTo>
                    <a:pt x="1617784" y="1477107"/>
                  </a:lnTo>
                  <a:lnTo>
                    <a:pt x="2039815" y="914399"/>
                  </a:lnTo>
                  <a:lnTo>
                    <a:pt x="1828800" y="1758461"/>
                  </a:lnTo>
                  <a:lnTo>
                    <a:pt x="140676" y="17584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781800" y="3843704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1125415" y="0"/>
                  </a:moveTo>
                  <a:lnTo>
                    <a:pt x="633045" y="1055076"/>
                  </a:lnTo>
                  <a:lnTo>
                    <a:pt x="492368" y="70338"/>
                  </a:lnTo>
                  <a:lnTo>
                    <a:pt x="351692" y="1055076"/>
                  </a:lnTo>
                  <a:lnTo>
                    <a:pt x="0" y="633046"/>
                  </a:lnTo>
                  <a:lnTo>
                    <a:pt x="70337" y="1055076"/>
                  </a:lnTo>
                  <a:lnTo>
                    <a:pt x="1547445" y="1125415"/>
                  </a:lnTo>
                  <a:lnTo>
                    <a:pt x="1688123" y="703384"/>
                  </a:lnTo>
                  <a:lnTo>
                    <a:pt x="1266092" y="1055076"/>
                  </a:lnTo>
                  <a:lnTo>
                    <a:pt x="1125415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81800" y="3843704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70338" y="1055077"/>
                  </a:moveTo>
                  <a:lnTo>
                    <a:pt x="0" y="633045"/>
                  </a:lnTo>
                  <a:lnTo>
                    <a:pt x="351692" y="1055077"/>
                  </a:lnTo>
                  <a:lnTo>
                    <a:pt x="492369" y="70338"/>
                  </a:lnTo>
                  <a:lnTo>
                    <a:pt x="633046" y="1055077"/>
                  </a:lnTo>
                  <a:lnTo>
                    <a:pt x="1125415" y="0"/>
                  </a:lnTo>
                  <a:lnTo>
                    <a:pt x="1266092" y="1055077"/>
                  </a:lnTo>
                  <a:lnTo>
                    <a:pt x="1688123" y="703384"/>
                  </a:lnTo>
                  <a:lnTo>
                    <a:pt x="1547446" y="1125415"/>
                  </a:lnTo>
                  <a:lnTo>
                    <a:pt x="70338" y="1055077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46531" y="2020765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1617784" y="0"/>
                  </a:moveTo>
                  <a:lnTo>
                    <a:pt x="1266092" y="1828799"/>
                  </a:lnTo>
                  <a:lnTo>
                    <a:pt x="914400" y="773723"/>
                  </a:lnTo>
                  <a:lnTo>
                    <a:pt x="633046" y="2602523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1" y="2954215"/>
                  </a:ln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close/>
                </a:path>
              </a:pathLst>
            </a:custGeom>
            <a:solidFill>
              <a:srgbClr val="1F497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946531" y="2020765"/>
              <a:ext cx="2602865" cy="2954655"/>
            </a:xfrm>
            <a:custGeom>
              <a:avLst/>
              <a:gdLst/>
              <a:ahLst/>
              <a:cxnLst/>
              <a:rect l="l" t="t" r="r" b="b"/>
              <a:pathLst>
                <a:path w="2602865" h="2954654">
                  <a:moveTo>
                    <a:pt x="2250830" y="2954215"/>
                  </a:moveTo>
                  <a:lnTo>
                    <a:pt x="2602523" y="1336431"/>
                  </a:lnTo>
                  <a:lnTo>
                    <a:pt x="1899138" y="2180492"/>
                  </a:lnTo>
                  <a:lnTo>
                    <a:pt x="1617784" y="0"/>
                  </a:lnTo>
                  <a:lnTo>
                    <a:pt x="1266092" y="1828800"/>
                  </a:lnTo>
                  <a:lnTo>
                    <a:pt x="914400" y="773723"/>
                  </a:lnTo>
                  <a:lnTo>
                    <a:pt x="633046" y="2602523"/>
                  </a:lnTo>
                  <a:lnTo>
                    <a:pt x="0" y="1336431"/>
                  </a:lnTo>
                  <a:lnTo>
                    <a:pt x="351692" y="2954215"/>
                  </a:lnTo>
                  <a:lnTo>
                    <a:pt x="2250830" y="295421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27884" y="3216520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336431" y="0"/>
                  </a:moveTo>
                  <a:lnTo>
                    <a:pt x="1195754" y="1547445"/>
                  </a:lnTo>
                  <a:lnTo>
                    <a:pt x="703384" y="140676"/>
                  </a:lnTo>
                  <a:lnTo>
                    <a:pt x="422031" y="1477106"/>
                  </a:lnTo>
                  <a:lnTo>
                    <a:pt x="0" y="914400"/>
                  </a:lnTo>
                  <a:lnTo>
                    <a:pt x="211015" y="1758461"/>
                  </a:lnTo>
                  <a:lnTo>
                    <a:pt x="1899138" y="1758461"/>
                  </a:lnTo>
                  <a:lnTo>
                    <a:pt x="2039815" y="703384"/>
                  </a:lnTo>
                  <a:lnTo>
                    <a:pt x="1617784" y="1547445"/>
                  </a:lnTo>
                  <a:lnTo>
                    <a:pt x="133643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27885" y="3216520"/>
              <a:ext cx="2040255" cy="1758950"/>
            </a:xfrm>
            <a:custGeom>
              <a:avLst/>
              <a:gdLst/>
              <a:ahLst/>
              <a:cxnLst/>
              <a:rect l="l" t="t" r="r" b="b"/>
              <a:pathLst>
                <a:path w="2040254" h="1758950">
                  <a:moveTo>
                    <a:pt x="1899138" y="1758461"/>
                  </a:moveTo>
                  <a:lnTo>
                    <a:pt x="2039815" y="703384"/>
                  </a:lnTo>
                  <a:lnTo>
                    <a:pt x="1617784" y="1547446"/>
                  </a:lnTo>
                  <a:lnTo>
                    <a:pt x="1336430" y="0"/>
                  </a:lnTo>
                  <a:lnTo>
                    <a:pt x="1195753" y="1547446"/>
                  </a:lnTo>
                  <a:lnTo>
                    <a:pt x="703385" y="140676"/>
                  </a:lnTo>
                  <a:lnTo>
                    <a:pt x="422031" y="1477107"/>
                  </a:lnTo>
                  <a:lnTo>
                    <a:pt x="0" y="914399"/>
                  </a:lnTo>
                  <a:lnTo>
                    <a:pt x="211015" y="1758461"/>
                  </a:lnTo>
                  <a:lnTo>
                    <a:pt x="1899138" y="175846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38900" y="3849565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562707" y="0"/>
                  </a:moveTo>
                  <a:lnTo>
                    <a:pt x="422031" y="1055076"/>
                  </a:lnTo>
                  <a:lnTo>
                    <a:pt x="0" y="703384"/>
                  </a:lnTo>
                  <a:lnTo>
                    <a:pt x="140676" y="1125415"/>
                  </a:lnTo>
                  <a:lnTo>
                    <a:pt x="1617784" y="1055076"/>
                  </a:lnTo>
                  <a:lnTo>
                    <a:pt x="1688123" y="633046"/>
                  </a:lnTo>
                  <a:lnTo>
                    <a:pt x="1336431" y="1055076"/>
                  </a:lnTo>
                  <a:lnTo>
                    <a:pt x="1195753" y="70338"/>
                  </a:lnTo>
                  <a:lnTo>
                    <a:pt x="1055076" y="1055076"/>
                  </a:lnTo>
                  <a:lnTo>
                    <a:pt x="5627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38900" y="3849565"/>
              <a:ext cx="1688464" cy="1125855"/>
            </a:xfrm>
            <a:custGeom>
              <a:avLst/>
              <a:gdLst/>
              <a:ahLst/>
              <a:cxnLst/>
              <a:rect l="l" t="t" r="r" b="b"/>
              <a:pathLst>
                <a:path w="1688465" h="1125854">
                  <a:moveTo>
                    <a:pt x="1617784" y="1055076"/>
                  </a:moveTo>
                  <a:lnTo>
                    <a:pt x="1688123" y="633045"/>
                  </a:lnTo>
                  <a:lnTo>
                    <a:pt x="1336430" y="1055076"/>
                  </a:lnTo>
                  <a:lnTo>
                    <a:pt x="1195753" y="70338"/>
                  </a:lnTo>
                  <a:lnTo>
                    <a:pt x="1055076" y="1055076"/>
                  </a:lnTo>
                  <a:lnTo>
                    <a:pt x="562708" y="0"/>
                  </a:lnTo>
                  <a:lnTo>
                    <a:pt x="422031" y="1055076"/>
                  </a:lnTo>
                  <a:lnTo>
                    <a:pt x="0" y="703384"/>
                  </a:lnTo>
                  <a:lnTo>
                    <a:pt x="140677" y="1125415"/>
                  </a:lnTo>
                  <a:lnTo>
                    <a:pt x="1617784" y="105507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53916" y="3533775"/>
            <a:ext cx="1285240" cy="2803525"/>
            <a:chOff x="553916" y="3533775"/>
            <a:chExt cx="1285240" cy="2803525"/>
          </a:xfrm>
        </p:grpSpPr>
        <p:sp>
          <p:nvSpPr>
            <p:cNvPr id="45" name="object 45"/>
            <p:cNvSpPr/>
            <p:nvPr/>
          </p:nvSpPr>
          <p:spPr>
            <a:xfrm>
              <a:off x="1506416" y="3920636"/>
              <a:ext cx="332740" cy="393065"/>
            </a:xfrm>
            <a:custGeom>
              <a:avLst/>
              <a:gdLst/>
              <a:ahLst/>
              <a:cxnLst/>
              <a:rect l="l" t="t" r="r" b="b"/>
              <a:pathLst>
                <a:path w="332739" h="393064">
                  <a:moveTo>
                    <a:pt x="194040" y="0"/>
                  </a:moveTo>
                  <a:lnTo>
                    <a:pt x="0" y="245066"/>
                  </a:lnTo>
                  <a:lnTo>
                    <a:pt x="146814" y="392722"/>
                  </a:lnTo>
                  <a:lnTo>
                    <a:pt x="332642" y="186620"/>
                  </a:lnTo>
                  <a:lnTo>
                    <a:pt x="19404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14451" y="3898656"/>
              <a:ext cx="441325" cy="518795"/>
            </a:xfrm>
            <a:custGeom>
              <a:avLst/>
              <a:gdLst/>
              <a:ahLst/>
              <a:cxnLst/>
              <a:rect l="l" t="t" r="r" b="b"/>
              <a:pathLst>
                <a:path w="441325" h="518795">
                  <a:moveTo>
                    <a:pt x="253365" y="0"/>
                  </a:moveTo>
                  <a:lnTo>
                    <a:pt x="0" y="266548"/>
                  </a:lnTo>
                  <a:lnTo>
                    <a:pt x="207205" y="518745"/>
                  </a:lnTo>
                  <a:lnTo>
                    <a:pt x="441081" y="199911"/>
                  </a:lnTo>
                  <a:lnTo>
                    <a:pt x="253365" y="0"/>
                  </a:lnTo>
                  <a:close/>
                </a:path>
              </a:pathLst>
            </a:custGeom>
            <a:solidFill>
              <a:srgbClr val="7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176704" y="3913310"/>
              <a:ext cx="492759" cy="765175"/>
            </a:xfrm>
            <a:custGeom>
              <a:avLst/>
              <a:gdLst/>
              <a:ahLst/>
              <a:cxnLst/>
              <a:rect l="l" t="t" r="r" b="b"/>
              <a:pathLst>
                <a:path w="492760" h="765175">
                  <a:moveTo>
                    <a:pt x="212334" y="0"/>
                  </a:moveTo>
                  <a:lnTo>
                    <a:pt x="20515" y="424047"/>
                  </a:lnTo>
                  <a:lnTo>
                    <a:pt x="0" y="764929"/>
                  </a:lnTo>
                  <a:lnTo>
                    <a:pt x="479033" y="741315"/>
                  </a:lnTo>
                  <a:lnTo>
                    <a:pt x="414410" y="325480"/>
                  </a:lnTo>
                  <a:lnTo>
                    <a:pt x="492368" y="102674"/>
                  </a:lnTo>
                  <a:lnTo>
                    <a:pt x="212334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951036" y="4631347"/>
              <a:ext cx="532130" cy="360680"/>
            </a:xfrm>
            <a:custGeom>
              <a:avLst/>
              <a:gdLst/>
              <a:ahLst/>
              <a:cxnLst/>
              <a:rect l="l" t="t" r="r" b="b"/>
              <a:pathLst>
                <a:path w="532130" h="360679">
                  <a:moveTo>
                    <a:pt x="462373" y="0"/>
                  </a:moveTo>
                  <a:lnTo>
                    <a:pt x="59331" y="9244"/>
                  </a:lnTo>
                  <a:lnTo>
                    <a:pt x="0" y="360485"/>
                  </a:lnTo>
                  <a:lnTo>
                    <a:pt x="284380" y="360485"/>
                  </a:lnTo>
                  <a:lnTo>
                    <a:pt x="531934" y="349187"/>
                  </a:lnTo>
                  <a:lnTo>
                    <a:pt x="462373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036027" y="4405678"/>
              <a:ext cx="356235" cy="313690"/>
            </a:xfrm>
            <a:custGeom>
              <a:avLst/>
              <a:gdLst/>
              <a:ahLst/>
              <a:cxnLst/>
              <a:rect l="l" t="t" r="r" b="b"/>
              <a:pathLst>
                <a:path w="356234" h="313689">
                  <a:moveTo>
                    <a:pt x="9209" y="0"/>
                  </a:moveTo>
                  <a:lnTo>
                    <a:pt x="0" y="280798"/>
                  </a:lnTo>
                  <a:lnTo>
                    <a:pt x="329483" y="313592"/>
                  </a:lnTo>
                  <a:lnTo>
                    <a:pt x="356087" y="4099"/>
                  </a:lnTo>
                  <a:lnTo>
                    <a:pt x="9209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96462" y="4005629"/>
              <a:ext cx="510540" cy="588010"/>
            </a:xfrm>
            <a:custGeom>
              <a:avLst/>
              <a:gdLst/>
              <a:ahLst/>
              <a:cxnLst/>
              <a:rect l="l" t="t" r="r" b="b"/>
              <a:pathLst>
                <a:path w="510540" h="588010">
                  <a:moveTo>
                    <a:pt x="289793" y="0"/>
                  </a:moveTo>
                  <a:lnTo>
                    <a:pt x="39936" y="54256"/>
                  </a:lnTo>
                  <a:lnTo>
                    <a:pt x="0" y="502649"/>
                  </a:lnTo>
                  <a:lnTo>
                    <a:pt x="453633" y="587618"/>
                  </a:lnTo>
                  <a:lnTo>
                    <a:pt x="509953" y="80873"/>
                  </a:lnTo>
                  <a:lnTo>
                    <a:pt x="289793" y="0"/>
                  </a:lnTo>
                  <a:close/>
                </a:path>
              </a:pathLst>
            </a:custGeom>
            <a:solidFill>
              <a:srgbClr val="33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383323" y="4030539"/>
              <a:ext cx="406400" cy="410845"/>
            </a:xfrm>
            <a:custGeom>
              <a:avLst/>
              <a:gdLst/>
              <a:ahLst/>
              <a:cxnLst/>
              <a:rect l="l" t="t" r="r" b="b"/>
              <a:pathLst>
                <a:path w="406400" h="410845">
                  <a:moveTo>
                    <a:pt x="137354" y="0"/>
                  </a:moveTo>
                  <a:lnTo>
                    <a:pt x="0" y="97448"/>
                  </a:lnTo>
                  <a:lnTo>
                    <a:pt x="256258" y="410309"/>
                  </a:lnTo>
                  <a:lnTo>
                    <a:pt x="405911" y="381586"/>
                  </a:lnTo>
                  <a:lnTo>
                    <a:pt x="1373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104901" y="3607043"/>
              <a:ext cx="410845" cy="473709"/>
            </a:xfrm>
            <a:custGeom>
              <a:avLst/>
              <a:gdLst/>
              <a:ahLst/>
              <a:cxnLst/>
              <a:rect l="l" t="t" r="r" b="b"/>
              <a:pathLst>
                <a:path w="410844" h="473710">
                  <a:moveTo>
                    <a:pt x="276267" y="0"/>
                  </a:moveTo>
                  <a:lnTo>
                    <a:pt x="109483" y="0"/>
                  </a:lnTo>
                  <a:lnTo>
                    <a:pt x="0" y="124988"/>
                  </a:lnTo>
                  <a:lnTo>
                    <a:pt x="12278" y="272516"/>
                  </a:lnTo>
                  <a:lnTo>
                    <a:pt x="82880" y="310423"/>
                  </a:lnTo>
                  <a:lnTo>
                    <a:pt x="72648" y="450780"/>
                  </a:lnTo>
                  <a:lnTo>
                    <a:pt x="254780" y="473318"/>
                  </a:lnTo>
                  <a:lnTo>
                    <a:pt x="246593" y="368819"/>
                  </a:lnTo>
                  <a:lnTo>
                    <a:pt x="319242" y="357550"/>
                  </a:lnTo>
                  <a:lnTo>
                    <a:pt x="354031" y="313496"/>
                  </a:lnTo>
                  <a:lnTo>
                    <a:pt x="373471" y="244856"/>
                  </a:lnTo>
                  <a:lnTo>
                    <a:pt x="410308" y="228462"/>
                  </a:lnTo>
                  <a:lnTo>
                    <a:pt x="343799" y="113719"/>
                  </a:lnTo>
                  <a:lnTo>
                    <a:pt x="27626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32035" y="4024679"/>
              <a:ext cx="502920" cy="821055"/>
            </a:xfrm>
            <a:custGeom>
              <a:avLst/>
              <a:gdLst/>
              <a:ahLst/>
              <a:cxnLst/>
              <a:rect l="l" t="t" r="r" b="b"/>
              <a:pathLst>
                <a:path w="502919" h="821054">
                  <a:moveTo>
                    <a:pt x="8206" y="0"/>
                  </a:moveTo>
                  <a:lnTo>
                    <a:pt x="27696" y="55391"/>
                  </a:lnTo>
                  <a:lnTo>
                    <a:pt x="148737" y="249261"/>
                  </a:lnTo>
                  <a:lnTo>
                    <a:pt x="84113" y="234900"/>
                  </a:lnTo>
                  <a:lnTo>
                    <a:pt x="64623" y="402101"/>
                  </a:lnTo>
                  <a:lnTo>
                    <a:pt x="0" y="820614"/>
                  </a:lnTo>
                  <a:lnTo>
                    <a:pt x="300550" y="752913"/>
                  </a:lnTo>
                  <a:lnTo>
                    <a:pt x="203102" y="510832"/>
                  </a:lnTo>
                  <a:lnTo>
                    <a:pt x="347736" y="554940"/>
                  </a:lnTo>
                  <a:lnTo>
                    <a:pt x="502627" y="377482"/>
                  </a:lnTo>
                  <a:lnTo>
                    <a:pt x="221566" y="3077"/>
                  </a:lnTo>
                  <a:lnTo>
                    <a:pt x="8206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296866" y="3989509"/>
              <a:ext cx="271145" cy="607060"/>
            </a:xfrm>
            <a:custGeom>
              <a:avLst/>
              <a:gdLst/>
              <a:ahLst/>
              <a:cxnLst/>
              <a:rect l="l" t="t" r="r" b="b"/>
              <a:pathLst>
                <a:path w="271144" h="607060">
                  <a:moveTo>
                    <a:pt x="110902" y="0"/>
                  </a:moveTo>
                  <a:lnTo>
                    <a:pt x="9241" y="193682"/>
                  </a:lnTo>
                  <a:lnTo>
                    <a:pt x="0" y="473447"/>
                  </a:lnTo>
                  <a:lnTo>
                    <a:pt x="271096" y="606668"/>
                  </a:lnTo>
                  <a:lnTo>
                    <a:pt x="266988" y="561578"/>
                  </a:lnTo>
                  <a:lnTo>
                    <a:pt x="59559" y="419134"/>
                  </a:lnTo>
                  <a:lnTo>
                    <a:pt x="75989" y="214177"/>
                  </a:lnTo>
                  <a:lnTo>
                    <a:pt x="181757" y="12297"/>
                  </a:lnTo>
                  <a:lnTo>
                    <a:pt x="110902" y="0"/>
                  </a:lnTo>
                  <a:close/>
                </a:path>
              </a:pathLst>
            </a:custGeom>
            <a:solidFill>
              <a:srgbClr val="FF7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310054" y="4303101"/>
              <a:ext cx="249554" cy="116205"/>
            </a:xfrm>
            <a:custGeom>
              <a:avLst/>
              <a:gdLst/>
              <a:ahLst/>
              <a:cxnLst/>
              <a:rect l="l" t="t" r="r" b="b"/>
              <a:pathLst>
                <a:path w="249555" h="116204">
                  <a:moveTo>
                    <a:pt x="38957" y="0"/>
                  </a:moveTo>
                  <a:lnTo>
                    <a:pt x="0" y="35542"/>
                  </a:lnTo>
                  <a:lnTo>
                    <a:pt x="168127" y="115765"/>
                  </a:lnTo>
                  <a:lnTo>
                    <a:pt x="249115" y="26403"/>
                  </a:lnTo>
                  <a:lnTo>
                    <a:pt x="38957" y="0"/>
                  </a:lnTo>
                  <a:close/>
                </a:path>
              </a:pathLst>
            </a:custGeom>
            <a:solidFill>
              <a:srgbClr val="19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81393" y="4871681"/>
              <a:ext cx="1001394" cy="1465580"/>
            </a:xfrm>
            <a:custGeom>
              <a:avLst/>
              <a:gdLst/>
              <a:ahLst/>
              <a:cxnLst/>
              <a:rect l="l" t="t" r="r" b="b"/>
              <a:pathLst>
                <a:path w="1001394" h="1465579">
                  <a:moveTo>
                    <a:pt x="392734" y="1349463"/>
                  </a:moveTo>
                  <a:lnTo>
                    <a:pt x="384543" y="1269453"/>
                  </a:lnTo>
                  <a:lnTo>
                    <a:pt x="290461" y="1229448"/>
                  </a:lnTo>
                  <a:lnTo>
                    <a:pt x="75692" y="1319720"/>
                  </a:lnTo>
                  <a:lnTo>
                    <a:pt x="0" y="1395628"/>
                  </a:lnTo>
                  <a:lnTo>
                    <a:pt x="147281" y="1465376"/>
                  </a:lnTo>
                  <a:lnTo>
                    <a:pt x="298640" y="1354594"/>
                  </a:lnTo>
                  <a:lnTo>
                    <a:pt x="392734" y="1349463"/>
                  </a:lnTo>
                  <a:close/>
                </a:path>
                <a:path w="1001394" h="1465579">
                  <a:moveTo>
                    <a:pt x="539267" y="116763"/>
                  </a:moveTo>
                  <a:lnTo>
                    <a:pt x="285902" y="42494"/>
                  </a:lnTo>
                  <a:lnTo>
                    <a:pt x="241795" y="648449"/>
                  </a:lnTo>
                  <a:lnTo>
                    <a:pt x="251968" y="661974"/>
                  </a:lnTo>
                  <a:lnTo>
                    <a:pt x="249123" y="1160335"/>
                  </a:lnTo>
                  <a:lnTo>
                    <a:pt x="362800" y="1226515"/>
                  </a:lnTo>
                  <a:lnTo>
                    <a:pt x="429361" y="665276"/>
                  </a:lnTo>
                  <a:lnTo>
                    <a:pt x="426339" y="664591"/>
                  </a:lnTo>
                  <a:lnTo>
                    <a:pt x="539267" y="116763"/>
                  </a:lnTo>
                  <a:close/>
                </a:path>
                <a:path w="1001394" h="1465579">
                  <a:moveTo>
                    <a:pt x="876300" y="582396"/>
                  </a:moveTo>
                  <a:lnTo>
                    <a:pt x="766813" y="36842"/>
                  </a:lnTo>
                  <a:lnTo>
                    <a:pt x="512889" y="0"/>
                  </a:lnTo>
                  <a:lnTo>
                    <a:pt x="672198" y="567245"/>
                  </a:lnTo>
                  <a:lnTo>
                    <a:pt x="614006" y="1157643"/>
                  </a:lnTo>
                  <a:lnTo>
                    <a:pt x="741121" y="1109548"/>
                  </a:lnTo>
                  <a:lnTo>
                    <a:pt x="864997" y="591527"/>
                  </a:lnTo>
                  <a:lnTo>
                    <a:pt x="876300" y="582396"/>
                  </a:lnTo>
                  <a:close/>
                </a:path>
                <a:path w="1001394" h="1465579">
                  <a:moveTo>
                    <a:pt x="1000861" y="1339659"/>
                  </a:moveTo>
                  <a:lnTo>
                    <a:pt x="942555" y="1278001"/>
                  </a:lnTo>
                  <a:lnTo>
                    <a:pt x="761479" y="1164971"/>
                  </a:lnTo>
                  <a:lnTo>
                    <a:pt x="640765" y="1184503"/>
                  </a:lnTo>
                  <a:lnTo>
                    <a:pt x="621334" y="1293418"/>
                  </a:lnTo>
                  <a:lnTo>
                    <a:pt x="708279" y="1304721"/>
                  </a:lnTo>
                  <a:lnTo>
                    <a:pt x="832065" y="1422882"/>
                  </a:lnTo>
                  <a:lnTo>
                    <a:pt x="1000861" y="1339659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7220" y="4171217"/>
              <a:ext cx="193431" cy="20515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953966" y="3533775"/>
              <a:ext cx="580390" cy="466090"/>
            </a:xfrm>
            <a:custGeom>
              <a:avLst/>
              <a:gdLst/>
              <a:ahLst/>
              <a:cxnLst/>
              <a:rect l="l" t="t" r="r" b="b"/>
              <a:pathLst>
                <a:path w="580390" h="466089">
                  <a:moveTo>
                    <a:pt x="322498" y="0"/>
                  </a:moveTo>
                  <a:lnTo>
                    <a:pt x="278334" y="0"/>
                  </a:lnTo>
                  <a:lnTo>
                    <a:pt x="236225" y="6158"/>
                  </a:lnTo>
                  <a:lnTo>
                    <a:pt x="198223" y="19502"/>
                  </a:lnTo>
                  <a:lnTo>
                    <a:pt x="163303" y="37976"/>
                  </a:lnTo>
                  <a:lnTo>
                    <a:pt x="105787" y="88271"/>
                  </a:lnTo>
                  <a:lnTo>
                    <a:pt x="81138" y="119063"/>
                  </a:lnTo>
                  <a:lnTo>
                    <a:pt x="41082" y="181674"/>
                  </a:lnTo>
                  <a:lnTo>
                    <a:pt x="14378" y="243259"/>
                  </a:lnTo>
                  <a:lnTo>
                    <a:pt x="1027" y="295607"/>
                  </a:lnTo>
                  <a:lnTo>
                    <a:pt x="0" y="316136"/>
                  </a:lnTo>
                  <a:lnTo>
                    <a:pt x="0" y="331532"/>
                  </a:lnTo>
                  <a:lnTo>
                    <a:pt x="27730" y="369509"/>
                  </a:lnTo>
                  <a:lnTo>
                    <a:pt x="65732" y="395169"/>
                  </a:lnTo>
                  <a:lnTo>
                    <a:pt x="114004" y="417749"/>
                  </a:lnTo>
                  <a:lnTo>
                    <a:pt x="167411" y="436225"/>
                  </a:lnTo>
                  <a:lnTo>
                    <a:pt x="221846" y="451622"/>
                  </a:lnTo>
                  <a:lnTo>
                    <a:pt x="246495" y="458806"/>
                  </a:lnTo>
                  <a:lnTo>
                    <a:pt x="271145" y="462912"/>
                  </a:lnTo>
                  <a:lnTo>
                    <a:pt x="292713" y="465992"/>
                  </a:lnTo>
                  <a:lnTo>
                    <a:pt x="327634" y="465992"/>
                  </a:lnTo>
                  <a:lnTo>
                    <a:pt x="313255" y="450595"/>
                  </a:lnTo>
                  <a:lnTo>
                    <a:pt x="302984" y="430067"/>
                  </a:lnTo>
                  <a:lnTo>
                    <a:pt x="292713" y="406459"/>
                  </a:lnTo>
                  <a:lnTo>
                    <a:pt x="287578" y="379773"/>
                  </a:lnTo>
                  <a:lnTo>
                    <a:pt x="283470" y="352060"/>
                  </a:lnTo>
                  <a:lnTo>
                    <a:pt x="279361" y="327426"/>
                  </a:lnTo>
                  <a:lnTo>
                    <a:pt x="276280" y="304844"/>
                  </a:lnTo>
                  <a:lnTo>
                    <a:pt x="273199" y="287395"/>
                  </a:lnTo>
                  <a:lnTo>
                    <a:pt x="271145" y="277131"/>
                  </a:lnTo>
                  <a:lnTo>
                    <a:pt x="273199" y="262761"/>
                  </a:lnTo>
                  <a:lnTo>
                    <a:pt x="295794" y="213494"/>
                  </a:lnTo>
                  <a:lnTo>
                    <a:pt x="330715" y="183728"/>
                  </a:lnTo>
                  <a:lnTo>
                    <a:pt x="357418" y="170384"/>
                  </a:lnTo>
                  <a:lnTo>
                    <a:pt x="378986" y="189886"/>
                  </a:lnTo>
                  <a:lnTo>
                    <a:pt x="403636" y="202203"/>
                  </a:lnTo>
                  <a:lnTo>
                    <a:pt x="432394" y="208362"/>
                  </a:lnTo>
                  <a:lnTo>
                    <a:pt x="464233" y="211441"/>
                  </a:lnTo>
                  <a:lnTo>
                    <a:pt x="494018" y="210414"/>
                  </a:lnTo>
                  <a:lnTo>
                    <a:pt x="524829" y="205282"/>
                  </a:lnTo>
                  <a:lnTo>
                    <a:pt x="553587" y="198098"/>
                  </a:lnTo>
                  <a:lnTo>
                    <a:pt x="580292" y="187834"/>
                  </a:lnTo>
                  <a:lnTo>
                    <a:pt x="578238" y="177570"/>
                  </a:lnTo>
                  <a:lnTo>
                    <a:pt x="578238" y="126249"/>
                  </a:lnTo>
                  <a:lnTo>
                    <a:pt x="549480" y="84165"/>
                  </a:lnTo>
                  <a:lnTo>
                    <a:pt x="513533" y="61584"/>
                  </a:lnTo>
                  <a:lnTo>
                    <a:pt x="454990" y="36950"/>
                  </a:lnTo>
                  <a:lnTo>
                    <a:pt x="416989" y="23608"/>
                  </a:lnTo>
                  <a:lnTo>
                    <a:pt x="370770" y="10264"/>
                  </a:lnTo>
                  <a:lnTo>
                    <a:pt x="322498" y="0"/>
                  </a:lnTo>
                  <a:close/>
                </a:path>
              </a:pathLst>
            </a:custGeom>
            <a:solidFill>
              <a:srgbClr val="E5CA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53916" y="4012956"/>
              <a:ext cx="626110" cy="838200"/>
            </a:xfrm>
            <a:custGeom>
              <a:avLst/>
              <a:gdLst/>
              <a:ahLst/>
              <a:cxnLst/>
              <a:rect l="l" t="t" r="r" b="b"/>
              <a:pathLst>
                <a:path w="626110" h="838200">
                  <a:moveTo>
                    <a:pt x="589817" y="0"/>
                  </a:moveTo>
                  <a:lnTo>
                    <a:pt x="486214" y="24592"/>
                  </a:lnTo>
                  <a:lnTo>
                    <a:pt x="92319" y="240803"/>
                  </a:lnTo>
                  <a:lnTo>
                    <a:pt x="0" y="393482"/>
                  </a:lnTo>
                  <a:lnTo>
                    <a:pt x="202076" y="743927"/>
                  </a:lnTo>
                  <a:lnTo>
                    <a:pt x="336452" y="607644"/>
                  </a:lnTo>
                  <a:lnTo>
                    <a:pt x="285163" y="428322"/>
                  </a:lnTo>
                  <a:lnTo>
                    <a:pt x="357993" y="389383"/>
                  </a:lnTo>
                  <a:lnTo>
                    <a:pt x="362096" y="586125"/>
                  </a:lnTo>
                  <a:lnTo>
                    <a:pt x="382611" y="838200"/>
                  </a:lnTo>
                  <a:lnTo>
                    <a:pt x="625718" y="787989"/>
                  </a:lnTo>
                  <a:lnTo>
                    <a:pt x="547760" y="310481"/>
                  </a:lnTo>
                  <a:lnTo>
                    <a:pt x="589817" y="0"/>
                  </a:lnTo>
                  <a:close/>
                </a:path>
              </a:pathLst>
            </a:custGeom>
            <a:solidFill>
              <a:srgbClr val="00CC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359" y="4665051"/>
              <a:ext cx="225668" cy="206618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1396512" y="3730136"/>
              <a:ext cx="48895" cy="50165"/>
            </a:xfrm>
            <a:custGeom>
              <a:avLst/>
              <a:gdLst/>
              <a:ahLst/>
              <a:cxnLst/>
              <a:rect l="l" t="t" r="r" b="b"/>
              <a:pathLst>
                <a:path w="48894" h="50164">
                  <a:moveTo>
                    <a:pt x="24179" y="0"/>
                  </a:moveTo>
                  <a:lnTo>
                    <a:pt x="14767" y="1957"/>
                  </a:lnTo>
                  <a:lnTo>
                    <a:pt x="7081" y="7296"/>
                  </a:lnTo>
                  <a:lnTo>
                    <a:pt x="1900" y="15214"/>
                  </a:lnTo>
                  <a:lnTo>
                    <a:pt x="0" y="24911"/>
                  </a:lnTo>
                  <a:lnTo>
                    <a:pt x="1900" y="34607"/>
                  </a:lnTo>
                  <a:lnTo>
                    <a:pt x="7081" y="42525"/>
                  </a:lnTo>
                  <a:lnTo>
                    <a:pt x="14767" y="47864"/>
                  </a:lnTo>
                  <a:lnTo>
                    <a:pt x="24179" y="49822"/>
                  </a:lnTo>
                  <a:lnTo>
                    <a:pt x="33591" y="47864"/>
                  </a:lnTo>
                  <a:lnTo>
                    <a:pt x="41277" y="42525"/>
                  </a:lnTo>
                  <a:lnTo>
                    <a:pt x="46458" y="34607"/>
                  </a:lnTo>
                  <a:lnTo>
                    <a:pt x="48359" y="24911"/>
                  </a:lnTo>
                  <a:lnTo>
                    <a:pt x="46458" y="15214"/>
                  </a:lnTo>
                  <a:lnTo>
                    <a:pt x="41277" y="7296"/>
                  </a:lnTo>
                  <a:lnTo>
                    <a:pt x="33591" y="1957"/>
                  </a:lnTo>
                  <a:lnTo>
                    <a:pt x="24179" y="0"/>
                  </a:lnTo>
                  <a:close/>
                </a:path>
              </a:pathLst>
            </a:custGeom>
            <a:solidFill>
              <a:srgbClr val="618F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396513" y="3730136"/>
              <a:ext cx="48895" cy="50165"/>
            </a:xfrm>
            <a:custGeom>
              <a:avLst/>
              <a:gdLst/>
              <a:ahLst/>
              <a:cxnLst/>
              <a:rect l="l" t="t" r="r" b="b"/>
              <a:pathLst>
                <a:path w="48894" h="50164">
                  <a:moveTo>
                    <a:pt x="48358" y="24911"/>
                  </a:moveTo>
                  <a:lnTo>
                    <a:pt x="46457" y="15214"/>
                  </a:lnTo>
                  <a:lnTo>
                    <a:pt x="41276" y="7296"/>
                  </a:lnTo>
                  <a:lnTo>
                    <a:pt x="33590" y="1957"/>
                  </a:lnTo>
                  <a:lnTo>
                    <a:pt x="24179" y="0"/>
                  </a:lnTo>
                  <a:lnTo>
                    <a:pt x="14767" y="1957"/>
                  </a:lnTo>
                  <a:lnTo>
                    <a:pt x="7081" y="7296"/>
                  </a:lnTo>
                  <a:lnTo>
                    <a:pt x="1900" y="15214"/>
                  </a:lnTo>
                  <a:lnTo>
                    <a:pt x="0" y="24911"/>
                  </a:lnTo>
                  <a:lnTo>
                    <a:pt x="1900" y="34608"/>
                  </a:lnTo>
                  <a:lnTo>
                    <a:pt x="7081" y="42526"/>
                  </a:lnTo>
                  <a:lnTo>
                    <a:pt x="14767" y="47865"/>
                  </a:lnTo>
                  <a:lnTo>
                    <a:pt x="24179" y="49823"/>
                  </a:lnTo>
                  <a:lnTo>
                    <a:pt x="33590" y="47865"/>
                  </a:lnTo>
                  <a:lnTo>
                    <a:pt x="41276" y="42526"/>
                  </a:lnTo>
                  <a:lnTo>
                    <a:pt x="46457" y="34608"/>
                  </a:lnTo>
                  <a:lnTo>
                    <a:pt x="48358" y="24911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414098" y="3905982"/>
              <a:ext cx="44450" cy="13335"/>
            </a:xfrm>
            <a:custGeom>
              <a:avLst/>
              <a:gdLst/>
              <a:ahLst/>
              <a:cxnLst/>
              <a:rect l="l" t="t" r="r" b="b"/>
              <a:pathLst>
                <a:path w="44450" h="13335">
                  <a:moveTo>
                    <a:pt x="43962" y="13188"/>
                  </a:moveTo>
                  <a:lnTo>
                    <a:pt x="1465" y="8792"/>
                  </a:lnTo>
                  <a:lnTo>
                    <a:pt x="1465" y="1465"/>
                  </a:ln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144" y="789431"/>
            <a:ext cx="6467856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2259" y="901700"/>
            <a:ext cx="6108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0070C0"/>
                </a:solidFill>
              </a:rPr>
              <a:t>Why</a:t>
            </a:r>
            <a:r>
              <a:rPr sz="3600" spc="-2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do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faults</a:t>
            </a:r>
            <a:r>
              <a:rPr sz="360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occur</a:t>
            </a:r>
            <a:r>
              <a:rPr sz="3600" spc="-2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in</a:t>
            </a:r>
            <a:r>
              <a:rPr sz="3600" spc="-15" dirty="0">
                <a:solidFill>
                  <a:srgbClr val="0070C0"/>
                </a:solidFill>
              </a:rPr>
              <a:t> software?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0409" y="2030475"/>
            <a:ext cx="7780655" cy="4048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written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by human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beings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know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something,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everything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who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skills,</a:t>
            </a:r>
            <a:r>
              <a:rPr sz="2800" dirty="0">
                <a:latin typeface="Calibri"/>
                <a:cs typeface="Calibri"/>
              </a:rPr>
              <a:t> but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aren’t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perfect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who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mistakes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(errors)</a:t>
            </a:r>
            <a:endParaRPr sz="2800">
              <a:latin typeface="Calibri"/>
              <a:cs typeface="Calibri"/>
            </a:endParaRPr>
          </a:p>
          <a:p>
            <a:pPr marL="355600" marR="1048385" indent="-342900">
              <a:lnSpc>
                <a:spcPct val="1014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under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pressure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deliver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strict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deadlines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time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check</a:t>
            </a:r>
            <a:r>
              <a:rPr sz="2800" dirty="0">
                <a:latin typeface="Calibri"/>
                <a:cs typeface="Calibri"/>
              </a:rPr>
              <a:t> but</a:t>
            </a:r>
            <a:r>
              <a:rPr sz="2800" spc="-5" dirty="0">
                <a:latin typeface="Calibri"/>
                <a:cs typeface="Calibri"/>
              </a:rPr>
              <a:t> assumptions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wrong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4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25" dirty="0">
                <a:latin typeface="Calibri"/>
                <a:cs typeface="Calibri"/>
              </a:rPr>
              <a:t>systems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may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incomplete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1632" y="1063752"/>
            <a:ext cx="5992368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6763" y="1179067"/>
            <a:ext cx="55619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70C0"/>
                </a:solidFill>
              </a:rPr>
              <a:t>What</a:t>
            </a:r>
            <a:r>
              <a:rPr sz="3600" spc="-2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do </a:t>
            </a:r>
            <a:r>
              <a:rPr sz="3600" spc="-15" dirty="0">
                <a:solidFill>
                  <a:srgbClr val="0070C0"/>
                </a:solidFill>
              </a:rPr>
              <a:t>software </a:t>
            </a:r>
            <a:r>
              <a:rPr sz="3600" spc="-20" dirty="0">
                <a:solidFill>
                  <a:srgbClr val="0070C0"/>
                </a:solidFill>
              </a:rPr>
              <a:t>faults</a:t>
            </a:r>
            <a:r>
              <a:rPr sz="360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cost?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9116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0" dirty="0"/>
              <a:t>huge</a:t>
            </a:r>
            <a:r>
              <a:rPr spc="-40" dirty="0"/>
              <a:t> </a:t>
            </a:r>
            <a:r>
              <a:rPr spc="-5" dirty="0"/>
              <a:t>sums</a:t>
            </a:r>
          </a:p>
          <a:p>
            <a:pPr marL="791210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spc="-5" dirty="0">
                <a:latin typeface="Calibri"/>
                <a:cs typeface="Calibri"/>
              </a:rPr>
              <a:t>Ariane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($7billion)</a:t>
            </a:r>
            <a:endParaRPr sz="2800">
              <a:latin typeface="Calibri"/>
              <a:cs typeface="Calibri"/>
            </a:endParaRPr>
          </a:p>
          <a:p>
            <a:pPr marL="791210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spc="-5" dirty="0">
                <a:latin typeface="Calibri"/>
                <a:cs typeface="Calibri"/>
              </a:rPr>
              <a:t>Mariner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probe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Venus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($250m)</a:t>
            </a:r>
            <a:endParaRPr sz="2800">
              <a:latin typeface="Calibri"/>
              <a:cs typeface="Calibri"/>
            </a:endParaRPr>
          </a:p>
          <a:p>
            <a:pPr marL="791210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spc="-10" dirty="0">
                <a:latin typeface="Calibri"/>
                <a:cs typeface="Calibri"/>
              </a:rPr>
              <a:t>American </a:t>
            </a:r>
            <a:r>
              <a:rPr sz="2800" spc="-5" dirty="0">
                <a:latin typeface="Calibri"/>
                <a:cs typeface="Calibri"/>
              </a:rPr>
              <a:t>Airlines </a:t>
            </a:r>
            <a:r>
              <a:rPr sz="2800" dirty="0">
                <a:latin typeface="Calibri"/>
                <a:cs typeface="Calibri"/>
              </a:rPr>
              <a:t>($50m)</a:t>
            </a:r>
            <a:endParaRPr sz="2800">
              <a:latin typeface="Calibri"/>
              <a:cs typeface="Calibri"/>
            </a:endParaRPr>
          </a:p>
          <a:p>
            <a:pPr marL="391160" indent="-3429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0" dirty="0"/>
              <a:t>very little </a:t>
            </a:r>
            <a:r>
              <a:rPr spc="-5" dirty="0"/>
              <a:t>or</a:t>
            </a:r>
            <a:r>
              <a:rPr spc="-10" dirty="0"/>
              <a:t> </a:t>
            </a:r>
            <a:r>
              <a:rPr spc="-5" dirty="0"/>
              <a:t>nothing </a:t>
            </a:r>
            <a:r>
              <a:rPr spc="-20" dirty="0"/>
              <a:t>at</a:t>
            </a:r>
            <a:r>
              <a:rPr dirty="0"/>
              <a:t> </a:t>
            </a:r>
            <a:r>
              <a:rPr spc="-5" dirty="0"/>
              <a:t>all</a:t>
            </a:r>
          </a:p>
          <a:p>
            <a:pPr marL="791210" lvl="1" indent="-286385">
              <a:lnSpc>
                <a:spcPct val="100000"/>
              </a:lnSpc>
              <a:spcBef>
                <a:spcPts val="340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spc="-5" dirty="0">
                <a:latin typeface="Calibri"/>
                <a:cs typeface="Calibri"/>
              </a:rPr>
              <a:t>minor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inconvenience</a:t>
            </a:r>
            <a:endParaRPr sz="2800">
              <a:latin typeface="Calibri"/>
              <a:cs typeface="Calibri"/>
            </a:endParaRPr>
          </a:p>
          <a:p>
            <a:pPr marL="791210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visible or </a:t>
            </a:r>
            <a:r>
              <a:rPr sz="2800" spc="-15" dirty="0">
                <a:latin typeface="Calibri"/>
                <a:cs typeface="Calibri"/>
              </a:rPr>
              <a:t>physical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detrimental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impact</a:t>
            </a:r>
            <a:endParaRPr sz="2800">
              <a:latin typeface="Calibri"/>
              <a:cs typeface="Calibri"/>
            </a:endParaRPr>
          </a:p>
          <a:p>
            <a:pPr marL="391160" indent="-3429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391160" algn="l"/>
                <a:tab pos="391795" algn="l"/>
              </a:tabLst>
            </a:pPr>
            <a:r>
              <a:rPr spc="-15" dirty="0"/>
              <a:t>software </a:t>
            </a:r>
            <a:r>
              <a:rPr spc="-5" dirty="0"/>
              <a:t>is not</a:t>
            </a:r>
            <a:r>
              <a:rPr spc="-10" dirty="0"/>
              <a:t> </a:t>
            </a:r>
            <a:r>
              <a:rPr spc="10" dirty="0"/>
              <a:t>“linear”:</a:t>
            </a:r>
          </a:p>
          <a:p>
            <a:pPr marL="791210" lvl="1" indent="-286385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791845" algn="l"/>
              </a:tabLst>
            </a:pPr>
            <a:r>
              <a:rPr sz="2800" spc="-5" dirty="0">
                <a:latin typeface="Calibri"/>
                <a:cs typeface="Calibri"/>
              </a:rPr>
              <a:t>small input </a:t>
            </a:r>
            <a:r>
              <a:rPr sz="2800" spc="-20" dirty="0">
                <a:latin typeface="Calibri"/>
                <a:cs typeface="Calibri"/>
              </a:rPr>
              <a:t>may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effect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95774" y="56790"/>
            <a:ext cx="4606925" cy="1247140"/>
            <a:chOff x="3795774" y="56790"/>
            <a:chExt cx="4606925" cy="1247140"/>
          </a:xfrm>
        </p:grpSpPr>
        <p:sp>
          <p:nvSpPr>
            <p:cNvPr id="6" name="object 6"/>
            <p:cNvSpPr/>
            <p:nvPr/>
          </p:nvSpPr>
          <p:spPr>
            <a:xfrm>
              <a:off x="3808474" y="69490"/>
              <a:ext cx="4581525" cy="1221740"/>
            </a:xfrm>
            <a:custGeom>
              <a:avLst/>
              <a:gdLst/>
              <a:ahLst/>
              <a:cxnLst/>
              <a:rect l="l" t="t" r="r" b="b"/>
              <a:pathLst>
                <a:path w="4581525" h="1221740">
                  <a:moveTo>
                    <a:pt x="2290574" y="0"/>
                  </a:moveTo>
                  <a:lnTo>
                    <a:pt x="2217862" y="301"/>
                  </a:lnTo>
                  <a:lnTo>
                    <a:pt x="2145714" y="1201"/>
                  </a:lnTo>
                  <a:lnTo>
                    <a:pt x="2074166" y="2690"/>
                  </a:lnTo>
                  <a:lnTo>
                    <a:pt x="2003249" y="4759"/>
                  </a:lnTo>
                  <a:lnTo>
                    <a:pt x="1932998" y="7398"/>
                  </a:lnTo>
                  <a:lnTo>
                    <a:pt x="1863447" y="10600"/>
                  </a:lnTo>
                  <a:lnTo>
                    <a:pt x="1794628" y="14355"/>
                  </a:lnTo>
                  <a:lnTo>
                    <a:pt x="1726575" y="18655"/>
                  </a:lnTo>
                  <a:lnTo>
                    <a:pt x="1659322" y="23489"/>
                  </a:lnTo>
                  <a:lnTo>
                    <a:pt x="1592902" y="28850"/>
                  </a:lnTo>
                  <a:lnTo>
                    <a:pt x="1527350" y="34728"/>
                  </a:lnTo>
                  <a:lnTo>
                    <a:pt x="1462697" y="41115"/>
                  </a:lnTo>
                  <a:lnTo>
                    <a:pt x="1398979" y="48001"/>
                  </a:lnTo>
                  <a:lnTo>
                    <a:pt x="1336228" y="55378"/>
                  </a:lnTo>
                  <a:lnTo>
                    <a:pt x="1274478" y="63236"/>
                  </a:lnTo>
                  <a:lnTo>
                    <a:pt x="1213763" y="71567"/>
                  </a:lnTo>
                  <a:lnTo>
                    <a:pt x="1154116" y="80361"/>
                  </a:lnTo>
                  <a:lnTo>
                    <a:pt x="1095571" y="89611"/>
                  </a:lnTo>
                  <a:lnTo>
                    <a:pt x="1038161" y="99306"/>
                  </a:lnTo>
                  <a:lnTo>
                    <a:pt x="981919" y="109438"/>
                  </a:lnTo>
                  <a:lnTo>
                    <a:pt x="926880" y="119998"/>
                  </a:lnTo>
                  <a:lnTo>
                    <a:pt x="873077" y="130977"/>
                  </a:lnTo>
                  <a:lnTo>
                    <a:pt x="820543" y="142367"/>
                  </a:lnTo>
                  <a:lnTo>
                    <a:pt x="769312" y="154157"/>
                  </a:lnTo>
                  <a:lnTo>
                    <a:pt x="719418" y="166339"/>
                  </a:lnTo>
                  <a:lnTo>
                    <a:pt x="670893" y="178905"/>
                  </a:lnTo>
                  <a:lnTo>
                    <a:pt x="623772" y="191845"/>
                  </a:lnTo>
                  <a:lnTo>
                    <a:pt x="578088" y="205150"/>
                  </a:lnTo>
                  <a:lnTo>
                    <a:pt x="533875" y="218812"/>
                  </a:lnTo>
                  <a:lnTo>
                    <a:pt x="491166" y="232821"/>
                  </a:lnTo>
                  <a:lnTo>
                    <a:pt x="449994" y="247168"/>
                  </a:lnTo>
                  <a:lnTo>
                    <a:pt x="410394" y="261845"/>
                  </a:lnTo>
                  <a:lnTo>
                    <a:pt x="372399" y="276843"/>
                  </a:lnTo>
                  <a:lnTo>
                    <a:pt x="336041" y="292152"/>
                  </a:lnTo>
                  <a:lnTo>
                    <a:pt x="268376" y="323670"/>
                  </a:lnTo>
                  <a:lnTo>
                    <a:pt x="207667" y="356328"/>
                  </a:lnTo>
                  <a:lnTo>
                    <a:pt x="154181" y="390053"/>
                  </a:lnTo>
                  <a:lnTo>
                    <a:pt x="108188" y="424774"/>
                  </a:lnTo>
                  <a:lnTo>
                    <a:pt x="69956" y="460420"/>
                  </a:lnTo>
                  <a:lnTo>
                    <a:pt x="39752" y="496919"/>
                  </a:lnTo>
                  <a:lnTo>
                    <a:pt x="17846" y="534200"/>
                  </a:lnTo>
                  <a:lnTo>
                    <a:pt x="4506" y="572191"/>
                  </a:lnTo>
                  <a:lnTo>
                    <a:pt x="0" y="610820"/>
                  </a:lnTo>
                  <a:lnTo>
                    <a:pt x="1132" y="630210"/>
                  </a:lnTo>
                  <a:lnTo>
                    <a:pt x="10089" y="668529"/>
                  </a:lnTo>
                  <a:lnTo>
                    <a:pt x="27745" y="706173"/>
                  </a:lnTo>
                  <a:lnTo>
                    <a:pt x="53834" y="743072"/>
                  </a:lnTo>
                  <a:lnTo>
                    <a:pt x="88085" y="779154"/>
                  </a:lnTo>
                  <a:lnTo>
                    <a:pt x="130231" y="814346"/>
                  </a:lnTo>
                  <a:lnTo>
                    <a:pt x="180004" y="848579"/>
                  </a:lnTo>
                  <a:lnTo>
                    <a:pt x="237135" y="881779"/>
                  </a:lnTo>
                  <a:lnTo>
                    <a:pt x="301356" y="913875"/>
                  </a:lnTo>
                  <a:lnTo>
                    <a:pt x="372399" y="944797"/>
                  </a:lnTo>
                  <a:lnTo>
                    <a:pt x="410394" y="959795"/>
                  </a:lnTo>
                  <a:lnTo>
                    <a:pt x="449994" y="974472"/>
                  </a:lnTo>
                  <a:lnTo>
                    <a:pt x="491166" y="988819"/>
                  </a:lnTo>
                  <a:lnTo>
                    <a:pt x="533875" y="1002828"/>
                  </a:lnTo>
                  <a:lnTo>
                    <a:pt x="578088" y="1016490"/>
                  </a:lnTo>
                  <a:lnTo>
                    <a:pt x="623772" y="1029795"/>
                  </a:lnTo>
                  <a:lnTo>
                    <a:pt x="670893" y="1042735"/>
                  </a:lnTo>
                  <a:lnTo>
                    <a:pt x="719418" y="1055301"/>
                  </a:lnTo>
                  <a:lnTo>
                    <a:pt x="769312" y="1067483"/>
                  </a:lnTo>
                  <a:lnTo>
                    <a:pt x="820543" y="1079273"/>
                  </a:lnTo>
                  <a:lnTo>
                    <a:pt x="873077" y="1090662"/>
                  </a:lnTo>
                  <a:lnTo>
                    <a:pt x="926880" y="1101642"/>
                  </a:lnTo>
                  <a:lnTo>
                    <a:pt x="981919" y="1112202"/>
                  </a:lnTo>
                  <a:lnTo>
                    <a:pt x="1038161" y="1122334"/>
                  </a:lnTo>
                  <a:lnTo>
                    <a:pt x="1095571" y="1132029"/>
                  </a:lnTo>
                  <a:lnTo>
                    <a:pt x="1154116" y="1141278"/>
                  </a:lnTo>
                  <a:lnTo>
                    <a:pt x="1213763" y="1150073"/>
                  </a:lnTo>
                  <a:lnTo>
                    <a:pt x="1274478" y="1158404"/>
                  </a:lnTo>
                  <a:lnTo>
                    <a:pt x="1336228" y="1166262"/>
                  </a:lnTo>
                  <a:lnTo>
                    <a:pt x="1398979" y="1173639"/>
                  </a:lnTo>
                  <a:lnTo>
                    <a:pt x="1462697" y="1180525"/>
                  </a:lnTo>
                  <a:lnTo>
                    <a:pt x="1527350" y="1186912"/>
                  </a:lnTo>
                  <a:lnTo>
                    <a:pt x="1592902" y="1192790"/>
                  </a:lnTo>
                  <a:lnTo>
                    <a:pt x="1659322" y="1198151"/>
                  </a:lnTo>
                  <a:lnTo>
                    <a:pt x="1726575" y="1202985"/>
                  </a:lnTo>
                  <a:lnTo>
                    <a:pt x="1794628" y="1207285"/>
                  </a:lnTo>
                  <a:lnTo>
                    <a:pt x="1863447" y="1211040"/>
                  </a:lnTo>
                  <a:lnTo>
                    <a:pt x="1932998" y="1214242"/>
                  </a:lnTo>
                  <a:lnTo>
                    <a:pt x="2003249" y="1216881"/>
                  </a:lnTo>
                  <a:lnTo>
                    <a:pt x="2074166" y="1218950"/>
                  </a:lnTo>
                  <a:lnTo>
                    <a:pt x="2145714" y="1220439"/>
                  </a:lnTo>
                  <a:lnTo>
                    <a:pt x="2217862" y="1221339"/>
                  </a:lnTo>
                  <a:lnTo>
                    <a:pt x="2290574" y="1221640"/>
                  </a:lnTo>
                  <a:lnTo>
                    <a:pt x="2363286" y="1221339"/>
                  </a:lnTo>
                  <a:lnTo>
                    <a:pt x="2435434" y="1220439"/>
                  </a:lnTo>
                  <a:lnTo>
                    <a:pt x="2506982" y="1218950"/>
                  </a:lnTo>
                  <a:lnTo>
                    <a:pt x="2577899" y="1216881"/>
                  </a:lnTo>
                  <a:lnTo>
                    <a:pt x="2648150" y="1214242"/>
                  </a:lnTo>
                  <a:lnTo>
                    <a:pt x="2717702" y="1211040"/>
                  </a:lnTo>
                  <a:lnTo>
                    <a:pt x="2786521" y="1207285"/>
                  </a:lnTo>
                  <a:lnTo>
                    <a:pt x="2854573" y="1202985"/>
                  </a:lnTo>
                  <a:lnTo>
                    <a:pt x="2921826" y="1198151"/>
                  </a:lnTo>
                  <a:lnTo>
                    <a:pt x="2988246" y="1192790"/>
                  </a:lnTo>
                  <a:lnTo>
                    <a:pt x="3053799" y="1186912"/>
                  </a:lnTo>
                  <a:lnTo>
                    <a:pt x="3118451" y="1180525"/>
                  </a:lnTo>
                  <a:lnTo>
                    <a:pt x="3182169" y="1173639"/>
                  </a:lnTo>
                  <a:lnTo>
                    <a:pt x="3244920" y="1166262"/>
                  </a:lnTo>
                  <a:lnTo>
                    <a:pt x="3306670" y="1158404"/>
                  </a:lnTo>
                  <a:lnTo>
                    <a:pt x="3367385" y="1150073"/>
                  </a:lnTo>
                  <a:lnTo>
                    <a:pt x="3427032" y="1141278"/>
                  </a:lnTo>
                  <a:lnTo>
                    <a:pt x="3485577" y="1132029"/>
                  </a:lnTo>
                  <a:lnTo>
                    <a:pt x="3542988" y="1122334"/>
                  </a:lnTo>
                  <a:lnTo>
                    <a:pt x="3599229" y="1112202"/>
                  </a:lnTo>
                  <a:lnTo>
                    <a:pt x="3654268" y="1101642"/>
                  </a:lnTo>
                  <a:lnTo>
                    <a:pt x="3708071" y="1090662"/>
                  </a:lnTo>
                  <a:lnTo>
                    <a:pt x="3760605" y="1079273"/>
                  </a:lnTo>
                  <a:lnTo>
                    <a:pt x="3811836" y="1067483"/>
                  </a:lnTo>
                  <a:lnTo>
                    <a:pt x="3861731" y="1055301"/>
                  </a:lnTo>
                  <a:lnTo>
                    <a:pt x="3910256" y="1042735"/>
                  </a:lnTo>
                  <a:lnTo>
                    <a:pt x="3957377" y="1029795"/>
                  </a:lnTo>
                  <a:lnTo>
                    <a:pt x="4003061" y="1016490"/>
                  </a:lnTo>
                  <a:lnTo>
                    <a:pt x="4047274" y="1002828"/>
                  </a:lnTo>
                  <a:lnTo>
                    <a:pt x="4089983" y="988819"/>
                  </a:lnTo>
                  <a:lnTo>
                    <a:pt x="4131155" y="974472"/>
                  </a:lnTo>
                  <a:lnTo>
                    <a:pt x="4170755" y="959795"/>
                  </a:lnTo>
                  <a:lnTo>
                    <a:pt x="4208750" y="944797"/>
                  </a:lnTo>
                  <a:lnTo>
                    <a:pt x="4245108" y="929488"/>
                  </a:lnTo>
                  <a:lnTo>
                    <a:pt x="4312773" y="897970"/>
                  </a:lnTo>
                  <a:lnTo>
                    <a:pt x="4373482" y="865312"/>
                  </a:lnTo>
                  <a:lnTo>
                    <a:pt x="4426968" y="831587"/>
                  </a:lnTo>
                  <a:lnTo>
                    <a:pt x="4472961" y="796866"/>
                  </a:lnTo>
                  <a:lnTo>
                    <a:pt x="4511194" y="761220"/>
                  </a:lnTo>
                  <a:lnTo>
                    <a:pt x="4541397" y="724721"/>
                  </a:lnTo>
                  <a:lnTo>
                    <a:pt x="4563303" y="687440"/>
                  </a:lnTo>
                  <a:lnTo>
                    <a:pt x="4576643" y="649449"/>
                  </a:lnTo>
                  <a:lnTo>
                    <a:pt x="4581150" y="610820"/>
                  </a:lnTo>
                  <a:lnTo>
                    <a:pt x="4580018" y="591430"/>
                  </a:lnTo>
                  <a:lnTo>
                    <a:pt x="4571061" y="553111"/>
                  </a:lnTo>
                  <a:lnTo>
                    <a:pt x="4553404" y="515466"/>
                  </a:lnTo>
                  <a:lnTo>
                    <a:pt x="4527316" y="478568"/>
                  </a:lnTo>
                  <a:lnTo>
                    <a:pt x="4493064" y="442486"/>
                  </a:lnTo>
                  <a:lnTo>
                    <a:pt x="4450918" y="407293"/>
                  </a:lnTo>
                  <a:lnTo>
                    <a:pt x="4401145" y="373061"/>
                  </a:lnTo>
                  <a:lnTo>
                    <a:pt x="4344014" y="339861"/>
                  </a:lnTo>
                  <a:lnTo>
                    <a:pt x="4279793" y="307765"/>
                  </a:lnTo>
                  <a:lnTo>
                    <a:pt x="4208750" y="276843"/>
                  </a:lnTo>
                  <a:lnTo>
                    <a:pt x="4170755" y="261845"/>
                  </a:lnTo>
                  <a:lnTo>
                    <a:pt x="4131155" y="247168"/>
                  </a:lnTo>
                  <a:lnTo>
                    <a:pt x="4089983" y="232821"/>
                  </a:lnTo>
                  <a:lnTo>
                    <a:pt x="4047274" y="218812"/>
                  </a:lnTo>
                  <a:lnTo>
                    <a:pt x="4003061" y="205150"/>
                  </a:lnTo>
                  <a:lnTo>
                    <a:pt x="3957377" y="191845"/>
                  </a:lnTo>
                  <a:lnTo>
                    <a:pt x="3910256" y="178905"/>
                  </a:lnTo>
                  <a:lnTo>
                    <a:pt x="3861731" y="166339"/>
                  </a:lnTo>
                  <a:lnTo>
                    <a:pt x="3811836" y="154157"/>
                  </a:lnTo>
                  <a:lnTo>
                    <a:pt x="3760605" y="142367"/>
                  </a:lnTo>
                  <a:lnTo>
                    <a:pt x="3708071" y="130977"/>
                  </a:lnTo>
                  <a:lnTo>
                    <a:pt x="3654268" y="119998"/>
                  </a:lnTo>
                  <a:lnTo>
                    <a:pt x="3599229" y="109438"/>
                  </a:lnTo>
                  <a:lnTo>
                    <a:pt x="3542988" y="99306"/>
                  </a:lnTo>
                  <a:lnTo>
                    <a:pt x="3485577" y="89611"/>
                  </a:lnTo>
                  <a:lnTo>
                    <a:pt x="3427032" y="80361"/>
                  </a:lnTo>
                  <a:lnTo>
                    <a:pt x="3367385" y="71567"/>
                  </a:lnTo>
                  <a:lnTo>
                    <a:pt x="3306670" y="63236"/>
                  </a:lnTo>
                  <a:lnTo>
                    <a:pt x="3244920" y="55378"/>
                  </a:lnTo>
                  <a:lnTo>
                    <a:pt x="3182169" y="48001"/>
                  </a:lnTo>
                  <a:lnTo>
                    <a:pt x="3118451" y="41115"/>
                  </a:lnTo>
                  <a:lnTo>
                    <a:pt x="3053799" y="34728"/>
                  </a:lnTo>
                  <a:lnTo>
                    <a:pt x="2988246" y="28850"/>
                  </a:lnTo>
                  <a:lnTo>
                    <a:pt x="2921826" y="23489"/>
                  </a:lnTo>
                  <a:lnTo>
                    <a:pt x="2854573" y="18655"/>
                  </a:lnTo>
                  <a:lnTo>
                    <a:pt x="2786521" y="14355"/>
                  </a:lnTo>
                  <a:lnTo>
                    <a:pt x="2717702" y="10600"/>
                  </a:lnTo>
                  <a:lnTo>
                    <a:pt x="2648150" y="7398"/>
                  </a:lnTo>
                  <a:lnTo>
                    <a:pt x="2577899" y="4759"/>
                  </a:lnTo>
                  <a:lnTo>
                    <a:pt x="2506982" y="2690"/>
                  </a:lnTo>
                  <a:lnTo>
                    <a:pt x="2435434" y="1201"/>
                  </a:lnTo>
                  <a:lnTo>
                    <a:pt x="2363286" y="301"/>
                  </a:lnTo>
                  <a:lnTo>
                    <a:pt x="22905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8474" y="69490"/>
              <a:ext cx="4581525" cy="1221740"/>
            </a:xfrm>
            <a:custGeom>
              <a:avLst/>
              <a:gdLst/>
              <a:ahLst/>
              <a:cxnLst/>
              <a:rect l="l" t="t" r="r" b="b"/>
              <a:pathLst>
                <a:path w="4581525" h="1221740">
                  <a:moveTo>
                    <a:pt x="0" y="610820"/>
                  </a:moveTo>
                  <a:lnTo>
                    <a:pt x="4506" y="572190"/>
                  </a:lnTo>
                  <a:lnTo>
                    <a:pt x="17846" y="534200"/>
                  </a:lnTo>
                  <a:lnTo>
                    <a:pt x="39752" y="496919"/>
                  </a:lnTo>
                  <a:lnTo>
                    <a:pt x="69956" y="460420"/>
                  </a:lnTo>
                  <a:lnTo>
                    <a:pt x="108188" y="424774"/>
                  </a:lnTo>
                  <a:lnTo>
                    <a:pt x="154181" y="390052"/>
                  </a:lnTo>
                  <a:lnTo>
                    <a:pt x="207667" y="356327"/>
                  </a:lnTo>
                  <a:lnTo>
                    <a:pt x="268376" y="323670"/>
                  </a:lnTo>
                  <a:lnTo>
                    <a:pt x="336041" y="292152"/>
                  </a:lnTo>
                  <a:lnTo>
                    <a:pt x="372399" y="276843"/>
                  </a:lnTo>
                  <a:lnTo>
                    <a:pt x="410394" y="261845"/>
                  </a:lnTo>
                  <a:lnTo>
                    <a:pt x="449994" y="247168"/>
                  </a:lnTo>
                  <a:lnTo>
                    <a:pt x="491166" y="232820"/>
                  </a:lnTo>
                  <a:lnTo>
                    <a:pt x="533875" y="218811"/>
                  </a:lnTo>
                  <a:lnTo>
                    <a:pt x="578088" y="205150"/>
                  </a:lnTo>
                  <a:lnTo>
                    <a:pt x="623772" y="191844"/>
                  </a:lnTo>
                  <a:lnTo>
                    <a:pt x="670893" y="178905"/>
                  </a:lnTo>
                  <a:lnTo>
                    <a:pt x="719418" y="166339"/>
                  </a:lnTo>
                  <a:lnTo>
                    <a:pt x="769312" y="154157"/>
                  </a:lnTo>
                  <a:lnTo>
                    <a:pt x="820543" y="142366"/>
                  </a:lnTo>
                  <a:lnTo>
                    <a:pt x="873077" y="130977"/>
                  </a:lnTo>
                  <a:lnTo>
                    <a:pt x="926880" y="119998"/>
                  </a:lnTo>
                  <a:lnTo>
                    <a:pt x="981920" y="109438"/>
                  </a:lnTo>
                  <a:lnTo>
                    <a:pt x="1038161" y="99306"/>
                  </a:lnTo>
                  <a:lnTo>
                    <a:pt x="1095571" y="89611"/>
                  </a:lnTo>
                  <a:lnTo>
                    <a:pt x="1154116" y="80361"/>
                  </a:lnTo>
                  <a:lnTo>
                    <a:pt x="1213764" y="71567"/>
                  </a:lnTo>
                  <a:lnTo>
                    <a:pt x="1274479" y="63236"/>
                  </a:lnTo>
                  <a:lnTo>
                    <a:pt x="1336228" y="55377"/>
                  </a:lnTo>
                  <a:lnTo>
                    <a:pt x="1398979" y="48001"/>
                  </a:lnTo>
                  <a:lnTo>
                    <a:pt x="1462698" y="41115"/>
                  </a:lnTo>
                  <a:lnTo>
                    <a:pt x="1527350" y="34728"/>
                  </a:lnTo>
                  <a:lnTo>
                    <a:pt x="1592903" y="28850"/>
                  </a:lnTo>
                  <a:lnTo>
                    <a:pt x="1659322" y="23489"/>
                  </a:lnTo>
                  <a:lnTo>
                    <a:pt x="1726575" y="18655"/>
                  </a:lnTo>
                  <a:lnTo>
                    <a:pt x="1794628" y="14355"/>
                  </a:lnTo>
                  <a:lnTo>
                    <a:pt x="1863447" y="10600"/>
                  </a:lnTo>
                  <a:lnTo>
                    <a:pt x="1932999" y="7398"/>
                  </a:lnTo>
                  <a:lnTo>
                    <a:pt x="2003250" y="4759"/>
                  </a:lnTo>
                  <a:lnTo>
                    <a:pt x="2074166" y="2690"/>
                  </a:lnTo>
                  <a:lnTo>
                    <a:pt x="2145715" y="1201"/>
                  </a:lnTo>
                  <a:lnTo>
                    <a:pt x="2217862" y="301"/>
                  </a:lnTo>
                  <a:lnTo>
                    <a:pt x="2290575" y="0"/>
                  </a:lnTo>
                  <a:lnTo>
                    <a:pt x="2363287" y="301"/>
                  </a:lnTo>
                  <a:lnTo>
                    <a:pt x="2435434" y="1201"/>
                  </a:lnTo>
                  <a:lnTo>
                    <a:pt x="2506983" y="2690"/>
                  </a:lnTo>
                  <a:lnTo>
                    <a:pt x="2577899" y="4759"/>
                  </a:lnTo>
                  <a:lnTo>
                    <a:pt x="2648150" y="7398"/>
                  </a:lnTo>
                  <a:lnTo>
                    <a:pt x="2717702" y="10600"/>
                  </a:lnTo>
                  <a:lnTo>
                    <a:pt x="2786521" y="14355"/>
                  </a:lnTo>
                  <a:lnTo>
                    <a:pt x="2854574" y="18655"/>
                  </a:lnTo>
                  <a:lnTo>
                    <a:pt x="2921827" y="23489"/>
                  </a:lnTo>
                  <a:lnTo>
                    <a:pt x="2988246" y="28850"/>
                  </a:lnTo>
                  <a:lnTo>
                    <a:pt x="3053799" y="34728"/>
                  </a:lnTo>
                  <a:lnTo>
                    <a:pt x="3118451" y="41115"/>
                  </a:lnTo>
                  <a:lnTo>
                    <a:pt x="3182169" y="48001"/>
                  </a:lnTo>
                  <a:lnTo>
                    <a:pt x="3244920" y="55377"/>
                  </a:lnTo>
                  <a:lnTo>
                    <a:pt x="3306670" y="63236"/>
                  </a:lnTo>
                  <a:lnTo>
                    <a:pt x="3367385" y="71567"/>
                  </a:lnTo>
                  <a:lnTo>
                    <a:pt x="3427032" y="80361"/>
                  </a:lnTo>
                  <a:lnTo>
                    <a:pt x="3485578" y="89611"/>
                  </a:lnTo>
                  <a:lnTo>
                    <a:pt x="3542988" y="99306"/>
                  </a:lnTo>
                  <a:lnTo>
                    <a:pt x="3599229" y="109438"/>
                  </a:lnTo>
                  <a:lnTo>
                    <a:pt x="3654268" y="119998"/>
                  </a:lnTo>
                  <a:lnTo>
                    <a:pt x="3708071" y="130977"/>
                  </a:lnTo>
                  <a:lnTo>
                    <a:pt x="3760605" y="142366"/>
                  </a:lnTo>
                  <a:lnTo>
                    <a:pt x="3811836" y="154157"/>
                  </a:lnTo>
                  <a:lnTo>
                    <a:pt x="3861731" y="166339"/>
                  </a:lnTo>
                  <a:lnTo>
                    <a:pt x="3910255" y="178905"/>
                  </a:lnTo>
                  <a:lnTo>
                    <a:pt x="3957376" y="191844"/>
                  </a:lnTo>
                  <a:lnTo>
                    <a:pt x="4003060" y="205150"/>
                  </a:lnTo>
                  <a:lnTo>
                    <a:pt x="4047274" y="218811"/>
                  </a:lnTo>
                  <a:lnTo>
                    <a:pt x="4089983" y="232820"/>
                  </a:lnTo>
                  <a:lnTo>
                    <a:pt x="4131154" y="247168"/>
                  </a:lnTo>
                  <a:lnTo>
                    <a:pt x="4170755" y="261845"/>
                  </a:lnTo>
                  <a:lnTo>
                    <a:pt x="4208750" y="276843"/>
                  </a:lnTo>
                  <a:lnTo>
                    <a:pt x="4245107" y="292152"/>
                  </a:lnTo>
                  <a:lnTo>
                    <a:pt x="4312773" y="323670"/>
                  </a:lnTo>
                  <a:lnTo>
                    <a:pt x="4373482" y="356327"/>
                  </a:lnTo>
                  <a:lnTo>
                    <a:pt x="4426968" y="390052"/>
                  </a:lnTo>
                  <a:lnTo>
                    <a:pt x="4472961" y="424774"/>
                  </a:lnTo>
                  <a:lnTo>
                    <a:pt x="4511193" y="460420"/>
                  </a:lnTo>
                  <a:lnTo>
                    <a:pt x="4541397" y="496919"/>
                  </a:lnTo>
                  <a:lnTo>
                    <a:pt x="4563303" y="534200"/>
                  </a:lnTo>
                  <a:lnTo>
                    <a:pt x="4576643" y="572190"/>
                  </a:lnTo>
                  <a:lnTo>
                    <a:pt x="4581150" y="610820"/>
                  </a:lnTo>
                  <a:lnTo>
                    <a:pt x="4580017" y="630209"/>
                  </a:lnTo>
                  <a:lnTo>
                    <a:pt x="4571060" y="668528"/>
                  </a:lnTo>
                  <a:lnTo>
                    <a:pt x="4553404" y="706173"/>
                  </a:lnTo>
                  <a:lnTo>
                    <a:pt x="4527315" y="743072"/>
                  </a:lnTo>
                  <a:lnTo>
                    <a:pt x="4493064" y="779153"/>
                  </a:lnTo>
                  <a:lnTo>
                    <a:pt x="4450918" y="814346"/>
                  </a:lnTo>
                  <a:lnTo>
                    <a:pt x="4401145" y="848578"/>
                  </a:lnTo>
                  <a:lnTo>
                    <a:pt x="4344014" y="881778"/>
                  </a:lnTo>
                  <a:lnTo>
                    <a:pt x="4279793" y="913875"/>
                  </a:lnTo>
                  <a:lnTo>
                    <a:pt x="4208750" y="944796"/>
                  </a:lnTo>
                  <a:lnTo>
                    <a:pt x="4170755" y="959794"/>
                  </a:lnTo>
                  <a:lnTo>
                    <a:pt x="4131154" y="974471"/>
                  </a:lnTo>
                  <a:lnTo>
                    <a:pt x="4089983" y="988819"/>
                  </a:lnTo>
                  <a:lnTo>
                    <a:pt x="4047274" y="1002828"/>
                  </a:lnTo>
                  <a:lnTo>
                    <a:pt x="4003060" y="1016489"/>
                  </a:lnTo>
                  <a:lnTo>
                    <a:pt x="3957376" y="1029795"/>
                  </a:lnTo>
                  <a:lnTo>
                    <a:pt x="3910255" y="1042734"/>
                  </a:lnTo>
                  <a:lnTo>
                    <a:pt x="3861731" y="1055300"/>
                  </a:lnTo>
                  <a:lnTo>
                    <a:pt x="3811836" y="1067482"/>
                  </a:lnTo>
                  <a:lnTo>
                    <a:pt x="3760605" y="1079273"/>
                  </a:lnTo>
                  <a:lnTo>
                    <a:pt x="3708071" y="1090662"/>
                  </a:lnTo>
                  <a:lnTo>
                    <a:pt x="3654268" y="1101641"/>
                  </a:lnTo>
                  <a:lnTo>
                    <a:pt x="3599229" y="1112201"/>
                  </a:lnTo>
                  <a:lnTo>
                    <a:pt x="3542988" y="1122333"/>
                  </a:lnTo>
                  <a:lnTo>
                    <a:pt x="3485578" y="1132028"/>
                  </a:lnTo>
                  <a:lnTo>
                    <a:pt x="3427032" y="1141278"/>
                  </a:lnTo>
                  <a:lnTo>
                    <a:pt x="3367385" y="1150072"/>
                  </a:lnTo>
                  <a:lnTo>
                    <a:pt x="3306670" y="1158403"/>
                  </a:lnTo>
                  <a:lnTo>
                    <a:pt x="3244920" y="1166262"/>
                  </a:lnTo>
                  <a:lnTo>
                    <a:pt x="3182169" y="1173638"/>
                  </a:lnTo>
                  <a:lnTo>
                    <a:pt x="3118451" y="1180524"/>
                  </a:lnTo>
                  <a:lnTo>
                    <a:pt x="3053799" y="1186911"/>
                  </a:lnTo>
                  <a:lnTo>
                    <a:pt x="2988246" y="1192789"/>
                  </a:lnTo>
                  <a:lnTo>
                    <a:pt x="2921827" y="1198150"/>
                  </a:lnTo>
                  <a:lnTo>
                    <a:pt x="2854574" y="1202985"/>
                  </a:lnTo>
                  <a:lnTo>
                    <a:pt x="2786521" y="1207284"/>
                  </a:lnTo>
                  <a:lnTo>
                    <a:pt x="2717702" y="1211039"/>
                  </a:lnTo>
                  <a:lnTo>
                    <a:pt x="2648150" y="1214241"/>
                  </a:lnTo>
                  <a:lnTo>
                    <a:pt x="2577899" y="1216880"/>
                  </a:lnTo>
                  <a:lnTo>
                    <a:pt x="2506983" y="1218949"/>
                  </a:lnTo>
                  <a:lnTo>
                    <a:pt x="2435434" y="1220438"/>
                  </a:lnTo>
                  <a:lnTo>
                    <a:pt x="2363287" y="1221338"/>
                  </a:lnTo>
                  <a:lnTo>
                    <a:pt x="2290575" y="1221640"/>
                  </a:lnTo>
                  <a:lnTo>
                    <a:pt x="2217862" y="1221338"/>
                  </a:lnTo>
                  <a:lnTo>
                    <a:pt x="2145715" y="1220438"/>
                  </a:lnTo>
                  <a:lnTo>
                    <a:pt x="2074166" y="1218949"/>
                  </a:lnTo>
                  <a:lnTo>
                    <a:pt x="2003250" y="1216880"/>
                  </a:lnTo>
                  <a:lnTo>
                    <a:pt x="1932999" y="1214241"/>
                  </a:lnTo>
                  <a:lnTo>
                    <a:pt x="1863447" y="1211039"/>
                  </a:lnTo>
                  <a:lnTo>
                    <a:pt x="1794628" y="1207284"/>
                  </a:lnTo>
                  <a:lnTo>
                    <a:pt x="1726575" y="1202985"/>
                  </a:lnTo>
                  <a:lnTo>
                    <a:pt x="1659322" y="1198150"/>
                  </a:lnTo>
                  <a:lnTo>
                    <a:pt x="1592903" y="1192789"/>
                  </a:lnTo>
                  <a:lnTo>
                    <a:pt x="1527350" y="1186911"/>
                  </a:lnTo>
                  <a:lnTo>
                    <a:pt x="1462698" y="1180524"/>
                  </a:lnTo>
                  <a:lnTo>
                    <a:pt x="1398979" y="1173638"/>
                  </a:lnTo>
                  <a:lnTo>
                    <a:pt x="1336228" y="1166262"/>
                  </a:lnTo>
                  <a:lnTo>
                    <a:pt x="1274479" y="1158403"/>
                  </a:lnTo>
                  <a:lnTo>
                    <a:pt x="1213764" y="1150072"/>
                  </a:lnTo>
                  <a:lnTo>
                    <a:pt x="1154116" y="1141278"/>
                  </a:lnTo>
                  <a:lnTo>
                    <a:pt x="1095571" y="1132028"/>
                  </a:lnTo>
                  <a:lnTo>
                    <a:pt x="1038161" y="1122333"/>
                  </a:lnTo>
                  <a:lnTo>
                    <a:pt x="981920" y="1112201"/>
                  </a:lnTo>
                  <a:lnTo>
                    <a:pt x="926880" y="1101641"/>
                  </a:lnTo>
                  <a:lnTo>
                    <a:pt x="873077" y="1090662"/>
                  </a:lnTo>
                  <a:lnTo>
                    <a:pt x="820543" y="1079273"/>
                  </a:lnTo>
                  <a:lnTo>
                    <a:pt x="769312" y="1067482"/>
                  </a:lnTo>
                  <a:lnTo>
                    <a:pt x="719418" y="1055300"/>
                  </a:lnTo>
                  <a:lnTo>
                    <a:pt x="670893" y="1042734"/>
                  </a:lnTo>
                  <a:lnTo>
                    <a:pt x="623772" y="1029795"/>
                  </a:lnTo>
                  <a:lnTo>
                    <a:pt x="578088" y="1016489"/>
                  </a:lnTo>
                  <a:lnTo>
                    <a:pt x="533875" y="1002828"/>
                  </a:lnTo>
                  <a:lnTo>
                    <a:pt x="491166" y="988819"/>
                  </a:lnTo>
                  <a:lnTo>
                    <a:pt x="449994" y="974471"/>
                  </a:lnTo>
                  <a:lnTo>
                    <a:pt x="410394" y="959794"/>
                  </a:lnTo>
                  <a:lnTo>
                    <a:pt x="372399" y="944796"/>
                  </a:lnTo>
                  <a:lnTo>
                    <a:pt x="336041" y="929487"/>
                  </a:lnTo>
                  <a:lnTo>
                    <a:pt x="268376" y="897969"/>
                  </a:lnTo>
                  <a:lnTo>
                    <a:pt x="207667" y="865312"/>
                  </a:lnTo>
                  <a:lnTo>
                    <a:pt x="154181" y="831587"/>
                  </a:lnTo>
                  <a:lnTo>
                    <a:pt x="108188" y="796865"/>
                  </a:lnTo>
                  <a:lnTo>
                    <a:pt x="69956" y="761219"/>
                  </a:lnTo>
                  <a:lnTo>
                    <a:pt x="39752" y="724720"/>
                  </a:lnTo>
                  <a:lnTo>
                    <a:pt x="17846" y="687439"/>
                  </a:lnTo>
                  <a:lnTo>
                    <a:pt x="4506" y="649449"/>
                  </a:lnTo>
                  <a:lnTo>
                    <a:pt x="0" y="610820"/>
                  </a:lnTo>
                  <a:close/>
                </a:path>
              </a:pathLst>
            </a:custGeom>
            <a:ln w="25400">
              <a:solidFill>
                <a:srgbClr val="F796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658870" y="380491"/>
            <a:ext cx="2879725" cy="568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683895" marR="5080" indent="-671830">
              <a:lnSpc>
                <a:spcPts val="2110"/>
              </a:lnSpc>
              <a:spcBef>
                <a:spcPts val="210"/>
              </a:spcBef>
            </a:pPr>
            <a:r>
              <a:rPr sz="1800" b="1" dirty="0">
                <a:solidFill>
                  <a:srgbClr val="C0504D"/>
                </a:solidFill>
                <a:latin typeface="Calibri"/>
                <a:cs typeface="Calibri"/>
              </a:rPr>
              <a:t>Do </a:t>
            </a:r>
            <a:r>
              <a:rPr sz="1800" b="1" spc="-10" dirty="0">
                <a:solidFill>
                  <a:srgbClr val="C0504D"/>
                </a:solidFill>
                <a:latin typeface="Calibri"/>
                <a:cs typeface="Calibri"/>
              </a:rPr>
              <a:t>search ,you 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will find lots of </a:t>
            </a:r>
            <a:r>
              <a:rPr sz="1800" b="1" spc="-39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b="1" spc="-15" dirty="0">
                <a:solidFill>
                  <a:srgbClr val="C0504D"/>
                </a:solidFill>
                <a:latin typeface="Calibri"/>
                <a:cs typeface="Calibri"/>
              </a:rPr>
              <a:t>interesting</a:t>
            </a:r>
            <a:r>
              <a:rPr sz="1800" b="1" spc="-5" dirty="0">
                <a:solidFill>
                  <a:srgbClr val="C0504D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0504D"/>
                </a:solidFill>
                <a:latin typeface="Calibri"/>
                <a:cs typeface="Calibri"/>
              </a:rPr>
              <a:t>facts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45408" y="1551432"/>
            <a:ext cx="4678680" cy="1021080"/>
            <a:chOff x="3645408" y="1551432"/>
            <a:chExt cx="4678680" cy="1021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45408" y="1551432"/>
              <a:ext cx="1740408" cy="102108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3168" y="1551432"/>
              <a:ext cx="752856" cy="1021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3376" y="1551432"/>
              <a:ext cx="3410712" cy="102108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922585" y="1666747"/>
            <a:ext cx="40906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0070C0"/>
                </a:solidFill>
              </a:rPr>
              <a:t>Safety-critical</a:t>
            </a:r>
            <a:r>
              <a:rPr sz="3600" spc="-65" dirty="0">
                <a:solidFill>
                  <a:srgbClr val="0070C0"/>
                </a:solidFill>
              </a:rPr>
              <a:t> </a:t>
            </a:r>
            <a:r>
              <a:rPr sz="3600" spc="-30" dirty="0">
                <a:solidFill>
                  <a:srgbClr val="0070C0"/>
                </a:solidFill>
              </a:rPr>
              <a:t>systems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604056" y="2341371"/>
            <a:ext cx="7231380" cy="259207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faults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cause</a:t>
            </a:r>
            <a:r>
              <a:rPr sz="2800" spc="-10" dirty="0">
                <a:latin typeface="Calibri"/>
                <a:cs typeface="Calibri"/>
              </a:rPr>
              <a:t> death</a:t>
            </a:r>
            <a:r>
              <a:rPr sz="2800" spc="-5" dirty="0">
                <a:latin typeface="Calibri"/>
                <a:cs typeface="Calibri"/>
              </a:rPr>
              <a:t> or </a:t>
            </a:r>
            <a:r>
              <a:rPr sz="2800" dirty="0">
                <a:latin typeface="Calibri"/>
                <a:cs typeface="Calibri"/>
              </a:rPr>
              <a:t>injury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74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radiation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treatment</a:t>
            </a:r>
            <a:r>
              <a:rPr sz="2800" spc="-5" dirty="0">
                <a:latin typeface="Calibri"/>
                <a:cs typeface="Calibri"/>
              </a:rPr>
              <a:t> kills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patients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(Therac-25)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15" dirty="0">
                <a:latin typeface="Calibri"/>
                <a:cs typeface="Calibri"/>
              </a:rPr>
              <a:t>train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driver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killed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5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20" dirty="0">
                <a:latin typeface="Calibri"/>
                <a:cs typeface="Calibri"/>
              </a:rPr>
              <a:t>aircraft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crashes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(Airbus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Korean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Airlines)</a:t>
            </a:r>
            <a:endParaRPr sz="2800">
              <a:latin typeface="Calibri"/>
              <a:cs typeface="Calibri"/>
            </a:endParaRPr>
          </a:p>
          <a:p>
            <a:pPr marL="755650" lvl="1" indent="-285750">
              <a:lnSpc>
                <a:spcPct val="100000"/>
              </a:lnSpc>
              <a:spcBef>
                <a:spcPts val="62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bank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overdraft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letters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cause suicide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7264" y="996696"/>
            <a:ext cx="4831080" cy="102107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294104" y="1112011"/>
            <a:ext cx="424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70C0"/>
                </a:solidFill>
              </a:rPr>
              <a:t>Reliability</a:t>
            </a:r>
            <a:r>
              <a:rPr sz="3600" spc="-20" dirty="0">
                <a:solidFill>
                  <a:srgbClr val="0070C0"/>
                </a:solidFill>
              </a:rPr>
              <a:t> versus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faults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5000" y="2216403"/>
            <a:ext cx="8343900" cy="37014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5600" marR="191770" indent="-342900">
              <a:lnSpc>
                <a:spcPct val="99600"/>
              </a:lnSpc>
              <a:spcBef>
                <a:spcPts val="1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Reliability: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probability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will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cause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failure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 under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specified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conditions</a:t>
            </a:r>
            <a:endParaRPr sz="2800">
              <a:latin typeface="Calibri"/>
              <a:cs typeface="Calibri"/>
            </a:endParaRPr>
          </a:p>
          <a:p>
            <a:pPr marL="755015" marR="508000" lvl="1" indent="-285750">
              <a:lnSpc>
                <a:spcPts val="3290"/>
              </a:lnSpc>
              <a:spcBef>
                <a:spcPts val="91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fault-free?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(zero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faults,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right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first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time)</a:t>
            </a:r>
            <a:endParaRPr sz="2800">
              <a:latin typeface="Calibri"/>
              <a:cs typeface="Calibri"/>
            </a:endParaRPr>
          </a:p>
          <a:p>
            <a:pPr marL="755015" marR="829310" lvl="1" indent="-285750">
              <a:lnSpc>
                <a:spcPts val="3290"/>
              </a:lnSpc>
              <a:spcBef>
                <a:spcPts val="810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Can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reliable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still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faults?</a:t>
            </a:r>
            <a:endParaRPr sz="2800">
              <a:latin typeface="Calibri"/>
              <a:cs typeface="Calibri"/>
            </a:endParaRPr>
          </a:p>
          <a:p>
            <a:pPr marL="755650" lvl="1" indent="-286385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755650" algn="l"/>
              </a:tabLst>
            </a:pP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“fault-free”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application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always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reliable?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306026" y="4129204"/>
            <a:ext cx="287020" cy="321945"/>
            <a:chOff x="2306026" y="4129204"/>
            <a:chExt cx="287020" cy="321945"/>
          </a:xfrm>
        </p:grpSpPr>
        <p:sp>
          <p:nvSpPr>
            <p:cNvPr id="6" name="object 6"/>
            <p:cNvSpPr/>
            <p:nvPr/>
          </p:nvSpPr>
          <p:spPr>
            <a:xfrm>
              <a:off x="2331426" y="4154605"/>
              <a:ext cx="224790" cy="271145"/>
            </a:xfrm>
            <a:custGeom>
              <a:avLst/>
              <a:gdLst/>
              <a:ahLst/>
              <a:cxnLst/>
              <a:rect l="l" t="t" r="r" b="b"/>
              <a:pathLst>
                <a:path w="224789" h="271145">
                  <a:moveTo>
                    <a:pt x="0" y="271097"/>
                  </a:moveTo>
                  <a:lnTo>
                    <a:pt x="224204" y="0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31426" y="4154604"/>
              <a:ext cx="236220" cy="234950"/>
            </a:xfrm>
            <a:custGeom>
              <a:avLst/>
              <a:gdLst/>
              <a:ahLst/>
              <a:cxnLst/>
              <a:rect l="l" t="t" r="r" b="b"/>
              <a:pathLst>
                <a:path w="236219" h="234950">
                  <a:moveTo>
                    <a:pt x="0" y="0"/>
                  </a:moveTo>
                  <a:lnTo>
                    <a:pt x="235927" y="234462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433515" y="4929151"/>
            <a:ext cx="335280" cy="345440"/>
            <a:chOff x="2433515" y="4929151"/>
            <a:chExt cx="335280" cy="345440"/>
          </a:xfrm>
        </p:grpSpPr>
        <p:sp>
          <p:nvSpPr>
            <p:cNvPr id="9" name="object 9"/>
            <p:cNvSpPr/>
            <p:nvPr/>
          </p:nvSpPr>
          <p:spPr>
            <a:xfrm>
              <a:off x="2458915" y="5102555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5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29254" y="4954551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4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39795" y="6033897"/>
            <a:ext cx="287020" cy="321945"/>
            <a:chOff x="1339795" y="6033897"/>
            <a:chExt cx="287020" cy="321945"/>
          </a:xfrm>
        </p:grpSpPr>
        <p:sp>
          <p:nvSpPr>
            <p:cNvPr id="12" name="object 12"/>
            <p:cNvSpPr/>
            <p:nvPr/>
          </p:nvSpPr>
          <p:spPr>
            <a:xfrm>
              <a:off x="1365195" y="6059298"/>
              <a:ext cx="224790" cy="271145"/>
            </a:xfrm>
            <a:custGeom>
              <a:avLst/>
              <a:gdLst/>
              <a:ahLst/>
              <a:cxnLst/>
              <a:rect l="l" t="t" r="r" b="b"/>
              <a:pathLst>
                <a:path w="224790" h="271145">
                  <a:moveTo>
                    <a:pt x="0" y="271097"/>
                  </a:moveTo>
                  <a:lnTo>
                    <a:pt x="224204" y="0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5195" y="6059297"/>
              <a:ext cx="236220" cy="234950"/>
            </a:xfrm>
            <a:custGeom>
              <a:avLst/>
              <a:gdLst/>
              <a:ahLst/>
              <a:cxnLst/>
              <a:rect l="l" t="t" r="r" b="b"/>
              <a:pathLst>
                <a:path w="236219" h="234950">
                  <a:moveTo>
                    <a:pt x="0" y="0"/>
                  </a:moveTo>
                  <a:lnTo>
                    <a:pt x="235927" y="234462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9167" y="914400"/>
            <a:ext cx="5827776" cy="10241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24372" y="1029715"/>
            <a:ext cx="5242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C0"/>
                </a:solidFill>
              </a:rPr>
              <a:t>So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5" dirty="0">
                <a:solidFill>
                  <a:srgbClr val="0070C0"/>
                </a:solidFill>
              </a:rPr>
              <a:t>why</a:t>
            </a:r>
            <a:r>
              <a:rPr sz="3600" spc="-15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is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testing</a:t>
            </a:r>
            <a:r>
              <a:rPr sz="3600" spc="-5" dirty="0">
                <a:solidFill>
                  <a:srgbClr val="0070C0"/>
                </a:solidFill>
              </a:rPr>
              <a:t> necessary?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984904" y="2173731"/>
            <a:ext cx="7223759" cy="416496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5" dirty="0">
                <a:latin typeface="Calibri"/>
                <a:cs typeface="Calibri"/>
              </a:rPr>
              <a:t>because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faults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about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reliability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 </a:t>
            </a:r>
            <a:r>
              <a:rPr sz="2800" spc="-15" dirty="0">
                <a:latin typeface="Calibri"/>
                <a:cs typeface="Calibri"/>
              </a:rPr>
              <a:t>software</a:t>
            </a:r>
            <a:endParaRPr sz="2800">
              <a:latin typeface="Calibri"/>
              <a:cs typeface="Calibri"/>
            </a:endParaRPr>
          </a:p>
          <a:p>
            <a:pPr marL="298450" marR="5080" indent="-285750">
              <a:lnSpc>
                <a:spcPts val="3000"/>
              </a:lnSpc>
              <a:spcBef>
                <a:spcPts val="73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fill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delivery of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5" dirty="0">
                <a:latin typeface="Calibri"/>
                <a:cs typeface="Calibri"/>
              </a:rPr>
              <a:t>software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release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date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00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prove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faults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59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5" dirty="0">
                <a:latin typeface="Calibri"/>
                <a:cs typeface="Calibri"/>
              </a:rPr>
              <a:t>because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</a:t>
            </a:r>
            <a:r>
              <a:rPr sz="2800" spc="-5" dirty="0">
                <a:latin typeface="Calibri"/>
                <a:cs typeface="Calibri"/>
              </a:rPr>
              <a:t> 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project</a:t>
            </a:r>
            <a:r>
              <a:rPr sz="2800" spc="-5" dirty="0">
                <a:latin typeface="Calibri"/>
                <a:cs typeface="Calibri"/>
              </a:rPr>
              <a:t> plan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5" dirty="0">
                <a:latin typeface="Calibri"/>
                <a:cs typeface="Calibri"/>
              </a:rPr>
              <a:t>because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failures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avoid</a:t>
            </a:r>
            <a:r>
              <a:rPr sz="2800" spc="-5" dirty="0">
                <a:latin typeface="Calibri"/>
                <a:cs typeface="Calibri"/>
              </a:rPr>
              <a:t> being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sued </a:t>
            </a:r>
            <a:r>
              <a:rPr sz="2800" spc="-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customers</a:t>
            </a:r>
            <a:endParaRPr sz="2800">
              <a:latin typeface="Calibri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8450" algn="l"/>
              </a:tabLst>
            </a:pP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35" dirty="0">
                <a:latin typeface="Calibri"/>
                <a:cs typeface="Calibri"/>
              </a:rPr>
              <a:t>stay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business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7163044" y="2221008"/>
            <a:ext cx="335280" cy="345440"/>
            <a:chOff x="7163044" y="2221008"/>
            <a:chExt cx="335280" cy="345440"/>
          </a:xfrm>
        </p:grpSpPr>
        <p:sp>
          <p:nvSpPr>
            <p:cNvPr id="6" name="object 6"/>
            <p:cNvSpPr/>
            <p:nvPr/>
          </p:nvSpPr>
          <p:spPr>
            <a:xfrm>
              <a:off x="7188444" y="2394412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4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58783" y="2246408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5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363274" y="3703651"/>
            <a:ext cx="287020" cy="321945"/>
            <a:chOff x="4363274" y="3703651"/>
            <a:chExt cx="287020" cy="321945"/>
          </a:xfrm>
        </p:grpSpPr>
        <p:sp>
          <p:nvSpPr>
            <p:cNvPr id="9" name="object 9"/>
            <p:cNvSpPr/>
            <p:nvPr/>
          </p:nvSpPr>
          <p:spPr>
            <a:xfrm>
              <a:off x="4400397" y="3729051"/>
              <a:ext cx="224790" cy="271145"/>
            </a:xfrm>
            <a:custGeom>
              <a:avLst/>
              <a:gdLst/>
              <a:ahLst/>
              <a:cxnLst/>
              <a:rect l="l" t="t" r="r" b="b"/>
              <a:pathLst>
                <a:path w="224789" h="271145">
                  <a:moveTo>
                    <a:pt x="0" y="271097"/>
                  </a:moveTo>
                  <a:lnTo>
                    <a:pt x="224204" y="0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88674" y="3746635"/>
              <a:ext cx="236220" cy="234950"/>
            </a:xfrm>
            <a:custGeom>
              <a:avLst/>
              <a:gdLst/>
              <a:ahLst/>
              <a:cxnLst/>
              <a:rect l="l" t="t" r="r" b="b"/>
              <a:pathLst>
                <a:path w="236220" h="234950">
                  <a:moveTo>
                    <a:pt x="0" y="0"/>
                  </a:moveTo>
                  <a:lnTo>
                    <a:pt x="235927" y="234462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7774530" y="2724851"/>
            <a:ext cx="335280" cy="345440"/>
            <a:chOff x="7774530" y="2724851"/>
            <a:chExt cx="335280" cy="345440"/>
          </a:xfrm>
        </p:grpSpPr>
        <p:sp>
          <p:nvSpPr>
            <p:cNvPr id="12" name="object 12"/>
            <p:cNvSpPr/>
            <p:nvPr/>
          </p:nvSpPr>
          <p:spPr>
            <a:xfrm>
              <a:off x="7799930" y="2898255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4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870269" y="2750251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5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6226355" y="5541469"/>
            <a:ext cx="335280" cy="345440"/>
            <a:chOff x="6226355" y="5541469"/>
            <a:chExt cx="335280" cy="345440"/>
          </a:xfrm>
        </p:grpSpPr>
        <p:sp>
          <p:nvSpPr>
            <p:cNvPr id="15" name="object 15"/>
            <p:cNvSpPr/>
            <p:nvPr/>
          </p:nvSpPr>
          <p:spPr>
            <a:xfrm>
              <a:off x="6251755" y="5714873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5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2092" y="5566869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5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009912" y="5083354"/>
            <a:ext cx="335280" cy="345440"/>
            <a:chOff x="7009912" y="5083354"/>
            <a:chExt cx="335280" cy="345440"/>
          </a:xfrm>
        </p:grpSpPr>
        <p:sp>
          <p:nvSpPr>
            <p:cNvPr id="18" name="object 18"/>
            <p:cNvSpPr/>
            <p:nvPr/>
          </p:nvSpPr>
          <p:spPr>
            <a:xfrm>
              <a:off x="7035312" y="5256758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4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105650" y="5108754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5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7187223" y="4122718"/>
            <a:ext cx="287020" cy="321945"/>
            <a:chOff x="7187223" y="4122718"/>
            <a:chExt cx="287020" cy="321945"/>
          </a:xfrm>
        </p:grpSpPr>
        <p:sp>
          <p:nvSpPr>
            <p:cNvPr id="21" name="object 21"/>
            <p:cNvSpPr/>
            <p:nvPr/>
          </p:nvSpPr>
          <p:spPr>
            <a:xfrm>
              <a:off x="7212623" y="4148118"/>
              <a:ext cx="224790" cy="271145"/>
            </a:xfrm>
            <a:custGeom>
              <a:avLst/>
              <a:gdLst/>
              <a:ahLst/>
              <a:cxnLst/>
              <a:rect l="l" t="t" r="r" b="b"/>
              <a:pathLst>
                <a:path w="224790" h="271145">
                  <a:moveTo>
                    <a:pt x="0" y="271097"/>
                  </a:moveTo>
                  <a:lnTo>
                    <a:pt x="224204" y="0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12623" y="4148118"/>
              <a:ext cx="236220" cy="234950"/>
            </a:xfrm>
            <a:custGeom>
              <a:avLst/>
              <a:gdLst/>
              <a:ahLst/>
              <a:cxnLst/>
              <a:rect l="l" t="t" r="r" b="b"/>
              <a:pathLst>
                <a:path w="236220" h="234950">
                  <a:moveTo>
                    <a:pt x="0" y="0"/>
                  </a:moveTo>
                  <a:lnTo>
                    <a:pt x="235927" y="234462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058814" y="4625239"/>
            <a:ext cx="287020" cy="321945"/>
            <a:chOff x="8058814" y="4625239"/>
            <a:chExt cx="287020" cy="321945"/>
          </a:xfrm>
        </p:grpSpPr>
        <p:sp>
          <p:nvSpPr>
            <p:cNvPr id="24" name="object 24"/>
            <p:cNvSpPr/>
            <p:nvPr/>
          </p:nvSpPr>
          <p:spPr>
            <a:xfrm>
              <a:off x="8084214" y="4650640"/>
              <a:ext cx="224790" cy="271145"/>
            </a:xfrm>
            <a:custGeom>
              <a:avLst/>
              <a:gdLst/>
              <a:ahLst/>
              <a:cxnLst/>
              <a:rect l="l" t="t" r="r" b="b"/>
              <a:pathLst>
                <a:path w="224790" h="271145">
                  <a:moveTo>
                    <a:pt x="0" y="271097"/>
                  </a:moveTo>
                  <a:lnTo>
                    <a:pt x="224204" y="0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084214" y="4650639"/>
              <a:ext cx="236220" cy="234950"/>
            </a:xfrm>
            <a:custGeom>
              <a:avLst/>
              <a:gdLst/>
              <a:ahLst/>
              <a:cxnLst/>
              <a:rect l="l" t="t" r="r" b="b"/>
              <a:pathLst>
                <a:path w="236220" h="234950">
                  <a:moveTo>
                    <a:pt x="0" y="0"/>
                  </a:moveTo>
                  <a:lnTo>
                    <a:pt x="235927" y="234462"/>
                  </a:lnTo>
                </a:path>
              </a:pathLst>
            </a:custGeom>
            <a:ln w="50800">
              <a:solidFill>
                <a:srgbClr val="618FF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4185961" y="5999584"/>
            <a:ext cx="335280" cy="345440"/>
            <a:chOff x="4185961" y="5999584"/>
            <a:chExt cx="335280" cy="345440"/>
          </a:xfrm>
        </p:grpSpPr>
        <p:sp>
          <p:nvSpPr>
            <p:cNvPr id="27" name="object 27"/>
            <p:cNvSpPr/>
            <p:nvPr/>
          </p:nvSpPr>
          <p:spPr>
            <a:xfrm>
              <a:off x="4211361" y="6172988"/>
              <a:ext cx="70485" cy="146685"/>
            </a:xfrm>
            <a:custGeom>
              <a:avLst/>
              <a:gdLst/>
              <a:ahLst/>
              <a:cxnLst/>
              <a:rect l="l" t="t" r="r" b="b"/>
              <a:pathLst>
                <a:path w="70485" h="146685">
                  <a:moveTo>
                    <a:pt x="0" y="0"/>
                  </a:moveTo>
                  <a:lnTo>
                    <a:pt x="70339" y="146539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81700" y="6024984"/>
              <a:ext cx="213995" cy="294640"/>
            </a:xfrm>
            <a:custGeom>
              <a:avLst/>
              <a:gdLst/>
              <a:ahLst/>
              <a:cxnLst/>
              <a:rect l="l" t="t" r="r" b="b"/>
              <a:pathLst>
                <a:path w="213995" h="294639">
                  <a:moveTo>
                    <a:pt x="0" y="294543"/>
                  </a:moveTo>
                  <a:lnTo>
                    <a:pt x="213946" y="0"/>
                  </a:lnTo>
                </a:path>
              </a:pathLst>
            </a:custGeom>
            <a:ln w="508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9569" y="3581705"/>
            <a:ext cx="5344861" cy="242241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1301" y="1674220"/>
            <a:ext cx="2901395" cy="16020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>
              <a:lnSpc>
                <a:spcPct val="100000"/>
              </a:lnSpc>
              <a:spcBef>
                <a:spcPts val="100"/>
              </a:spcBef>
            </a:pPr>
            <a:r>
              <a:rPr dirty="0"/>
              <a:t>In</a:t>
            </a:r>
            <a:r>
              <a:rPr spc="5" dirty="0"/>
              <a:t> </a:t>
            </a:r>
            <a:r>
              <a:rPr spc="-5" dirty="0"/>
              <a:t>class</a:t>
            </a:r>
            <a:r>
              <a:rPr dirty="0"/>
              <a:t> </a:t>
            </a:r>
            <a:r>
              <a:rPr spc="-15" dirty="0"/>
              <a:t>activity-</a:t>
            </a:r>
            <a:r>
              <a:rPr spc="5" dirty="0"/>
              <a:t> </a:t>
            </a:r>
            <a:r>
              <a:rPr spc="-5" dirty="0"/>
              <a:t>Individual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6164" y="3645915"/>
            <a:ext cx="7610475" cy="173228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75"/>
              </a:spcBef>
            </a:pPr>
            <a:r>
              <a:rPr sz="2800" spc="-5" dirty="0">
                <a:latin typeface="Calibri"/>
                <a:cs typeface="Calibri"/>
              </a:rPr>
              <a:t>Identify global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10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software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defetcs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lack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testing.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Submit</a:t>
            </a:r>
            <a:r>
              <a:rPr sz="2800" spc="-15" dirty="0">
                <a:latin typeface="Calibri"/>
                <a:cs typeface="Calibri"/>
              </a:rPr>
              <a:t> answers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>
                <a:latin typeface="Calibri"/>
                <a:cs typeface="Calibri"/>
              </a:rPr>
              <a:t>to </a:t>
            </a:r>
            <a:r>
              <a:rPr lang="en-US" sz="2800" spc="-5">
                <a:latin typeface="Calibri"/>
                <a:cs typeface="Calibri"/>
              </a:rPr>
              <a:t>DLE</a:t>
            </a:r>
            <a:r>
              <a:rPr sz="2800" spc="-5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7879" y="329184"/>
            <a:ext cx="3026664" cy="1024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75763" y="444500"/>
            <a:ext cx="2437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70C0"/>
                </a:solidFill>
              </a:rPr>
              <a:t>Ground</a:t>
            </a:r>
            <a:r>
              <a:rPr sz="3600" spc="-75" dirty="0">
                <a:solidFill>
                  <a:srgbClr val="0070C0"/>
                </a:solidFill>
              </a:rPr>
              <a:t> </a:t>
            </a:r>
            <a:r>
              <a:rPr sz="3600" spc="-10" dirty="0">
                <a:solidFill>
                  <a:srgbClr val="0070C0"/>
                </a:solidFill>
              </a:rPr>
              <a:t>rules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0408" y="2124963"/>
            <a:ext cx="7051040" cy="25857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Interactivity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must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Proactivity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expected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dirty="0">
                <a:latin typeface="Calibri"/>
                <a:cs typeface="Calibri"/>
              </a:rPr>
              <a:t>No</a:t>
            </a:r>
            <a:r>
              <a:rPr sz="2800" spc="-5" dirty="0">
                <a:latin typeface="Calibri"/>
                <a:cs typeface="Calibri"/>
              </a:rPr>
              <a:t> mobile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phones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spc="-10" dirty="0">
                <a:latin typeface="Calibri"/>
                <a:cs typeface="Calibri"/>
              </a:rPr>
              <a:t> lecture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Allow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digital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during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activities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Activity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based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learning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4112" y="2625725"/>
            <a:ext cx="4448175" cy="29813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5905" y="1885188"/>
            <a:ext cx="7771130" cy="423799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20" dirty="0">
                <a:latin typeface="Calibri"/>
                <a:cs typeface="Calibri"/>
              </a:rPr>
              <a:t>Two-hour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lectures</a:t>
            </a:r>
            <a:r>
              <a:rPr sz="2600" spc="-5" dirty="0">
                <a:latin typeface="Calibri"/>
                <a:cs typeface="Calibri"/>
              </a:rPr>
              <a:t> per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week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 </a:t>
            </a:r>
            <a:r>
              <a:rPr sz="2600" spc="-5" dirty="0">
                <a:latin typeface="Calibri"/>
                <a:cs typeface="Calibri"/>
              </a:rPr>
              <a:t>Activity based learning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One-hour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tutorial</a:t>
            </a:r>
            <a:endParaRPr sz="260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spcBef>
                <a:spcPts val="6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module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able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ensure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quality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software project.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Encourage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study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60" dirty="0">
                <a:latin typeface="Arial MT"/>
                <a:cs typeface="Arial MT"/>
              </a:rPr>
              <a:t> </a:t>
            </a:r>
            <a:r>
              <a:rPr sz="2600" spc="-15" dirty="0">
                <a:latin typeface="Calibri"/>
                <a:cs typeface="Calibri"/>
              </a:rPr>
              <a:t>Research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SQA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</a:t>
            </a: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Industrial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changes/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adoption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changes.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290"/>
              </a:spcBef>
            </a:pPr>
            <a:r>
              <a:rPr sz="2600" dirty="0">
                <a:latin typeface="Calibri"/>
                <a:cs typeface="Calibri"/>
              </a:rPr>
              <a:t>*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002856"/>
                </a:solidFill>
                <a:latin typeface="Calibri"/>
                <a:cs typeface="Calibri"/>
              </a:rPr>
              <a:t>Modernizing Quality </a:t>
            </a:r>
            <a:r>
              <a:rPr sz="2600" spc="-10" dirty="0">
                <a:solidFill>
                  <a:srgbClr val="002856"/>
                </a:solidFill>
                <a:latin typeface="Calibri"/>
                <a:cs typeface="Calibri"/>
              </a:rPr>
              <a:t>Assurance</a:t>
            </a:r>
            <a:endParaRPr sz="2600">
              <a:latin typeface="Calibri"/>
              <a:cs typeface="Calibri"/>
            </a:endParaRPr>
          </a:p>
          <a:p>
            <a:pPr marL="12700" marR="281305" indent="1828800">
              <a:lnSpc>
                <a:spcPts val="2810"/>
              </a:lnSpc>
              <a:spcBef>
                <a:spcPts val="710"/>
              </a:spcBef>
            </a:pPr>
            <a:r>
              <a:rPr sz="2600" spc="-5" dirty="0">
                <a:solidFill>
                  <a:srgbClr val="002856"/>
                </a:solidFill>
                <a:latin typeface="Calibri"/>
                <a:cs typeface="Calibri"/>
              </a:rPr>
              <a:t>Aligning</a:t>
            </a:r>
            <a:r>
              <a:rPr sz="2600" dirty="0">
                <a:solidFill>
                  <a:srgbClr val="00285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2856"/>
                </a:solidFill>
                <a:latin typeface="Calibri"/>
                <a:cs typeface="Calibri"/>
              </a:rPr>
              <a:t>organizational</a:t>
            </a:r>
            <a:r>
              <a:rPr sz="2600" spc="5" dirty="0">
                <a:solidFill>
                  <a:srgbClr val="002856"/>
                </a:solidFill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002856"/>
                </a:solidFill>
                <a:latin typeface="Calibri"/>
                <a:cs typeface="Calibri"/>
              </a:rPr>
              <a:t>views</a:t>
            </a:r>
            <a:r>
              <a:rPr sz="2600" dirty="0">
                <a:solidFill>
                  <a:srgbClr val="002856"/>
                </a:solidFill>
                <a:latin typeface="Calibri"/>
                <a:cs typeface="Calibri"/>
              </a:rPr>
              <a:t> on </a:t>
            </a:r>
            <a:r>
              <a:rPr sz="2600" spc="-5" dirty="0">
                <a:solidFill>
                  <a:srgbClr val="002856"/>
                </a:solidFill>
                <a:latin typeface="Calibri"/>
                <a:cs typeface="Calibri"/>
              </a:rPr>
              <a:t>quality </a:t>
            </a:r>
            <a:r>
              <a:rPr sz="2600" spc="-15" dirty="0">
                <a:solidFill>
                  <a:srgbClr val="002856"/>
                </a:solidFill>
                <a:latin typeface="Calibri"/>
                <a:cs typeface="Calibri"/>
              </a:rPr>
              <a:t>to </a:t>
            </a:r>
            <a:r>
              <a:rPr sz="2600" spc="-570" dirty="0">
                <a:solidFill>
                  <a:srgbClr val="00285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2856"/>
                </a:solidFill>
                <a:latin typeface="Calibri"/>
                <a:cs typeface="Calibri"/>
              </a:rPr>
              <a:t>customers</a:t>
            </a:r>
            <a:r>
              <a:rPr sz="2600" spc="-10" dirty="0">
                <a:solidFill>
                  <a:srgbClr val="002856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02856"/>
                </a:solidFill>
                <a:latin typeface="Calibri"/>
                <a:cs typeface="Calibri"/>
              </a:rPr>
              <a:t>expectations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1920" y="670559"/>
            <a:ext cx="3297935" cy="10210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09301" y="785876"/>
            <a:ext cx="2711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953735"/>
                </a:solidFill>
              </a:rPr>
              <a:t>Module</a:t>
            </a:r>
            <a:r>
              <a:rPr sz="3600" spc="-45" dirty="0">
                <a:solidFill>
                  <a:srgbClr val="953735"/>
                </a:solidFill>
              </a:rPr>
              <a:t> </a:t>
            </a:r>
            <a:r>
              <a:rPr sz="3600" spc="-10" dirty="0">
                <a:solidFill>
                  <a:srgbClr val="953735"/>
                </a:solidFill>
              </a:rPr>
              <a:t>set</a:t>
            </a:r>
            <a:r>
              <a:rPr sz="3600" spc="-50" dirty="0">
                <a:solidFill>
                  <a:srgbClr val="953735"/>
                </a:solidFill>
              </a:rPr>
              <a:t> </a:t>
            </a:r>
            <a:r>
              <a:rPr sz="3600" spc="-5" dirty="0">
                <a:solidFill>
                  <a:srgbClr val="953735"/>
                </a:solidFill>
              </a:rPr>
              <a:t>up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1603" y="749300"/>
            <a:ext cx="2906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70C0"/>
                </a:solidFill>
              </a:rPr>
              <a:t>Demand</a:t>
            </a:r>
            <a:r>
              <a:rPr sz="3600" spc="-55" dirty="0">
                <a:solidFill>
                  <a:srgbClr val="0070C0"/>
                </a:solidFill>
              </a:rPr>
              <a:t> </a:t>
            </a:r>
            <a:r>
              <a:rPr sz="3600" spc="-25" dirty="0">
                <a:solidFill>
                  <a:srgbClr val="0070C0"/>
                </a:solidFill>
              </a:rPr>
              <a:t>for</a:t>
            </a:r>
            <a:r>
              <a:rPr sz="3600" spc="-55" dirty="0">
                <a:solidFill>
                  <a:srgbClr val="0070C0"/>
                </a:solidFill>
              </a:rPr>
              <a:t> </a:t>
            </a:r>
            <a:r>
              <a:rPr sz="3600" dirty="0">
                <a:solidFill>
                  <a:srgbClr val="0070C0"/>
                </a:solidFill>
              </a:rPr>
              <a:t>QA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1421" y="1901825"/>
            <a:ext cx="5533558" cy="44291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608" y="1094232"/>
            <a:ext cx="8403336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9319" y="1206500"/>
            <a:ext cx="78174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70C0"/>
                </a:solidFill>
              </a:rPr>
              <a:t>An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5" dirty="0">
                <a:solidFill>
                  <a:srgbClr val="0070C0"/>
                </a:solidFill>
              </a:rPr>
              <a:t>effective</a:t>
            </a:r>
            <a:r>
              <a:rPr sz="3600" spc="-10" dirty="0">
                <a:solidFill>
                  <a:srgbClr val="0070C0"/>
                </a:solidFill>
              </a:rPr>
              <a:t> quality</a:t>
            </a:r>
            <a:r>
              <a:rPr sz="3600" spc="-15" dirty="0">
                <a:solidFill>
                  <a:srgbClr val="0070C0"/>
                </a:solidFill>
              </a:rPr>
              <a:t> process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spc="-15" dirty="0">
                <a:solidFill>
                  <a:srgbClr val="0070C0"/>
                </a:solidFill>
              </a:rPr>
              <a:t>must</a:t>
            </a:r>
            <a:r>
              <a:rPr sz="3600" spc="-10" dirty="0">
                <a:solidFill>
                  <a:srgbClr val="0070C0"/>
                </a:solidFill>
              </a:rPr>
              <a:t> </a:t>
            </a:r>
            <a:r>
              <a:rPr sz="3600" spc="-20" dirty="0">
                <a:solidFill>
                  <a:srgbClr val="0070C0"/>
                </a:solidFill>
              </a:rPr>
              <a:t>focus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dirty="0">
                <a:solidFill>
                  <a:srgbClr val="0070C0"/>
                </a:solidFill>
              </a:rPr>
              <a:t>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80409" y="2124963"/>
            <a:ext cx="7908290" cy="439039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71145" indent="-259079">
              <a:lnSpc>
                <a:spcPct val="100000"/>
              </a:lnSpc>
              <a:spcBef>
                <a:spcPts val="819"/>
              </a:spcBef>
              <a:buChar char="•"/>
              <a:tabLst>
                <a:tab pos="271780" algn="l"/>
              </a:tabLst>
            </a:pPr>
            <a:r>
              <a:rPr sz="2800" spc="-25" dirty="0">
                <a:latin typeface="Calibri"/>
                <a:cs typeface="Calibri"/>
              </a:rPr>
              <a:t>Paying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attention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customer’s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requirements</a:t>
            </a:r>
            <a:endParaRPr sz="280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720"/>
              </a:spcBef>
              <a:buChar char="•"/>
              <a:tabLst>
                <a:tab pos="271780" algn="l"/>
              </a:tabLst>
            </a:pPr>
            <a:r>
              <a:rPr sz="2800" spc="-5" dirty="0">
                <a:latin typeface="Calibri"/>
                <a:cs typeface="Calibri"/>
              </a:rPr>
              <a:t>Making </a:t>
            </a:r>
            <a:r>
              <a:rPr sz="2800" spc="-20" dirty="0">
                <a:latin typeface="Calibri"/>
                <a:cs typeface="Calibri"/>
              </a:rPr>
              <a:t>efforts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</a:t>
            </a:r>
            <a:r>
              <a:rPr sz="2800" spc="-5" dirty="0">
                <a:latin typeface="Calibri"/>
                <a:cs typeface="Calibri"/>
              </a:rPr>
              <a:t> quality</a:t>
            </a:r>
            <a:endParaRPr sz="2800">
              <a:latin typeface="Calibri"/>
              <a:cs typeface="Calibri"/>
            </a:endParaRPr>
          </a:p>
          <a:p>
            <a:pPr marL="12700" marR="527685">
              <a:lnSpc>
                <a:spcPts val="3310"/>
              </a:lnSpc>
              <a:spcBef>
                <a:spcPts val="800"/>
              </a:spcBef>
              <a:buChar char="•"/>
              <a:tabLst>
                <a:tab pos="271780" algn="l"/>
              </a:tabLst>
            </a:pPr>
            <a:r>
              <a:rPr sz="2800" spc="-20" dirty="0">
                <a:latin typeface="Calibri"/>
                <a:cs typeface="Calibri"/>
              </a:rPr>
              <a:t>Integrating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product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design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development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310"/>
              </a:lnSpc>
              <a:spcBef>
                <a:spcPts val="770"/>
              </a:spcBef>
              <a:buChar char="•"/>
              <a:tabLst>
                <a:tab pos="271780" algn="l"/>
              </a:tabLst>
            </a:pPr>
            <a:r>
              <a:rPr sz="2800" spc="-5" dirty="0">
                <a:latin typeface="Calibri"/>
                <a:cs typeface="Calibri"/>
              </a:rPr>
              <a:t>Pushing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quality </a:t>
            </a:r>
            <a:r>
              <a:rPr sz="2800" spc="-10" dirty="0">
                <a:latin typeface="Calibri"/>
                <a:cs typeface="Calibri"/>
              </a:rPr>
              <a:t>concept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down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lowest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organization</a:t>
            </a:r>
            <a:endParaRPr sz="2800">
              <a:latin typeface="Calibri"/>
              <a:cs typeface="Calibri"/>
            </a:endParaRPr>
          </a:p>
          <a:p>
            <a:pPr marL="12700" marR="991235">
              <a:lnSpc>
                <a:spcPts val="3290"/>
              </a:lnSpc>
              <a:spcBef>
                <a:spcPts val="815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Developing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system-level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perspective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emphasis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methodology</a:t>
            </a:r>
            <a:r>
              <a:rPr sz="2800" spc="-5" dirty="0">
                <a:latin typeface="Calibri"/>
                <a:cs typeface="Calibri"/>
              </a:rPr>
              <a:t> 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</a:t>
            </a:r>
            <a:endParaRPr sz="2800">
              <a:latin typeface="Calibri"/>
              <a:cs typeface="Calibri"/>
            </a:endParaRPr>
          </a:p>
          <a:p>
            <a:pPr marL="271145" indent="-259079">
              <a:lnSpc>
                <a:spcPct val="100000"/>
              </a:lnSpc>
              <a:spcBef>
                <a:spcPts val="640"/>
              </a:spcBef>
              <a:buChar char="•"/>
              <a:tabLst>
                <a:tab pos="271780" algn="l"/>
              </a:tabLst>
            </a:pPr>
            <a:r>
              <a:rPr sz="2800" spc="-10" dirty="0">
                <a:latin typeface="Calibri"/>
                <a:cs typeface="Calibri"/>
              </a:rPr>
              <a:t>Eliminating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waste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continuous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improvement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9000" y="1551432"/>
            <a:ext cx="3505200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6549" y="1666747"/>
            <a:ext cx="29178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0070C0"/>
                </a:solidFill>
              </a:rPr>
              <a:t>Reference</a:t>
            </a:r>
            <a:r>
              <a:rPr sz="3600" spc="-8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book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2001452" y="2463291"/>
            <a:ext cx="573087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Calibri"/>
                <a:cs typeface="Calibri"/>
              </a:rPr>
              <a:t>https://</a:t>
            </a:r>
            <a:r>
              <a:rPr sz="2800" spc="-10" dirty="0">
                <a:latin typeface="Calibri"/>
                <a:cs typeface="Calibri"/>
                <a:hlinkClick r:id="rId3"/>
              </a:rPr>
              <a:t>www.istqb.org/downloads.html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5000" y="3369564"/>
            <a:ext cx="851281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0" dirty="0">
                <a:solidFill>
                  <a:srgbClr val="EE006C"/>
                </a:solidFill>
                <a:latin typeface="Calibri"/>
                <a:cs typeface="Calibri"/>
              </a:rPr>
              <a:t>Refer</a:t>
            </a:r>
            <a:r>
              <a:rPr sz="4400" spc="-10" dirty="0">
                <a:solidFill>
                  <a:srgbClr val="EE006C"/>
                </a:solidFill>
                <a:latin typeface="Calibri"/>
                <a:cs typeface="Calibri"/>
              </a:rPr>
              <a:t> </a:t>
            </a:r>
            <a:r>
              <a:rPr sz="4400" spc="-25" dirty="0">
                <a:solidFill>
                  <a:srgbClr val="EE006C"/>
                </a:solidFill>
                <a:latin typeface="Calibri"/>
                <a:cs typeface="Calibri"/>
              </a:rPr>
              <a:t>latest</a:t>
            </a:r>
            <a:r>
              <a:rPr sz="4400" spc="-15" dirty="0">
                <a:solidFill>
                  <a:srgbClr val="EE006C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EE006C"/>
                </a:solidFill>
                <a:latin typeface="Calibri"/>
                <a:cs typeface="Calibri"/>
              </a:rPr>
              <a:t>books </a:t>
            </a:r>
            <a:r>
              <a:rPr sz="4400" spc="-20" dirty="0">
                <a:solidFill>
                  <a:srgbClr val="EE006C"/>
                </a:solidFill>
                <a:latin typeface="Calibri"/>
                <a:cs typeface="Calibri"/>
              </a:rPr>
              <a:t>from</a:t>
            </a:r>
            <a:r>
              <a:rPr sz="4400" spc="-15" dirty="0">
                <a:solidFill>
                  <a:srgbClr val="EE006C"/>
                </a:solidFill>
                <a:latin typeface="Calibri"/>
                <a:cs typeface="Calibri"/>
              </a:rPr>
              <a:t> </a:t>
            </a:r>
            <a:r>
              <a:rPr sz="4400" spc="-5" dirty="0">
                <a:solidFill>
                  <a:srgbClr val="EE006C"/>
                </a:solidFill>
                <a:latin typeface="Calibri"/>
                <a:cs typeface="Calibri"/>
              </a:rPr>
              <a:t>NSBM</a:t>
            </a:r>
            <a:r>
              <a:rPr sz="4400" spc="-15" dirty="0">
                <a:solidFill>
                  <a:srgbClr val="EE006C"/>
                </a:solidFill>
                <a:latin typeface="Calibri"/>
                <a:cs typeface="Calibri"/>
              </a:rPr>
              <a:t> </a:t>
            </a:r>
            <a:r>
              <a:rPr sz="4400" spc="-10" dirty="0">
                <a:solidFill>
                  <a:srgbClr val="EE006C"/>
                </a:solidFill>
                <a:latin typeface="Calibri"/>
                <a:cs typeface="Calibri"/>
              </a:rPr>
              <a:t>Library</a:t>
            </a:r>
            <a:endParaRPr sz="4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29991" y="4137546"/>
            <a:ext cx="3484015" cy="24007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7360" y="1551432"/>
            <a:ext cx="7406640" cy="102108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3840" y="1666747"/>
            <a:ext cx="6838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70C0"/>
                </a:solidFill>
              </a:rPr>
              <a:t>What</a:t>
            </a:r>
            <a:r>
              <a:rPr sz="3600" spc="-20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is </a:t>
            </a:r>
            <a:r>
              <a:rPr sz="3600" spc="-15" dirty="0">
                <a:solidFill>
                  <a:srgbClr val="0070C0"/>
                </a:solidFill>
              </a:rPr>
              <a:t>Software </a:t>
            </a:r>
            <a:r>
              <a:rPr sz="3600" spc="-5" dirty="0">
                <a:solidFill>
                  <a:srgbClr val="0070C0"/>
                </a:solidFill>
              </a:rPr>
              <a:t>Quality</a:t>
            </a:r>
            <a:r>
              <a:rPr sz="3600" spc="-20" dirty="0">
                <a:solidFill>
                  <a:srgbClr val="0070C0"/>
                </a:solidFill>
              </a:rPr>
              <a:t> </a:t>
            </a:r>
            <a:r>
              <a:rPr sz="3600" spc="-15" dirty="0">
                <a:solidFill>
                  <a:srgbClr val="0070C0"/>
                </a:solidFill>
              </a:rPr>
              <a:t>Assurance?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2038" y="2618739"/>
            <a:ext cx="8241030" cy="333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48600"/>
              </a:lnSpc>
              <a:spcBef>
                <a:spcPts val="100"/>
              </a:spcBef>
              <a:tabLst>
                <a:tab pos="835025" algn="l"/>
                <a:tab pos="1302385" algn="l"/>
                <a:tab pos="2838450" algn="l"/>
                <a:tab pos="3305810" algn="l"/>
                <a:tab pos="4566285" algn="l"/>
                <a:tab pos="5232400" algn="l"/>
                <a:tab pos="6433185" algn="l"/>
                <a:tab pos="6881495" algn="l"/>
              </a:tabLst>
            </a:pP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“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S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t	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o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f	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a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c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ivi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i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e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s	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o	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en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s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ur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e	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h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e	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qua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li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t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y	in	s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o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ft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w</a:t>
            </a:r>
            <a:r>
              <a:rPr sz="2800" spc="5" dirty="0">
                <a:solidFill>
                  <a:srgbClr val="7030A0"/>
                </a:solidFill>
                <a:latin typeface="Arial MT"/>
                <a:cs typeface="Arial MT"/>
              </a:rPr>
              <a:t>ar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e  engineering</a:t>
            </a:r>
            <a:r>
              <a:rPr sz="2800" spc="-5" dirty="0">
                <a:solidFill>
                  <a:srgbClr val="7030A0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7030A0"/>
                </a:solidFill>
                <a:latin typeface="Arial MT"/>
                <a:cs typeface="Arial MT"/>
              </a:rPr>
              <a:t>processes.”</a:t>
            </a:r>
            <a:endParaRPr sz="2800">
              <a:latin typeface="Arial MT"/>
              <a:cs typeface="Arial MT"/>
            </a:endParaRPr>
          </a:p>
          <a:p>
            <a:pPr marL="755650" indent="-342900">
              <a:lnSpc>
                <a:spcPct val="100000"/>
              </a:lnSpc>
              <a:spcBef>
                <a:spcPts val="1950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ultimately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result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quality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software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products.</a:t>
            </a:r>
            <a:endParaRPr sz="2000">
              <a:latin typeface="Arial MT"/>
              <a:cs typeface="Arial MT"/>
            </a:endParaRPr>
          </a:p>
          <a:p>
            <a:pPr marL="755015" marR="5080" indent="-342900">
              <a:lnSpc>
                <a:spcPct val="150000"/>
              </a:lnSpc>
              <a:spcBef>
                <a:spcPts val="385"/>
              </a:spcBef>
              <a:buChar char="–"/>
              <a:tabLst>
                <a:tab pos="755015" algn="l"/>
                <a:tab pos="755650" algn="l"/>
              </a:tabLst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activities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establish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evaluate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the</a:t>
            </a:r>
            <a:r>
              <a:rPr sz="2000" spc="254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processes</a:t>
            </a:r>
            <a:r>
              <a:rPr sz="2000" spc="2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that</a:t>
            </a:r>
            <a:r>
              <a:rPr sz="2000" spc="25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products.</a:t>
            </a:r>
            <a:endParaRPr sz="2000">
              <a:latin typeface="Arial MT"/>
              <a:cs typeface="Arial MT"/>
            </a:endParaRPr>
          </a:p>
          <a:p>
            <a:pPr marL="825500" indent="-412750">
              <a:lnSpc>
                <a:spcPct val="100000"/>
              </a:lnSpc>
              <a:spcBef>
                <a:spcPts val="1705"/>
              </a:spcBef>
              <a:buChar char="–"/>
              <a:tabLst>
                <a:tab pos="824865" algn="l"/>
                <a:tab pos="825500" algn="l"/>
              </a:tabLst>
            </a:pPr>
            <a:r>
              <a:rPr sz="2000" spc="-5" dirty="0">
                <a:latin typeface="Arial MT"/>
                <a:cs typeface="Arial MT"/>
              </a:rPr>
              <a:t>It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involves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process-focused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action.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7047" y="329184"/>
            <a:ext cx="3691128" cy="1024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12772" y="444500"/>
            <a:ext cx="3002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5" dirty="0">
                <a:solidFill>
                  <a:srgbClr val="0070C0"/>
                </a:solidFill>
              </a:rPr>
              <a:t>What</a:t>
            </a:r>
            <a:r>
              <a:rPr sz="3600" spc="-45" dirty="0">
                <a:solidFill>
                  <a:srgbClr val="0070C0"/>
                </a:solidFill>
              </a:rPr>
              <a:t> </a:t>
            </a:r>
            <a:r>
              <a:rPr sz="3600" spc="-5" dirty="0">
                <a:solidFill>
                  <a:srgbClr val="0070C0"/>
                </a:solidFill>
              </a:rPr>
              <a:t>is</a:t>
            </a:r>
            <a:r>
              <a:rPr sz="3600" spc="-25" dirty="0">
                <a:solidFill>
                  <a:srgbClr val="0070C0"/>
                </a:solidFill>
              </a:rPr>
              <a:t> </a:t>
            </a:r>
            <a:r>
              <a:rPr sz="3600" spc="-15" dirty="0">
                <a:solidFill>
                  <a:srgbClr val="0070C0"/>
                </a:solidFill>
              </a:rPr>
              <a:t>testing?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7705" y="1908555"/>
            <a:ext cx="8089900" cy="3794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ct val="101400"/>
              </a:lnSpc>
              <a:spcBef>
                <a:spcPts val="50"/>
              </a:spcBef>
            </a:pPr>
            <a:r>
              <a:rPr sz="2800" spc="-215" dirty="0">
                <a:solidFill>
                  <a:srgbClr val="222222"/>
                </a:solidFill>
                <a:latin typeface="Verdana"/>
                <a:cs typeface="Verdana"/>
              </a:rPr>
              <a:t>“</a:t>
            </a:r>
            <a:r>
              <a:rPr sz="2800" spc="-215" dirty="0">
                <a:solidFill>
                  <a:srgbClr val="7030A0"/>
                </a:solidFill>
                <a:latin typeface="Verdana"/>
                <a:cs typeface="Verdana"/>
              </a:rPr>
              <a:t>Method</a:t>
            </a:r>
            <a:r>
              <a:rPr sz="2800" spc="-21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7030A0"/>
                </a:solidFill>
                <a:latin typeface="Verdana"/>
                <a:cs typeface="Verdana"/>
              </a:rPr>
              <a:t>to</a:t>
            </a:r>
            <a:r>
              <a:rPr sz="2800" spc="-16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40" dirty="0">
                <a:solidFill>
                  <a:srgbClr val="7030A0"/>
                </a:solidFill>
                <a:latin typeface="Verdana"/>
                <a:cs typeface="Verdana"/>
              </a:rPr>
              <a:t>check</a:t>
            </a:r>
            <a:r>
              <a:rPr sz="2800" spc="-23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7030A0"/>
                </a:solidFill>
                <a:latin typeface="Verdana"/>
                <a:cs typeface="Verdana"/>
              </a:rPr>
              <a:t>whether</a:t>
            </a:r>
            <a:r>
              <a:rPr sz="2800" spc="-24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29" dirty="0">
                <a:solidFill>
                  <a:srgbClr val="7030A0"/>
                </a:solidFill>
                <a:latin typeface="Verdana"/>
                <a:cs typeface="Verdana"/>
              </a:rPr>
              <a:t>the</a:t>
            </a:r>
            <a:r>
              <a:rPr sz="2800" spc="-22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7030A0"/>
                </a:solidFill>
                <a:latin typeface="Verdana"/>
                <a:cs typeface="Verdana"/>
              </a:rPr>
              <a:t>actual</a:t>
            </a:r>
            <a:r>
              <a:rPr sz="2800" spc="-19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7030A0"/>
                </a:solidFill>
                <a:latin typeface="Verdana"/>
                <a:cs typeface="Verdana"/>
              </a:rPr>
              <a:t>software </a:t>
            </a:r>
            <a:r>
              <a:rPr sz="2800" spc="-229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00" dirty="0">
                <a:solidFill>
                  <a:srgbClr val="7030A0"/>
                </a:solidFill>
                <a:latin typeface="Verdana"/>
                <a:cs typeface="Verdana"/>
              </a:rPr>
              <a:t>product</a:t>
            </a:r>
            <a:r>
              <a:rPr sz="2800" spc="-19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65" dirty="0">
                <a:solidFill>
                  <a:srgbClr val="7030A0"/>
                </a:solidFill>
                <a:latin typeface="Verdana"/>
                <a:cs typeface="Verdana"/>
              </a:rPr>
              <a:t>matches</a:t>
            </a:r>
            <a:r>
              <a:rPr sz="2800" spc="-26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50" dirty="0">
                <a:solidFill>
                  <a:srgbClr val="7030A0"/>
                </a:solidFill>
                <a:latin typeface="Verdana"/>
                <a:cs typeface="Verdana"/>
              </a:rPr>
              <a:t>expected</a:t>
            </a:r>
            <a:r>
              <a:rPr sz="2800" spc="-245" dirty="0">
                <a:solidFill>
                  <a:srgbClr val="7030A0"/>
                </a:solidFill>
                <a:latin typeface="Verdana"/>
                <a:cs typeface="Verdana"/>
              </a:rPr>
              <a:t> requirements</a:t>
            </a:r>
            <a:r>
              <a:rPr sz="2800" spc="-24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35" dirty="0">
                <a:solidFill>
                  <a:srgbClr val="7030A0"/>
                </a:solidFill>
                <a:latin typeface="Verdana"/>
                <a:cs typeface="Verdana"/>
              </a:rPr>
              <a:t>and</a:t>
            </a:r>
            <a:r>
              <a:rPr sz="2800" spc="-229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7030A0"/>
                </a:solidFill>
                <a:latin typeface="Verdana"/>
                <a:cs typeface="Verdana"/>
              </a:rPr>
              <a:t>to </a:t>
            </a:r>
            <a:r>
              <a:rPr sz="2800" spc="-16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60" dirty="0">
                <a:solidFill>
                  <a:srgbClr val="7030A0"/>
                </a:solidFill>
                <a:latin typeface="Verdana"/>
                <a:cs typeface="Verdana"/>
              </a:rPr>
              <a:t>e</a:t>
            </a:r>
            <a:r>
              <a:rPr sz="2800" spc="-265" dirty="0">
                <a:solidFill>
                  <a:srgbClr val="7030A0"/>
                </a:solidFill>
                <a:latin typeface="Verdana"/>
                <a:cs typeface="Verdana"/>
              </a:rPr>
              <a:t>n</a:t>
            </a:r>
            <a:r>
              <a:rPr sz="2800" spc="-290" dirty="0">
                <a:solidFill>
                  <a:srgbClr val="7030A0"/>
                </a:solidFill>
                <a:latin typeface="Verdana"/>
                <a:cs typeface="Verdana"/>
              </a:rPr>
              <a:t>s</a:t>
            </a:r>
            <a:r>
              <a:rPr sz="2800" spc="-250" dirty="0">
                <a:solidFill>
                  <a:srgbClr val="7030A0"/>
                </a:solidFill>
                <a:latin typeface="Verdana"/>
                <a:cs typeface="Verdana"/>
              </a:rPr>
              <a:t>u</a:t>
            </a:r>
            <a:r>
              <a:rPr sz="2800" spc="-225" dirty="0">
                <a:solidFill>
                  <a:srgbClr val="7030A0"/>
                </a:solidFill>
                <a:latin typeface="Verdana"/>
                <a:cs typeface="Verdana"/>
              </a:rPr>
              <a:t>r</a:t>
            </a:r>
            <a:r>
              <a:rPr sz="2800" spc="-280" dirty="0">
                <a:solidFill>
                  <a:srgbClr val="7030A0"/>
                </a:solidFill>
                <a:latin typeface="Verdana"/>
                <a:cs typeface="Verdana"/>
              </a:rPr>
              <a:t>e</a:t>
            </a:r>
            <a:r>
              <a:rPr sz="2800" spc="-42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04" dirty="0">
                <a:solidFill>
                  <a:srgbClr val="7030A0"/>
                </a:solidFill>
                <a:latin typeface="Verdana"/>
                <a:cs typeface="Verdana"/>
              </a:rPr>
              <a:t>th</a:t>
            </a:r>
            <a:r>
              <a:rPr sz="2800" spc="-275" dirty="0">
                <a:solidFill>
                  <a:srgbClr val="7030A0"/>
                </a:solidFill>
                <a:latin typeface="Verdana"/>
                <a:cs typeface="Verdana"/>
              </a:rPr>
              <a:t>a</a:t>
            </a:r>
            <a:r>
              <a:rPr sz="2800" spc="-160" dirty="0">
                <a:solidFill>
                  <a:srgbClr val="7030A0"/>
                </a:solidFill>
                <a:latin typeface="Verdana"/>
                <a:cs typeface="Verdana"/>
              </a:rPr>
              <a:t>t</a:t>
            </a:r>
            <a:r>
              <a:rPr sz="2800" spc="-42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20" dirty="0">
                <a:solidFill>
                  <a:srgbClr val="7030A0"/>
                </a:solidFill>
                <a:latin typeface="Verdana"/>
                <a:cs typeface="Verdana"/>
              </a:rPr>
              <a:t>s</a:t>
            </a:r>
            <a:r>
              <a:rPr sz="2800" spc="-260" dirty="0">
                <a:solidFill>
                  <a:srgbClr val="7030A0"/>
                </a:solidFill>
                <a:latin typeface="Verdana"/>
                <a:cs typeface="Verdana"/>
              </a:rPr>
              <a:t>o</a:t>
            </a:r>
            <a:r>
              <a:rPr sz="2800" spc="-175" dirty="0">
                <a:solidFill>
                  <a:srgbClr val="7030A0"/>
                </a:solidFill>
                <a:latin typeface="Verdana"/>
                <a:cs typeface="Verdana"/>
              </a:rPr>
              <a:t>f</a:t>
            </a:r>
            <a:r>
              <a:rPr sz="2800" spc="-160" dirty="0">
                <a:solidFill>
                  <a:srgbClr val="7030A0"/>
                </a:solidFill>
                <a:latin typeface="Verdana"/>
                <a:cs typeface="Verdana"/>
              </a:rPr>
              <a:t>t</a:t>
            </a:r>
            <a:r>
              <a:rPr sz="2800" spc="-260" dirty="0">
                <a:solidFill>
                  <a:srgbClr val="7030A0"/>
                </a:solidFill>
                <a:latin typeface="Verdana"/>
                <a:cs typeface="Verdana"/>
              </a:rPr>
              <a:t>war</a:t>
            </a:r>
            <a:r>
              <a:rPr sz="2800" spc="-280" dirty="0">
                <a:solidFill>
                  <a:srgbClr val="7030A0"/>
                </a:solidFill>
                <a:latin typeface="Verdana"/>
                <a:cs typeface="Verdana"/>
              </a:rPr>
              <a:t>e</a:t>
            </a:r>
            <a:r>
              <a:rPr sz="2800" spc="-43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254" dirty="0">
                <a:solidFill>
                  <a:srgbClr val="7030A0"/>
                </a:solidFill>
                <a:latin typeface="Verdana"/>
                <a:cs typeface="Verdana"/>
              </a:rPr>
              <a:t>p</a:t>
            </a:r>
            <a:r>
              <a:rPr sz="2800" spc="-170" dirty="0">
                <a:solidFill>
                  <a:srgbClr val="7030A0"/>
                </a:solidFill>
                <a:latin typeface="Verdana"/>
                <a:cs typeface="Verdana"/>
              </a:rPr>
              <a:t>r</a:t>
            </a:r>
            <a:r>
              <a:rPr sz="2800" spc="-210" dirty="0">
                <a:solidFill>
                  <a:srgbClr val="7030A0"/>
                </a:solidFill>
                <a:latin typeface="Verdana"/>
                <a:cs typeface="Verdana"/>
              </a:rPr>
              <a:t>od</a:t>
            </a:r>
            <a:r>
              <a:rPr sz="2800" spc="-215" dirty="0">
                <a:solidFill>
                  <a:srgbClr val="7030A0"/>
                </a:solidFill>
                <a:latin typeface="Verdana"/>
                <a:cs typeface="Verdana"/>
              </a:rPr>
              <a:t>u</a:t>
            </a:r>
            <a:r>
              <a:rPr sz="2800" spc="-190" dirty="0">
                <a:solidFill>
                  <a:srgbClr val="7030A0"/>
                </a:solidFill>
                <a:latin typeface="Verdana"/>
                <a:cs typeface="Verdana"/>
              </a:rPr>
              <a:t>c</a:t>
            </a:r>
            <a:r>
              <a:rPr sz="2800" spc="-160" dirty="0">
                <a:solidFill>
                  <a:srgbClr val="7030A0"/>
                </a:solidFill>
                <a:latin typeface="Verdana"/>
                <a:cs typeface="Verdana"/>
              </a:rPr>
              <a:t>t</a:t>
            </a:r>
            <a:r>
              <a:rPr sz="2800" spc="-42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135" dirty="0">
                <a:solidFill>
                  <a:srgbClr val="7030A0"/>
                </a:solidFill>
                <a:latin typeface="Verdana"/>
                <a:cs typeface="Verdana"/>
              </a:rPr>
              <a:t>i</a:t>
            </a:r>
            <a:r>
              <a:rPr sz="2800" spc="-240" dirty="0">
                <a:solidFill>
                  <a:srgbClr val="7030A0"/>
                </a:solidFill>
                <a:latin typeface="Verdana"/>
                <a:cs typeface="Verdana"/>
              </a:rPr>
              <a:t>s</a:t>
            </a:r>
            <a:r>
              <a:rPr sz="2800" spc="-420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405" dirty="0">
                <a:solidFill>
                  <a:srgbClr val="7030A0"/>
                </a:solidFill>
                <a:latin typeface="Verdana"/>
                <a:cs typeface="Verdana"/>
              </a:rPr>
              <a:t>D</a:t>
            </a:r>
            <a:r>
              <a:rPr sz="2800" spc="-320" dirty="0">
                <a:solidFill>
                  <a:srgbClr val="7030A0"/>
                </a:solidFill>
                <a:latin typeface="Verdana"/>
                <a:cs typeface="Verdana"/>
              </a:rPr>
              <a:t>e</a:t>
            </a:r>
            <a:r>
              <a:rPr sz="2800" spc="-180" dirty="0">
                <a:solidFill>
                  <a:srgbClr val="7030A0"/>
                </a:solidFill>
                <a:latin typeface="Verdana"/>
                <a:cs typeface="Verdana"/>
              </a:rPr>
              <a:t>f</a:t>
            </a:r>
            <a:r>
              <a:rPr sz="2800" spc="-285" dirty="0">
                <a:solidFill>
                  <a:srgbClr val="7030A0"/>
                </a:solidFill>
                <a:latin typeface="Verdana"/>
                <a:cs typeface="Verdana"/>
              </a:rPr>
              <a:t>e</a:t>
            </a:r>
            <a:r>
              <a:rPr sz="2800" spc="-190" dirty="0">
                <a:solidFill>
                  <a:srgbClr val="7030A0"/>
                </a:solidFill>
                <a:latin typeface="Verdana"/>
                <a:cs typeface="Verdana"/>
              </a:rPr>
              <a:t>c</a:t>
            </a:r>
            <a:r>
              <a:rPr sz="2800" spc="-160" dirty="0">
                <a:solidFill>
                  <a:srgbClr val="7030A0"/>
                </a:solidFill>
                <a:latin typeface="Verdana"/>
                <a:cs typeface="Verdana"/>
              </a:rPr>
              <a:t>t</a:t>
            </a:r>
            <a:r>
              <a:rPr sz="2800" spc="-415" dirty="0">
                <a:solidFill>
                  <a:srgbClr val="7030A0"/>
                </a:solidFill>
                <a:latin typeface="Verdana"/>
                <a:cs typeface="Verdana"/>
              </a:rPr>
              <a:t> </a:t>
            </a:r>
            <a:r>
              <a:rPr sz="2800" spc="-185" dirty="0">
                <a:solidFill>
                  <a:srgbClr val="7030A0"/>
                </a:solidFill>
                <a:latin typeface="Verdana"/>
                <a:cs typeface="Verdana"/>
              </a:rPr>
              <a:t>f</a:t>
            </a:r>
            <a:r>
              <a:rPr sz="2800" spc="-215" dirty="0">
                <a:solidFill>
                  <a:srgbClr val="7030A0"/>
                </a:solidFill>
                <a:latin typeface="Verdana"/>
                <a:cs typeface="Verdana"/>
              </a:rPr>
              <a:t>r</a:t>
            </a:r>
            <a:r>
              <a:rPr sz="2800" spc="-285" dirty="0">
                <a:solidFill>
                  <a:srgbClr val="7030A0"/>
                </a:solidFill>
                <a:latin typeface="Verdana"/>
                <a:cs typeface="Verdana"/>
              </a:rPr>
              <a:t>ee</a:t>
            </a:r>
            <a:r>
              <a:rPr sz="2800" spc="-325" dirty="0">
                <a:solidFill>
                  <a:srgbClr val="7030A0"/>
                </a:solidFill>
                <a:latin typeface="Verdana"/>
                <a:cs typeface="Verdana"/>
              </a:rPr>
              <a:t>.</a:t>
            </a:r>
            <a:r>
              <a:rPr sz="2800" spc="-100" dirty="0">
                <a:solidFill>
                  <a:srgbClr val="7030A0"/>
                </a:solidFill>
                <a:latin typeface="Verdana"/>
                <a:cs typeface="Verdana"/>
              </a:rPr>
              <a:t>”</a:t>
            </a:r>
            <a:endParaRPr sz="2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700">
              <a:latin typeface="Verdana"/>
              <a:cs typeface="Verdana"/>
            </a:endParaRPr>
          </a:p>
          <a:p>
            <a:pPr marL="755650" marR="6985" indent="-342900" algn="just">
              <a:lnSpc>
                <a:spcPct val="100800"/>
              </a:lnSpc>
              <a:buClr>
                <a:srgbClr val="222222"/>
              </a:buClr>
              <a:buFont typeface="Arial MT"/>
              <a:buChar char="–"/>
              <a:tabLst>
                <a:tab pos="815975" algn="l"/>
              </a:tabLst>
            </a:pPr>
            <a:r>
              <a:rPr dirty="0"/>
              <a:t>	</a:t>
            </a:r>
            <a:r>
              <a:rPr sz="2400" spc="-135" dirty="0">
                <a:solidFill>
                  <a:srgbClr val="222222"/>
                </a:solidFill>
                <a:latin typeface="Tahoma"/>
                <a:cs typeface="Tahoma"/>
              </a:rPr>
              <a:t>It</a:t>
            </a:r>
            <a:r>
              <a:rPr sz="2400" spc="-12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involves</a:t>
            </a:r>
            <a:r>
              <a:rPr sz="2400" spc="-12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22222"/>
                </a:solidFill>
                <a:latin typeface="Tahoma"/>
                <a:cs typeface="Tahoma"/>
              </a:rPr>
              <a:t>execution</a:t>
            </a:r>
            <a:r>
              <a:rPr sz="2400" spc="-12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222222"/>
                </a:solidFill>
                <a:latin typeface="Tahoma"/>
                <a:cs typeface="Tahoma"/>
              </a:rPr>
              <a:t>of</a:t>
            </a:r>
            <a:r>
              <a:rPr sz="2400" spc="-114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222222"/>
                </a:solidFill>
                <a:latin typeface="Tahoma"/>
                <a:cs typeface="Tahoma"/>
              </a:rPr>
              <a:t>software/system</a:t>
            </a:r>
            <a:r>
              <a:rPr sz="2400" spc="-12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Tahoma"/>
                <a:cs typeface="Tahoma"/>
              </a:rPr>
              <a:t>components</a:t>
            </a:r>
            <a:r>
              <a:rPr sz="2400" spc="-12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222222"/>
                </a:solidFill>
                <a:latin typeface="Tahoma"/>
                <a:cs typeface="Tahoma"/>
              </a:rPr>
              <a:t>by </a:t>
            </a:r>
            <a:r>
              <a:rPr sz="2400" spc="-73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55" dirty="0">
                <a:solidFill>
                  <a:srgbClr val="222222"/>
                </a:solidFill>
                <a:latin typeface="Tahoma"/>
                <a:cs typeface="Tahoma"/>
              </a:rPr>
              <a:t>m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an</a:t>
            </a:r>
            <a:r>
              <a:rPr sz="2400" spc="-40" dirty="0">
                <a:solidFill>
                  <a:srgbClr val="222222"/>
                </a:solidFill>
                <a:latin typeface="Tahoma"/>
                <a:cs typeface="Tahoma"/>
              </a:rPr>
              <a:t>u</a:t>
            </a:r>
            <a:r>
              <a:rPr sz="2400" spc="-55" dirty="0">
                <a:solidFill>
                  <a:srgbClr val="222222"/>
                </a:solidFill>
                <a:latin typeface="Tahoma"/>
                <a:cs typeface="Tahoma"/>
              </a:rPr>
              <a:t>a</a:t>
            </a:r>
            <a:r>
              <a:rPr sz="2400" spc="60" dirty="0">
                <a:solidFill>
                  <a:srgbClr val="222222"/>
                </a:solidFill>
                <a:latin typeface="Tahoma"/>
                <a:cs typeface="Tahoma"/>
              </a:rPr>
              <a:t>l</a:t>
            </a:r>
            <a:r>
              <a:rPr sz="2400" spc="-2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o</a:t>
            </a:r>
            <a:r>
              <a:rPr sz="2400" spc="-15" dirty="0">
                <a:solidFill>
                  <a:srgbClr val="222222"/>
                </a:solidFill>
                <a:latin typeface="Tahoma"/>
                <a:cs typeface="Tahoma"/>
              </a:rPr>
              <a:t>r</a:t>
            </a:r>
            <a:r>
              <a:rPr sz="2400" spc="-27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222222"/>
                </a:solidFill>
                <a:latin typeface="Tahoma"/>
                <a:cs typeface="Tahoma"/>
              </a:rPr>
              <a:t>a</a:t>
            </a:r>
            <a:r>
              <a:rPr sz="2400" spc="-55" dirty="0">
                <a:solidFill>
                  <a:srgbClr val="222222"/>
                </a:solidFill>
                <a:latin typeface="Tahoma"/>
                <a:cs typeface="Tahoma"/>
              </a:rPr>
              <a:t>u</a:t>
            </a:r>
            <a:r>
              <a:rPr sz="2400" spc="5" dirty="0">
                <a:solidFill>
                  <a:srgbClr val="222222"/>
                </a:solidFill>
                <a:latin typeface="Tahoma"/>
                <a:cs typeface="Tahoma"/>
              </a:rPr>
              <a:t>t</a:t>
            </a:r>
            <a:r>
              <a:rPr sz="2400" spc="-10" dirty="0">
                <a:solidFill>
                  <a:srgbClr val="222222"/>
                </a:solidFill>
                <a:latin typeface="Tahoma"/>
                <a:cs typeface="Tahoma"/>
              </a:rPr>
              <a:t>o</a:t>
            </a:r>
            <a:r>
              <a:rPr sz="2400" spc="-35" dirty="0">
                <a:solidFill>
                  <a:srgbClr val="222222"/>
                </a:solidFill>
                <a:latin typeface="Tahoma"/>
                <a:cs typeface="Tahoma"/>
              </a:rPr>
              <a:t>m</a:t>
            </a:r>
            <a:r>
              <a:rPr sz="2400" spc="-25" dirty="0">
                <a:solidFill>
                  <a:srgbClr val="222222"/>
                </a:solidFill>
                <a:latin typeface="Tahoma"/>
                <a:cs typeface="Tahoma"/>
              </a:rPr>
              <a:t>at</a:t>
            </a:r>
            <a:r>
              <a:rPr sz="2400" spc="-80" dirty="0">
                <a:solidFill>
                  <a:srgbClr val="222222"/>
                </a:solidFill>
                <a:latin typeface="Tahoma"/>
                <a:cs typeface="Tahoma"/>
              </a:rPr>
              <a:t>e</a:t>
            </a:r>
            <a:r>
              <a:rPr sz="2400" spc="5" dirty="0">
                <a:solidFill>
                  <a:srgbClr val="222222"/>
                </a:solidFill>
                <a:latin typeface="Tahoma"/>
                <a:cs typeface="Tahoma"/>
              </a:rPr>
              <a:t>d</a:t>
            </a:r>
            <a:r>
              <a:rPr sz="2400" spc="-27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22222"/>
                </a:solidFill>
                <a:latin typeface="Tahoma"/>
                <a:cs typeface="Tahoma"/>
              </a:rPr>
              <a:t>t</a:t>
            </a:r>
            <a:r>
              <a:rPr sz="2400" spc="-5" dirty="0">
                <a:solidFill>
                  <a:srgbClr val="222222"/>
                </a:solidFill>
                <a:latin typeface="Tahoma"/>
                <a:cs typeface="Tahoma"/>
              </a:rPr>
              <a:t>o</a:t>
            </a:r>
            <a:r>
              <a:rPr sz="2400" spc="-10" dirty="0">
                <a:solidFill>
                  <a:srgbClr val="222222"/>
                </a:solidFill>
                <a:latin typeface="Tahoma"/>
                <a:cs typeface="Tahoma"/>
              </a:rPr>
              <a:t>o</a:t>
            </a:r>
            <a:r>
              <a:rPr sz="2400" spc="-5" dirty="0">
                <a:solidFill>
                  <a:srgbClr val="222222"/>
                </a:solidFill>
                <a:latin typeface="Tahoma"/>
                <a:cs typeface="Tahoma"/>
              </a:rPr>
              <a:t>ls</a:t>
            </a:r>
            <a:endParaRPr sz="2400">
              <a:latin typeface="Tahoma"/>
              <a:cs typeface="Tahoma"/>
            </a:endParaRPr>
          </a:p>
          <a:p>
            <a:pPr marL="755650" marR="5080" indent="-342900" algn="just">
              <a:lnSpc>
                <a:spcPct val="98800"/>
              </a:lnSpc>
              <a:spcBef>
                <a:spcPts val="660"/>
              </a:spcBef>
              <a:buFont typeface="Arial MT"/>
              <a:buChar char="–"/>
              <a:tabLst>
                <a:tab pos="755650" algn="l"/>
              </a:tabLst>
            </a:pPr>
            <a:r>
              <a:rPr sz="2400" spc="-80" dirty="0">
                <a:solidFill>
                  <a:srgbClr val="222222"/>
                </a:solidFill>
                <a:latin typeface="Tahoma"/>
                <a:cs typeface="Tahoma"/>
              </a:rPr>
              <a:t>The</a:t>
            </a:r>
            <a:r>
              <a:rPr sz="2400" spc="-18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purpose</a:t>
            </a:r>
            <a:r>
              <a:rPr sz="24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222222"/>
                </a:solidFill>
                <a:latin typeface="Tahoma"/>
                <a:cs typeface="Tahoma"/>
              </a:rPr>
              <a:t>of</a:t>
            </a:r>
            <a:r>
              <a:rPr sz="2400" spc="-17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5" dirty="0">
                <a:solidFill>
                  <a:srgbClr val="222222"/>
                </a:solidFill>
                <a:latin typeface="Tahoma"/>
                <a:cs typeface="Tahoma"/>
              </a:rPr>
              <a:t>software</a:t>
            </a:r>
            <a:r>
              <a:rPr sz="2400" spc="-18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222222"/>
                </a:solidFill>
                <a:latin typeface="Tahoma"/>
                <a:cs typeface="Tahoma"/>
              </a:rPr>
              <a:t>testing</a:t>
            </a:r>
            <a:r>
              <a:rPr sz="2400" spc="-17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222222"/>
                </a:solidFill>
                <a:latin typeface="Tahoma"/>
                <a:cs typeface="Tahoma"/>
              </a:rPr>
              <a:t>is</a:t>
            </a:r>
            <a:r>
              <a:rPr sz="2400" spc="-18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22222"/>
                </a:solidFill>
                <a:latin typeface="Tahoma"/>
                <a:cs typeface="Tahoma"/>
              </a:rPr>
              <a:t>to</a:t>
            </a:r>
            <a:r>
              <a:rPr sz="2400" spc="-17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22222"/>
                </a:solidFill>
                <a:latin typeface="Tahoma"/>
                <a:cs typeface="Tahoma"/>
              </a:rPr>
              <a:t>identify</a:t>
            </a:r>
            <a:r>
              <a:rPr sz="2400" spc="-18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222222"/>
                </a:solidFill>
                <a:latin typeface="Tahoma"/>
                <a:cs typeface="Tahoma"/>
              </a:rPr>
              <a:t>errors,</a:t>
            </a:r>
            <a:r>
              <a:rPr sz="2400" spc="-17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60" dirty="0">
                <a:solidFill>
                  <a:srgbClr val="222222"/>
                </a:solidFill>
                <a:latin typeface="Tahoma"/>
                <a:cs typeface="Tahoma"/>
              </a:rPr>
              <a:t>gaps </a:t>
            </a:r>
            <a:r>
              <a:rPr sz="2400" spc="-74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222222"/>
                </a:solidFill>
                <a:latin typeface="Tahoma"/>
                <a:cs typeface="Tahoma"/>
              </a:rPr>
              <a:t>or</a:t>
            </a:r>
            <a:r>
              <a:rPr sz="2400" spc="-1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22222"/>
                </a:solidFill>
                <a:latin typeface="Tahoma"/>
                <a:cs typeface="Tahoma"/>
              </a:rPr>
              <a:t>missing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22222"/>
                </a:solidFill>
                <a:latin typeface="Tahoma"/>
                <a:cs typeface="Tahoma"/>
              </a:rPr>
              <a:t>requirements</a:t>
            </a:r>
            <a:r>
              <a:rPr sz="2400" spc="-3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222222"/>
                </a:solidFill>
                <a:latin typeface="Tahoma"/>
                <a:cs typeface="Tahoma"/>
              </a:rPr>
              <a:t>in</a:t>
            </a:r>
            <a:r>
              <a:rPr sz="2400" spc="1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222222"/>
                </a:solidFill>
                <a:latin typeface="Tahoma"/>
                <a:cs typeface="Tahoma"/>
              </a:rPr>
              <a:t>contrast</a:t>
            </a:r>
            <a:r>
              <a:rPr sz="2400" spc="-2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222222"/>
                </a:solidFill>
                <a:latin typeface="Tahoma"/>
                <a:cs typeface="Tahoma"/>
              </a:rPr>
              <a:t>to</a:t>
            </a:r>
            <a:r>
              <a:rPr sz="2400" spc="5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222222"/>
                </a:solidFill>
                <a:latin typeface="Tahoma"/>
                <a:cs typeface="Tahoma"/>
              </a:rPr>
              <a:t>actual </a:t>
            </a:r>
            <a:r>
              <a:rPr sz="2400" spc="-10" dirty="0">
                <a:solidFill>
                  <a:srgbClr val="222222"/>
                </a:solidFill>
                <a:latin typeface="Tahoma"/>
                <a:cs typeface="Tahoma"/>
              </a:rPr>
              <a:t> </a:t>
            </a:r>
            <a:r>
              <a:rPr sz="2400" spc="-35" dirty="0">
                <a:solidFill>
                  <a:srgbClr val="222222"/>
                </a:solidFill>
                <a:latin typeface="Tahoma"/>
                <a:cs typeface="Tahoma"/>
              </a:rPr>
              <a:t>requirements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1151" y="329184"/>
            <a:ext cx="5803392" cy="1024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98400" y="444500"/>
            <a:ext cx="52184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" dirty="0">
                <a:solidFill>
                  <a:srgbClr val="0070C0"/>
                </a:solidFill>
              </a:rPr>
              <a:t>Typical</a:t>
            </a:r>
            <a:r>
              <a:rPr sz="3600" spc="-15" dirty="0">
                <a:solidFill>
                  <a:srgbClr val="0070C0"/>
                </a:solidFill>
              </a:rPr>
              <a:t> </a:t>
            </a:r>
            <a:r>
              <a:rPr sz="3600" spc="-10" dirty="0">
                <a:solidFill>
                  <a:srgbClr val="0070C0"/>
                </a:solidFill>
              </a:rPr>
              <a:t>Objectives </a:t>
            </a:r>
            <a:r>
              <a:rPr sz="3600" dirty="0">
                <a:solidFill>
                  <a:srgbClr val="0070C0"/>
                </a:solidFill>
              </a:rPr>
              <a:t>of</a:t>
            </a:r>
            <a:r>
              <a:rPr sz="3600" spc="-5" dirty="0">
                <a:solidFill>
                  <a:srgbClr val="0070C0"/>
                </a:solidFill>
              </a:rPr>
              <a:t> </a:t>
            </a:r>
            <a:r>
              <a:rPr sz="3600" spc="-55" dirty="0">
                <a:solidFill>
                  <a:srgbClr val="0070C0"/>
                </a:solidFill>
              </a:rPr>
              <a:t>Testing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74998" y="1909572"/>
            <a:ext cx="8317230" cy="44729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54965" marR="822960" indent="-342900">
              <a:lnSpc>
                <a:spcPct val="102299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prevent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defects</a:t>
            </a:r>
            <a:r>
              <a:rPr sz="2600" spc="-10" dirty="0">
                <a:latin typeface="Calibri"/>
                <a:cs typeface="Calibri"/>
              </a:rPr>
              <a:t> by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evaluate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work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products</a:t>
            </a:r>
            <a:r>
              <a:rPr sz="2600" spc="-5" dirty="0">
                <a:latin typeface="Calibri"/>
                <a:cs typeface="Calibri"/>
              </a:rPr>
              <a:t> such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requirements,</a:t>
            </a:r>
            <a:r>
              <a:rPr sz="2600" spc="-5" dirty="0">
                <a:latin typeface="Calibri"/>
                <a:cs typeface="Calibri"/>
              </a:rPr>
              <a:t> user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stories,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code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354965" marR="614680" indent="-342900">
              <a:lnSpc>
                <a:spcPct val="102299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verify </a:t>
            </a:r>
            <a:r>
              <a:rPr sz="2600" spc="-10" dirty="0">
                <a:latin typeface="Calibri"/>
                <a:cs typeface="Calibri"/>
              </a:rPr>
              <a:t>whether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 </a:t>
            </a:r>
            <a:r>
              <a:rPr sz="2600" spc="-5" dirty="0">
                <a:latin typeface="Calibri"/>
                <a:cs typeface="Calibri"/>
              </a:rPr>
              <a:t>specified </a:t>
            </a:r>
            <a:r>
              <a:rPr sz="2600" spc="-15" dirty="0">
                <a:latin typeface="Calibri"/>
                <a:cs typeface="Calibri"/>
              </a:rPr>
              <a:t>requirements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-10" dirty="0">
                <a:latin typeface="Calibri"/>
                <a:cs typeface="Calibri"/>
              </a:rPr>
              <a:t> been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fulfilled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check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whether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complete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5" dirty="0">
                <a:latin typeface="Calibri"/>
                <a:cs typeface="Calibri"/>
              </a:rPr>
              <a:t>validate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works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users</a:t>
            </a:r>
            <a:r>
              <a:rPr sz="2600" spc="-5" dirty="0">
                <a:latin typeface="Calibri"/>
                <a:cs typeface="Calibri"/>
              </a:rPr>
              <a:t> and other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stakeholders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expect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429895" indent="-417830">
              <a:lnSpc>
                <a:spcPct val="100000"/>
              </a:lnSpc>
              <a:buFont typeface="Arial MT"/>
              <a:buChar char="•"/>
              <a:tabLst>
                <a:tab pos="429895" algn="l"/>
                <a:tab pos="430530" algn="l"/>
              </a:tabLst>
            </a:pP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build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confidence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level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quality</a:t>
            </a:r>
            <a:r>
              <a:rPr sz="2600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test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object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823</Words>
  <Application>Microsoft Macintosh PowerPoint</Application>
  <PresentationFormat>On-screen Show (4:3)</PresentationFormat>
  <Paragraphs>111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Arial MT</vt:lpstr>
      <vt:lpstr>Calibri</vt:lpstr>
      <vt:lpstr>Tahoma</vt:lpstr>
      <vt:lpstr>Verdana</vt:lpstr>
      <vt:lpstr>Office Theme</vt:lpstr>
      <vt:lpstr>Software Quality Assurance</vt:lpstr>
      <vt:lpstr>Ground rules</vt:lpstr>
      <vt:lpstr>Module set up</vt:lpstr>
      <vt:lpstr>Demand for QA</vt:lpstr>
      <vt:lpstr>An effective quality process must focus on</vt:lpstr>
      <vt:lpstr>Reference book</vt:lpstr>
      <vt:lpstr>What is Software Quality Assurance?</vt:lpstr>
      <vt:lpstr>What is testing?</vt:lpstr>
      <vt:lpstr>Typical Objectives of Testing</vt:lpstr>
      <vt:lpstr>Typical Objectives of Testing</vt:lpstr>
      <vt:lpstr>What is a “bug”?</vt:lpstr>
      <vt:lpstr>Error - Fault - Failure</vt:lpstr>
      <vt:lpstr>Why do faults occur in software?</vt:lpstr>
      <vt:lpstr>What do software faults cost?</vt:lpstr>
      <vt:lpstr>Safety-critical systems</vt:lpstr>
      <vt:lpstr>Reliability versus faults</vt:lpstr>
      <vt:lpstr>So why is testing necessary?</vt:lpstr>
      <vt:lpstr>PowerPoint Presentation</vt:lpstr>
      <vt:lpstr>In class activity- Individual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Quality Assurance</dc:title>
  <cp:lastModifiedBy>Pavithra Kankanamge</cp:lastModifiedBy>
  <cp:revision>1</cp:revision>
  <dcterms:created xsi:type="dcterms:W3CDTF">2024-01-30T00:11:42Z</dcterms:created>
  <dcterms:modified xsi:type="dcterms:W3CDTF">2024-01-30T00:13:08Z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2023-06-08T00:00:00Z</vt:filetime>
  </property>
  <property fmtid="{D5CDD505-2E9C-101B-9397-08002B2CF9AE}" pid="3" name="LastSaved">
    <vt:filetime>2024-01-30T00:00:00Z</vt:filetime>
  </property>
</Properties>
</file>