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440" r:id="rId3"/>
    <p:sldId id="441" r:id="rId4"/>
    <p:sldId id="442" r:id="rId5"/>
    <p:sldId id="443" r:id="rId6"/>
    <p:sldId id="444" r:id="rId7"/>
    <p:sldId id="445" r:id="rId8"/>
    <p:sldId id="446" r:id="rId9"/>
    <p:sldId id="447" r:id="rId10"/>
    <p:sldId id="43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6C"/>
    <a:srgbClr val="361B00"/>
    <a:srgbClr val="FFFF37"/>
    <a:srgbClr val="FFB3BE"/>
    <a:srgbClr val="FFE4B3"/>
    <a:srgbClr val="EBDDE7"/>
    <a:srgbClr val="F8025A"/>
    <a:srgbClr val="234600"/>
    <a:srgbClr val="336600"/>
    <a:srgbClr val="FFAD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p:cViewPr varScale="1">
        <p:scale>
          <a:sx n="106" d="100"/>
          <a:sy n="106" d="100"/>
        </p:scale>
        <p:origin x="1800" y="184"/>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F992DA-5C80-4A28-A304-D113B95FCA1D}"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445D977E-AAAB-4016-880B-01E73A433875}">
      <dgm:prSet phldrT="[Text]"/>
      <dgm:spPr>
        <a:solidFill>
          <a:schemeClr val="accent5">
            <a:lumMod val="50000"/>
          </a:schemeClr>
        </a:solidFill>
      </dgm:spPr>
      <dgm:t>
        <a:bodyPr/>
        <a:lstStyle/>
        <a:p>
          <a:r>
            <a:rPr lang="en-US" dirty="0"/>
            <a:t>1. Planning and control</a:t>
          </a:r>
        </a:p>
      </dgm:t>
    </dgm:pt>
    <dgm:pt modelId="{7BFFB7F7-78C2-45A8-9B51-F4105EB484A7}" type="parTrans" cxnId="{DDA6E1A9-46F5-4434-8F7F-F9F8A5D96FA3}">
      <dgm:prSet/>
      <dgm:spPr/>
      <dgm:t>
        <a:bodyPr/>
        <a:lstStyle/>
        <a:p>
          <a:endParaRPr lang="en-US"/>
        </a:p>
      </dgm:t>
    </dgm:pt>
    <dgm:pt modelId="{B7AD211B-12C2-4060-8F65-FE66B860F464}" type="sibTrans" cxnId="{DDA6E1A9-46F5-4434-8F7F-F9F8A5D96FA3}">
      <dgm:prSet/>
      <dgm:spPr/>
      <dgm:t>
        <a:bodyPr/>
        <a:lstStyle/>
        <a:p>
          <a:endParaRPr lang="en-US" dirty="0"/>
        </a:p>
      </dgm:t>
    </dgm:pt>
    <dgm:pt modelId="{964F76A7-859A-4BDE-BF49-EDD4145FFE32}">
      <dgm:prSet phldrT="[Text]"/>
      <dgm:spPr>
        <a:solidFill>
          <a:schemeClr val="accent5">
            <a:lumMod val="75000"/>
          </a:schemeClr>
        </a:solidFill>
      </dgm:spPr>
      <dgm:t>
        <a:bodyPr/>
        <a:lstStyle/>
        <a:p>
          <a:r>
            <a:rPr lang="en-US" dirty="0"/>
            <a:t>2. Test analysis and design</a:t>
          </a:r>
        </a:p>
      </dgm:t>
    </dgm:pt>
    <dgm:pt modelId="{226C121C-6000-4046-92BF-A46FB839AEC9}" type="parTrans" cxnId="{AB9E1040-6CA4-49BB-BBB5-1816AB1AD8A5}">
      <dgm:prSet/>
      <dgm:spPr/>
      <dgm:t>
        <a:bodyPr/>
        <a:lstStyle/>
        <a:p>
          <a:endParaRPr lang="en-US"/>
        </a:p>
      </dgm:t>
    </dgm:pt>
    <dgm:pt modelId="{5D525060-8EB8-4DB9-8682-0B66F369ECF1}" type="sibTrans" cxnId="{AB9E1040-6CA4-49BB-BBB5-1816AB1AD8A5}">
      <dgm:prSet/>
      <dgm:spPr/>
      <dgm:t>
        <a:bodyPr/>
        <a:lstStyle/>
        <a:p>
          <a:endParaRPr lang="en-US" dirty="0"/>
        </a:p>
      </dgm:t>
    </dgm:pt>
    <dgm:pt modelId="{4211C073-C29A-41B6-9008-27CA9916ACAB}">
      <dgm:prSet phldrT="[Text]"/>
      <dgm:spPr>
        <a:solidFill>
          <a:schemeClr val="accent5">
            <a:lumMod val="60000"/>
            <a:lumOff val="40000"/>
          </a:schemeClr>
        </a:solidFill>
      </dgm:spPr>
      <dgm:t>
        <a:bodyPr/>
        <a:lstStyle/>
        <a:p>
          <a:r>
            <a:rPr lang="en-US" dirty="0"/>
            <a:t>3. Test implementation and execution</a:t>
          </a:r>
        </a:p>
      </dgm:t>
    </dgm:pt>
    <dgm:pt modelId="{3A3067E1-FAD3-4519-ABC4-5E072E9EC0A2}" type="parTrans" cxnId="{485D852C-7405-4339-ADD6-D0B79331F435}">
      <dgm:prSet/>
      <dgm:spPr/>
      <dgm:t>
        <a:bodyPr/>
        <a:lstStyle/>
        <a:p>
          <a:endParaRPr lang="en-US"/>
        </a:p>
      </dgm:t>
    </dgm:pt>
    <dgm:pt modelId="{2CF3158B-B259-4F57-B4FF-5890FC6D615D}" type="sibTrans" cxnId="{485D852C-7405-4339-ADD6-D0B79331F435}">
      <dgm:prSet/>
      <dgm:spPr/>
      <dgm:t>
        <a:bodyPr/>
        <a:lstStyle/>
        <a:p>
          <a:endParaRPr lang="en-US" dirty="0"/>
        </a:p>
      </dgm:t>
    </dgm:pt>
    <dgm:pt modelId="{CB71E2BE-6712-4808-B27D-8D27046B8EDA}">
      <dgm:prSet phldrT="[Text]"/>
      <dgm:spPr>
        <a:solidFill>
          <a:schemeClr val="accent1">
            <a:lumMod val="60000"/>
            <a:lumOff val="40000"/>
          </a:schemeClr>
        </a:solidFill>
      </dgm:spPr>
      <dgm:t>
        <a:bodyPr/>
        <a:lstStyle/>
        <a:p>
          <a:r>
            <a:rPr lang="en-US" dirty="0"/>
            <a:t>4. Evaluating exit criteria and reporting</a:t>
          </a:r>
        </a:p>
      </dgm:t>
    </dgm:pt>
    <dgm:pt modelId="{D22A7523-D96C-4A28-8806-7D5D5B0ED5C5}" type="parTrans" cxnId="{D447F205-58FE-43F2-92B9-841BE024B213}">
      <dgm:prSet/>
      <dgm:spPr/>
      <dgm:t>
        <a:bodyPr/>
        <a:lstStyle/>
        <a:p>
          <a:endParaRPr lang="en-US"/>
        </a:p>
      </dgm:t>
    </dgm:pt>
    <dgm:pt modelId="{ED54B258-2727-4812-A3D4-2F363D9A99EA}" type="sibTrans" cxnId="{D447F205-58FE-43F2-92B9-841BE024B213}">
      <dgm:prSet/>
      <dgm:spPr/>
      <dgm:t>
        <a:bodyPr/>
        <a:lstStyle/>
        <a:p>
          <a:endParaRPr lang="en-US" dirty="0"/>
        </a:p>
      </dgm:t>
    </dgm:pt>
    <dgm:pt modelId="{479A02A1-1806-4396-8036-DB0A5EC51C41}">
      <dgm:prSet phldrT="[Text]"/>
      <dgm:spPr/>
      <dgm:t>
        <a:bodyPr/>
        <a:lstStyle/>
        <a:p>
          <a:r>
            <a:rPr lang="en-US" dirty="0"/>
            <a:t>5. Test closure activities: </a:t>
          </a:r>
        </a:p>
      </dgm:t>
    </dgm:pt>
    <dgm:pt modelId="{6A04F39D-1912-434C-A5A1-4C8AD7EB16A1}" type="parTrans" cxnId="{693C3E93-E758-476D-B22B-07449808BC43}">
      <dgm:prSet/>
      <dgm:spPr/>
      <dgm:t>
        <a:bodyPr/>
        <a:lstStyle/>
        <a:p>
          <a:endParaRPr lang="en-US"/>
        </a:p>
      </dgm:t>
    </dgm:pt>
    <dgm:pt modelId="{B81174CD-80EC-45AB-8B39-78804A481E88}" type="sibTrans" cxnId="{693C3E93-E758-476D-B22B-07449808BC43}">
      <dgm:prSet/>
      <dgm:spPr/>
      <dgm:t>
        <a:bodyPr/>
        <a:lstStyle/>
        <a:p>
          <a:endParaRPr lang="en-US"/>
        </a:p>
      </dgm:t>
    </dgm:pt>
    <dgm:pt modelId="{478537AE-F585-44D9-8E2F-F1A9D68D3AF1}" type="pres">
      <dgm:prSet presAssocID="{B2F992DA-5C80-4A28-A304-D113B95FCA1D}" presName="linearFlow" presStyleCnt="0">
        <dgm:presLayoutVars>
          <dgm:resizeHandles val="exact"/>
        </dgm:presLayoutVars>
      </dgm:prSet>
      <dgm:spPr/>
    </dgm:pt>
    <dgm:pt modelId="{354C13F8-6659-4248-83C3-D424EACFF191}" type="pres">
      <dgm:prSet presAssocID="{445D977E-AAAB-4016-880B-01E73A433875}" presName="node" presStyleLbl="node1" presStyleIdx="0" presStyleCnt="5">
        <dgm:presLayoutVars>
          <dgm:bulletEnabled val="1"/>
        </dgm:presLayoutVars>
      </dgm:prSet>
      <dgm:spPr/>
    </dgm:pt>
    <dgm:pt modelId="{DBC0FE0B-6CF7-4EC5-BA42-7D79A15B8B79}" type="pres">
      <dgm:prSet presAssocID="{B7AD211B-12C2-4060-8F65-FE66B860F464}" presName="sibTrans" presStyleLbl="sibTrans2D1" presStyleIdx="0" presStyleCnt="4"/>
      <dgm:spPr/>
    </dgm:pt>
    <dgm:pt modelId="{261CE1B0-6077-4BE0-807E-ACF25A8AD31D}" type="pres">
      <dgm:prSet presAssocID="{B7AD211B-12C2-4060-8F65-FE66B860F464}" presName="connectorText" presStyleLbl="sibTrans2D1" presStyleIdx="0" presStyleCnt="4"/>
      <dgm:spPr/>
    </dgm:pt>
    <dgm:pt modelId="{CF9DCFC4-18A3-40D4-84A9-22718E2763C6}" type="pres">
      <dgm:prSet presAssocID="{964F76A7-859A-4BDE-BF49-EDD4145FFE32}" presName="node" presStyleLbl="node1" presStyleIdx="1" presStyleCnt="5">
        <dgm:presLayoutVars>
          <dgm:bulletEnabled val="1"/>
        </dgm:presLayoutVars>
      </dgm:prSet>
      <dgm:spPr/>
    </dgm:pt>
    <dgm:pt modelId="{E482F52E-D199-4678-8707-69885A5028EE}" type="pres">
      <dgm:prSet presAssocID="{5D525060-8EB8-4DB9-8682-0B66F369ECF1}" presName="sibTrans" presStyleLbl="sibTrans2D1" presStyleIdx="1" presStyleCnt="4"/>
      <dgm:spPr/>
    </dgm:pt>
    <dgm:pt modelId="{B422D9D2-F5DE-4D4F-9EC8-42A241D649B0}" type="pres">
      <dgm:prSet presAssocID="{5D525060-8EB8-4DB9-8682-0B66F369ECF1}" presName="connectorText" presStyleLbl="sibTrans2D1" presStyleIdx="1" presStyleCnt="4"/>
      <dgm:spPr/>
    </dgm:pt>
    <dgm:pt modelId="{0A896D73-1AF9-47FB-84BA-99461670AD28}" type="pres">
      <dgm:prSet presAssocID="{4211C073-C29A-41B6-9008-27CA9916ACAB}" presName="node" presStyleLbl="node1" presStyleIdx="2" presStyleCnt="5">
        <dgm:presLayoutVars>
          <dgm:bulletEnabled val="1"/>
        </dgm:presLayoutVars>
      </dgm:prSet>
      <dgm:spPr/>
    </dgm:pt>
    <dgm:pt modelId="{8BBF37F2-794D-481B-BC8B-C83496FBFA31}" type="pres">
      <dgm:prSet presAssocID="{2CF3158B-B259-4F57-B4FF-5890FC6D615D}" presName="sibTrans" presStyleLbl="sibTrans2D1" presStyleIdx="2" presStyleCnt="4"/>
      <dgm:spPr/>
    </dgm:pt>
    <dgm:pt modelId="{7EDA75A1-EA4B-42EC-8635-299CB5F38D3A}" type="pres">
      <dgm:prSet presAssocID="{2CF3158B-B259-4F57-B4FF-5890FC6D615D}" presName="connectorText" presStyleLbl="sibTrans2D1" presStyleIdx="2" presStyleCnt="4"/>
      <dgm:spPr/>
    </dgm:pt>
    <dgm:pt modelId="{35295EC1-4B04-4EAB-80A3-41D5B23C8434}" type="pres">
      <dgm:prSet presAssocID="{CB71E2BE-6712-4808-B27D-8D27046B8EDA}" presName="node" presStyleLbl="node1" presStyleIdx="3" presStyleCnt="5">
        <dgm:presLayoutVars>
          <dgm:bulletEnabled val="1"/>
        </dgm:presLayoutVars>
      </dgm:prSet>
      <dgm:spPr/>
    </dgm:pt>
    <dgm:pt modelId="{F3413E31-F4B5-4B9B-B8CB-7AFAD7C3994B}" type="pres">
      <dgm:prSet presAssocID="{ED54B258-2727-4812-A3D4-2F363D9A99EA}" presName="sibTrans" presStyleLbl="sibTrans2D1" presStyleIdx="3" presStyleCnt="4"/>
      <dgm:spPr/>
    </dgm:pt>
    <dgm:pt modelId="{1A8FFCEE-9A85-4B98-84EC-267ABF22FE1D}" type="pres">
      <dgm:prSet presAssocID="{ED54B258-2727-4812-A3D4-2F363D9A99EA}" presName="connectorText" presStyleLbl="sibTrans2D1" presStyleIdx="3" presStyleCnt="4"/>
      <dgm:spPr/>
    </dgm:pt>
    <dgm:pt modelId="{80D69994-F72C-4D67-B63D-9178EBD9FA84}" type="pres">
      <dgm:prSet presAssocID="{479A02A1-1806-4396-8036-DB0A5EC51C41}" presName="node" presStyleLbl="node1" presStyleIdx="4" presStyleCnt="5">
        <dgm:presLayoutVars>
          <dgm:bulletEnabled val="1"/>
        </dgm:presLayoutVars>
      </dgm:prSet>
      <dgm:spPr/>
    </dgm:pt>
  </dgm:ptLst>
  <dgm:cxnLst>
    <dgm:cxn modelId="{C2A06D01-A78D-43FB-BC60-9C99370E240E}" type="presOf" srcId="{ED54B258-2727-4812-A3D4-2F363D9A99EA}" destId="{1A8FFCEE-9A85-4B98-84EC-267ABF22FE1D}" srcOrd="1" destOrd="0" presId="urn:microsoft.com/office/officeart/2005/8/layout/process2"/>
    <dgm:cxn modelId="{5F433702-4E1F-4D20-93BB-DEEAF5BAE855}" type="presOf" srcId="{4211C073-C29A-41B6-9008-27CA9916ACAB}" destId="{0A896D73-1AF9-47FB-84BA-99461670AD28}" srcOrd="0" destOrd="0" presId="urn:microsoft.com/office/officeart/2005/8/layout/process2"/>
    <dgm:cxn modelId="{D447F205-58FE-43F2-92B9-841BE024B213}" srcId="{B2F992DA-5C80-4A28-A304-D113B95FCA1D}" destId="{CB71E2BE-6712-4808-B27D-8D27046B8EDA}" srcOrd="3" destOrd="0" parTransId="{D22A7523-D96C-4A28-8806-7D5D5B0ED5C5}" sibTransId="{ED54B258-2727-4812-A3D4-2F363D9A99EA}"/>
    <dgm:cxn modelId="{F4959110-D3DA-4A98-9355-5D60078BAFD4}" type="presOf" srcId="{B7AD211B-12C2-4060-8F65-FE66B860F464}" destId="{DBC0FE0B-6CF7-4EC5-BA42-7D79A15B8B79}" srcOrd="0" destOrd="0" presId="urn:microsoft.com/office/officeart/2005/8/layout/process2"/>
    <dgm:cxn modelId="{DF5CC52A-D8C0-4A88-A219-9520AA761C44}" type="presOf" srcId="{964F76A7-859A-4BDE-BF49-EDD4145FFE32}" destId="{CF9DCFC4-18A3-40D4-84A9-22718E2763C6}" srcOrd="0" destOrd="0" presId="urn:microsoft.com/office/officeart/2005/8/layout/process2"/>
    <dgm:cxn modelId="{485D852C-7405-4339-ADD6-D0B79331F435}" srcId="{B2F992DA-5C80-4A28-A304-D113B95FCA1D}" destId="{4211C073-C29A-41B6-9008-27CA9916ACAB}" srcOrd="2" destOrd="0" parTransId="{3A3067E1-FAD3-4519-ABC4-5E072E9EC0A2}" sibTransId="{2CF3158B-B259-4F57-B4FF-5890FC6D615D}"/>
    <dgm:cxn modelId="{E123F52E-0CB2-4E7A-BB82-FE312F958868}" type="presOf" srcId="{B2F992DA-5C80-4A28-A304-D113B95FCA1D}" destId="{478537AE-F585-44D9-8E2F-F1A9D68D3AF1}" srcOrd="0" destOrd="0" presId="urn:microsoft.com/office/officeart/2005/8/layout/process2"/>
    <dgm:cxn modelId="{AF50353A-8723-47D3-A652-CD64A8D8CFA7}" type="presOf" srcId="{445D977E-AAAB-4016-880B-01E73A433875}" destId="{354C13F8-6659-4248-83C3-D424EACFF191}" srcOrd="0" destOrd="0" presId="urn:microsoft.com/office/officeart/2005/8/layout/process2"/>
    <dgm:cxn modelId="{AB9E1040-6CA4-49BB-BBB5-1816AB1AD8A5}" srcId="{B2F992DA-5C80-4A28-A304-D113B95FCA1D}" destId="{964F76A7-859A-4BDE-BF49-EDD4145FFE32}" srcOrd="1" destOrd="0" parTransId="{226C121C-6000-4046-92BF-A46FB839AEC9}" sibTransId="{5D525060-8EB8-4DB9-8682-0B66F369ECF1}"/>
    <dgm:cxn modelId="{C497D452-9F47-4C2E-99A0-1D1CEEFCA0F8}" type="presOf" srcId="{CB71E2BE-6712-4808-B27D-8D27046B8EDA}" destId="{35295EC1-4B04-4EAB-80A3-41D5B23C8434}" srcOrd="0" destOrd="0" presId="urn:microsoft.com/office/officeart/2005/8/layout/process2"/>
    <dgm:cxn modelId="{26025E57-DCB2-4112-B9AF-EC518354A1FB}" type="presOf" srcId="{5D525060-8EB8-4DB9-8682-0B66F369ECF1}" destId="{B422D9D2-F5DE-4D4F-9EC8-42A241D649B0}" srcOrd="1" destOrd="0" presId="urn:microsoft.com/office/officeart/2005/8/layout/process2"/>
    <dgm:cxn modelId="{E2C1645F-0B0E-487E-83F0-9D05E2BE08D4}" type="presOf" srcId="{2CF3158B-B259-4F57-B4FF-5890FC6D615D}" destId="{7EDA75A1-EA4B-42EC-8635-299CB5F38D3A}" srcOrd="1" destOrd="0" presId="urn:microsoft.com/office/officeart/2005/8/layout/process2"/>
    <dgm:cxn modelId="{438A6C73-E437-4E21-95D4-49EB738FA549}" type="presOf" srcId="{B7AD211B-12C2-4060-8F65-FE66B860F464}" destId="{261CE1B0-6077-4BE0-807E-ACF25A8AD31D}" srcOrd="1" destOrd="0" presId="urn:microsoft.com/office/officeart/2005/8/layout/process2"/>
    <dgm:cxn modelId="{693C3E93-E758-476D-B22B-07449808BC43}" srcId="{B2F992DA-5C80-4A28-A304-D113B95FCA1D}" destId="{479A02A1-1806-4396-8036-DB0A5EC51C41}" srcOrd="4" destOrd="0" parTransId="{6A04F39D-1912-434C-A5A1-4C8AD7EB16A1}" sibTransId="{B81174CD-80EC-45AB-8B39-78804A481E88}"/>
    <dgm:cxn modelId="{DDA6E1A9-46F5-4434-8F7F-F9F8A5D96FA3}" srcId="{B2F992DA-5C80-4A28-A304-D113B95FCA1D}" destId="{445D977E-AAAB-4016-880B-01E73A433875}" srcOrd="0" destOrd="0" parTransId="{7BFFB7F7-78C2-45A8-9B51-F4105EB484A7}" sibTransId="{B7AD211B-12C2-4060-8F65-FE66B860F464}"/>
    <dgm:cxn modelId="{3A3F3AC1-CBE5-4A0D-BB3B-48F8EE06555C}" type="presOf" srcId="{5D525060-8EB8-4DB9-8682-0B66F369ECF1}" destId="{E482F52E-D199-4678-8707-69885A5028EE}" srcOrd="0" destOrd="0" presId="urn:microsoft.com/office/officeart/2005/8/layout/process2"/>
    <dgm:cxn modelId="{A48360DB-2AFC-4513-A254-96E16686EFC0}" type="presOf" srcId="{2CF3158B-B259-4F57-B4FF-5890FC6D615D}" destId="{8BBF37F2-794D-481B-BC8B-C83496FBFA31}" srcOrd="0" destOrd="0" presId="urn:microsoft.com/office/officeart/2005/8/layout/process2"/>
    <dgm:cxn modelId="{1228F6E5-9283-441F-A624-16B5A54D9B70}" type="presOf" srcId="{ED54B258-2727-4812-A3D4-2F363D9A99EA}" destId="{F3413E31-F4B5-4B9B-B8CB-7AFAD7C3994B}" srcOrd="0" destOrd="0" presId="urn:microsoft.com/office/officeart/2005/8/layout/process2"/>
    <dgm:cxn modelId="{4C4675FB-553E-491F-A648-B1A04F80FBF2}" type="presOf" srcId="{479A02A1-1806-4396-8036-DB0A5EC51C41}" destId="{80D69994-F72C-4D67-B63D-9178EBD9FA84}" srcOrd="0" destOrd="0" presId="urn:microsoft.com/office/officeart/2005/8/layout/process2"/>
    <dgm:cxn modelId="{B63A81C4-C23B-4FDC-9B82-93E7F96DC495}" type="presParOf" srcId="{478537AE-F585-44D9-8E2F-F1A9D68D3AF1}" destId="{354C13F8-6659-4248-83C3-D424EACFF191}" srcOrd="0" destOrd="0" presId="urn:microsoft.com/office/officeart/2005/8/layout/process2"/>
    <dgm:cxn modelId="{E7A80ADD-6F12-4AC6-AD2D-B995EA44F111}" type="presParOf" srcId="{478537AE-F585-44D9-8E2F-F1A9D68D3AF1}" destId="{DBC0FE0B-6CF7-4EC5-BA42-7D79A15B8B79}" srcOrd="1" destOrd="0" presId="urn:microsoft.com/office/officeart/2005/8/layout/process2"/>
    <dgm:cxn modelId="{8561B30C-7E02-4EC6-8803-263B7C08C116}" type="presParOf" srcId="{DBC0FE0B-6CF7-4EC5-BA42-7D79A15B8B79}" destId="{261CE1B0-6077-4BE0-807E-ACF25A8AD31D}" srcOrd="0" destOrd="0" presId="urn:microsoft.com/office/officeart/2005/8/layout/process2"/>
    <dgm:cxn modelId="{2865AF3F-34CE-41CB-AD7F-7FD86DC0EF92}" type="presParOf" srcId="{478537AE-F585-44D9-8E2F-F1A9D68D3AF1}" destId="{CF9DCFC4-18A3-40D4-84A9-22718E2763C6}" srcOrd="2" destOrd="0" presId="urn:microsoft.com/office/officeart/2005/8/layout/process2"/>
    <dgm:cxn modelId="{F8629BFF-4A77-42E1-A77D-CA2D1B912523}" type="presParOf" srcId="{478537AE-F585-44D9-8E2F-F1A9D68D3AF1}" destId="{E482F52E-D199-4678-8707-69885A5028EE}" srcOrd="3" destOrd="0" presId="urn:microsoft.com/office/officeart/2005/8/layout/process2"/>
    <dgm:cxn modelId="{9C5CEBDC-C4BC-44F2-B3A2-0379579399C9}" type="presParOf" srcId="{E482F52E-D199-4678-8707-69885A5028EE}" destId="{B422D9D2-F5DE-4D4F-9EC8-42A241D649B0}" srcOrd="0" destOrd="0" presId="urn:microsoft.com/office/officeart/2005/8/layout/process2"/>
    <dgm:cxn modelId="{4CF1318F-8999-44B4-A5C5-5DD55DC346CC}" type="presParOf" srcId="{478537AE-F585-44D9-8E2F-F1A9D68D3AF1}" destId="{0A896D73-1AF9-47FB-84BA-99461670AD28}" srcOrd="4" destOrd="0" presId="urn:microsoft.com/office/officeart/2005/8/layout/process2"/>
    <dgm:cxn modelId="{0EA85C5A-6394-4FB6-99AE-3A0BF2D5EB08}" type="presParOf" srcId="{478537AE-F585-44D9-8E2F-F1A9D68D3AF1}" destId="{8BBF37F2-794D-481B-BC8B-C83496FBFA31}" srcOrd="5" destOrd="0" presId="urn:microsoft.com/office/officeart/2005/8/layout/process2"/>
    <dgm:cxn modelId="{BE367987-C210-4D24-A51A-4F64B61CC280}" type="presParOf" srcId="{8BBF37F2-794D-481B-BC8B-C83496FBFA31}" destId="{7EDA75A1-EA4B-42EC-8635-299CB5F38D3A}" srcOrd="0" destOrd="0" presId="urn:microsoft.com/office/officeart/2005/8/layout/process2"/>
    <dgm:cxn modelId="{E30CE4B2-1FF7-4C36-9F5B-53303A60E56F}" type="presParOf" srcId="{478537AE-F585-44D9-8E2F-F1A9D68D3AF1}" destId="{35295EC1-4B04-4EAB-80A3-41D5B23C8434}" srcOrd="6" destOrd="0" presId="urn:microsoft.com/office/officeart/2005/8/layout/process2"/>
    <dgm:cxn modelId="{ECE3080B-7F34-4DF5-99D9-C3A6F24A3560}" type="presParOf" srcId="{478537AE-F585-44D9-8E2F-F1A9D68D3AF1}" destId="{F3413E31-F4B5-4B9B-B8CB-7AFAD7C3994B}" srcOrd="7" destOrd="0" presId="urn:microsoft.com/office/officeart/2005/8/layout/process2"/>
    <dgm:cxn modelId="{10354F86-DA00-4ECB-A0E6-0F253D3E28F8}" type="presParOf" srcId="{F3413E31-F4B5-4B9B-B8CB-7AFAD7C3994B}" destId="{1A8FFCEE-9A85-4B98-84EC-267ABF22FE1D}" srcOrd="0" destOrd="0" presId="urn:microsoft.com/office/officeart/2005/8/layout/process2"/>
    <dgm:cxn modelId="{AB60CD09-5CF2-451D-B29D-13B9341A4607}" type="presParOf" srcId="{478537AE-F585-44D9-8E2F-F1A9D68D3AF1}" destId="{80D69994-F72C-4D67-B63D-9178EBD9FA84}"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C13F8-6659-4248-83C3-D424EACFF191}">
      <dsp:nvSpPr>
        <dsp:cNvPr id="0" name=""/>
        <dsp:cNvSpPr/>
      </dsp:nvSpPr>
      <dsp:spPr>
        <a:xfrm>
          <a:off x="2888392" y="615"/>
          <a:ext cx="2316289" cy="719798"/>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 Planning and control</a:t>
          </a:r>
        </a:p>
      </dsp:txBody>
      <dsp:txXfrm>
        <a:off x="2909474" y="21697"/>
        <a:ext cx="2274125" cy="677634"/>
      </dsp:txXfrm>
    </dsp:sp>
    <dsp:sp modelId="{DBC0FE0B-6CF7-4EC5-BA42-7D79A15B8B79}">
      <dsp:nvSpPr>
        <dsp:cNvPr id="0" name=""/>
        <dsp:cNvSpPr/>
      </dsp:nvSpPr>
      <dsp:spPr>
        <a:xfrm rot="5400000">
          <a:off x="3911575" y="738408"/>
          <a:ext cx="269924" cy="3239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rot="-5400000">
        <a:off x="3949365" y="765401"/>
        <a:ext cx="194345" cy="188947"/>
      </dsp:txXfrm>
    </dsp:sp>
    <dsp:sp modelId="{CF9DCFC4-18A3-40D4-84A9-22718E2763C6}">
      <dsp:nvSpPr>
        <dsp:cNvPr id="0" name=""/>
        <dsp:cNvSpPr/>
      </dsp:nvSpPr>
      <dsp:spPr>
        <a:xfrm>
          <a:off x="2888392" y="1080312"/>
          <a:ext cx="2316289" cy="719798"/>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 Test analysis and design</a:t>
          </a:r>
        </a:p>
      </dsp:txBody>
      <dsp:txXfrm>
        <a:off x="2909474" y="1101394"/>
        <a:ext cx="2274125" cy="677634"/>
      </dsp:txXfrm>
    </dsp:sp>
    <dsp:sp modelId="{E482F52E-D199-4678-8707-69885A5028EE}">
      <dsp:nvSpPr>
        <dsp:cNvPr id="0" name=""/>
        <dsp:cNvSpPr/>
      </dsp:nvSpPr>
      <dsp:spPr>
        <a:xfrm rot="5400000">
          <a:off x="3911575" y="1818106"/>
          <a:ext cx="269924" cy="3239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rot="-5400000">
        <a:off x="3949365" y="1845099"/>
        <a:ext cx="194345" cy="188947"/>
      </dsp:txXfrm>
    </dsp:sp>
    <dsp:sp modelId="{0A896D73-1AF9-47FB-84BA-99461670AD28}">
      <dsp:nvSpPr>
        <dsp:cNvPr id="0" name=""/>
        <dsp:cNvSpPr/>
      </dsp:nvSpPr>
      <dsp:spPr>
        <a:xfrm>
          <a:off x="2888392" y="2160010"/>
          <a:ext cx="2316289" cy="719798"/>
        </a:xfrm>
        <a:prstGeom prst="roundRect">
          <a:avLst>
            <a:gd name="adj" fmla="val 10000"/>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 Test implementation and execution</a:t>
          </a:r>
        </a:p>
      </dsp:txBody>
      <dsp:txXfrm>
        <a:off x="2909474" y="2181092"/>
        <a:ext cx="2274125" cy="677634"/>
      </dsp:txXfrm>
    </dsp:sp>
    <dsp:sp modelId="{8BBF37F2-794D-481B-BC8B-C83496FBFA31}">
      <dsp:nvSpPr>
        <dsp:cNvPr id="0" name=""/>
        <dsp:cNvSpPr/>
      </dsp:nvSpPr>
      <dsp:spPr>
        <a:xfrm rot="5400000">
          <a:off x="3911575" y="2897804"/>
          <a:ext cx="269924" cy="3239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rot="-5400000">
        <a:off x="3949365" y="2924797"/>
        <a:ext cx="194345" cy="188947"/>
      </dsp:txXfrm>
    </dsp:sp>
    <dsp:sp modelId="{35295EC1-4B04-4EAB-80A3-41D5B23C8434}">
      <dsp:nvSpPr>
        <dsp:cNvPr id="0" name=""/>
        <dsp:cNvSpPr/>
      </dsp:nvSpPr>
      <dsp:spPr>
        <a:xfrm>
          <a:off x="2888392" y="3239708"/>
          <a:ext cx="2316289" cy="719798"/>
        </a:xfrm>
        <a:prstGeom prst="roundRect">
          <a:avLst>
            <a:gd name="adj" fmla="val 1000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 Evaluating exit criteria and reporting</a:t>
          </a:r>
        </a:p>
      </dsp:txBody>
      <dsp:txXfrm>
        <a:off x="2909474" y="3260790"/>
        <a:ext cx="2274125" cy="677634"/>
      </dsp:txXfrm>
    </dsp:sp>
    <dsp:sp modelId="{F3413E31-F4B5-4B9B-B8CB-7AFAD7C3994B}">
      <dsp:nvSpPr>
        <dsp:cNvPr id="0" name=""/>
        <dsp:cNvSpPr/>
      </dsp:nvSpPr>
      <dsp:spPr>
        <a:xfrm rot="5400000">
          <a:off x="3911575" y="3977501"/>
          <a:ext cx="269924" cy="3239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rot="-5400000">
        <a:off x="3949365" y="4004494"/>
        <a:ext cx="194345" cy="188947"/>
      </dsp:txXfrm>
    </dsp:sp>
    <dsp:sp modelId="{80D69994-F72C-4D67-B63D-9178EBD9FA84}">
      <dsp:nvSpPr>
        <dsp:cNvPr id="0" name=""/>
        <dsp:cNvSpPr/>
      </dsp:nvSpPr>
      <dsp:spPr>
        <a:xfrm>
          <a:off x="2888392" y="4319406"/>
          <a:ext cx="2316289" cy="7197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5. Test closure activities: </a:t>
          </a:r>
        </a:p>
      </dsp:txBody>
      <dsp:txXfrm>
        <a:off x="2909474" y="4340488"/>
        <a:ext cx="2274125" cy="6776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0D29AA-F43B-4CD7-85AC-D414598993D8}" type="datetimeFigureOut">
              <a:rPr lang="en-US" smtClean="0"/>
              <a:t>2/6/24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FEF6B-4C21-4628-A3D9-3F4FF5CE8A45}" type="slidenum">
              <a:rPr lang="en-US" smtClean="0"/>
              <a:t>‹#›</a:t>
            </a:fld>
            <a:endParaRPr lang="en-US"/>
          </a:p>
        </p:txBody>
      </p:sp>
    </p:spTree>
    <p:extLst>
      <p:ext uri="{BB962C8B-B14F-4D97-AF65-F5344CB8AC3E}">
        <p14:creationId xmlns:p14="http://schemas.microsoft.com/office/powerpoint/2010/main" val="1900314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79" y="1596540"/>
            <a:ext cx="7787955" cy="1527050"/>
          </a:xfrm>
        </p:spPr>
        <p:txBody>
          <a:bodyPr>
            <a:normAutofit/>
          </a:bodyPr>
          <a:lstStyle>
            <a:lvl1pPr algn="r">
              <a:defRPr sz="3600">
                <a:solidFill>
                  <a:srgbClr val="0070C0"/>
                </a:solidFill>
                <a:effectLst>
                  <a:outerShdw blurRad="50800" dist="38100" dir="2700000" algn="tl" rotWithShape="0">
                    <a:prstClr val="black">
                      <a:alpha val="60000"/>
                    </a:prstClr>
                  </a:outerShdw>
                </a:effectLst>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69" y="3429000"/>
            <a:ext cx="8099473" cy="1221640"/>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2/6/24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374900"/>
            <a:ext cx="8093365" cy="763525"/>
          </a:xfrm>
        </p:spPr>
        <p:txBody>
          <a:bodyPr>
            <a:normAutofit/>
          </a:bodyPr>
          <a:lstStyle>
            <a:lvl1pPr algn="r">
              <a:defRPr sz="3600">
                <a:solidFill>
                  <a:srgbClr val="0070C0"/>
                </a:solidFill>
                <a:effectLst>
                  <a:outerShdw blurRad="50800" dist="38100" dir="2700000" algn="tl" rotWithShape="0">
                    <a:prstClr val="black">
                      <a:alpha val="6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901950"/>
            <a:ext cx="8093365" cy="442844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1" y="527605"/>
            <a:ext cx="6719019" cy="916230"/>
          </a:xfrm>
          <a:noFill/>
        </p:spPr>
        <p:txBody>
          <a:bodyPr>
            <a:normAutofit/>
          </a:bodyPr>
          <a:lstStyle>
            <a:lvl1pPr algn="l">
              <a:defRPr sz="3600">
                <a:solidFill>
                  <a:srgbClr val="0070C0"/>
                </a:solidFill>
                <a:effectLst>
                  <a:outerShdw blurRad="50800" dist="38100" dir="2700000" algn="tl" rotWithShape="0">
                    <a:prstClr val="black">
                      <a:alpha val="6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1" y="1596540"/>
            <a:ext cx="6719018" cy="473385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374900"/>
            <a:ext cx="8398775" cy="763525"/>
          </a:xfrm>
        </p:spPr>
        <p:txBody>
          <a:bodyPr>
            <a:normAutofit/>
          </a:bodyPr>
          <a:lstStyle>
            <a:lvl1pPr algn="r">
              <a:defRPr sz="3600">
                <a:solidFill>
                  <a:srgbClr val="0070C0"/>
                </a:solidFill>
                <a:effectLst>
                  <a:outerShdw blurRad="50800" dist="38100" dir="2700000" algn="tl" rotWithShape="0">
                    <a:prstClr val="black">
                      <a:alpha val="6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48965" y="1901950"/>
            <a:ext cx="4048424" cy="610820"/>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2512770"/>
            <a:ext cx="4048423"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82908"/>
            <a:ext cx="4225160" cy="63976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512770"/>
            <a:ext cx="4225159" cy="331107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8475" y="222195"/>
            <a:ext cx="5335525" cy="1324624"/>
          </a:xfrm>
        </p:spPr>
        <p:txBody>
          <a:bodyPr>
            <a:normAutofit/>
          </a:bodyPr>
          <a:lstStyle/>
          <a:p>
            <a:r>
              <a:rPr lang="en-GB" altLang="en-US" dirty="0">
                <a:solidFill>
                  <a:schemeClr val="accent6">
                    <a:lumMod val="75000"/>
                  </a:schemeClr>
                </a:solidFill>
              </a:rPr>
              <a:t>Software Quality Assurance</a:t>
            </a:r>
            <a:endParaRPr lang="en-US" dirty="0">
              <a:solidFill>
                <a:schemeClr val="accent6">
                  <a:lumMod val="75000"/>
                </a:schemeClr>
              </a:solidFill>
            </a:endParaRPr>
          </a:p>
        </p:txBody>
      </p:sp>
      <p:sp>
        <p:nvSpPr>
          <p:cNvPr id="3" name="Subtitle 2"/>
          <p:cNvSpPr>
            <a:spLocks noGrp="1"/>
          </p:cNvSpPr>
          <p:nvPr>
            <p:ph type="subTitle" idx="1"/>
          </p:nvPr>
        </p:nvSpPr>
        <p:spPr>
          <a:xfrm>
            <a:off x="5182820" y="4650640"/>
            <a:ext cx="3664920" cy="1527050"/>
          </a:xfrm>
        </p:spPr>
        <p:txBody>
          <a:bodyPr>
            <a:normAutofit/>
          </a:bodyPr>
          <a:lstStyle/>
          <a:p>
            <a:pPr algn="l"/>
            <a:r>
              <a:rPr lang="en-US" b="1" dirty="0">
                <a:solidFill>
                  <a:srgbClr val="EE006C"/>
                </a:solidFill>
              </a:rPr>
              <a:t>Pavithra Subashini</a:t>
            </a:r>
          </a:p>
          <a:p>
            <a:pPr algn="l"/>
            <a:r>
              <a:rPr lang="en-US" sz="2400" dirty="0">
                <a:solidFill>
                  <a:schemeClr val="accent6">
                    <a:lumMod val="75000"/>
                  </a:schemeClr>
                </a:solidFill>
              </a:rPr>
              <a:t>Senior lecturer</a:t>
            </a:r>
          </a:p>
          <a:p>
            <a:pPr algn="l"/>
            <a:r>
              <a:rPr lang="en-US" sz="2400" dirty="0">
                <a:solidFill>
                  <a:schemeClr val="accent6">
                    <a:lumMod val="75000"/>
                  </a:schemeClr>
                </a:solidFill>
              </a:rPr>
              <a:t>Faculty of Computing</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F08328-DF77-43D5-B71D-2D3096172033}"/>
              </a:ext>
            </a:extLst>
          </p:cNvPr>
          <p:cNvPicPr>
            <a:picLocks noChangeAspect="1"/>
          </p:cNvPicPr>
          <p:nvPr/>
        </p:nvPicPr>
        <p:blipFill>
          <a:blip r:embed="rId2"/>
          <a:stretch>
            <a:fillRect/>
          </a:stretch>
        </p:blipFill>
        <p:spPr>
          <a:xfrm>
            <a:off x="1899569" y="3581705"/>
            <a:ext cx="5344862" cy="2422411"/>
          </a:xfrm>
          <a:prstGeom prst="rect">
            <a:avLst/>
          </a:prstGeom>
        </p:spPr>
      </p:pic>
      <p:pic>
        <p:nvPicPr>
          <p:cNvPr id="3" name="Picture 2">
            <a:extLst>
              <a:ext uri="{FF2B5EF4-FFF2-40B4-BE49-F238E27FC236}">
                <a16:creationId xmlns:a16="http://schemas.microsoft.com/office/drawing/2014/main" id="{8008F795-3772-469B-9502-186624242EDA}"/>
              </a:ext>
            </a:extLst>
          </p:cNvPr>
          <p:cNvPicPr>
            <a:picLocks noChangeAspect="1"/>
          </p:cNvPicPr>
          <p:nvPr/>
        </p:nvPicPr>
        <p:blipFill>
          <a:blip r:embed="rId3"/>
          <a:stretch>
            <a:fillRect/>
          </a:stretch>
        </p:blipFill>
        <p:spPr>
          <a:xfrm>
            <a:off x="3121302" y="1674220"/>
            <a:ext cx="2901395" cy="1602075"/>
          </a:xfrm>
          <a:prstGeom prst="rect">
            <a:avLst/>
          </a:prstGeom>
        </p:spPr>
      </p:pic>
    </p:spTree>
    <p:extLst>
      <p:ext uri="{BB962C8B-B14F-4D97-AF65-F5344CB8AC3E}">
        <p14:creationId xmlns:p14="http://schemas.microsoft.com/office/powerpoint/2010/main" val="22227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9990-7AA7-4419-9289-4DCD06E90F84}"/>
              </a:ext>
            </a:extLst>
          </p:cNvPr>
          <p:cNvSpPr>
            <a:spLocks noGrp="1"/>
          </p:cNvSpPr>
          <p:nvPr>
            <p:ph type="title"/>
          </p:nvPr>
        </p:nvSpPr>
        <p:spPr>
          <a:xfrm>
            <a:off x="601670" y="3123590"/>
            <a:ext cx="8229600" cy="1143000"/>
          </a:xfrm>
        </p:spPr>
        <p:txBody>
          <a:bodyPr/>
          <a:lstStyle/>
          <a:p>
            <a:r>
              <a:rPr lang="en-US" dirty="0"/>
              <a:t>Fundamental Test Process</a:t>
            </a:r>
          </a:p>
        </p:txBody>
      </p:sp>
    </p:spTree>
    <p:extLst>
      <p:ext uri="{BB962C8B-B14F-4D97-AF65-F5344CB8AC3E}">
        <p14:creationId xmlns:p14="http://schemas.microsoft.com/office/powerpoint/2010/main" val="282966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5E84-0FB1-4021-8604-BBF00221A70B}"/>
              </a:ext>
            </a:extLst>
          </p:cNvPr>
          <p:cNvSpPr>
            <a:spLocks noGrp="1"/>
          </p:cNvSpPr>
          <p:nvPr>
            <p:ph type="title"/>
          </p:nvPr>
        </p:nvSpPr>
        <p:spPr/>
        <p:txBody>
          <a:bodyPr/>
          <a:lstStyle/>
          <a:p>
            <a:r>
              <a:rPr lang="en-US" dirty="0"/>
              <a:t>Fundamental Test Process</a:t>
            </a:r>
          </a:p>
        </p:txBody>
      </p:sp>
      <p:graphicFrame>
        <p:nvGraphicFramePr>
          <p:cNvPr id="4" name="Content Placeholder 3">
            <a:extLst>
              <a:ext uri="{FF2B5EF4-FFF2-40B4-BE49-F238E27FC236}">
                <a16:creationId xmlns:a16="http://schemas.microsoft.com/office/drawing/2014/main" id="{9A4FAB57-F8D5-483D-AE89-2B4187195AE6}"/>
              </a:ext>
            </a:extLst>
          </p:cNvPr>
          <p:cNvGraphicFramePr>
            <a:graphicFrameLocks noGrp="1"/>
          </p:cNvGraphicFramePr>
          <p:nvPr>
            <p:ph idx="1"/>
          </p:nvPr>
        </p:nvGraphicFramePr>
        <p:xfrm>
          <a:off x="1050925" y="1291130"/>
          <a:ext cx="8093075" cy="5039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9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8E21-89CA-4E59-B1A5-56AFE49DD184}"/>
              </a:ext>
            </a:extLst>
          </p:cNvPr>
          <p:cNvSpPr>
            <a:spLocks noGrp="1"/>
          </p:cNvSpPr>
          <p:nvPr>
            <p:ph type="title"/>
          </p:nvPr>
        </p:nvSpPr>
        <p:spPr/>
        <p:txBody>
          <a:bodyPr/>
          <a:lstStyle/>
          <a:p>
            <a:r>
              <a:rPr lang="en-US" dirty="0"/>
              <a:t>Fundamental Test Process cont.….</a:t>
            </a:r>
          </a:p>
        </p:txBody>
      </p:sp>
      <p:sp>
        <p:nvSpPr>
          <p:cNvPr id="3" name="Content Placeholder 2">
            <a:extLst>
              <a:ext uri="{FF2B5EF4-FFF2-40B4-BE49-F238E27FC236}">
                <a16:creationId xmlns:a16="http://schemas.microsoft.com/office/drawing/2014/main" id="{98381111-FBA5-4E94-A2AC-A1BE155E77BA}"/>
              </a:ext>
            </a:extLst>
          </p:cNvPr>
          <p:cNvSpPr>
            <a:spLocks noGrp="1"/>
          </p:cNvSpPr>
          <p:nvPr>
            <p:ph idx="1"/>
          </p:nvPr>
        </p:nvSpPr>
        <p:spPr>
          <a:xfrm>
            <a:off x="296260" y="1443834"/>
            <a:ext cx="8398775" cy="5039265"/>
          </a:xfrm>
        </p:spPr>
        <p:txBody>
          <a:bodyPr>
            <a:normAutofit fontScale="92500" lnSpcReduction="20000"/>
          </a:bodyPr>
          <a:lstStyle/>
          <a:p>
            <a:pPr marL="514350" indent="-514350" algn="ctr">
              <a:buAutoNum type="arabicPeriod"/>
            </a:pPr>
            <a:r>
              <a:rPr lang="en-US" sz="3000" dirty="0">
                <a:solidFill>
                  <a:schemeClr val="accent2">
                    <a:lumMod val="75000"/>
                  </a:schemeClr>
                </a:solidFill>
              </a:rPr>
              <a:t>Planning and control: </a:t>
            </a:r>
          </a:p>
          <a:p>
            <a:pPr marL="0" indent="0" algn="ctr">
              <a:buNone/>
            </a:pPr>
            <a:endParaRPr lang="en-US" sz="3000" dirty="0">
              <a:solidFill>
                <a:schemeClr val="accent2">
                  <a:lumMod val="75000"/>
                </a:schemeClr>
              </a:solidFill>
            </a:endParaRPr>
          </a:p>
          <a:p>
            <a:r>
              <a:rPr lang="en-US" sz="1800" dirty="0"/>
              <a:t>Defining test strategy and policies are fundamental for establishing a clear roadmap and set of rules which could be shared with the stakeholders. This is crucial for ensuring effective testing in a timely fashion. </a:t>
            </a:r>
          </a:p>
          <a:p>
            <a:endParaRPr lang="en-US" sz="1800" dirty="0"/>
          </a:p>
          <a:p>
            <a:r>
              <a:rPr lang="en-US" sz="1800" dirty="0"/>
              <a:t>Main 6 key points for identifying required planning and control activities:</a:t>
            </a:r>
          </a:p>
          <a:p>
            <a:pPr lvl="1"/>
            <a:r>
              <a:rPr lang="en-US" sz="1800" dirty="0"/>
              <a:t>determine scope, risks and test objectives: the goal is to make sure that each requirement is covered by a test plan.</a:t>
            </a:r>
          </a:p>
          <a:p>
            <a:pPr lvl="1"/>
            <a:r>
              <a:rPr lang="en-US" sz="1800" dirty="0"/>
              <a:t>determine test approach in term of test procedures, test techniques, teams, environment and data involved: this ensures to clearly identify what's required (feasibility) from coming testing activities.</a:t>
            </a:r>
          </a:p>
          <a:p>
            <a:pPr lvl="1"/>
            <a:r>
              <a:rPr lang="en-US" sz="1800" dirty="0"/>
              <a:t>implement test policy/strategy previously determined.</a:t>
            </a:r>
          </a:p>
          <a:p>
            <a:pPr lvl="1"/>
            <a:r>
              <a:rPr lang="en-US" sz="1800" dirty="0"/>
              <a:t>determine test resources (environment, people) needed so they can be planned/allocated.</a:t>
            </a:r>
          </a:p>
          <a:p>
            <a:pPr lvl="1"/>
            <a:r>
              <a:rPr lang="en-US" sz="1800" dirty="0"/>
              <a:t>schedule all test activities: plan, design, implementation, execution, evaluation.</a:t>
            </a:r>
          </a:p>
          <a:p>
            <a:pPr lvl="1"/>
            <a:r>
              <a:rPr lang="en-US" sz="1800" dirty="0"/>
              <a:t>determine the exit criteria which could be test coverage (% expected), number of test executed... It's a useful step which has to be agreed with stakeholders because it determines the end of testing and therefore software/product release.</a:t>
            </a:r>
          </a:p>
        </p:txBody>
      </p:sp>
    </p:spTree>
    <p:extLst>
      <p:ext uri="{BB962C8B-B14F-4D97-AF65-F5344CB8AC3E}">
        <p14:creationId xmlns:p14="http://schemas.microsoft.com/office/powerpoint/2010/main" val="412267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7151-B6E7-4044-A2A4-57F2E1BD8EDE}"/>
              </a:ext>
            </a:extLst>
          </p:cNvPr>
          <p:cNvSpPr>
            <a:spLocks noGrp="1"/>
          </p:cNvSpPr>
          <p:nvPr>
            <p:ph type="title"/>
          </p:nvPr>
        </p:nvSpPr>
        <p:spPr/>
        <p:txBody>
          <a:bodyPr>
            <a:normAutofit fontScale="90000"/>
          </a:bodyPr>
          <a:lstStyle/>
          <a:p>
            <a:pPr algn="ctr"/>
            <a:r>
              <a:rPr lang="en-US" sz="3100" dirty="0">
                <a:solidFill>
                  <a:schemeClr val="accent2">
                    <a:lumMod val="75000"/>
                  </a:schemeClr>
                </a:solidFill>
                <a:latin typeface="+mn-lt"/>
                <a:ea typeface="+mn-ea"/>
                <a:cs typeface="+mn-cs"/>
              </a:rPr>
              <a:t>Planning and control cont</a:t>
            </a:r>
            <a:r>
              <a:rPr lang="en-US" sz="3600" dirty="0">
                <a:solidFill>
                  <a:schemeClr val="accent2">
                    <a:lumMod val="75000"/>
                  </a:schemeClr>
                </a:solidFill>
              </a:rPr>
              <a:t>.. </a:t>
            </a:r>
            <a:br>
              <a:rPr lang="en-US" sz="3600" dirty="0">
                <a:solidFill>
                  <a:schemeClr val="accent2">
                    <a:lumMod val="75000"/>
                  </a:schemeClr>
                </a:solidFill>
              </a:rPr>
            </a:br>
            <a:endParaRPr lang="en-US" dirty="0"/>
          </a:p>
        </p:txBody>
      </p:sp>
      <p:sp>
        <p:nvSpPr>
          <p:cNvPr id="3" name="Content Placeholder 2">
            <a:extLst>
              <a:ext uri="{FF2B5EF4-FFF2-40B4-BE49-F238E27FC236}">
                <a16:creationId xmlns:a16="http://schemas.microsoft.com/office/drawing/2014/main" id="{ACF62440-76E0-4692-922D-B4BBE6066061}"/>
              </a:ext>
            </a:extLst>
          </p:cNvPr>
          <p:cNvSpPr>
            <a:spLocks noGrp="1"/>
          </p:cNvSpPr>
          <p:nvPr>
            <p:ph idx="1"/>
          </p:nvPr>
        </p:nvSpPr>
        <p:spPr/>
        <p:txBody>
          <a:bodyPr>
            <a:normAutofit fontScale="77500" lnSpcReduction="20000"/>
          </a:bodyPr>
          <a:lstStyle/>
          <a:p>
            <a:r>
              <a:rPr lang="en-US" sz="2800" dirty="0"/>
              <a:t>Regarding controlling test activities, the objective is ensure that what was previously planned is well implemented and communicated. This includes the following actions:</a:t>
            </a:r>
          </a:p>
          <a:p>
            <a:r>
              <a:rPr lang="en-US" sz="2800" dirty="0"/>
              <a:t>measure and analyze the results:  how much test has been executed, how much defects have been found classified by their severity..</a:t>
            </a:r>
          </a:p>
          <a:p>
            <a:r>
              <a:rPr lang="en-US" sz="2800" dirty="0"/>
              <a:t>monitor and document progress, because stakeholders, project managers and the testing team want to be aware of what has been performed so far, what has been identified and what's left to verify. </a:t>
            </a:r>
          </a:p>
          <a:p>
            <a:r>
              <a:rPr lang="en-US" sz="2800" dirty="0"/>
              <a:t>initiate corrective actions as a test strategy can be tailored or refined during progress.</a:t>
            </a:r>
          </a:p>
          <a:p>
            <a:r>
              <a:rPr lang="en-US" sz="2800" dirty="0"/>
              <a:t>make decisions regarding stopping or restarting testing activities or simply confirming GO for release.</a:t>
            </a:r>
          </a:p>
          <a:p>
            <a:endParaRPr lang="en-US" dirty="0"/>
          </a:p>
        </p:txBody>
      </p:sp>
    </p:spTree>
    <p:extLst>
      <p:ext uri="{BB962C8B-B14F-4D97-AF65-F5344CB8AC3E}">
        <p14:creationId xmlns:p14="http://schemas.microsoft.com/office/powerpoint/2010/main" val="120524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AAFA-6428-4643-8670-2A3861C6B044}"/>
              </a:ext>
            </a:extLst>
          </p:cNvPr>
          <p:cNvSpPr>
            <a:spLocks noGrp="1"/>
          </p:cNvSpPr>
          <p:nvPr>
            <p:ph type="title"/>
          </p:nvPr>
        </p:nvSpPr>
        <p:spPr/>
        <p:txBody>
          <a:bodyPr/>
          <a:lstStyle/>
          <a:p>
            <a:r>
              <a:rPr lang="en-US" dirty="0"/>
              <a:t>Fundamental Test Process cont.….</a:t>
            </a:r>
          </a:p>
        </p:txBody>
      </p:sp>
      <p:sp>
        <p:nvSpPr>
          <p:cNvPr id="3" name="Content Placeholder 2">
            <a:extLst>
              <a:ext uri="{FF2B5EF4-FFF2-40B4-BE49-F238E27FC236}">
                <a16:creationId xmlns:a16="http://schemas.microsoft.com/office/drawing/2014/main" id="{951B8291-A308-4702-82BC-33C19A945E7E}"/>
              </a:ext>
            </a:extLst>
          </p:cNvPr>
          <p:cNvSpPr>
            <a:spLocks noGrp="1"/>
          </p:cNvSpPr>
          <p:nvPr>
            <p:ph idx="1"/>
          </p:nvPr>
        </p:nvSpPr>
        <p:spPr>
          <a:xfrm>
            <a:off x="754375" y="1443835"/>
            <a:ext cx="8093365" cy="5039265"/>
          </a:xfrm>
        </p:spPr>
        <p:txBody>
          <a:bodyPr>
            <a:normAutofit fontScale="92500" lnSpcReduction="20000"/>
          </a:bodyPr>
          <a:lstStyle/>
          <a:p>
            <a:pPr marL="0" indent="0" algn="ctr">
              <a:buNone/>
            </a:pPr>
            <a:r>
              <a:rPr lang="en-US" sz="3800" dirty="0">
                <a:solidFill>
                  <a:schemeClr val="accent2">
                    <a:lumMod val="75000"/>
                  </a:schemeClr>
                </a:solidFill>
              </a:rPr>
              <a:t>2. </a:t>
            </a:r>
            <a:r>
              <a:rPr lang="en-US" sz="3000" dirty="0">
                <a:solidFill>
                  <a:schemeClr val="accent2">
                    <a:lumMod val="75000"/>
                  </a:schemeClr>
                </a:solidFill>
                <a:effectLst>
                  <a:outerShdw blurRad="50800" dist="38100" dir="2700000" algn="tl" rotWithShape="0">
                    <a:prstClr val="black">
                      <a:alpha val="60000"/>
                    </a:prstClr>
                  </a:outerShdw>
                </a:effectLst>
              </a:rPr>
              <a:t>Test analysis and design</a:t>
            </a:r>
            <a:r>
              <a:rPr lang="en-US" sz="3800" dirty="0">
                <a:solidFill>
                  <a:schemeClr val="accent2">
                    <a:lumMod val="75000"/>
                  </a:schemeClr>
                </a:solidFill>
              </a:rPr>
              <a:t>: </a:t>
            </a:r>
          </a:p>
          <a:p>
            <a:r>
              <a:rPr lang="en-US" dirty="0"/>
              <a:t>This is in relation with understanding software requirements and defining test objectives and in order to allow that, we will:</a:t>
            </a:r>
          </a:p>
          <a:p>
            <a:r>
              <a:rPr lang="en-US" dirty="0"/>
              <a:t>review test basis and understand clearly the software specifications and deliverable.</a:t>
            </a:r>
          </a:p>
          <a:p>
            <a:r>
              <a:rPr lang="en-US" dirty="0"/>
              <a:t>identify test conditions, so list every feature, transaction, function, quality attribute or other structural element that could be verified by one or more test cases.</a:t>
            </a:r>
          </a:p>
          <a:p>
            <a:r>
              <a:rPr lang="en-US" dirty="0"/>
              <a:t>evaluate testability of requirements:  specify expected results and make sure requirements can be verified.</a:t>
            </a:r>
          </a:p>
          <a:p>
            <a:r>
              <a:rPr lang="en-US" dirty="0"/>
              <a:t>design test environment: identify any tool or infrastructure required for testing the software/product. </a:t>
            </a:r>
          </a:p>
          <a:p>
            <a:endParaRPr lang="en-US" dirty="0"/>
          </a:p>
        </p:txBody>
      </p:sp>
    </p:spTree>
    <p:extLst>
      <p:ext uri="{BB962C8B-B14F-4D97-AF65-F5344CB8AC3E}">
        <p14:creationId xmlns:p14="http://schemas.microsoft.com/office/powerpoint/2010/main" val="370115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AAFA-6428-4643-8670-2A3861C6B044}"/>
              </a:ext>
            </a:extLst>
          </p:cNvPr>
          <p:cNvSpPr>
            <a:spLocks noGrp="1"/>
          </p:cNvSpPr>
          <p:nvPr>
            <p:ph type="title"/>
          </p:nvPr>
        </p:nvSpPr>
        <p:spPr/>
        <p:txBody>
          <a:bodyPr/>
          <a:lstStyle/>
          <a:p>
            <a:r>
              <a:rPr lang="en-US" dirty="0"/>
              <a:t>Fundamental Test Process cont.….</a:t>
            </a:r>
          </a:p>
        </p:txBody>
      </p:sp>
      <p:sp>
        <p:nvSpPr>
          <p:cNvPr id="3" name="Content Placeholder 2">
            <a:extLst>
              <a:ext uri="{FF2B5EF4-FFF2-40B4-BE49-F238E27FC236}">
                <a16:creationId xmlns:a16="http://schemas.microsoft.com/office/drawing/2014/main" id="{951B8291-A308-4702-82BC-33C19A945E7E}"/>
              </a:ext>
            </a:extLst>
          </p:cNvPr>
          <p:cNvSpPr>
            <a:spLocks noGrp="1"/>
          </p:cNvSpPr>
          <p:nvPr>
            <p:ph idx="1"/>
          </p:nvPr>
        </p:nvSpPr>
        <p:spPr>
          <a:xfrm>
            <a:off x="754375" y="1443835"/>
            <a:ext cx="8093365" cy="5039265"/>
          </a:xfrm>
        </p:spPr>
        <p:txBody>
          <a:bodyPr>
            <a:normAutofit fontScale="40000" lnSpcReduction="20000"/>
          </a:bodyPr>
          <a:lstStyle/>
          <a:p>
            <a:pPr marL="0" indent="0" algn="ctr">
              <a:buNone/>
            </a:pPr>
            <a:r>
              <a:rPr lang="en-US" sz="5000" dirty="0">
                <a:solidFill>
                  <a:schemeClr val="accent2">
                    <a:lumMod val="75000"/>
                  </a:schemeClr>
                </a:solidFill>
              </a:rPr>
              <a:t>3</a:t>
            </a:r>
            <a:r>
              <a:rPr lang="en-US" sz="7000" dirty="0">
                <a:solidFill>
                  <a:schemeClr val="accent2">
                    <a:lumMod val="75000"/>
                  </a:schemeClr>
                </a:solidFill>
                <a:effectLst>
                  <a:outerShdw blurRad="50800" dist="38100" dir="2700000" algn="tl" rotWithShape="0">
                    <a:prstClr val="black">
                      <a:alpha val="60000"/>
                    </a:prstClr>
                  </a:outerShdw>
                </a:effectLst>
              </a:rPr>
              <a:t>.Test implementation and execution</a:t>
            </a:r>
            <a:r>
              <a:rPr lang="en-US" sz="6000" dirty="0"/>
              <a:t>: </a:t>
            </a:r>
          </a:p>
          <a:p>
            <a:pPr marL="0" indent="0" algn="ctr">
              <a:buNone/>
            </a:pPr>
            <a:endParaRPr lang="en-US" sz="3800" dirty="0">
              <a:solidFill>
                <a:schemeClr val="accent2">
                  <a:lumMod val="75000"/>
                </a:schemeClr>
              </a:solidFill>
            </a:endParaRPr>
          </a:p>
          <a:p>
            <a:r>
              <a:rPr lang="en-US" dirty="0"/>
              <a:t> </a:t>
            </a:r>
            <a:r>
              <a:rPr lang="en-US" sz="4000" dirty="0"/>
              <a:t>All high-level design performed has now to be built in test cases and manual or automated test procedures. So before execution, following preparation tasks are required:</a:t>
            </a:r>
          </a:p>
          <a:p>
            <a:pPr lvl="1"/>
            <a:r>
              <a:rPr lang="en-US" sz="4000" dirty="0"/>
              <a:t>develop and prioritize our test cases by describing step by step instructions needed to perform the test.</a:t>
            </a:r>
          </a:p>
          <a:p>
            <a:pPr lvl="1"/>
            <a:r>
              <a:rPr lang="en-US" sz="4000" dirty="0"/>
              <a:t>create test suites or a logical collection of common test cases to execute for ensuring that test scheduling is well managed and the feature/transaction clearly end-to-end tested.</a:t>
            </a:r>
          </a:p>
          <a:p>
            <a:pPr lvl="1"/>
            <a:r>
              <a:rPr lang="en-US" sz="4000" dirty="0"/>
              <a:t>implement and verify the environment to make sure that it's ready and will not introduce errors or block us in test execution.</a:t>
            </a:r>
          </a:p>
          <a:p>
            <a:r>
              <a:rPr lang="en-US" sz="4000" dirty="0"/>
              <a:t>Then, during execution :</a:t>
            </a:r>
          </a:p>
          <a:p>
            <a:pPr lvl="1"/>
            <a:r>
              <a:rPr lang="en-US" sz="4000" dirty="0"/>
              <a:t>ensure that test suites and individual test cases are run in the planned sequenced with the right tools and environment.</a:t>
            </a:r>
          </a:p>
          <a:p>
            <a:pPr lvl="1"/>
            <a:r>
              <a:rPr lang="en-US" sz="4000" dirty="0"/>
              <a:t>log the outcome of each test execution and record software/product identities and version tested, data used, tools and environment involved. This is very important and contributes to make sure that configuration items are well managed. </a:t>
            </a:r>
          </a:p>
          <a:p>
            <a:pPr lvl="1"/>
            <a:r>
              <a:rPr lang="en-US" sz="4000" dirty="0"/>
              <a:t>compare actual results to expected results and provide additional information and details on how the defect occurs, ensuring reproducibility.</a:t>
            </a:r>
          </a:p>
          <a:p>
            <a:pPr lvl="1"/>
            <a:r>
              <a:rPr lang="en-US" sz="4000" dirty="0"/>
              <a:t>retest after the defect has been fixed and automatically perform regression test. </a:t>
            </a:r>
          </a:p>
          <a:p>
            <a:endParaRPr lang="en-US" dirty="0"/>
          </a:p>
        </p:txBody>
      </p:sp>
    </p:spTree>
    <p:extLst>
      <p:ext uri="{BB962C8B-B14F-4D97-AF65-F5344CB8AC3E}">
        <p14:creationId xmlns:p14="http://schemas.microsoft.com/office/powerpoint/2010/main" val="43513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AAFA-6428-4643-8670-2A3861C6B044}"/>
              </a:ext>
            </a:extLst>
          </p:cNvPr>
          <p:cNvSpPr>
            <a:spLocks noGrp="1"/>
          </p:cNvSpPr>
          <p:nvPr>
            <p:ph type="title"/>
          </p:nvPr>
        </p:nvSpPr>
        <p:spPr/>
        <p:txBody>
          <a:bodyPr/>
          <a:lstStyle/>
          <a:p>
            <a:r>
              <a:rPr lang="en-US" dirty="0"/>
              <a:t>Fundamental Test Process cont.….</a:t>
            </a:r>
          </a:p>
        </p:txBody>
      </p:sp>
      <p:sp>
        <p:nvSpPr>
          <p:cNvPr id="3" name="Content Placeholder 2">
            <a:extLst>
              <a:ext uri="{FF2B5EF4-FFF2-40B4-BE49-F238E27FC236}">
                <a16:creationId xmlns:a16="http://schemas.microsoft.com/office/drawing/2014/main" id="{951B8291-A308-4702-82BC-33C19A945E7E}"/>
              </a:ext>
            </a:extLst>
          </p:cNvPr>
          <p:cNvSpPr>
            <a:spLocks noGrp="1"/>
          </p:cNvSpPr>
          <p:nvPr>
            <p:ph idx="1"/>
          </p:nvPr>
        </p:nvSpPr>
        <p:spPr>
          <a:xfrm>
            <a:off x="754375" y="1443835"/>
            <a:ext cx="8093365" cy="5039265"/>
          </a:xfrm>
        </p:spPr>
        <p:txBody>
          <a:bodyPr>
            <a:normAutofit fontScale="92500"/>
          </a:bodyPr>
          <a:lstStyle/>
          <a:p>
            <a:pPr marL="0" indent="0" algn="ctr">
              <a:buNone/>
            </a:pPr>
            <a:r>
              <a:rPr lang="en-US" sz="3900" b="1" dirty="0">
                <a:solidFill>
                  <a:schemeClr val="accent2">
                    <a:lumMod val="75000"/>
                  </a:schemeClr>
                </a:solidFill>
              </a:rPr>
              <a:t>4. </a:t>
            </a:r>
            <a:r>
              <a:rPr lang="en-US" sz="3000" dirty="0">
                <a:solidFill>
                  <a:schemeClr val="accent2">
                    <a:lumMod val="75000"/>
                  </a:schemeClr>
                </a:solidFill>
                <a:effectLst>
                  <a:outerShdw blurRad="50800" dist="38100" dir="2700000" algn="tl" rotWithShape="0">
                    <a:prstClr val="black">
                      <a:alpha val="60000"/>
                    </a:prstClr>
                  </a:outerShdw>
                </a:effectLst>
              </a:rPr>
              <a:t>Evaluating exit criteria and reporting </a:t>
            </a:r>
          </a:p>
          <a:p>
            <a:r>
              <a:rPr lang="en-US" dirty="0"/>
              <a:t>For each test level, exit criteria has to be defined beforehand and a reporting has to be provided to inform stakeholders for recording official decision taken:</a:t>
            </a:r>
          </a:p>
          <a:p>
            <a:r>
              <a:rPr lang="en-US" dirty="0"/>
              <a:t>checks test logs against exit criteria in test planning and identify what's remain to test or to fix.</a:t>
            </a:r>
          </a:p>
          <a:p>
            <a:r>
              <a:rPr lang="en-US" dirty="0"/>
              <a:t>assess if more tests are needed and if initial exit criteria has to be reset and agreed again with stakeholders.</a:t>
            </a:r>
          </a:p>
          <a:p>
            <a:r>
              <a:rPr lang="en-US" dirty="0"/>
              <a:t>write a summary report as a test deliverable on which clear decision could be documented. . </a:t>
            </a:r>
          </a:p>
          <a:p>
            <a:endParaRPr lang="en-US" dirty="0"/>
          </a:p>
        </p:txBody>
      </p:sp>
    </p:spTree>
    <p:extLst>
      <p:ext uri="{BB962C8B-B14F-4D97-AF65-F5344CB8AC3E}">
        <p14:creationId xmlns:p14="http://schemas.microsoft.com/office/powerpoint/2010/main" val="337336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AAFA-6428-4643-8670-2A3861C6B044}"/>
              </a:ext>
            </a:extLst>
          </p:cNvPr>
          <p:cNvSpPr>
            <a:spLocks noGrp="1"/>
          </p:cNvSpPr>
          <p:nvPr>
            <p:ph type="title"/>
          </p:nvPr>
        </p:nvSpPr>
        <p:spPr/>
        <p:txBody>
          <a:bodyPr/>
          <a:lstStyle/>
          <a:p>
            <a:r>
              <a:rPr lang="en-US" dirty="0"/>
              <a:t>Fundamental Test Process cont.….</a:t>
            </a:r>
          </a:p>
        </p:txBody>
      </p:sp>
      <p:sp>
        <p:nvSpPr>
          <p:cNvPr id="3" name="Content Placeholder 2">
            <a:extLst>
              <a:ext uri="{FF2B5EF4-FFF2-40B4-BE49-F238E27FC236}">
                <a16:creationId xmlns:a16="http://schemas.microsoft.com/office/drawing/2014/main" id="{951B8291-A308-4702-82BC-33C19A945E7E}"/>
              </a:ext>
            </a:extLst>
          </p:cNvPr>
          <p:cNvSpPr>
            <a:spLocks noGrp="1"/>
          </p:cNvSpPr>
          <p:nvPr>
            <p:ph idx="1"/>
          </p:nvPr>
        </p:nvSpPr>
        <p:spPr>
          <a:xfrm>
            <a:off x="754375" y="1443835"/>
            <a:ext cx="8093365" cy="5039265"/>
          </a:xfrm>
        </p:spPr>
        <p:txBody>
          <a:bodyPr>
            <a:normAutofit/>
          </a:bodyPr>
          <a:lstStyle/>
          <a:p>
            <a:pPr marL="0" indent="0" algn="ctr">
              <a:buNone/>
            </a:pPr>
            <a:r>
              <a:rPr lang="en-US" sz="3800" dirty="0">
                <a:solidFill>
                  <a:schemeClr val="accent2">
                    <a:lumMod val="75000"/>
                  </a:schemeClr>
                </a:solidFill>
              </a:rPr>
              <a:t>5. </a:t>
            </a:r>
            <a:r>
              <a:rPr lang="en-US" dirty="0">
                <a:solidFill>
                  <a:schemeClr val="accent2">
                    <a:lumMod val="75000"/>
                  </a:schemeClr>
                </a:solidFill>
                <a:effectLst>
                  <a:outerShdw blurRad="50800" dist="38100" dir="2700000" algn="tl" rotWithShape="0">
                    <a:prstClr val="black">
                      <a:alpha val="60000"/>
                    </a:prstClr>
                  </a:outerShdw>
                </a:effectLst>
              </a:rPr>
              <a:t>Test closure activities </a:t>
            </a:r>
          </a:p>
          <a:p>
            <a:r>
              <a:rPr lang="en-US" dirty="0"/>
              <a:t>Ending testing includes various and sequential closing activities that would lead to lesson learning. Therefore, we have to:</a:t>
            </a:r>
          </a:p>
          <a:p>
            <a:r>
              <a:rPr lang="en-US" dirty="0"/>
              <a:t>check which planned acceptance or rejection deliverable has been delivered, defects resolved or differed in a future release.</a:t>
            </a:r>
          </a:p>
          <a:p>
            <a:r>
              <a:rPr lang="en-US" dirty="0"/>
              <a:t>finalize and archive test ware for an eventual reuse (script, data, tools, environment).</a:t>
            </a:r>
          </a:p>
        </p:txBody>
      </p:sp>
    </p:spTree>
    <p:extLst>
      <p:ext uri="{BB962C8B-B14F-4D97-AF65-F5344CB8AC3E}">
        <p14:creationId xmlns:p14="http://schemas.microsoft.com/office/powerpoint/2010/main" val="2862680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854</Words>
  <Application>Microsoft Macintosh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Software Quality Assurance</vt:lpstr>
      <vt:lpstr>Fundamental Test Process</vt:lpstr>
      <vt:lpstr>Fundamental Test Process</vt:lpstr>
      <vt:lpstr>Fundamental Test Process cont.….</vt:lpstr>
      <vt:lpstr>Planning and control cont..  </vt:lpstr>
      <vt:lpstr>Fundamental Test Process cont.….</vt:lpstr>
      <vt:lpstr>Fundamental Test Process cont.….</vt:lpstr>
      <vt:lpstr>Fundamental Test Process cont.….</vt:lpstr>
      <vt:lpstr>Fundamental Test Process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2015-04-09T21:35:33Z</dcterms:created>
  <dcterms:modified xsi:type="dcterms:W3CDTF">2024-02-06T06:51:15Z</dcterms:modified>
</cp:coreProperties>
</file>