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sldIdLst>
    <p:sldId id="256" r:id="rId5"/>
    <p:sldId id="444" r:id="rId6"/>
    <p:sldId id="374" r:id="rId7"/>
    <p:sldId id="425" r:id="rId8"/>
    <p:sldId id="370" r:id="rId9"/>
    <p:sldId id="371" r:id="rId10"/>
    <p:sldId id="443" r:id="rId11"/>
    <p:sldId id="375" r:id="rId12"/>
    <p:sldId id="446" r:id="rId13"/>
    <p:sldId id="447" r:id="rId14"/>
    <p:sldId id="448" r:id="rId15"/>
    <p:sldId id="418" r:id="rId16"/>
    <p:sldId id="421" r:id="rId17"/>
    <p:sldId id="379" r:id="rId18"/>
    <p:sldId id="380" r:id="rId19"/>
    <p:sldId id="43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6C"/>
    <a:srgbClr val="361B00"/>
    <a:srgbClr val="FFFF37"/>
    <a:srgbClr val="FFB3BE"/>
    <a:srgbClr val="FFE4B3"/>
    <a:srgbClr val="EBDDE7"/>
    <a:srgbClr val="F8025A"/>
    <a:srgbClr val="234600"/>
    <a:srgbClr val="336600"/>
    <a:srgbClr val="FFA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>
      <p:cViewPr varScale="1">
        <p:scale>
          <a:sx n="106" d="100"/>
          <a:sy n="106" d="100"/>
        </p:scale>
        <p:origin x="18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D29AA-F43B-4CD7-85AC-D414598993D8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FEF6B-4C21-4628-A3D9-3F4FF5C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1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79" y="1596540"/>
            <a:ext cx="7787955" cy="152705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3429000"/>
            <a:ext cx="8099473" cy="122164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74900"/>
            <a:ext cx="8093365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901950"/>
            <a:ext cx="8093365" cy="442844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1" y="527605"/>
            <a:ext cx="6719019" cy="916230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1" y="1596540"/>
            <a:ext cx="6719018" cy="473385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374900"/>
            <a:ext cx="8398775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901950"/>
            <a:ext cx="4048424" cy="61082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512770"/>
            <a:ext cx="4048423" cy="331107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82908"/>
            <a:ext cx="422516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12770"/>
            <a:ext cx="4225159" cy="331107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8475" y="222195"/>
            <a:ext cx="5335525" cy="1324624"/>
          </a:xfrm>
        </p:spPr>
        <p:txBody>
          <a:bodyPr>
            <a:normAutofit/>
          </a:bodyPr>
          <a:lstStyle/>
          <a:p>
            <a:r>
              <a:rPr lang="en-GB" altLang="en-US" dirty="0">
                <a:solidFill>
                  <a:schemeClr val="accent6">
                    <a:lumMod val="75000"/>
                  </a:schemeClr>
                </a:solidFill>
              </a:rPr>
              <a:t>Software Quality Assurance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2820" y="4650640"/>
            <a:ext cx="3664920" cy="152705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EE006C"/>
                </a:solidFill>
              </a:rPr>
              <a:t>Pavithra Subashini</a:t>
            </a:r>
          </a:p>
          <a:p>
            <a:pPr algn="l"/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Senior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lecturer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Faculty of Computing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910705-1C89-F88A-7EA3-E5FCEA60C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099" y="1901825"/>
            <a:ext cx="7882202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3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42CD120-F6B0-A700-2515-C8341E156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750443"/>
            <a:ext cx="8178799" cy="535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6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>
            <a:extLst>
              <a:ext uri="{FF2B5EF4-FFF2-40B4-BE49-F238E27FC236}">
                <a16:creationId xmlns:a16="http://schemas.microsoft.com/office/drawing/2014/main" id="{7E358CBD-BF86-4653-AEF6-731228BEC8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Tester’s have the right to:</a:t>
            </a:r>
          </a:p>
        </p:txBody>
      </p:sp>
      <p:sp>
        <p:nvSpPr>
          <p:cNvPr id="279555" name="Rectangle 1027">
            <a:extLst>
              <a:ext uri="{FF2B5EF4-FFF2-40B4-BE49-F238E27FC236}">
                <a16:creationId xmlns:a16="http://schemas.microsoft.com/office/drawing/2014/main" id="{04D52601-0AD1-4F14-840B-0582A46A9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11215"/>
            <a:ext cx="8176846" cy="4431323"/>
          </a:xfrm>
        </p:spPr>
        <p:txBody>
          <a:bodyPr>
            <a:normAutofit fontScale="92500" lnSpcReduction="10000"/>
          </a:bodyPr>
          <a:lstStyle/>
          <a:p>
            <a:pPr lvl="1">
              <a:defRPr/>
            </a:pPr>
            <a:r>
              <a:rPr lang="en-GB" altLang="en-US" dirty="0"/>
              <a:t>Accurate information about progress and changes</a:t>
            </a:r>
          </a:p>
          <a:p>
            <a:pPr lvl="1">
              <a:defRPr/>
            </a:pPr>
            <a:r>
              <a:rPr lang="en-GB" altLang="en-US" dirty="0"/>
              <a:t>Insight from developers about areas of the software</a:t>
            </a:r>
          </a:p>
          <a:p>
            <a:pPr lvl="1">
              <a:defRPr/>
            </a:pPr>
            <a:r>
              <a:rPr lang="en-GB" altLang="en-US" dirty="0"/>
              <a:t>Delivered code tested to an agreed standard</a:t>
            </a:r>
          </a:p>
          <a:p>
            <a:pPr lvl="1">
              <a:defRPr/>
            </a:pPr>
            <a:r>
              <a:rPr lang="en-GB" altLang="en-US" dirty="0"/>
              <a:t>Be regarded as a professional (no abuse!)</a:t>
            </a:r>
          </a:p>
          <a:p>
            <a:pPr lvl="1">
              <a:defRPr/>
            </a:pPr>
            <a:r>
              <a:rPr lang="en-GB" altLang="en-US" dirty="0"/>
              <a:t>Find faults!</a:t>
            </a:r>
          </a:p>
          <a:p>
            <a:pPr lvl="1">
              <a:defRPr/>
            </a:pPr>
            <a:r>
              <a:rPr lang="en-GB" altLang="en-US" dirty="0"/>
              <a:t>Challenge specifications and test plans</a:t>
            </a:r>
          </a:p>
          <a:p>
            <a:pPr lvl="1">
              <a:defRPr/>
            </a:pPr>
            <a:r>
              <a:rPr lang="en-GB" altLang="en-US" dirty="0"/>
              <a:t>Have reported faults taken seriously (non-reproducible)</a:t>
            </a:r>
          </a:p>
          <a:p>
            <a:pPr lvl="1">
              <a:defRPr/>
            </a:pPr>
            <a:r>
              <a:rPr lang="en-GB" altLang="en-US" dirty="0"/>
              <a:t>Make predictions about future fault levels</a:t>
            </a:r>
          </a:p>
          <a:p>
            <a:pPr lvl="1">
              <a:defRPr/>
            </a:pPr>
            <a:r>
              <a:rPr lang="en-GB" altLang="en-US" dirty="0"/>
              <a:t>Improve your own testing process</a:t>
            </a:r>
          </a:p>
        </p:txBody>
      </p:sp>
    </p:spTree>
    <p:extLst>
      <p:ext uri="{BB962C8B-B14F-4D97-AF65-F5344CB8AC3E}">
        <p14:creationId xmlns:p14="http://schemas.microsoft.com/office/powerpoint/2010/main" val="245198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B63DAD84-81E0-40EA-A5E7-AC0CD98C7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Testers have responsibility to:</a:t>
            </a:r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AF16A007-5739-431A-8FC5-461B33C3C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>
              <a:defRPr/>
            </a:pPr>
            <a:r>
              <a:rPr lang="en-GB" altLang="en-US" dirty="0"/>
              <a:t>Follow the test plans, scripts etc. as documented </a:t>
            </a:r>
          </a:p>
          <a:p>
            <a:pPr lvl="1">
              <a:defRPr/>
            </a:pPr>
            <a:r>
              <a:rPr lang="en-GB" altLang="en-US" dirty="0"/>
              <a:t>Report faults objectively and factually (no abuse!)</a:t>
            </a:r>
          </a:p>
          <a:p>
            <a:pPr lvl="1">
              <a:defRPr/>
            </a:pPr>
            <a:r>
              <a:rPr lang="en-GB" altLang="en-US" dirty="0"/>
              <a:t>Check tests are correct before reporting s/w faults</a:t>
            </a:r>
          </a:p>
          <a:p>
            <a:pPr lvl="1">
              <a:defRPr/>
            </a:pPr>
            <a:r>
              <a:rPr lang="en-GB" altLang="en-US" dirty="0"/>
              <a:t>Remember it is the software, not the programmer, that you are testing</a:t>
            </a:r>
          </a:p>
          <a:p>
            <a:pPr lvl="1">
              <a:defRPr/>
            </a:pPr>
            <a:r>
              <a:rPr lang="en-GB" altLang="en-US" dirty="0"/>
              <a:t>Assess risk objectively</a:t>
            </a:r>
          </a:p>
          <a:p>
            <a:pPr lvl="1">
              <a:defRPr/>
            </a:pPr>
            <a:r>
              <a:rPr lang="en-GB" altLang="en-US" dirty="0"/>
              <a:t>Prioritise what you report </a:t>
            </a:r>
          </a:p>
          <a:p>
            <a:pPr lvl="1">
              <a:defRPr/>
            </a:pPr>
            <a:r>
              <a:rPr lang="en-GB" altLang="en-US" dirty="0"/>
              <a:t>Communicate the truth</a:t>
            </a:r>
          </a:p>
        </p:txBody>
      </p:sp>
    </p:spTree>
    <p:extLst>
      <p:ext uri="{BB962C8B-B14F-4D97-AF65-F5344CB8AC3E}">
        <p14:creationId xmlns:p14="http://schemas.microsoft.com/office/powerpoint/2010/main" val="4116865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EE94542-1F50-47B9-B155-0F8F9C729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Independence</a:t>
            </a: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6276581F-C22B-4C6D-8092-C28ACAF1C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GB" altLang="en-US"/>
              <a:t>Test your own work?</a:t>
            </a:r>
          </a:p>
          <a:p>
            <a:pPr lvl="1">
              <a:defRPr/>
            </a:pPr>
            <a:r>
              <a:rPr lang="en-GB" altLang="en-US"/>
              <a:t>find 30% - 50% of your own faults</a:t>
            </a:r>
          </a:p>
          <a:p>
            <a:pPr lvl="1">
              <a:defRPr/>
            </a:pPr>
            <a:r>
              <a:rPr lang="en-GB" altLang="en-US"/>
              <a:t>same assumptions and thought processes</a:t>
            </a:r>
          </a:p>
          <a:p>
            <a:pPr lvl="1">
              <a:defRPr/>
            </a:pPr>
            <a:r>
              <a:rPr lang="en-GB" altLang="en-US"/>
              <a:t>see what you meant or want to see, not what is there</a:t>
            </a:r>
          </a:p>
          <a:p>
            <a:pPr lvl="1">
              <a:defRPr/>
            </a:pPr>
            <a:r>
              <a:rPr lang="en-GB" altLang="en-US"/>
              <a:t>emotional attachment </a:t>
            </a:r>
          </a:p>
          <a:p>
            <a:pPr lvl="2">
              <a:defRPr/>
            </a:pPr>
            <a:r>
              <a:rPr lang="en-GB" altLang="en-US"/>
              <a:t>don’t want to find faults</a:t>
            </a:r>
          </a:p>
          <a:p>
            <a:pPr lvl="2">
              <a:defRPr/>
            </a:pPr>
            <a:r>
              <a:rPr lang="en-GB" altLang="en-US"/>
              <a:t>actively want NOT to find faults</a:t>
            </a:r>
          </a:p>
          <a:p>
            <a:pPr>
              <a:buFont typeface="Monotype Sorts" charset="2"/>
              <a:buChar char="n"/>
              <a:defRPr/>
            </a:pPr>
            <a:endParaRPr lang="en-GB" altLang="en-US"/>
          </a:p>
          <a:p>
            <a:pPr lvl="1"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6259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F9C72E77-5B9A-4A44-878D-15C77CEE4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Levels of independence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73C3A7D7-BC1A-47A5-A629-34E20FF36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None: tests designed by the person who wrote the software</a:t>
            </a:r>
          </a:p>
          <a:p>
            <a:r>
              <a:rPr lang="en-GB" altLang="en-US"/>
              <a:t>Tests designed by a different person</a:t>
            </a:r>
          </a:p>
          <a:p>
            <a:r>
              <a:rPr lang="en-GB" altLang="en-US"/>
              <a:t>Tests designed by someone from a different department or team </a:t>
            </a:r>
            <a:r>
              <a:rPr lang="en-GB" altLang="en-US" sz="2215">
                <a:solidFill>
                  <a:schemeClr val="folHlink"/>
                </a:solidFill>
              </a:rPr>
              <a:t>(e.g. test team)</a:t>
            </a:r>
            <a:endParaRPr lang="en-GB" altLang="en-US"/>
          </a:p>
          <a:p>
            <a:r>
              <a:rPr lang="en-GB" altLang="en-US"/>
              <a:t>Tests designed by someone from a different organisation </a:t>
            </a:r>
            <a:r>
              <a:rPr lang="en-GB" altLang="en-US" sz="2215">
                <a:solidFill>
                  <a:schemeClr val="folHlink"/>
                </a:solidFill>
              </a:rPr>
              <a:t>(e.g. agency)</a:t>
            </a:r>
            <a:endParaRPr lang="en-GB" altLang="en-US"/>
          </a:p>
          <a:p>
            <a:r>
              <a:rPr lang="en-GB" altLang="en-US"/>
              <a:t>Tests generated by a tool </a:t>
            </a:r>
            <a:r>
              <a:rPr lang="en-GB" altLang="en-US" sz="2215">
                <a:solidFill>
                  <a:schemeClr val="folHlink"/>
                </a:solidFill>
              </a:rPr>
              <a:t>(low quality tests?)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96006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F08328-DF77-43D5-B71D-2D309617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69" y="3581705"/>
            <a:ext cx="5344862" cy="24224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08F795-3772-469B-9502-186624242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302" y="1674220"/>
            <a:ext cx="2901395" cy="160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8D8E-5834-4248-8CD8-88E296EC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altLang="en-US" sz="4400" dirty="0">
                <a:solidFill>
                  <a:schemeClr val="tx2">
                    <a:lumMod val="75000"/>
                  </a:schemeClr>
                </a:solidFill>
              </a:rPr>
              <a:t>Psychology of testing</a:t>
            </a:r>
            <a:br>
              <a:rPr lang="en-GB" altLang="en-US" sz="4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5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E44E66A-4E92-4A6A-921E-17D119A6F8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Why test?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50423609-27EF-4C54-BFC1-365FE8A20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build confidence</a:t>
            </a:r>
          </a:p>
          <a:p>
            <a:r>
              <a:rPr lang="en-GB" altLang="en-US"/>
              <a:t>prove that the software is correct</a:t>
            </a:r>
          </a:p>
          <a:p>
            <a:r>
              <a:rPr lang="en-GB" altLang="en-US"/>
              <a:t>demonstrate conformance to requirements</a:t>
            </a:r>
          </a:p>
          <a:p>
            <a:r>
              <a:rPr lang="en-GB" altLang="en-US"/>
              <a:t>find faults</a:t>
            </a:r>
          </a:p>
          <a:p>
            <a:r>
              <a:rPr lang="en-GB" altLang="en-US"/>
              <a:t>reduce costs</a:t>
            </a:r>
          </a:p>
          <a:p>
            <a:r>
              <a:rPr lang="en-GB" altLang="en-US"/>
              <a:t>show system meets user needs</a:t>
            </a:r>
          </a:p>
          <a:p>
            <a:r>
              <a:rPr lang="en-GB" altLang="en-US"/>
              <a:t>assess the software quality</a:t>
            </a:r>
          </a:p>
        </p:txBody>
      </p:sp>
      <p:grpSp>
        <p:nvGrpSpPr>
          <p:cNvPr id="203780" name="Group 4">
            <a:extLst>
              <a:ext uri="{FF2B5EF4-FFF2-40B4-BE49-F238E27FC236}">
                <a16:creationId xmlns:a16="http://schemas.microsoft.com/office/drawing/2014/main" id="{6966B151-FDCE-4877-AD94-354E2AFB99AB}"/>
              </a:ext>
            </a:extLst>
          </p:cNvPr>
          <p:cNvGrpSpPr>
            <a:grpSpLocks/>
          </p:cNvGrpSpPr>
          <p:nvPr/>
        </p:nvGrpSpPr>
        <p:grpSpPr bwMode="auto">
          <a:xfrm>
            <a:off x="3868616" y="2022231"/>
            <a:ext cx="284285" cy="294543"/>
            <a:chOff x="4100" y="173"/>
            <a:chExt cx="194" cy="201"/>
          </a:xfrm>
        </p:grpSpPr>
        <p:sp>
          <p:nvSpPr>
            <p:cNvPr id="48151" name="Line 5">
              <a:extLst>
                <a:ext uri="{FF2B5EF4-FFF2-40B4-BE49-F238E27FC236}">
                  <a16:creationId xmlns:a16="http://schemas.microsoft.com/office/drawing/2014/main" id="{FA95DF32-E4C7-4A24-AA00-C2527452CA86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4100" y="274"/>
              <a:ext cx="48" cy="100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48152" name="Line 6">
              <a:extLst>
                <a:ext uri="{FF2B5EF4-FFF2-40B4-BE49-F238E27FC236}">
                  <a16:creationId xmlns:a16="http://schemas.microsoft.com/office/drawing/2014/main" id="{698D8369-E781-4858-B23F-C0040B47EA5E}"/>
                </a:ext>
              </a:extLst>
            </p:cNvPr>
            <p:cNvSpPr>
              <a:spLocks noChangeShapeType="1"/>
            </p:cNvSpPr>
            <p:nvPr/>
          </p:nvSpPr>
          <p:spPr bwMode="hidden">
            <a:xfrm flipV="1">
              <a:off x="4148" y="173"/>
              <a:ext cx="146" cy="201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  <p:grpSp>
        <p:nvGrpSpPr>
          <p:cNvPr id="203783" name="Group 7">
            <a:extLst>
              <a:ext uri="{FF2B5EF4-FFF2-40B4-BE49-F238E27FC236}">
                <a16:creationId xmlns:a16="http://schemas.microsoft.com/office/drawing/2014/main" id="{34F111C0-3F49-49E8-B6C1-A25C6AE2D78A}"/>
              </a:ext>
            </a:extLst>
          </p:cNvPr>
          <p:cNvGrpSpPr>
            <a:grpSpLocks/>
          </p:cNvGrpSpPr>
          <p:nvPr/>
        </p:nvGrpSpPr>
        <p:grpSpPr bwMode="auto">
          <a:xfrm>
            <a:off x="6446228" y="2584938"/>
            <a:ext cx="235926" cy="271097"/>
            <a:chOff x="4068" y="441"/>
            <a:chExt cx="161" cy="185"/>
          </a:xfrm>
        </p:grpSpPr>
        <p:sp>
          <p:nvSpPr>
            <p:cNvPr id="48149" name="Line 8">
              <a:extLst>
                <a:ext uri="{FF2B5EF4-FFF2-40B4-BE49-F238E27FC236}">
                  <a16:creationId xmlns:a16="http://schemas.microsoft.com/office/drawing/2014/main" id="{B2156C41-928A-46C3-A79E-7A406D2ECCB0}"/>
                </a:ext>
              </a:extLst>
            </p:cNvPr>
            <p:cNvSpPr>
              <a:spLocks noChangeShapeType="1"/>
            </p:cNvSpPr>
            <p:nvPr/>
          </p:nvSpPr>
          <p:spPr bwMode="hidden">
            <a:xfrm flipV="1">
              <a:off x="4068" y="441"/>
              <a:ext cx="153" cy="185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48150" name="Line 9">
              <a:extLst>
                <a:ext uri="{FF2B5EF4-FFF2-40B4-BE49-F238E27FC236}">
                  <a16:creationId xmlns:a16="http://schemas.microsoft.com/office/drawing/2014/main" id="{07421A86-4C32-4582-8076-0A387A4198C4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4068" y="441"/>
              <a:ext cx="161" cy="160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  <p:grpSp>
        <p:nvGrpSpPr>
          <p:cNvPr id="203786" name="Group 10">
            <a:extLst>
              <a:ext uri="{FF2B5EF4-FFF2-40B4-BE49-F238E27FC236}">
                <a16:creationId xmlns:a16="http://schemas.microsoft.com/office/drawing/2014/main" id="{88923C95-E725-468F-A86E-D1B9043F5032}"/>
              </a:ext>
            </a:extLst>
          </p:cNvPr>
          <p:cNvGrpSpPr>
            <a:grpSpLocks/>
          </p:cNvGrpSpPr>
          <p:nvPr/>
        </p:nvGrpSpPr>
        <p:grpSpPr bwMode="auto">
          <a:xfrm>
            <a:off x="7877908" y="3006969"/>
            <a:ext cx="284285" cy="294543"/>
            <a:chOff x="4100" y="173"/>
            <a:chExt cx="194" cy="201"/>
          </a:xfrm>
        </p:grpSpPr>
        <p:sp>
          <p:nvSpPr>
            <p:cNvPr id="48147" name="Line 11">
              <a:extLst>
                <a:ext uri="{FF2B5EF4-FFF2-40B4-BE49-F238E27FC236}">
                  <a16:creationId xmlns:a16="http://schemas.microsoft.com/office/drawing/2014/main" id="{1BE89418-BCDA-42B8-A7D7-41082A682EA3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4100" y="274"/>
              <a:ext cx="48" cy="100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48148" name="Line 12">
              <a:extLst>
                <a:ext uri="{FF2B5EF4-FFF2-40B4-BE49-F238E27FC236}">
                  <a16:creationId xmlns:a16="http://schemas.microsoft.com/office/drawing/2014/main" id="{DF3C1FBC-BE0E-4D8E-93B7-1586624AB703}"/>
                </a:ext>
              </a:extLst>
            </p:cNvPr>
            <p:cNvSpPr>
              <a:spLocks noChangeShapeType="1"/>
            </p:cNvSpPr>
            <p:nvPr/>
          </p:nvSpPr>
          <p:spPr bwMode="hidden">
            <a:xfrm flipV="1">
              <a:off x="4148" y="173"/>
              <a:ext cx="146" cy="201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  <p:grpSp>
        <p:nvGrpSpPr>
          <p:cNvPr id="203789" name="Group 13">
            <a:extLst>
              <a:ext uri="{FF2B5EF4-FFF2-40B4-BE49-F238E27FC236}">
                <a16:creationId xmlns:a16="http://schemas.microsoft.com/office/drawing/2014/main" id="{9DF29DF5-9347-493E-AF23-D5479A9ABF91}"/>
              </a:ext>
            </a:extLst>
          </p:cNvPr>
          <p:cNvGrpSpPr>
            <a:grpSpLocks/>
          </p:cNvGrpSpPr>
          <p:nvPr/>
        </p:nvGrpSpPr>
        <p:grpSpPr bwMode="auto">
          <a:xfrm>
            <a:off x="2813539" y="3429000"/>
            <a:ext cx="284285" cy="294543"/>
            <a:chOff x="4100" y="173"/>
            <a:chExt cx="194" cy="201"/>
          </a:xfrm>
        </p:grpSpPr>
        <p:sp>
          <p:nvSpPr>
            <p:cNvPr id="48145" name="Line 14">
              <a:extLst>
                <a:ext uri="{FF2B5EF4-FFF2-40B4-BE49-F238E27FC236}">
                  <a16:creationId xmlns:a16="http://schemas.microsoft.com/office/drawing/2014/main" id="{1E0A1C52-B4A7-4CB0-83D2-0C78CEA9AFCA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4100" y="274"/>
              <a:ext cx="48" cy="100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48146" name="Line 15">
              <a:extLst>
                <a:ext uri="{FF2B5EF4-FFF2-40B4-BE49-F238E27FC236}">
                  <a16:creationId xmlns:a16="http://schemas.microsoft.com/office/drawing/2014/main" id="{4F932D57-B002-45EE-9E20-ACDBA16C95EF}"/>
                </a:ext>
              </a:extLst>
            </p:cNvPr>
            <p:cNvSpPr>
              <a:spLocks noChangeShapeType="1"/>
            </p:cNvSpPr>
            <p:nvPr/>
          </p:nvSpPr>
          <p:spPr bwMode="hidden">
            <a:xfrm flipV="1">
              <a:off x="4148" y="173"/>
              <a:ext cx="146" cy="201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  <p:grpSp>
        <p:nvGrpSpPr>
          <p:cNvPr id="203792" name="Group 16">
            <a:extLst>
              <a:ext uri="{FF2B5EF4-FFF2-40B4-BE49-F238E27FC236}">
                <a16:creationId xmlns:a16="http://schemas.microsoft.com/office/drawing/2014/main" id="{7490F05C-C22B-434A-A677-86A92C3FB5B9}"/>
              </a:ext>
            </a:extLst>
          </p:cNvPr>
          <p:cNvGrpSpPr>
            <a:grpSpLocks/>
          </p:cNvGrpSpPr>
          <p:nvPr/>
        </p:nvGrpSpPr>
        <p:grpSpPr bwMode="auto">
          <a:xfrm>
            <a:off x="3235570" y="3921369"/>
            <a:ext cx="284285" cy="294543"/>
            <a:chOff x="4100" y="173"/>
            <a:chExt cx="194" cy="201"/>
          </a:xfrm>
        </p:grpSpPr>
        <p:sp>
          <p:nvSpPr>
            <p:cNvPr id="48143" name="Line 17">
              <a:extLst>
                <a:ext uri="{FF2B5EF4-FFF2-40B4-BE49-F238E27FC236}">
                  <a16:creationId xmlns:a16="http://schemas.microsoft.com/office/drawing/2014/main" id="{41CB4D54-BEE3-4B11-8EB0-DED98BC5DB28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4100" y="274"/>
              <a:ext cx="48" cy="100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48144" name="Line 18">
              <a:extLst>
                <a:ext uri="{FF2B5EF4-FFF2-40B4-BE49-F238E27FC236}">
                  <a16:creationId xmlns:a16="http://schemas.microsoft.com/office/drawing/2014/main" id="{09EBEFF9-0F83-45A4-8E8D-CB96D68A935B}"/>
                </a:ext>
              </a:extLst>
            </p:cNvPr>
            <p:cNvSpPr>
              <a:spLocks noChangeShapeType="1"/>
            </p:cNvSpPr>
            <p:nvPr/>
          </p:nvSpPr>
          <p:spPr bwMode="hidden">
            <a:xfrm flipV="1">
              <a:off x="4148" y="173"/>
              <a:ext cx="146" cy="201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  <p:grpSp>
        <p:nvGrpSpPr>
          <p:cNvPr id="203795" name="Group 19">
            <a:extLst>
              <a:ext uri="{FF2B5EF4-FFF2-40B4-BE49-F238E27FC236}">
                <a16:creationId xmlns:a16="http://schemas.microsoft.com/office/drawing/2014/main" id="{A2226B31-0EE5-4901-93C3-687DDE5E5F42}"/>
              </a:ext>
            </a:extLst>
          </p:cNvPr>
          <p:cNvGrpSpPr>
            <a:grpSpLocks/>
          </p:cNvGrpSpPr>
          <p:nvPr/>
        </p:nvGrpSpPr>
        <p:grpSpPr bwMode="auto">
          <a:xfrm>
            <a:off x="6119446" y="4343400"/>
            <a:ext cx="284285" cy="294543"/>
            <a:chOff x="4100" y="173"/>
            <a:chExt cx="194" cy="201"/>
          </a:xfrm>
        </p:grpSpPr>
        <p:sp>
          <p:nvSpPr>
            <p:cNvPr id="48141" name="Line 20">
              <a:extLst>
                <a:ext uri="{FF2B5EF4-FFF2-40B4-BE49-F238E27FC236}">
                  <a16:creationId xmlns:a16="http://schemas.microsoft.com/office/drawing/2014/main" id="{D5653D2E-FF50-4BDC-8F34-C33D34B50810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4100" y="274"/>
              <a:ext cx="48" cy="100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48142" name="Line 21">
              <a:extLst>
                <a:ext uri="{FF2B5EF4-FFF2-40B4-BE49-F238E27FC236}">
                  <a16:creationId xmlns:a16="http://schemas.microsoft.com/office/drawing/2014/main" id="{1CDFE57C-B358-4D16-B9D9-E0B17D0C2FEE}"/>
                </a:ext>
              </a:extLst>
            </p:cNvPr>
            <p:cNvSpPr>
              <a:spLocks noChangeShapeType="1"/>
            </p:cNvSpPr>
            <p:nvPr/>
          </p:nvSpPr>
          <p:spPr bwMode="hidden">
            <a:xfrm flipV="1">
              <a:off x="4148" y="173"/>
              <a:ext cx="146" cy="201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  <p:grpSp>
        <p:nvGrpSpPr>
          <p:cNvPr id="203798" name="Group 22">
            <a:extLst>
              <a:ext uri="{FF2B5EF4-FFF2-40B4-BE49-F238E27FC236}">
                <a16:creationId xmlns:a16="http://schemas.microsoft.com/office/drawing/2014/main" id="{2B870ABF-BF40-4E10-8F27-0522917D5704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835769"/>
            <a:ext cx="284285" cy="294543"/>
            <a:chOff x="4100" y="173"/>
            <a:chExt cx="194" cy="201"/>
          </a:xfrm>
        </p:grpSpPr>
        <p:sp>
          <p:nvSpPr>
            <p:cNvPr id="48139" name="Line 23">
              <a:extLst>
                <a:ext uri="{FF2B5EF4-FFF2-40B4-BE49-F238E27FC236}">
                  <a16:creationId xmlns:a16="http://schemas.microsoft.com/office/drawing/2014/main" id="{198663C1-B132-4074-B4A1-F1330E8D87DA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4100" y="274"/>
              <a:ext cx="48" cy="100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48140" name="Line 24">
              <a:extLst>
                <a:ext uri="{FF2B5EF4-FFF2-40B4-BE49-F238E27FC236}">
                  <a16:creationId xmlns:a16="http://schemas.microsoft.com/office/drawing/2014/main" id="{7C5F212B-FFA5-4D80-B0E6-BB8053BE05D5}"/>
                </a:ext>
              </a:extLst>
            </p:cNvPr>
            <p:cNvSpPr>
              <a:spLocks noChangeShapeType="1"/>
            </p:cNvSpPr>
            <p:nvPr/>
          </p:nvSpPr>
          <p:spPr bwMode="hidden">
            <a:xfrm flipV="1">
              <a:off x="4148" y="173"/>
              <a:ext cx="146" cy="201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</p:spTree>
    <p:extLst>
      <p:ext uri="{BB962C8B-B14F-4D97-AF65-F5344CB8AC3E}">
        <p14:creationId xmlns:p14="http://schemas.microsoft.com/office/powerpoint/2010/main" val="82754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818" name="Group 2">
            <a:extLst>
              <a:ext uri="{FF2B5EF4-FFF2-40B4-BE49-F238E27FC236}">
                <a16:creationId xmlns:a16="http://schemas.microsoft.com/office/drawing/2014/main" id="{629B3630-EED8-44E5-96EC-8778D5CD50C5}"/>
              </a:ext>
            </a:extLst>
          </p:cNvPr>
          <p:cNvGrpSpPr>
            <a:grpSpLocks/>
          </p:cNvGrpSpPr>
          <p:nvPr/>
        </p:nvGrpSpPr>
        <p:grpSpPr bwMode="auto">
          <a:xfrm>
            <a:off x="3760177" y="1973873"/>
            <a:ext cx="2006112" cy="1932842"/>
            <a:chOff x="2566" y="1167"/>
            <a:chExt cx="1369" cy="1319"/>
          </a:xfrm>
        </p:grpSpPr>
        <p:sp>
          <p:nvSpPr>
            <p:cNvPr id="49181" name="Rectangle 3">
              <a:extLst>
                <a:ext uri="{FF2B5EF4-FFF2-40B4-BE49-F238E27FC236}">
                  <a16:creationId xmlns:a16="http://schemas.microsoft.com/office/drawing/2014/main" id="{5B64A691-3799-48D6-B4B4-12D1F338CFB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26" y="1167"/>
              <a:ext cx="1309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8615" tIns="23446" rIns="58615" bIns="23446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7000"/>
                </a:lnSpc>
              </a:pPr>
              <a:r>
                <a:rPr lang="en-GB" altLang="en-US" sz="2585" b="1" i="1">
                  <a:solidFill>
                    <a:schemeClr val="hlink"/>
                  </a:solidFill>
                </a:rPr>
                <a:t>Fault found</a:t>
              </a:r>
            </a:p>
          </p:txBody>
        </p:sp>
        <p:sp>
          <p:nvSpPr>
            <p:cNvPr id="49182" name="Line 4">
              <a:extLst>
                <a:ext uri="{FF2B5EF4-FFF2-40B4-BE49-F238E27FC236}">
                  <a16:creationId xmlns:a16="http://schemas.microsoft.com/office/drawing/2014/main" id="{16668F34-015B-404E-B4BC-CC4929929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6" y="1975"/>
              <a:ext cx="0" cy="511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49183" name="Line 5">
              <a:extLst>
                <a:ext uri="{FF2B5EF4-FFF2-40B4-BE49-F238E27FC236}">
                  <a16:creationId xmlns:a16="http://schemas.microsoft.com/office/drawing/2014/main" id="{4A091312-2FB3-40F5-9CD0-EC7CE79769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17" y="1463"/>
              <a:ext cx="251" cy="46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  <p:grpSp>
        <p:nvGrpSpPr>
          <p:cNvPr id="290822" name="Group 6">
            <a:extLst>
              <a:ext uri="{FF2B5EF4-FFF2-40B4-BE49-F238E27FC236}">
                <a16:creationId xmlns:a16="http://schemas.microsoft.com/office/drawing/2014/main" id="{BF6340CB-3443-45A1-A2B8-378869D06802}"/>
              </a:ext>
            </a:extLst>
          </p:cNvPr>
          <p:cNvGrpSpPr>
            <a:grpSpLocks/>
          </p:cNvGrpSpPr>
          <p:nvPr/>
        </p:nvGrpSpPr>
        <p:grpSpPr bwMode="auto">
          <a:xfrm>
            <a:off x="3760177" y="1919654"/>
            <a:ext cx="2288931" cy="1987062"/>
            <a:chOff x="2566" y="1130"/>
            <a:chExt cx="1562" cy="1356"/>
          </a:xfrm>
        </p:grpSpPr>
        <p:grpSp>
          <p:nvGrpSpPr>
            <p:cNvPr id="49172" name="Group 7">
              <a:extLst>
                <a:ext uri="{FF2B5EF4-FFF2-40B4-BE49-F238E27FC236}">
                  <a16:creationId xmlns:a16="http://schemas.microsoft.com/office/drawing/2014/main" id="{9925E280-C06F-4083-9D1B-6577F1797C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6" y="1370"/>
              <a:ext cx="1562" cy="1116"/>
              <a:chOff x="2566" y="1370"/>
              <a:chExt cx="1562" cy="1116"/>
            </a:xfrm>
          </p:grpSpPr>
          <p:grpSp>
            <p:nvGrpSpPr>
              <p:cNvPr id="49175" name="Group 8">
                <a:extLst>
                  <a:ext uri="{FF2B5EF4-FFF2-40B4-BE49-F238E27FC236}">
                    <a16:creationId xmlns:a16="http://schemas.microsoft.com/office/drawing/2014/main" id="{36F73607-326D-43D9-B2B9-5A69D2DEA1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66" y="1695"/>
                <a:ext cx="1562" cy="791"/>
                <a:chOff x="2566" y="1695"/>
                <a:chExt cx="1562" cy="791"/>
              </a:xfrm>
            </p:grpSpPr>
            <p:sp>
              <p:nvSpPr>
                <p:cNvPr id="49177" name="Line 9">
                  <a:extLst>
                    <a:ext uri="{FF2B5EF4-FFF2-40B4-BE49-F238E27FC236}">
                      <a16:creationId xmlns:a16="http://schemas.microsoft.com/office/drawing/2014/main" id="{933DD2A9-43AA-4046-97F3-FBD0501C10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66" y="2301"/>
                  <a:ext cx="704" cy="185"/>
                </a:xfrm>
                <a:prstGeom prst="line">
                  <a:avLst/>
                </a:prstGeom>
                <a:noFill/>
                <a:ln w="508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62"/>
                </a:p>
              </p:txBody>
            </p:sp>
            <p:sp>
              <p:nvSpPr>
                <p:cNvPr id="49178" name="Line 10">
                  <a:extLst>
                    <a:ext uri="{FF2B5EF4-FFF2-40B4-BE49-F238E27FC236}">
                      <a16:creationId xmlns:a16="http://schemas.microsoft.com/office/drawing/2014/main" id="{B2747B53-BAE5-4150-B8BB-D3943C1E72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22" y="2021"/>
                  <a:ext cx="553" cy="279"/>
                </a:xfrm>
                <a:prstGeom prst="line">
                  <a:avLst/>
                </a:prstGeom>
                <a:noFill/>
                <a:ln w="508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62"/>
                </a:p>
              </p:txBody>
            </p:sp>
            <p:sp>
              <p:nvSpPr>
                <p:cNvPr id="49179" name="Line 11">
                  <a:extLst>
                    <a:ext uri="{FF2B5EF4-FFF2-40B4-BE49-F238E27FC236}">
                      <a16:creationId xmlns:a16="http://schemas.microsoft.com/office/drawing/2014/main" id="{2D231FBE-96B4-49CE-BCAC-98D540AEE7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75" y="1695"/>
                  <a:ext cx="352" cy="324"/>
                </a:xfrm>
                <a:prstGeom prst="line">
                  <a:avLst/>
                </a:prstGeom>
                <a:noFill/>
                <a:ln w="508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62"/>
                </a:p>
              </p:txBody>
            </p:sp>
            <p:sp>
              <p:nvSpPr>
                <p:cNvPr id="49180" name="Line 12">
                  <a:extLst>
                    <a:ext uri="{FF2B5EF4-FFF2-40B4-BE49-F238E27FC236}">
                      <a16:creationId xmlns:a16="http://schemas.microsoft.com/office/drawing/2014/main" id="{79831DAB-B8F8-4B09-8E81-6A79957250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1696"/>
                  <a:ext cx="0" cy="278"/>
                </a:xfrm>
                <a:prstGeom prst="line">
                  <a:avLst/>
                </a:prstGeom>
                <a:noFill/>
                <a:ln w="508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62"/>
                </a:p>
              </p:txBody>
            </p:sp>
          </p:grpSp>
          <p:sp>
            <p:nvSpPr>
              <p:cNvPr id="49176" name="Line 13">
                <a:extLst>
                  <a:ext uri="{FF2B5EF4-FFF2-40B4-BE49-F238E27FC236}">
                    <a16:creationId xmlns:a16="http://schemas.microsoft.com/office/drawing/2014/main" id="{80FC4471-C76A-41B3-99CD-06CF065AD5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7" y="1370"/>
                <a:ext cx="153" cy="26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62"/>
              </a:p>
            </p:txBody>
          </p:sp>
        </p:grpSp>
        <p:sp useBgFill="1">
          <p:nvSpPr>
            <p:cNvPr id="49173" name="Rectangle 14">
              <a:extLst>
                <a:ext uri="{FF2B5EF4-FFF2-40B4-BE49-F238E27FC236}">
                  <a16:creationId xmlns:a16="http://schemas.microsoft.com/office/drawing/2014/main" id="{28077734-CCB2-4493-9D1F-197109EA99D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03" y="1130"/>
              <a:ext cx="1503" cy="31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215"/>
            </a:p>
          </p:txBody>
        </p:sp>
        <p:sp>
          <p:nvSpPr>
            <p:cNvPr id="49174" name="Rectangle 15">
              <a:extLst>
                <a:ext uri="{FF2B5EF4-FFF2-40B4-BE49-F238E27FC236}">
                  <a16:creationId xmlns:a16="http://schemas.microsoft.com/office/drawing/2014/main" id="{3D188251-DFA5-405F-BBA7-6AC0683B5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1167"/>
              <a:ext cx="143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8615" tIns="23446" rIns="58615" bIns="23446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7000"/>
                </a:lnSpc>
              </a:pPr>
              <a:r>
                <a:rPr lang="en-GB" altLang="en-US" sz="2585" b="1" i="1">
                  <a:solidFill>
                    <a:schemeClr val="hlink"/>
                  </a:solidFill>
                </a:rPr>
                <a:t>Faults found</a:t>
              </a:r>
            </a:p>
          </p:txBody>
        </p:sp>
      </p:grpSp>
      <p:sp>
        <p:nvSpPr>
          <p:cNvPr id="49156" name="Rectangle 16">
            <a:extLst>
              <a:ext uri="{FF2B5EF4-FFF2-40B4-BE49-F238E27FC236}">
                <a16:creationId xmlns:a16="http://schemas.microsoft.com/office/drawing/2014/main" id="{A1993696-4A7A-4A29-8549-BE007B70E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Confidence</a:t>
            </a:r>
          </a:p>
        </p:txBody>
      </p:sp>
      <p:grpSp>
        <p:nvGrpSpPr>
          <p:cNvPr id="290833" name="Group 17">
            <a:extLst>
              <a:ext uri="{FF2B5EF4-FFF2-40B4-BE49-F238E27FC236}">
                <a16:creationId xmlns:a16="http://schemas.microsoft.com/office/drawing/2014/main" id="{34D62BA2-DFB4-4497-A182-4F95FC73D3D7}"/>
              </a:ext>
            </a:extLst>
          </p:cNvPr>
          <p:cNvGrpSpPr>
            <a:grpSpLocks/>
          </p:cNvGrpSpPr>
          <p:nvPr/>
        </p:nvGrpSpPr>
        <p:grpSpPr bwMode="auto">
          <a:xfrm>
            <a:off x="1472712" y="3156439"/>
            <a:ext cx="2286000" cy="1293935"/>
            <a:chOff x="1005" y="1974"/>
            <a:chExt cx="1560" cy="883"/>
          </a:xfrm>
        </p:grpSpPr>
        <p:sp>
          <p:nvSpPr>
            <p:cNvPr id="49168" name="Line 18">
              <a:extLst>
                <a:ext uri="{FF2B5EF4-FFF2-40B4-BE49-F238E27FC236}">
                  <a16:creationId xmlns:a16="http://schemas.microsoft.com/office/drawing/2014/main" id="{0EAF32BB-C4DA-4FCD-89D4-57D32A05AF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5" y="2811"/>
              <a:ext cx="351" cy="46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49169" name="Line 19">
              <a:extLst>
                <a:ext uri="{FF2B5EF4-FFF2-40B4-BE49-F238E27FC236}">
                  <a16:creationId xmlns:a16="http://schemas.microsoft.com/office/drawing/2014/main" id="{C66EE9E8-7369-46F0-B6D3-E5044B3FD7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7" y="2580"/>
              <a:ext cx="453" cy="231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49170" name="Line 20">
              <a:extLst>
                <a:ext uri="{FF2B5EF4-FFF2-40B4-BE49-F238E27FC236}">
                  <a16:creationId xmlns:a16="http://schemas.microsoft.com/office/drawing/2014/main" id="{F33F8350-FC54-4E68-B64B-0061046999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0" y="2208"/>
              <a:ext cx="402" cy="371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49171" name="Line 21">
              <a:extLst>
                <a:ext uri="{FF2B5EF4-FFF2-40B4-BE49-F238E27FC236}">
                  <a16:creationId xmlns:a16="http://schemas.microsoft.com/office/drawing/2014/main" id="{D1CC499E-5300-4C27-A382-C94531634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3" y="1974"/>
              <a:ext cx="352" cy="232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  <p:grpSp>
        <p:nvGrpSpPr>
          <p:cNvPr id="290838" name="Group 22">
            <a:extLst>
              <a:ext uri="{FF2B5EF4-FFF2-40B4-BE49-F238E27FC236}">
                <a16:creationId xmlns:a16="http://schemas.microsoft.com/office/drawing/2014/main" id="{1506E76D-B317-465E-85E6-75DC783B0C0B}"/>
              </a:ext>
            </a:extLst>
          </p:cNvPr>
          <p:cNvGrpSpPr>
            <a:grpSpLocks/>
          </p:cNvGrpSpPr>
          <p:nvPr/>
        </p:nvGrpSpPr>
        <p:grpSpPr bwMode="auto">
          <a:xfrm>
            <a:off x="526074" y="1633905"/>
            <a:ext cx="7515957" cy="3392365"/>
            <a:chOff x="359" y="935"/>
            <a:chExt cx="5129" cy="2315"/>
          </a:xfrm>
        </p:grpSpPr>
        <p:sp>
          <p:nvSpPr>
            <p:cNvPr id="49164" name="Line 23">
              <a:extLst>
                <a:ext uri="{FF2B5EF4-FFF2-40B4-BE49-F238E27FC236}">
                  <a16:creationId xmlns:a16="http://schemas.microsoft.com/office/drawing/2014/main" id="{D063900E-C2ED-464B-A019-361E55007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4" y="2905"/>
              <a:ext cx="4584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49165" name="Rectangle 24">
              <a:extLst>
                <a:ext uri="{FF2B5EF4-FFF2-40B4-BE49-F238E27FC236}">
                  <a16:creationId xmlns:a16="http://schemas.microsoft.com/office/drawing/2014/main" id="{4D15DACD-F61B-4C97-8365-718E7A7DA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" y="2982"/>
              <a:ext cx="60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8615" tIns="23446" rIns="58615" bIns="23446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7000"/>
                </a:lnSpc>
              </a:pPr>
              <a:r>
                <a:rPr lang="en-GB" altLang="en-US" sz="2585" b="1"/>
                <a:t>Time</a:t>
              </a:r>
            </a:p>
          </p:txBody>
        </p:sp>
        <p:sp>
          <p:nvSpPr>
            <p:cNvPr id="49166" name="Line 25">
              <a:extLst>
                <a:ext uri="{FF2B5EF4-FFF2-40B4-BE49-F238E27FC236}">
                  <a16:creationId xmlns:a16="http://schemas.microsoft.com/office/drawing/2014/main" id="{447C1A39-F697-4C50-8CC7-8160AFFD64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3" y="1370"/>
              <a:ext cx="0" cy="1535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49167" name="Rectangle 26">
              <a:extLst>
                <a:ext uri="{FF2B5EF4-FFF2-40B4-BE49-F238E27FC236}">
                  <a16:creationId xmlns:a16="http://schemas.microsoft.com/office/drawing/2014/main" id="{25BDD294-9E7E-477E-87DF-E52BECA20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" y="935"/>
              <a:ext cx="131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8615" tIns="23446" rIns="58615" bIns="23446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7000"/>
                </a:lnSpc>
              </a:pPr>
              <a:r>
                <a:rPr lang="en-GB" altLang="en-US" sz="2585" b="1"/>
                <a:t>Confidence</a:t>
              </a:r>
            </a:p>
          </p:txBody>
        </p:sp>
      </p:grpSp>
      <p:grpSp>
        <p:nvGrpSpPr>
          <p:cNvPr id="290843" name="Group 27">
            <a:extLst>
              <a:ext uri="{FF2B5EF4-FFF2-40B4-BE49-F238E27FC236}">
                <a16:creationId xmlns:a16="http://schemas.microsoft.com/office/drawing/2014/main" id="{5AFB82A9-C353-4B2F-9129-69871EDEC227}"/>
              </a:ext>
            </a:extLst>
          </p:cNvPr>
          <p:cNvGrpSpPr>
            <a:grpSpLocks/>
          </p:cNvGrpSpPr>
          <p:nvPr/>
        </p:nvGrpSpPr>
        <p:grpSpPr bwMode="auto">
          <a:xfrm>
            <a:off x="6049108" y="2133600"/>
            <a:ext cx="2066192" cy="1021374"/>
            <a:chOff x="4128" y="1276"/>
            <a:chExt cx="1410" cy="697"/>
          </a:xfrm>
        </p:grpSpPr>
        <p:sp>
          <p:nvSpPr>
            <p:cNvPr id="49161" name="Line 28">
              <a:extLst>
                <a:ext uri="{FF2B5EF4-FFF2-40B4-BE49-F238E27FC236}">
                  <a16:creationId xmlns:a16="http://schemas.microsoft.com/office/drawing/2014/main" id="{FDD4DF35-E824-42D3-A9C3-CD6F4B1F7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1927"/>
              <a:ext cx="402" cy="46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49162" name="Line 29">
              <a:extLst>
                <a:ext uri="{FF2B5EF4-FFF2-40B4-BE49-F238E27FC236}">
                  <a16:creationId xmlns:a16="http://schemas.microsoft.com/office/drawing/2014/main" id="{045D6867-6E60-4EB2-82B5-5E141BF8D2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1" y="1696"/>
              <a:ext cx="402" cy="231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49163" name="Line 30">
              <a:extLst>
                <a:ext uri="{FF2B5EF4-FFF2-40B4-BE49-F238E27FC236}">
                  <a16:creationId xmlns:a16="http://schemas.microsoft.com/office/drawing/2014/main" id="{A75DF250-1CF3-45A7-843D-CF92A5EF21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4" y="1276"/>
              <a:ext cx="604" cy="418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  <p:sp>
        <p:nvSpPr>
          <p:cNvPr id="290847" name="Rectangle 31">
            <a:extLst>
              <a:ext uri="{FF2B5EF4-FFF2-40B4-BE49-F238E27FC236}">
                <a16:creationId xmlns:a16="http://schemas.microsoft.com/office/drawing/2014/main" id="{8F08CE47-D585-4BE4-A782-21DAEF487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866" y="5351585"/>
            <a:ext cx="4922945" cy="48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585" b="1">
                <a:solidFill>
                  <a:schemeClr val="hlink"/>
                </a:solidFill>
              </a:rPr>
              <a:t>No faults found = confidence?</a:t>
            </a:r>
          </a:p>
        </p:txBody>
      </p:sp>
    </p:spTree>
    <p:extLst>
      <p:ext uri="{BB962C8B-B14F-4D97-AF65-F5344CB8AC3E}">
        <p14:creationId xmlns:p14="http://schemas.microsoft.com/office/powerpoint/2010/main" val="2999050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0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4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B6C67DA-33E0-407B-87D3-9890E6E57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A traditional testing approach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BB4AC30D-9F72-49C5-BF2B-80DE3D4F82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2708" y="1811215"/>
            <a:ext cx="7772400" cy="3938954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GB" altLang="en-US"/>
              <a:t>Show that the system:</a:t>
            </a:r>
          </a:p>
          <a:p>
            <a:pPr lvl="1">
              <a:defRPr/>
            </a:pPr>
            <a:r>
              <a:rPr lang="en-GB" altLang="en-US"/>
              <a:t>does what it should</a:t>
            </a:r>
          </a:p>
          <a:p>
            <a:pPr lvl="1">
              <a:defRPr/>
            </a:pPr>
            <a:r>
              <a:rPr lang="en-GB" altLang="en-US"/>
              <a:t>doesn't do what it shouldn't</a:t>
            </a:r>
          </a:p>
        </p:txBody>
      </p:sp>
      <p:sp>
        <p:nvSpPr>
          <p:cNvPr id="195588" name="Rectangle 4">
            <a:extLst>
              <a:ext uri="{FF2B5EF4-FFF2-40B4-BE49-F238E27FC236}">
                <a16:creationId xmlns:a16="http://schemas.microsoft.com/office/drawing/2014/main" id="{EF9EE5EE-920B-43B3-AFF9-D41E5E9F2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23" y="4667251"/>
            <a:ext cx="6922477" cy="43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8615" tIns="23446" rIns="58615" bIns="23446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  <a:spcBef>
                <a:spcPct val="49000"/>
              </a:spcBef>
            </a:pPr>
            <a:r>
              <a:rPr lang="en-GB" altLang="en-US" sz="2585" b="1"/>
              <a:t>Fastest achievement: easy test cases</a:t>
            </a:r>
          </a:p>
        </p:txBody>
      </p:sp>
      <p:sp>
        <p:nvSpPr>
          <p:cNvPr id="195589" name="Rectangle 5">
            <a:extLst>
              <a:ext uri="{FF2B5EF4-FFF2-40B4-BE49-F238E27FC236}">
                <a16:creationId xmlns:a16="http://schemas.microsoft.com/office/drawing/2014/main" id="{A1E55317-5149-4C0D-AC49-1931AEF7E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893" y="3382108"/>
            <a:ext cx="4489938" cy="9186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58615" tIns="23446" rIns="58615" bIns="23446">
            <a:spAutoFit/>
          </a:bodyPr>
          <a:lstStyle>
            <a:lvl1pPr marL="1511300" indent="-15113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43100" indent="-3175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98700" indent="-2413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54300" indent="-2413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009900" indent="-2413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67100" indent="-241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24300" indent="-241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81500" indent="-241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38700" indent="-241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GB" altLang="en-US" sz="2585" b="1">
                <a:solidFill>
                  <a:schemeClr val="bg1"/>
                </a:solidFill>
              </a:rPr>
              <a:t>Goal:     		show working</a:t>
            </a:r>
          </a:p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GB" altLang="en-US" sz="2585" b="1">
                <a:solidFill>
                  <a:schemeClr val="bg1"/>
                </a:solidFill>
              </a:rPr>
              <a:t>Success:	system works</a:t>
            </a:r>
          </a:p>
        </p:txBody>
      </p:sp>
      <p:sp>
        <p:nvSpPr>
          <p:cNvPr id="195590" name="Rectangle 6">
            <a:extLst>
              <a:ext uri="{FF2B5EF4-FFF2-40B4-BE49-F238E27FC236}">
                <a16:creationId xmlns:a16="http://schemas.microsoft.com/office/drawing/2014/main" id="{E0FBD0D9-5181-47D6-84DA-83C520B88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931" y="5429251"/>
            <a:ext cx="3642946" cy="4053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58615" tIns="23446" rIns="58615" bIns="23446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GB" altLang="en-US" sz="2585" b="1">
                <a:solidFill>
                  <a:schemeClr val="bg1"/>
                </a:solidFill>
              </a:rPr>
              <a:t>Result: faults left in</a:t>
            </a:r>
          </a:p>
        </p:txBody>
      </p:sp>
      <p:sp>
        <p:nvSpPr>
          <p:cNvPr id="195591" name="Line 7">
            <a:extLst>
              <a:ext uri="{FF2B5EF4-FFF2-40B4-BE49-F238E27FC236}">
                <a16:creationId xmlns:a16="http://schemas.microsoft.com/office/drawing/2014/main" id="{B48A0024-9C03-42DA-9923-7FEDFC4EE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0174" y="5610958"/>
            <a:ext cx="1696915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</p:spTree>
    <p:extLst>
      <p:ext uri="{BB962C8B-B14F-4D97-AF65-F5344CB8AC3E}">
        <p14:creationId xmlns:p14="http://schemas.microsoft.com/office/powerpoint/2010/main" val="3652448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bldLvl="2" autoUpdateAnimBg="0"/>
      <p:bldP spid="195588" grpId="0" autoUpdateAnimBg="0"/>
      <p:bldP spid="195589" grpId="0" animBg="1" autoUpdateAnimBg="0"/>
      <p:bldP spid="19559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BCAEDB4-BA04-4377-B8B8-51B325019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A better testing approach</a:t>
            </a:r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7DEFBB31-C151-457E-9D61-BF0210C53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3385" y="1881554"/>
            <a:ext cx="7772400" cy="3938954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GB" altLang="en-US"/>
              <a:t>Show that the system:</a:t>
            </a:r>
          </a:p>
          <a:p>
            <a:pPr lvl="1">
              <a:defRPr/>
            </a:pPr>
            <a:r>
              <a:rPr lang="en-GB" altLang="en-US"/>
              <a:t>does what it shouldn't</a:t>
            </a:r>
          </a:p>
          <a:p>
            <a:pPr lvl="1">
              <a:defRPr/>
            </a:pPr>
            <a:r>
              <a:rPr lang="en-GB" altLang="en-US"/>
              <a:t>doesn't do what it should</a:t>
            </a:r>
          </a:p>
        </p:txBody>
      </p:sp>
      <p:sp>
        <p:nvSpPr>
          <p:cNvPr id="197636" name="Rectangle 4">
            <a:extLst>
              <a:ext uri="{FF2B5EF4-FFF2-40B4-BE49-F238E27FC236}">
                <a16:creationId xmlns:a16="http://schemas.microsoft.com/office/drawing/2014/main" id="{49B1CCAE-261F-4EF3-B6A9-52FB3EF34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23" y="4667251"/>
            <a:ext cx="6922477" cy="43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8615" tIns="23446" rIns="58615" bIns="23446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  <a:spcBef>
                <a:spcPct val="49000"/>
              </a:spcBef>
            </a:pPr>
            <a:r>
              <a:rPr lang="en-GB" altLang="en-US" sz="2585" b="1"/>
              <a:t>Fastest achievement: difficult test cases</a:t>
            </a:r>
          </a:p>
        </p:txBody>
      </p:sp>
      <p:sp>
        <p:nvSpPr>
          <p:cNvPr id="197637" name="Rectangle 5">
            <a:extLst>
              <a:ext uri="{FF2B5EF4-FFF2-40B4-BE49-F238E27FC236}">
                <a16:creationId xmlns:a16="http://schemas.microsoft.com/office/drawing/2014/main" id="{84D14B2C-4638-4C97-97E3-CFA8B8AF5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231" y="3382108"/>
            <a:ext cx="4349262" cy="9186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58615" tIns="23446" rIns="58615" bIns="23446">
            <a:spAutoFit/>
          </a:bodyPr>
          <a:lstStyle>
            <a:lvl1pPr marL="1511300" indent="-15113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43100" indent="-3175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98700" indent="-2413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54300" indent="-2413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009900" indent="-2413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67100" indent="-241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24300" indent="-241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81500" indent="-241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38700" indent="-241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GB" altLang="en-US" sz="2585" b="1">
                <a:solidFill>
                  <a:schemeClr val="bg1"/>
                </a:solidFill>
              </a:rPr>
              <a:t>Goal:     		find faults</a:t>
            </a:r>
          </a:p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GB" altLang="en-US" sz="2585" b="1">
                <a:solidFill>
                  <a:schemeClr val="bg1"/>
                </a:solidFill>
              </a:rPr>
              <a:t>Success:	system fails</a:t>
            </a:r>
          </a:p>
        </p:txBody>
      </p:sp>
      <p:sp>
        <p:nvSpPr>
          <p:cNvPr id="197638" name="Rectangle 6">
            <a:extLst>
              <a:ext uri="{FF2B5EF4-FFF2-40B4-BE49-F238E27FC236}">
                <a16:creationId xmlns:a16="http://schemas.microsoft.com/office/drawing/2014/main" id="{513606ED-E553-4E31-8EB7-13C2A64AD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931" y="5429250"/>
            <a:ext cx="4275992" cy="3974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58615" tIns="23446" rIns="58615" bIns="23446">
            <a:spAutoFit/>
          </a:bodyPr>
          <a:lstStyle>
            <a:lvl1pPr marL="1511300" indent="-15113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43100" indent="-3175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98700" indent="-2413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54300" indent="-2413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009900" indent="-2413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67100" indent="-241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24300" indent="-241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81500" indent="-241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38700" indent="-241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GB" altLang="en-US" sz="2585" b="1">
                <a:solidFill>
                  <a:schemeClr val="bg1"/>
                </a:solidFill>
              </a:rPr>
              <a:t>Result: fewer faults left in</a:t>
            </a:r>
          </a:p>
        </p:txBody>
      </p:sp>
      <p:sp>
        <p:nvSpPr>
          <p:cNvPr id="197639" name="Line 7">
            <a:extLst>
              <a:ext uri="{FF2B5EF4-FFF2-40B4-BE49-F238E27FC236}">
                <a16:creationId xmlns:a16="http://schemas.microsoft.com/office/drawing/2014/main" id="{C6DA8B93-EB88-40B9-B460-4D4ABD024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0174" y="5610958"/>
            <a:ext cx="1696915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</p:spTree>
    <p:extLst>
      <p:ext uri="{BB962C8B-B14F-4D97-AF65-F5344CB8AC3E}">
        <p14:creationId xmlns:p14="http://schemas.microsoft.com/office/powerpoint/2010/main" val="3913325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 bldLvl="2" autoUpdateAnimBg="0"/>
      <p:bldP spid="197636" grpId="0" autoUpdateAnimBg="0"/>
      <p:bldP spid="197637" grpId="0" animBg="1" autoUpdateAnimBg="0"/>
      <p:bldP spid="19763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C4703F3-DA0E-4C9D-8E15-FEBF76F02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The testing paradox</a:t>
            </a:r>
          </a:p>
        </p:txBody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F651B936-F680-463D-8316-51B6B689A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881554"/>
            <a:ext cx="7772400" cy="49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57" tIns="42497" rIns="86457" bIns="42497"/>
          <a:lstStyle>
            <a:lvl1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9300" indent="-287338" defTabSz="93027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52525" indent="-230188" defTabSz="930275">
              <a:spcBef>
                <a:spcPct val="20000"/>
              </a:spcBef>
              <a:buSzPct val="119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14488" indent="-230188" defTabSz="93027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6450" indent="-231775" defTabSz="930275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3650" indent="-231775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90850" indent="-231775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48050" indent="-231775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5250" indent="-231775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GB" altLang="en-US" sz="2585"/>
              <a:t>Purpose of testing: to find faults</a:t>
            </a:r>
          </a:p>
        </p:txBody>
      </p:sp>
      <p:sp>
        <p:nvSpPr>
          <p:cNvPr id="315396" name="Rectangle 4">
            <a:extLst>
              <a:ext uri="{FF2B5EF4-FFF2-40B4-BE49-F238E27FC236}">
                <a16:creationId xmlns:a16="http://schemas.microsoft.com/office/drawing/2014/main" id="{A8F60217-1063-42E7-B084-ABED1F004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815" y="4951535"/>
            <a:ext cx="5052646" cy="7938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58615" tIns="23446" rIns="58615" bIns="23446">
            <a:spAutoFit/>
          </a:bodyPr>
          <a:lstStyle>
            <a:lvl1pPr marL="1511300" indent="-15113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43100" indent="-3175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98700" indent="-2413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54300" indent="-2413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009900" indent="-2413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67100" indent="-241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24300" indent="-241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81500" indent="-241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38700" indent="-241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8000"/>
              </a:lnSpc>
              <a:spcBef>
                <a:spcPct val="43000"/>
              </a:spcBef>
            </a:pPr>
            <a:r>
              <a:rPr lang="en-GB" altLang="en-US" sz="2215" b="1">
                <a:solidFill>
                  <a:schemeClr val="bg1"/>
                </a:solidFill>
              </a:rPr>
              <a:t>The best way to build confidence</a:t>
            </a:r>
          </a:p>
          <a:p>
            <a:pPr algn="ctr">
              <a:lnSpc>
                <a:spcPct val="88000"/>
              </a:lnSpc>
              <a:spcBef>
                <a:spcPct val="43000"/>
              </a:spcBef>
            </a:pPr>
            <a:r>
              <a:rPr lang="en-GB" altLang="en-US" sz="2215" b="1">
                <a:solidFill>
                  <a:schemeClr val="bg1"/>
                </a:solidFill>
              </a:rPr>
              <a:t>is to try to destroy it</a:t>
            </a:r>
          </a:p>
        </p:txBody>
      </p:sp>
      <p:sp>
        <p:nvSpPr>
          <p:cNvPr id="315397" name="Rectangle 5">
            <a:extLst>
              <a:ext uri="{FF2B5EF4-FFF2-40B4-BE49-F238E27FC236}">
                <a16:creationId xmlns:a16="http://schemas.microsoft.com/office/drawing/2014/main" id="{BDEA6C02-245E-4BE5-A35C-3C0368269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108" y="3985847"/>
            <a:ext cx="6201508" cy="43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8615" tIns="23446" rIns="58615" bIns="23446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7000"/>
              </a:lnSpc>
              <a:spcBef>
                <a:spcPct val="49000"/>
              </a:spcBef>
            </a:pPr>
            <a:r>
              <a:rPr lang="en-GB" altLang="en-US" sz="2585" b="1"/>
              <a:t>Purpose of testing: build confidence</a:t>
            </a:r>
          </a:p>
        </p:txBody>
      </p:sp>
      <p:sp>
        <p:nvSpPr>
          <p:cNvPr id="315398" name="Rectangle 6">
            <a:extLst>
              <a:ext uri="{FF2B5EF4-FFF2-40B4-BE49-F238E27FC236}">
                <a16:creationId xmlns:a16="http://schemas.microsoft.com/office/drawing/2014/main" id="{9D5CA225-464A-42EE-B89F-24F7B1E9C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46" y="1881554"/>
            <a:ext cx="7772400" cy="98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57" tIns="42497" rIns="86457" bIns="42497"/>
          <a:lstStyle>
            <a:lvl1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9300" indent="-287338" defTabSz="93027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52525" indent="-230188" defTabSz="930275">
              <a:spcBef>
                <a:spcPct val="20000"/>
              </a:spcBef>
              <a:buSzPct val="119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14488" indent="-230188" defTabSz="93027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6450" indent="-231775" defTabSz="930275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3650" indent="-231775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90850" indent="-231775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48050" indent="-231775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5250" indent="-231775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endParaRPr lang="en-GB" altLang="en-US" sz="2585" dirty="0"/>
          </a:p>
          <a:p>
            <a:pPr algn="ctr">
              <a:buClrTx/>
              <a:buSzTx/>
              <a:buFontTx/>
              <a:buNone/>
            </a:pPr>
            <a:r>
              <a:rPr lang="en-GB" altLang="en-US" sz="2585" dirty="0"/>
              <a:t>Finding faults destroys confidence</a:t>
            </a:r>
          </a:p>
          <a:p>
            <a:pPr algn="ctr">
              <a:buClrTx/>
              <a:buSzTx/>
              <a:buFontTx/>
              <a:buNone/>
            </a:pPr>
            <a:endParaRPr lang="en-GB" altLang="en-US" sz="258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BCE724-3187-4D58-8A31-1D053659B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35" y="2197841"/>
            <a:ext cx="5547213" cy="137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9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autoUpdateAnimBg="0"/>
      <p:bldP spid="315396" grpId="0" animBg="1" autoUpdateAnimBg="0"/>
      <p:bldP spid="315397" grpId="0" autoUpdateAnimBg="0"/>
      <p:bldP spid="31539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8BE52A29-9EFE-42AD-BB97-D6B11E810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Who wants to be a tester?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B6D7792-032B-4E28-81AE-25EA0C93C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868" y="2207360"/>
            <a:ext cx="8093365" cy="4428445"/>
          </a:xfrm>
        </p:spPr>
        <p:txBody>
          <a:bodyPr/>
          <a:lstStyle/>
          <a:p>
            <a:r>
              <a:rPr lang="en-GB" altLang="en-US" dirty="0"/>
              <a:t>A critical process</a:t>
            </a:r>
          </a:p>
          <a:p>
            <a:r>
              <a:rPr lang="en-GB" altLang="en-US" dirty="0"/>
              <a:t>Bring bad news </a:t>
            </a:r>
            <a:r>
              <a:rPr lang="en-GB" altLang="en-US" sz="2215" dirty="0">
                <a:solidFill>
                  <a:schemeClr val="accent2"/>
                </a:solidFill>
              </a:rPr>
              <a:t>(“your baby is ugly”)</a:t>
            </a:r>
            <a:endParaRPr lang="en-GB" altLang="en-US" dirty="0"/>
          </a:p>
          <a:p>
            <a:r>
              <a:rPr lang="en-GB" altLang="en-US" dirty="0"/>
              <a:t>Under worst time pressure (at the end)</a:t>
            </a:r>
          </a:p>
          <a:p>
            <a:r>
              <a:rPr lang="en-GB" altLang="en-US" dirty="0"/>
              <a:t>Need to take a different view, a different mindset (“What if it isn’t?”, “What could go wrong?”)</a:t>
            </a:r>
          </a:p>
          <a:p>
            <a:r>
              <a:rPr lang="en-GB" altLang="en-US" dirty="0"/>
              <a:t>How should fault information be communicated (to authors and managers?)</a:t>
            </a:r>
          </a:p>
        </p:txBody>
      </p:sp>
    </p:spTree>
    <p:extLst>
      <p:ext uri="{BB962C8B-B14F-4D97-AF65-F5344CB8AC3E}">
        <p14:creationId xmlns:p14="http://schemas.microsoft.com/office/powerpoint/2010/main" val="319580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software testing&#10;&#10;Description automatically generated">
            <a:extLst>
              <a:ext uri="{FF2B5EF4-FFF2-40B4-BE49-F238E27FC236}">
                <a16:creationId xmlns:a16="http://schemas.microsoft.com/office/drawing/2014/main" id="{DA68782D-4D2C-5956-C4ED-79E043501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689103"/>
            <a:ext cx="8178799" cy="547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4FF3D2E3E64C4695FB8F033FC3DC9A" ma:contentTypeVersion="0" ma:contentTypeDescription="Create a new document." ma:contentTypeScope="" ma:versionID="4e515533ffc69272dcba1286ebbd729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550CFD-2257-4A27-BFDB-C0B13E41AE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C95F16-58AE-4E99-BA25-D8357E142B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07F3A0-ADC9-4C78-A66F-D847B605C70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Macintosh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Monotype Sorts</vt:lpstr>
      <vt:lpstr>Office Theme</vt:lpstr>
      <vt:lpstr>Software Quality Assurance</vt:lpstr>
      <vt:lpstr>Psychology of testing </vt:lpstr>
      <vt:lpstr>Why test?</vt:lpstr>
      <vt:lpstr>Confidence</vt:lpstr>
      <vt:lpstr>A traditional testing approach</vt:lpstr>
      <vt:lpstr>A better testing approach</vt:lpstr>
      <vt:lpstr>The testing paradox</vt:lpstr>
      <vt:lpstr>Who wants to be a tester?</vt:lpstr>
      <vt:lpstr>PowerPoint Presentation</vt:lpstr>
      <vt:lpstr>PowerPoint Presentation</vt:lpstr>
      <vt:lpstr>PowerPoint Presentation</vt:lpstr>
      <vt:lpstr>Tester’s have the right to:</vt:lpstr>
      <vt:lpstr>Testers have responsibility to:</vt:lpstr>
      <vt:lpstr>Independence</vt:lpstr>
      <vt:lpstr>Levels of independence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2015-04-09T21:35:33Z</dcterms:created>
  <dcterms:modified xsi:type="dcterms:W3CDTF">2024-02-06T06:19:42Z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0x010100334FF3D2E3E64C4695FB8F033FC3DC9A</vt:lpwstr>
  </property>
</Properties>
</file>