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notesSlides/notesSlide1.xml" ContentType="application/vnd.openxmlformats-officedocument.presentationml.notesSlide+xml"/>
  <Override PartName="/ppt/media/image5.jpg" ContentType="image/jpg"/>
  <Override PartName="/ppt/ink/ink1.xml" ContentType="application/inkml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4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449" r:id="rId17"/>
    <p:sldId id="450" r:id="rId18"/>
    <p:sldId id="451" r:id="rId19"/>
    <p:sldId id="461" r:id="rId20"/>
    <p:sldId id="462" r:id="rId21"/>
    <p:sldId id="463" r:id="rId22"/>
    <p:sldId id="464" r:id="rId23"/>
    <p:sldId id="458" r:id="rId24"/>
    <p:sldId id="460" r:id="rId25"/>
    <p:sldId id="432" r:id="rId26"/>
    <p:sldId id="43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C"/>
    <a:srgbClr val="361B00"/>
    <a:srgbClr val="FFFF37"/>
    <a:srgbClr val="FFB3BE"/>
    <a:srgbClr val="FFE4B3"/>
    <a:srgbClr val="EBDDE7"/>
    <a:srgbClr val="F8025A"/>
    <a:srgbClr val="234600"/>
    <a:srgbClr val="336600"/>
    <a:srgbClr val="FFA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>
      <p:cViewPr varScale="1">
        <p:scale>
          <a:sx n="108" d="100"/>
          <a:sy n="108" d="100"/>
        </p:scale>
        <p:origin x="5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00:50:57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 8027,'-70'51'0,"1"0"0,17-10 0,6-8 0,3-14 0,51-60 0,-16 34 0,56-78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29AA-F43B-4CD7-85AC-D414598993D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FEF6B-4C21-4628-A3D9-3F4FF5C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FEF6B-4C21-4628-A3D9-3F4FF5CE8A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9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596540"/>
            <a:ext cx="7787955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3429000"/>
            <a:ext cx="8099473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36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8093365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527605"/>
            <a:ext cx="6719019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0"/>
            <a:ext cx="6719018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374900"/>
            <a:ext cx="839877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901950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82908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12770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75" y="222195"/>
            <a:ext cx="5335525" cy="1324624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chemeClr val="accent6">
                    <a:lumMod val="75000"/>
                  </a:schemeClr>
                </a:solidFill>
              </a:rPr>
              <a:t>Software Quality Assurance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820" y="4650640"/>
            <a:ext cx="3664920" cy="15270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EE006C"/>
                </a:solidFill>
              </a:rPr>
              <a:t>Pavithra Subashini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Senior lecturer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Faculty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1832" y="409322"/>
            <a:ext cx="8016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02905" algn="l"/>
              </a:tabLst>
            </a:pPr>
            <a:r>
              <a:rPr spc="-5" dirty="0"/>
              <a:t>Decision</a:t>
            </a:r>
            <a:r>
              <a:rPr spc="-85" dirty="0"/>
              <a:t> </a:t>
            </a:r>
            <a:r>
              <a:rPr spc="-5" dirty="0"/>
              <a:t>Table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892492"/>
            <a:ext cx="795274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5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decision </a:t>
            </a:r>
            <a:r>
              <a:rPr sz="2000" dirty="0">
                <a:latin typeface="Calibri"/>
                <a:cs typeface="Calibri"/>
              </a:rPr>
              <a:t>table is a good way to </a:t>
            </a:r>
            <a:r>
              <a:rPr sz="2000" spc="-5" dirty="0">
                <a:latin typeface="Calibri"/>
                <a:cs typeface="Calibri"/>
              </a:rPr>
              <a:t>deal with combinations 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Inputs</a:t>
            </a:r>
            <a:endParaRPr sz="2000" dirty="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dirty="0">
                <a:latin typeface="Calibri"/>
                <a:cs typeface="Calibri"/>
              </a:rPr>
              <a:t>Also </a:t>
            </a:r>
            <a:r>
              <a:rPr sz="2000" spc="-5" dirty="0">
                <a:latin typeface="Calibri"/>
                <a:cs typeface="Calibri"/>
              </a:rPr>
              <a:t>referred </a:t>
            </a:r>
            <a:r>
              <a:rPr sz="2000" dirty="0">
                <a:latin typeface="Calibri"/>
                <a:cs typeface="Calibri"/>
              </a:rPr>
              <a:t>as cause- effect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spc="-5" dirty="0">
                <a:latin typeface="Calibri"/>
                <a:cs typeface="Calibri"/>
              </a:rPr>
              <a:t>Focused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5" dirty="0">
                <a:latin typeface="Calibri"/>
                <a:cs typeface="Calibri"/>
              </a:rPr>
              <a:t>business </a:t>
            </a:r>
            <a:r>
              <a:rPr sz="2000" dirty="0">
                <a:latin typeface="Calibri"/>
                <a:cs typeface="Calibri"/>
              </a:rPr>
              <a:t>logic or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rules</a:t>
            </a: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spc="-5" dirty="0">
                <a:latin typeface="Calibri"/>
                <a:cs typeface="Calibri"/>
              </a:rPr>
              <a:t>Decision </a:t>
            </a:r>
            <a:r>
              <a:rPr sz="2000" dirty="0">
                <a:latin typeface="Calibri"/>
                <a:cs typeface="Calibri"/>
              </a:rPr>
              <a:t>tables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systematic </a:t>
            </a:r>
            <a:r>
              <a:rPr sz="2000" dirty="0">
                <a:latin typeface="Calibri"/>
                <a:cs typeface="Calibri"/>
              </a:rPr>
              <a:t>way </a:t>
            </a:r>
            <a:r>
              <a:rPr sz="2000" spc="-5" dirty="0">
                <a:latin typeface="Calibri"/>
                <a:cs typeface="Calibri"/>
              </a:rPr>
              <a:t>of stating complex business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rules,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378" y="5507609"/>
            <a:ext cx="762698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Note:- </a:t>
            </a:r>
            <a:r>
              <a:rPr sz="2000" dirty="0">
                <a:latin typeface="Calibri"/>
                <a:cs typeface="Calibri"/>
              </a:rPr>
              <a:t>Number </a:t>
            </a:r>
            <a:r>
              <a:rPr sz="2000" spc="-5" dirty="0">
                <a:latin typeface="Calibri"/>
                <a:cs typeface="Calibri"/>
              </a:rPr>
              <a:t>of possible Combinations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given by </a:t>
            </a:r>
            <a:r>
              <a:rPr sz="2000" dirty="0">
                <a:latin typeface="Calibri"/>
                <a:cs typeface="Calibri"/>
              </a:rPr>
              <a:t>2 ^ n , 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the  number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above </a:t>
            </a:r>
            <a:r>
              <a:rPr sz="2000" spc="-15" dirty="0">
                <a:latin typeface="Calibri"/>
                <a:cs typeface="Calibri"/>
              </a:rPr>
              <a:t>example </a:t>
            </a:r>
            <a:r>
              <a:rPr sz="2000" dirty="0">
                <a:latin typeface="Calibri"/>
                <a:cs typeface="Calibri"/>
              </a:rPr>
              <a:t>:- </a:t>
            </a:r>
            <a:r>
              <a:rPr sz="2000" spc="-10" dirty="0">
                <a:latin typeface="Calibri"/>
                <a:cs typeface="Calibri"/>
              </a:rPr>
              <a:t>we would </a:t>
            </a:r>
            <a:r>
              <a:rPr sz="2000" spc="-5" dirty="0">
                <a:latin typeface="Calibri"/>
                <a:cs typeface="Calibri"/>
              </a:rPr>
              <a:t>need </a:t>
            </a:r>
            <a:r>
              <a:rPr sz="2000" dirty="0">
                <a:latin typeface="Calibri"/>
                <a:cs typeface="Calibri"/>
              </a:rPr>
              <a:t>2 ^ 2 = 4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9343D-36D4-064C-80FC-9CE1D71C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8" y="3413478"/>
            <a:ext cx="7476837" cy="20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6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5770" y="1291130"/>
            <a:ext cx="80511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37830" algn="l"/>
              </a:tabLst>
            </a:pPr>
            <a:r>
              <a:rPr spc="-330" dirty="0"/>
              <a:t> </a:t>
            </a:r>
            <a:r>
              <a:rPr spc="-5" dirty="0"/>
              <a:t>Decision</a:t>
            </a:r>
            <a:r>
              <a:rPr spc="-85" dirty="0"/>
              <a:t> </a:t>
            </a:r>
            <a:r>
              <a:rPr spc="-5" dirty="0"/>
              <a:t>Table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4375" y="2665475"/>
            <a:ext cx="7947659" cy="3074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alibri"/>
                <a:cs typeface="Calibri"/>
              </a:rPr>
              <a:t>Advantages:-</a:t>
            </a:r>
            <a:endParaRPr sz="2000" dirty="0">
              <a:latin typeface="Calibri"/>
              <a:cs typeface="Calibri"/>
            </a:endParaRPr>
          </a:p>
          <a:p>
            <a:pPr marL="355600" marR="624840" indent="-34290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provide complete </a:t>
            </a:r>
            <a:r>
              <a:rPr sz="2000" spc="-15" dirty="0">
                <a:latin typeface="Calibri"/>
                <a:cs typeface="Calibri"/>
              </a:rPr>
              <a:t>coverage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cases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help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reduce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15" dirty="0">
                <a:latin typeface="Calibri"/>
                <a:cs typeface="Calibri"/>
              </a:rPr>
              <a:t>rework </a:t>
            </a:r>
            <a:r>
              <a:rPr sz="2000" spc="-5" dirty="0">
                <a:latin typeface="Calibri"/>
                <a:cs typeface="Calibri"/>
              </a:rPr>
              <a:t>on writing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scenarios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cases.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Any complex </a:t>
            </a:r>
            <a:r>
              <a:rPr sz="2000" spc="-5" dirty="0">
                <a:latin typeface="Calibri"/>
                <a:cs typeface="Calibri"/>
              </a:rPr>
              <a:t>business </a:t>
            </a:r>
            <a:r>
              <a:rPr sz="2000" spc="-10" dirty="0">
                <a:latin typeface="Calibri"/>
                <a:cs typeface="Calibri"/>
              </a:rPr>
              <a:t>flow </a:t>
            </a:r>
            <a:r>
              <a:rPr sz="2000" spc="-5" dirty="0">
                <a:latin typeface="Calibri"/>
                <a:cs typeface="Calibri"/>
              </a:rPr>
              <a:t>can be easily </a:t>
            </a:r>
            <a:r>
              <a:rPr sz="2000" spc="-15" dirty="0">
                <a:latin typeface="Calibri"/>
                <a:cs typeface="Calibri"/>
              </a:rPr>
              <a:t>converted </a:t>
            </a:r>
            <a:r>
              <a:rPr sz="2000" spc="-10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scenarios 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cases using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Simple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understand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everyone </a:t>
            </a:r>
            <a:r>
              <a:rPr sz="2000" spc="-5" dirty="0">
                <a:latin typeface="Calibri"/>
                <a:cs typeface="Calibri"/>
              </a:rPr>
              <a:t>can use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method </a:t>
            </a:r>
            <a:r>
              <a:rPr sz="2000" dirty="0">
                <a:latin typeface="Calibri"/>
                <a:cs typeface="Calibri"/>
              </a:rPr>
              <a:t>design 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scenarios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cases.</a:t>
            </a:r>
            <a:endParaRPr sz="2000" dirty="0">
              <a:latin typeface="Calibri"/>
              <a:cs typeface="Calibri"/>
            </a:endParaRPr>
          </a:p>
          <a:p>
            <a:pPr marL="355600" marR="252729" indent="-342900">
              <a:lnSpc>
                <a:spcPct val="100000"/>
              </a:lnSpc>
              <a:spcBef>
                <a:spcPts val="484"/>
              </a:spcBef>
              <a:buAutoNum type="arabicParenR" startAt="4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These tables </a:t>
            </a:r>
            <a:r>
              <a:rPr sz="2000" spc="-10" dirty="0">
                <a:latin typeface="Calibri"/>
                <a:cs typeface="Calibri"/>
              </a:rPr>
              <a:t>guarantee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consider </a:t>
            </a:r>
            <a:r>
              <a:rPr sz="2000" spc="-10" dirty="0">
                <a:latin typeface="Calibri"/>
                <a:cs typeface="Calibri"/>
              </a:rPr>
              <a:t>every </a:t>
            </a:r>
            <a:r>
              <a:rPr sz="2000" spc="-5" dirty="0">
                <a:latin typeface="Calibri"/>
                <a:cs typeface="Calibri"/>
              </a:rPr>
              <a:t>possible combination of  condition values. This </a:t>
            </a:r>
            <a:r>
              <a:rPr sz="2000" dirty="0">
                <a:latin typeface="Calibri"/>
                <a:cs typeface="Calibri"/>
              </a:rPr>
              <a:t>is known as its </a:t>
            </a:r>
            <a:r>
              <a:rPr sz="2000" spc="-15" dirty="0">
                <a:latin typeface="Calibri"/>
                <a:cs typeface="Calibri"/>
              </a:rPr>
              <a:t>“completeness</a:t>
            </a:r>
            <a:r>
              <a:rPr sz="2000" spc="-20" dirty="0">
                <a:latin typeface="Calibri"/>
                <a:cs typeface="Calibri"/>
              </a:rPr>
              <a:t> property”.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68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4201" y="1214627"/>
            <a:ext cx="8016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02905" algn="l"/>
              </a:tabLst>
            </a:pPr>
            <a:r>
              <a:rPr spc="-5" dirty="0"/>
              <a:t>Cause </a:t>
            </a:r>
            <a:r>
              <a:rPr spc="-10" dirty="0"/>
              <a:t>Effect</a:t>
            </a:r>
            <a:r>
              <a:rPr spc="-40" dirty="0"/>
              <a:t> </a:t>
            </a:r>
            <a:r>
              <a:rPr spc="-5" dirty="0"/>
              <a:t>Graph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6260" y="1801495"/>
            <a:ext cx="8183245" cy="50565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31051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“Cause” represents </a:t>
            </a:r>
            <a:r>
              <a:rPr sz="2000" dirty="0">
                <a:latin typeface="Calibri"/>
                <a:cs typeface="Calibri"/>
              </a:rPr>
              <a:t>a distinct input </a:t>
            </a:r>
            <a:r>
              <a:rPr sz="2000" spc="-5" dirty="0">
                <a:latin typeface="Calibri"/>
                <a:cs typeface="Calibri"/>
              </a:rPr>
              <a:t>condition </a:t>
            </a:r>
            <a:r>
              <a:rPr sz="200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brings </a:t>
            </a:r>
            <a:r>
              <a:rPr sz="2000" dirty="0">
                <a:latin typeface="Calibri"/>
                <a:cs typeface="Calibri"/>
              </a:rPr>
              <a:t>about an </a:t>
            </a:r>
            <a:r>
              <a:rPr sz="2000" spc="-5" dirty="0">
                <a:latin typeface="Calibri"/>
                <a:cs typeface="Calibri"/>
              </a:rPr>
              <a:t>internal  </a:t>
            </a:r>
            <a:r>
              <a:rPr sz="2000" dirty="0">
                <a:latin typeface="Calibri"/>
                <a:cs typeface="Calibri"/>
              </a:rPr>
              <a:t>change in 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48895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“Effect” represents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output condition,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transformation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state  resulting </a:t>
            </a:r>
            <a:r>
              <a:rPr sz="2000" dirty="0">
                <a:latin typeface="Calibri"/>
                <a:cs typeface="Calibri"/>
              </a:rPr>
              <a:t>from a combination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causes.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It is </a:t>
            </a:r>
            <a:r>
              <a:rPr sz="2000" spc="-5" dirty="0">
                <a:latin typeface="Calibri"/>
                <a:cs typeface="Calibri"/>
              </a:rPr>
              <a:t>also </a:t>
            </a:r>
            <a:r>
              <a:rPr sz="2000" dirty="0">
                <a:latin typeface="Calibri"/>
                <a:cs typeface="Calibri"/>
              </a:rPr>
              <a:t>known as Ishikawa diagram as it </a:t>
            </a:r>
            <a:r>
              <a:rPr sz="2000" spc="-5" dirty="0">
                <a:latin typeface="Calibri"/>
                <a:cs typeface="Calibri"/>
              </a:rPr>
              <a:t>was </a:t>
            </a:r>
            <a:r>
              <a:rPr sz="2000" dirty="0">
                <a:latin typeface="Calibri"/>
                <a:cs typeface="Calibri"/>
              </a:rPr>
              <a:t>invented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Kaoru Ishikawa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fish </a:t>
            </a:r>
            <a:r>
              <a:rPr sz="2000" dirty="0">
                <a:latin typeface="Calibri"/>
                <a:cs typeface="Calibri"/>
              </a:rPr>
              <a:t>bone </a:t>
            </a:r>
            <a:r>
              <a:rPr sz="2000" spc="-5" dirty="0">
                <a:latin typeface="Calibri"/>
                <a:cs typeface="Calibri"/>
              </a:rPr>
              <a:t>diagram because </a:t>
            </a:r>
            <a:r>
              <a:rPr sz="2000" dirty="0">
                <a:latin typeface="Calibri"/>
                <a:cs typeface="Calibri"/>
              </a:rPr>
              <a:t>of the way it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Circumstances </a:t>
            </a:r>
            <a:r>
              <a:rPr sz="2000" b="1" dirty="0">
                <a:latin typeface="Calibri"/>
                <a:cs typeface="Calibri"/>
              </a:rPr>
              <a:t>- under </a:t>
            </a:r>
            <a:r>
              <a:rPr sz="2000" b="1" spc="-5" dirty="0">
                <a:latin typeface="Calibri"/>
                <a:cs typeface="Calibri"/>
              </a:rPr>
              <a:t>which </a:t>
            </a:r>
            <a:r>
              <a:rPr sz="2000" b="1" dirty="0">
                <a:latin typeface="Calibri"/>
                <a:cs typeface="Calibri"/>
              </a:rPr>
              <a:t>Cause-Effect </a:t>
            </a:r>
            <a:r>
              <a:rPr sz="2000" b="1" spc="-5" dirty="0">
                <a:latin typeface="Calibri"/>
                <a:cs typeface="Calibri"/>
              </a:rPr>
              <a:t>Diagram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endParaRPr sz="2000" dirty="0">
              <a:latin typeface="Calibri"/>
              <a:cs typeface="Calibri"/>
            </a:endParaRPr>
          </a:p>
          <a:p>
            <a:pPr marL="547370" marR="548005" indent="-177165">
              <a:lnSpc>
                <a:spcPts val="2160"/>
              </a:lnSpc>
              <a:spcBef>
                <a:spcPts val="509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Identify the </a:t>
            </a:r>
            <a:r>
              <a:rPr sz="2000" spc="-5" dirty="0">
                <a:latin typeface="Calibri"/>
                <a:cs typeface="Calibri"/>
              </a:rPr>
              <a:t>possible </a:t>
            </a:r>
            <a:r>
              <a:rPr sz="2000" dirty="0">
                <a:latin typeface="Calibri"/>
                <a:cs typeface="Calibri"/>
              </a:rPr>
              <a:t>root </a:t>
            </a:r>
            <a:r>
              <a:rPr sz="2000" spc="-5" dirty="0">
                <a:latin typeface="Calibri"/>
                <a:cs typeface="Calibri"/>
              </a:rPr>
              <a:t>causes, </a:t>
            </a:r>
            <a:r>
              <a:rPr sz="2000" dirty="0">
                <a:latin typeface="Calibri"/>
                <a:cs typeface="Calibri"/>
              </a:rPr>
              <a:t>the reasons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specific effect,  problem,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outcome.</a:t>
            </a:r>
          </a:p>
          <a:p>
            <a:pPr marL="547370" indent="-177165">
              <a:lnSpc>
                <a:spcPts val="2280"/>
              </a:lnSpc>
              <a:spcBef>
                <a:spcPts val="209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2000" dirty="0">
                <a:latin typeface="Calibri"/>
                <a:cs typeface="Calibri"/>
              </a:rPr>
              <a:t>To Relate the interactions of the </a:t>
            </a:r>
            <a:r>
              <a:rPr sz="2000" spc="-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among the factors affecting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</a:p>
          <a:p>
            <a:pPr marL="54737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particular process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effect.</a:t>
            </a:r>
          </a:p>
          <a:p>
            <a:pPr marL="547370" marR="5080" indent="-177165">
              <a:lnSpc>
                <a:spcPts val="2160"/>
              </a:lnSpc>
              <a:spcBef>
                <a:spcPts val="509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Analyze the </a:t>
            </a:r>
            <a:r>
              <a:rPr sz="2000" spc="-5" dirty="0">
                <a:latin typeface="Calibri"/>
                <a:cs typeface="Calibri"/>
              </a:rPr>
              <a:t>existing </a:t>
            </a:r>
            <a:r>
              <a:rPr sz="2000" dirty="0">
                <a:latin typeface="Calibri"/>
                <a:cs typeface="Calibri"/>
              </a:rPr>
              <a:t>problems </a:t>
            </a:r>
            <a:r>
              <a:rPr sz="2000" spc="-5" dirty="0">
                <a:latin typeface="Calibri"/>
                <a:cs typeface="Calibri"/>
              </a:rPr>
              <a:t>so </a:t>
            </a:r>
            <a:r>
              <a:rPr sz="200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corrective </a:t>
            </a:r>
            <a:r>
              <a:rPr sz="2000" dirty="0">
                <a:latin typeface="Calibri"/>
                <a:cs typeface="Calibri"/>
              </a:rPr>
              <a:t>action can be taken at  the</a:t>
            </a:r>
            <a:r>
              <a:rPr sz="2000" spc="-5" dirty="0">
                <a:latin typeface="Calibri"/>
                <a:cs typeface="Calibri"/>
              </a:rPr>
              <a:t> earliest.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800" y="0"/>
            <a:ext cx="3124200" cy="1214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517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490" y="1352654"/>
            <a:ext cx="770255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marR="161290" indent="-177165">
              <a:lnSpc>
                <a:spcPct val="100000"/>
              </a:lnSpc>
              <a:spcBef>
                <a:spcPts val="105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Helps us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determine </a:t>
            </a:r>
            <a:r>
              <a:rPr sz="2000" dirty="0">
                <a:latin typeface="Calibri"/>
                <a:cs typeface="Calibri"/>
              </a:rPr>
              <a:t>the root causes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problem or </a:t>
            </a:r>
            <a:r>
              <a:rPr sz="2000" dirty="0">
                <a:latin typeface="Calibri"/>
                <a:cs typeface="Calibri"/>
              </a:rPr>
              <a:t>quality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structured </a:t>
            </a:r>
            <a:r>
              <a:rPr sz="2000" dirty="0">
                <a:latin typeface="Calibri"/>
                <a:cs typeface="Calibri"/>
              </a:rPr>
              <a:t>approach.</a:t>
            </a: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Uses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orderly, </a:t>
            </a:r>
            <a:r>
              <a:rPr sz="2000" dirty="0">
                <a:latin typeface="Calibri"/>
                <a:cs typeface="Calibri"/>
              </a:rPr>
              <a:t>easy-to-read </a:t>
            </a:r>
            <a:r>
              <a:rPr sz="2000" spc="-5" dirty="0">
                <a:latin typeface="Calibri"/>
                <a:cs typeface="Calibri"/>
              </a:rPr>
              <a:t>format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diagram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cause-and-effect</a:t>
            </a:r>
          </a:p>
          <a:p>
            <a:pPr marL="18923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relationships.</a:t>
            </a:r>
            <a:endParaRPr sz="2000" dirty="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dirty="0">
                <a:latin typeface="Calibri"/>
                <a:cs typeface="Calibri"/>
              </a:rPr>
              <a:t>It Indicates </a:t>
            </a:r>
            <a:r>
              <a:rPr sz="2000" spc="-5" dirty="0">
                <a:latin typeface="Calibri"/>
                <a:cs typeface="Calibri"/>
              </a:rPr>
              <a:t>possible </a:t>
            </a:r>
            <a:r>
              <a:rPr sz="2000" dirty="0">
                <a:latin typeface="Calibri"/>
                <a:cs typeface="Calibri"/>
              </a:rPr>
              <a:t>causes </a:t>
            </a:r>
            <a:r>
              <a:rPr sz="2000" spc="-5" dirty="0">
                <a:latin typeface="Calibri"/>
                <a:cs typeface="Calibri"/>
              </a:rPr>
              <a:t>of variation </a:t>
            </a:r>
            <a:r>
              <a:rPr sz="2000" dirty="0">
                <a:latin typeface="Calibri"/>
                <a:cs typeface="Calibri"/>
              </a:rPr>
              <a:t>in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process.</a:t>
            </a: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dirty="0">
                <a:latin typeface="Calibri"/>
                <a:cs typeface="Calibri"/>
              </a:rPr>
              <a:t>It Identifies areas, where </a:t>
            </a:r>
            <a:r>
              <a:rPr sz="2000" spc="-5" dirty="0">
                <a:latin typeface="Calibri"/>
                <a:cs typeface="Calibri"/>
              </a:rPr>
              <a:t>data should be collected for further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study.</a:t>
            </a: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dirty="0">
                <a:latin typeface="Calibri"/>
                <a:cs typeface="Calibri"/>
              </a:rPr>
              <a:t>It Increases knowledge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by helping everyone </a:t>
            </a:r>
            <a:r>
              <a:rPr sz="2000" dirty="0">
                <a:latin typeface="Calibri"/>
                <a:cs typeface="Calibri"/>
              </a:rPr>
              <a:t>to learn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</a:p>
          <a:p>
            <a:pPr marL="18923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about the </a:t>
            </a:r>
            <a:r>
              <a:rPr sz="2000" spc="-5" dirty="0">
                <a:latin typeface="Calibri"/>
                <a:cs typeface="Calibri"/>
              </a:rPr>
              <a:t>factors </a:t>
            </a:r>
            <a:r>
              <a:rPr sz="2000" dirty="0">
                <a:latin typeface="Calibri"/>
                <a:cs typeface="Calibri"/>
              </a:rPr>
              <a:t>at work and how they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relate.</a:t>
            </a:r>
          </a:p>
        </p:txBody>
      </p:sp>
      <p:sp>
        <p:nvSpPr>
          <p:cNvPr id="5" name="object 5"/>
          <p:cNvSpPr/>
          <p:nvPr/>
        </p:nvSpPr>
        <p:spPr>
          <a:xfrm>
            <a:off x="1976015" y="4150891"/>
            <a:ext cx="4413905" cy="266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7983" y="374900"/>
            <a:ext cx="8051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37830" algn="l"/>
              </a:tabLst>
            </a:pPr>
            <a:r>
              <a:rPr spc="270" dirty="0"/>
              <a:t> </a:t>
            </a:r>
            <a:r>
              <a:rPr spc="-5" dirty="0"/>
              <a:t>Benefits:	</a:t>
            </a:r>
          </a:p>
        </p:txBody>
      </p:sp>
    </p:spTree>
    <p:extLst>
      <p:ext uri="{BB962C8B-B14F-4D97-AF65-F5344CB8AC3E}">
        <p14:creationId xmlns:p14="http://schemas.microsoft.com/office/powerpoint/2010/main" val="135418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8475" y="680310"/>
            <a:ext cx="8093365" cy="7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  <a:tabLst>
                <a:tab pos="8068309" algn="l"/>
              </a:tabLst>
            </a:pPr>
            <a:r>
              <a:rPr dirty="0"/>
              <a:t>Error</a:t>
            </a:r>
            <a:r>
              <a:rPr spc="-80" dirty="0"/>
              <a:t> </a:t>
            </a:r>
            <a:r>
              <a:rPr spc="-5" dirty="0"/>
              <a:t>Guessing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755" y="2075270"/>
            <a:ext cx="806958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5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dirty="0">
                <a:latin typeface="Calibri"/>
                <a:cs typeface="Calibri"/>
              </a:rPr>
              <a:t>Make use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tester’s </a:t>
            </a:r>
            <a:r>
              <a:rPr sz="2000" spc="-5" dirty="0">
                <a:latin typeface="Calibri"/>
                <a:cs typeface="Calibri"/>
              </a:rPr>
              <a:t>skill </a:t>
            </a:r>
            <a:r>
              <a:rPr sz="2000" dirty="0">
                <a:latin typeface="Calibri"/>
                <a:cs typeface="Calibri"/>
              </a:rPr>
              <a:t>intuition and experience in testing </a:t>
            </a:r>
            <a:r>
              <a:rPr sz="2000" spc="-5" dirty="0">
                <a:latin typeface="Calibri"/>
                <a:cs typeface="Calibri"/>
              </a:rPr>
              <a:t>similar  </a:t>
            </a:r>
            <a:r>
              <a:rPr sz="2000" dirty="0">
                <a:latin typeface="Calibri"/>
                <a:cs typeface="Calibri"/>
              </a:rPr>
              <a:t>applications to identify </a:t>
            </a:r>
            <a:r>
              <a:rPr sz="2000" spc="-5" dirty="0">
                <a:latin typeface="Calibri"/>
                <a:cs typeface="Calibri"/>
              </a:rPr>
              <a:t>defects </a:t>
            </a:r>
            <a:r>
              <a:rPr sz="2000" dirty="0">
                <a:latin typeface="Calibri"/>
                <a:cs typeface="Calibri"/>
              </a:rPr>
              <a:t>that may </a:t>
            </a:r>
            <a:r>
              <a:rPr sz="2000" spc="-5" dirty="0">
                <a:latin typeface="Calibri"/>
                <a:cs typeface="Calibri"/>
              </a:rPr>
              <a:t>not be </a:t>
            </a:r>
            <a:r>
              <a:rPr sz="2000" dirty="0">
                <a:latin typeface="Calibri"/>
                <a:cs typeface="Calibri"/>
              </a:rPr>
              <a:t>easy to capture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 more  </a:t>
            </a:r>
            <a:r>
              <a:rPr sz="2000" spc="-5" dirty="0">
                <a:latin typeface="Calibri"/>
                <a:cs typeface="Calibri"/>
              </a:rPr>
              <a:t>formal </a:t>
            </a:r>
            <a:r>
              <a:rPr sz="2000" dirty="0">
                <a:latin typeface="Calibri"/>
                <a:cs typeface="Calibri"/>
              </a:rPr>
              <a:t>techniques. It is </a:t>
            </a:r>
            <a:r>
              <a:rPr sz="2000" spc="-5" dirty="0">
                <a:latin typeface="Calibri"/>
                <a:cs typeface="Calibri"/>
              </a:rPr>
              <a:t>usually done </a:t>
            </a:r>
            <a:r>
              <a:rPr sz="2000" dirty="0">
                <a:latin typeface="Calibri"/>
                <a:cs typeface="Calibri"/>
              </a:rPr>
              <a:t>after </a:t>
            </a:r>
            <a:r>
              <a:rPr sz="2000" spc="-5" dirty="0">
                <a:latin typeface="Calibri"/>
                <a:cs typeface="Calibri"/>
              </a:rPr>
              <a:t>more formal </a:t>
            </a:r>
            <a:r>
              <a:rPr sz="2000" dirty="0">
                <a:latin typeface="Calibri"/>
                <a:cs typeface="Calibri"/>
              </a:rPr>
              <a:t>techniques are  completed.</a:t>
            </a: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dirty="0">
                <a:latin typeface="Calibri"/>
                <a:cs typeface="Calibri"/>
              </a:rPr>
              <a:t>Mainly </a:t>
            </a:r>
            <a:r>
              <a:rPr sz="2000" spc="-5" dirty="0">
                <a:latin typeface="Calibri"/>
                <a:cs typeface="Calibri"/>
              </a:rPr>
              <a:t>used during </a:t>
            </a:r>
            <a:r>
              <a:rPr sz="2000" dirty="0">
                <a:latin typeface="Calibri"/>
                <a:cs typeface="Calibri"/>
              </a:rPr>
              <a:t>release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application</a:t>
            </a: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spc="-5" dirty="0">
                <a:latin typeface="Calibri"/>
                <a:cs typeface="Calibri"/>
              </a:rPr>
              <a:t>Usually used </a:t>
            </a:r>
            <a:r>
              <a:rPr sz="2000" dirty="0">
                <a:latin typeface="Calibri"/>
                <a:cs typeface="Calibri"/>
              </a:rPr>
              <a:t>by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experts</a:t>
            </a: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dirty="0">
                <a:latin typeface="Calibri"/>
                <a:cs typeface="Calibri"/>
              </a:rPr>
              <a:t>Its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reproducible</a:t>
            </a:r>
          </a:p>
          <a:p>
            <a:pPr marL="190500" indent="-178435">
              <a:lnSpc>
                <a:spcPct val="100000"/>
              </a:lnSpc>
              <a:spcBef>
                <a:spcPts val="484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spc="-5" dirty="0">
                <a:latin typeface="Calibri"/>
                <a:cs typeface="Calibri"/>
              </a:rPr>
              <a:t>Coverage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limited by </a:t>
            </a:r>
            <a:r>
              <a:rPr sz="2000" dirty="0">
                <a:latin typeface="Calibri"/>
                <a:cs typeface="Calibri"/>
              </a:rPr>
              <a:t>experience, </a:t>
            </a:r>
            <a:r>
              <a:rPr sz="2000" spc="-5" dirty="0">
                <a:latin typeface="Calibri"/>
                <a:cs typeface="Calibri"/>
              </a:rPr>
              <a:t>knowledge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available</a:t>
            </a: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spc="-5" dirty="0">
                <a:latin typeface="Calibri"/>
                <a:cs typeface="Calibri"/>
              </a:rPr>
              <a:t>Types of defects depends 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scenarios </a:t>
            </a:r>
            <a:r>
              <a:rPr sz="200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were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guessed</a:t>
            </a: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spc="-5" dirty="0">
                <a:latin typeface="Calibri"/>
                <a:cs typeface="Calibri"/>
              </a:rPr>
              <a:t>Checklist based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 dirty="0">
              <a:latin typeface="Calibri"/>
              <a:cs typeface="Calibri"/>
            </a:endParaRPr>
          </a:p>
          <a:p>
            <a:pPr marL="190500" marR="95885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Typical conditions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to try include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division by zero, blank (or no)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input, empty 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files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and the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wrong kind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data (e.g. alphabetic characters where numeric 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required).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83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548" y="1042416"/>
            <a:ext cx="8025765" cy="0"/>
          </a:xfrm>
          <a:custGeom>
            <a:avLst/>
            <a:gdLst/>
            <a:ahLst/>
            <a:cxnLst/>
            <a:rect l="l" t="t" r="r" b="b"/>
            <a:pathLst>
              <a:path w="8025765">
                <a:moveTo>
                  <a:pt x="0" y="0"/>
                </a:moveTo>
                <a:lnTo>
                  <a:pt x="8025383" y="0"/>
                </a:lnTo>
              </a:path>
            </a:pathLst>
          </a:custGeom>
          <a:ln w="6096">
            <a:solidFill>
              <a:srgbClr val="00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2141" y="540733"/>
            <a:ext cx="5350055" cy="5673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Random</a:t>
            </a:r>
            <a:r>
              <a:rPr u="none" spc="-100" dirty="0"/>
              <a:t> </a:t>
            </a:r>
            <a:r>
              <a:rPr u="none" dirty="0"/>
              <a:t>Testing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1200" y="1443835"/>
            <a:ext cx="7721600" cy="52387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Calibri"/>
                <a:cs typeface="Calibri"/>
              </a:rPr>
              <a:t>What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b="1" spc="-5" dirty="0">
                <a:latin typeface="Calibri"/>
                <a:cs typeface="Calibri"/>
              </a:rPr>
              <a:t>Random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Testing?</a:t>
            </a:r>
            <a:endParaRPr sz="1800" dirty="0">
              <a:latin typeface="Calibri"/>
              <a:cs typeface="Calibri"/>
            </a:endParaRPr>
          </a:p>
          <a:p>
            <a:pPr marL="370840" marR="794385">
              <a:lnSpc>
                <a:spcPct val="120000"/>
              </a:lnSpc>
            </a:pPr>
            <a:r>
              <a:rPr sz="1800" dirty="0">
                <a:latin typeface="Calibri"/>
                <a:cs typeface="Calibri"/>
              </a:rPr>
              <a:t>Random </a:t>
            </a:r>
            <a:r>
              <a:rPr sz="1800" spc="-5" dirty="0">
                <a:latin typeface="Calibri"/>
                <a:cs typeface="Calibri"/>
              </a:rPr>
              <a:t>Testing, </a:t>
            </a:r>
            <a:r>
              <a:rPr sz="1800" dirty="0">
                <a:latin typeface="Calibri"/>
                <a:cs typeface="Calibri"/>
              </a:rPr>
              <a:t>also known as monkey </a:t>
            </a:r>
            <a:r>
              <a:rPr sz="1800" spc="-5" dirty="0">
                <a:latin typeface="Calibri"/>
                <a:cs typeface="Calibri"/>
              </a:rPr>
              <a:t>testing,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5" dirty="0">
                <a:latin typeface="Calibri"/>
                <a:cs typeface="Calibri"/>
              </a:rPr>
              <a:t>form of functional  black box testing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is performed </a:t>
            </a:r>
            <a:r>
              <a:rPr sz="1800" dirty="0">
                <a:latin typeface="Calibri"/>
                <a:cs typeface="Calibri"/>
              </a:rPr>
              <a:t>when there is </a:t>
            </a:r>
            <a:r>
              <a:rPr sz="1800" spc="-5" dirty="0">
                <a:latin typeface="Calibri"/>
                <a:cs typeface="Calibri"/>
              </a:rPr>
              <a:t>not enough time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</a:p>
          <a:p>
            <a:pPr marL="37084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execute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tests.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libri"/>
                <a:cs typeface="Calibri"/>
              </a:rPr>
              <a:t>Random Testing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Characteristics:</a:t>
            </a:r>
            <a:endParaRPr sz="1800" dirty="0">
              <a:latin typeface="Calibri"/>
              <a:cs typeface="Calibri"/>
            </a:endParaRPr>
          </a:p>
          <a:p>
            <a:pPr marL="547370" marR="5080" indent="-177165">
              <a:lnSpc>
                <a:spcPct val="100000"/>
              </a:lnSpc>
              <a:spcBef>
                <a:spcPts val="434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1800" dirty="0">
                <a:latin typeface="Calibri"/>
                <a:cs typeface="Calibri"/>
              </a:rPr>
              <a:t>Random testing is performed where the defects are NOT </a:t>
            </a:r>
            <a:r>
              <a:rPr sz="1800" spc="-5" dirty="0">
                <a:latin typeface="Calibri"/>
                <a:cs typeface="Calibri"/>
              </a:rPr>
              <a:t>identified in </a:t>
            </a:r>
            <a:r>
              <a:rPr sz="1800" dirty="0">
                <a:latin typeface="Calibri"/>
                <a:cs typeface="Calibri"/>
              </a:rPr>
              <a:t>regular  </a:t>
            </a:r>
            <a:r>
              <a:rPr sz="1800" spc="-5" dirty="0">
                <a:latin typeface="Calibri"/>
                <a:cs typeface="Calibri"/>
              </a:rPr>
              <a:t>intervals.</a:t>
            </a:r>
            <a:endParaRPr sz="1800" dirty="0">
              <a:latin typeface="Calibri"/>
              <a:cs typeface="Calibri"/>
            </a:endParaRPr>
          </a:p>
          <a:p>
            <a:pPr marL="547370" indent="-177165">
              <a:lnSpc>
                <a:spcPct val="100000"/>
              </a:lnSpc>
              <a:spcBef>
                <a:spcPts val="43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1800" dirty="0">
                <a:latin typeface="Calibri"/>
                <a:cs typeface="Calibri"/>
              </a:rPr>
              <a:t>Random </a:t>
            </a:r>
            <a:r>
              <a:rPr sz="1800" spc="-5" dirty="0">
                <a:latin typeface="Calibri"/>
                <a:cs typeface="Calibri"/>
              </a:rPr>
              <a:t>input is used </a:t>
            </a:r>
            <a:r>
              <a:rPr sz="1800" dirty="0">
                <a:latin typeface="Calibri"/>
                <a:cs typeface="Calibri"/>
              </a:rPr>
              <a:t>to test the </a:t>
            </a:r>
            <a:r>
              <a:rPr sz="1800" spc="-5" dirty="0">
                <a:latin typeface="Calibri"/>
                <a:cs typeface="Calibri"/>
              </a:rPr>
              <a:t>system's reliability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performance.</a:t>
            </a:r>
            <a:endParaRPr sz="1800" dirty="0">
              <a:latin typeface="Calibri"/>
              <a:cs typeface="Calibri"/>
            </a:endParaRPr>
          </a:p>
          <a:p>
            <a:pPr marL="547370" indent="-177165">
              <a:lnSpc>
                <a:spcPct val="100000"/>
              </a:lnSpc>
              <a:spcBef>
                <a:spcPts val="434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1800" spc="-5" dirty="0">
                <a:latin typeface="Calibri"/>
                <a:cs typeface="Calibri"/>
              </a:rPr>
              <a:t>Saves time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effort than actual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efforts.</a:t>
            </a:r>
            <a:endParaRPr sz="1800" dirty="0">
              <a:latin typeface="Calibri"/>
              <a:cs typeface="Calibri"/>
            </a:endParaRPr>
          </a:p>
          <a:p>
            <a:pPr marL="547370" indent="-177165">
              <a:lnSpc>
                <a:spcPct val="100000"/>
              </a:lnSpc>
              <a:spcBef>
                <a:spcPts val="43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1800" spc="-5" dirty="0">
                <a:latin typeface="Calibri"/>
                <a:cs typeface="Calibri"/>
              </a:rPr>
              <a:t>Other Testing </a:t>
            </a:r>
            <a:r>
              <a:rPr sz="1800" dirty="0">
                <a:latin typeface="Calibri"/>
                <a:cs typeface="Calibri"/>
              </a:rPr>
              <a:t>methods cannot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to.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libri"/>
                <a:cs typeface="Calibri"/>
              </a:rPr>
              <a:t>Random Testing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Steps:</a:t>
            </a:r>
            <a:endParaRPr sz="1800" dirty="0">
              <a:latin typeface="Calibri"/>
              <a:cs typeface="Calibri"/>
            </a:endParaRPr>
          </a:p>
          <a:p>
            <a:pPr marL="547370" indent="-177165">
              <a:lnSpc>
                <a:spcPct val="100000"/>
              </a:lnSpc>
              <a:spcBef>
                <a:spcPts val="43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1800" dirty="0">
                <a:latin typeface="Calibri"/>
                <a:cs typeface="Calibri"/>
              </a:rPr>
              <a:t>Random </a:t>
            </a:r>
            <a:r>
              <a:rPr sz="1800" spc="-5" dirty="0">
                <a:latin typeface="Calibri"/>
                <a:cs typeface="Calibri"/>
              </a:rPr>
              <a:t>Inputs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identified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evaluated against 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</a:t>
            </a:r>
            <a:endParaRPr sz="1800" dirty="0">
              <a:latin typeface="Calibri"/>
              <a:cs typeface="Calibri"/>
            </a:endParaRPr>
          </a:p>
          <a:p>
            <a:pPr marL="547370" indent="-177165">
              <a:lnSpc>
                <a:spcPct val="100000"/>
              </a:lnSpc>
              <a:spcBef>
                <a:spcPts val="434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1800" spc="-5" dirty="0">
                <a:latin typeface="Calibri"/>
                <a:cs typeface="Calibri"/>
              </a:rPr>
              <a:t>Test Inputs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selected </a:t>
            </a:r>
            <a:r>
              <a:rPr sz="1800" dirty="0">
                <a:latin typeface="Calibri"/>
                <a:cs typeface="Calibri"/>
              </a:rPr>
              <a:t>independently </a:t>
            </a:r>
            <a:r>
              <a:rPr sz="1800" spc="-5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domain.</a:t>
            </a:r>
            <a:endParaRPr sz="1800" dirty="0">
              <a:latin typeface="Calibri"/>
              <a:cs typeface="Calibri"/>
            </a:endParaRPr>
          </a:p>
          <a:p>
            <a:pPr marL="547370" indent="-177165">
              <a:lnSpc>
                <a:spcPct val="100000"/>
              </a:lnSpc>
              <a:spcBef>
                <a:spcPts val="434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1800" spc="-5" dirty="0">
                <a:latin typeface="Calibri"/>
                <a:cs typeface="Calibri"/>
              </a:rPr>
              <a:t>Tests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Executed using </a:t>
            </a:r>
            <a:r>
              <a:rPr sz="1800" dirty="0">
                <a:latin typeface="Calibri"/>
                <a:cs typeface="Calibri"/>
              </a:rPr>
              <a:t>those random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inputs.</a:t>
            </a:r>
            <a:endParaRPr sz="1800" dirty="0">
              <a:latin typeface="Calibri"/>
              <a:cs typeface="Calibri"/>
            </a:endParaRPr>
          </a:p>
          <a:p>
            <a:pPr marL="547370" indent="-177165">
              <a:lnSpc>
                <a:spcPct val="100000"/>
              </a:lnSpc>
              <a:spcBef>
                <a:spcPts val="43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1800" spc="-5" dirty="0">
                <a:latin typeface="Calibri"/>
                <a:cs typeface="Calibri"/>
              </a:rPr>
              <a:t>Record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results </a:t>
            </a:r>
            <a:r>
              <a:rPr sz="1800" dirty="0">
                <a:latin typeface="Calibri"/>
                <a:cs typeface="Calibri"/>
              </a:rPr>
              <a:t>and compare against the expected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outcomes.</a:t>
            </a:r>
            <a:endParaRPr sz="1800" dirty="0">
              <a:latin typeface="Calibri"/>
              <a:cs typeface="Calibri"/>
            </a:endParaRPr>
          </a:p>
          <a:p>
            <a:pPr marL="547370" indent="-177165">
              <a:lnSpc>
                <a:spcPct val="100000"/>
              </a:lnSpc>
              <a:spcBef>
                <a:spcPts val="43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1800" spc="-5" dirty="0">
                <a:latin typeface="Calibri"/>
                <a:cs typeface="Calibri"/>
              </a:rPr>
              <a:t>Reproduce/Replicate </a:t>
            </a:r>
            <a:r>
              <a:rPr sz="1800" dirty="0">
                <a:latin typeface="Calibri"/>
                <a:cs typeface="Calibri"/>
              </a:rPr>
              <a:t>the issue and </a:t>
            </a:r>
            <a:r>
              <a:rPr sz="1800" spc="-5" dirty="0">
                <a:latin typeface="Calibri"/>
                <a:cs typeface="Calibri"/>
              </a:rPr>
              <a:t>raise defects, fix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retest.</a:t>
            </a:r>
          </a:p>
        </p:txBody>
      </p:sp>
    </p:spTree>
    <p:extLst>
      <p:ext uri="{BB962C8B-B14F-4D97-AF65-F5344CB8AC3E}">
        <p14:creationId xmlns:p14="http://schemas.microsoft.com/office/powerpoint/2010/main" val="171820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4482-73BF-4EC3-98CD-E5B4F05E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51277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Items in test cases</a:t>
            </a:r>
          </a:p>
        </p:txBody>
      </p:sp>
    </p:spTree>
    <p:extLst>
      <p:ext uri="{BB962C8B-B14F-4D97-AF65-F5344CB8AC3E}">
        <p14:creationId xmlns:p14="http://schemas.microsoft.com/office/powerpoint/2010/main" val="89712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0BD3-4760-4C4A-8673-8E8BCBF7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770" y="222195"/>
            <a:ext cx="6719018" cy="549737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Case ID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Description/Test case name</a:t>
            </a:r>
          </a:p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/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Prerequisite </a:t>
            </a:r>
            <a:r>
              <a:rPr lang="en-US" sz="2000" dirty="0"/>
              <a:t> </a:t>
            </a:r>
          </a:p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Steps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Data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Expected Result</a:t>
            </a:r>
            <a:r>
              <a:rPr lang="en-US" sz="2000" dirty="0"/>
              <a:t> </a:t>
            </a:r>
          </a:p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Actual Result </a:t>
            </a:r>
          </a:p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lang="en-US" sz="2000" dirty="0"/>
              <a:t> </a:t>
            </a:r>
          </a:p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lang="en-US" sz="2000" dirty="0"/>
              <a:t> </a:t>
            </a:r>
          </a:p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lang="en-US" sz="2000" dirty="0"/>
              <a:t> </a:t>
            </a:r>
          </a:p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Executed by</a:t>
            </a:r>
            <a:r>
              <a:rPr lang="en-US" sz="2000" dirty="0"/>
              <a:t> </a:t>
            </a:r>
          </a:p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Comments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5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0BD3-4760-4C4A-8673-8E8BCBF7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180" y="2360065"/>
            <a:ext cx="6719018" cy="549737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name</a:t>
            </a:r>
          </a:p>
          <a:p>
            <a:pPr>
              <a:lnSpc>
                <a:spcPct val="16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Module name</a:t>
            </a:r>
          </a:p>
          <a:p>
            <a:pPr>
              <a:lnSpc>
                <a:spcPct val="16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Created by</a:t>
            </a:r>
          </a:p>
          <a:p>
            <a:pPr>
              <a:lnSpc>
                <a:spcPct val="16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Created date</a:t>
            </a:r>
          </a:p>
          <a:p>
            <a:pPr>
              <a:lnSpc>
                <a:spcPct val="16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Reviewed by</a:t>
            </a:r>
          </a:p>
          <a:p>
            <a:pPr>
              <a:lnSpc>
                <a:spcPct val="16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Reviewed date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1F892-C4E7-4CF4-A379-81C53395A63A}"/>
              </a:ext>
            </a:extLst>
          </p:cNvPr>
          <p:cNvSpPr txBox="1"/>
          <p:nvPr/>
        </p:nvSpPr>
        <p:spPr>
          <a:xfrm>
            <a:off x="3808475" y="1138425"/>
            <a:ext cx="5039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68013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2635-D6E2-C442-B104-10B61915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75" y="361617"/>
            <a:ext cx="2901394" cy="916230"/>
          </a:xfrm>
        </p:spPr>
        <p:txBody>
          <a:bodyPr/>
          <a:lstStyle/>
          <a:p>
            <a:r>
              <a:rPr lang="en-LK" dirty="0"/>
              <a:t>Sample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8D1A-7914-4D45-B7CB-344B5B93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28DCE-4B1C-2840-95DF-71B59E95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5" y="1596541"/>
            <a:ext cx="8838590" cy="50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1916" y="2054655"/>
            <a:ext cx="7649209" cy="41783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case is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</a:p>
          <a:p>
            <a:pPr marL="547370" marR="612775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set of </a:t>
            </a:r>
            <a:r>
              <a:rPr sz="2000" dirty="0">
                <a:latin typeface="Calibri"/>
                <a:cs typeface="Calibri"/>
              </a:rPr>
              <a:t>test inputs, execution </a:t>
            </a:r>
            <a:r>
              <a:rPr sz="2000" spc="-5" dirty="0">
                <a:latin typeface="Calibri"/>
                <a:cs typeface="Calibri"/>
              </a:rPr>
              <a:t>conditions </a:t>
            </a:r>
            <a:r>
              <a:rPr sz="2000" dirty="0">
                <a:latin typeface="Calibri"/>
                <a:cs typeface="Calibri"/>
              </a:rPr>
              <a:t>and expected </a:t>
            </a:r>
            <a:r>
              <a:rPr sz="2000" spc="-5" dirty="0">
                <a:latin typeface="Calibri"/>
                <a:cs typeface="Calibri"/>
              </a:rPr>
              <a:t>results,  developed for </a:t>
            </a:r>
            <a:r>
              <a:rPr sz="2000" dirty="0">
                <a:latin typeface="Calibri"/>
                <a:cs typeface="Calibri"/>
              </a:rPr>
              <a:t>a particular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objective.</a:t>
            </a:r>
            <a:endParaRPr sz="2000" dirty="0">
              <a:latin typeface="Calibri"/>
              <a:cs typeface="Calibri"/>
            </a:endParaRPr>
          </a:p>
          <a:p>
            <a:pPr marL="547370" marR="56642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2000" spc="-5" dirty="0">
                <a:latin typeface="Calibri"/>
                <a:cs typeface="Calibri"/>
              </a:rPr>
              <a:t>Documentation specifying </a:t>
            </a:r>
            <a:r>
              <a:rPr sz="2000" dirty="0">
                <a:latin typeface="Calibri"/>
                <a:cs typeface="Calibri"/>
              </a:rPr>
              <a:t>inputs, </a:t>
            </a:r>
            <a:r>
              <a:rPr sz="2000" spc="-5" dirty="0">
                <a:latin typeface="Calibri"/>
                <a:cs typeface="Calibri"/>
              </a:rPr>
              <a:t>predicted results </a:t>
            </a:r>
            <a:r>
              <a:rPr sz="2000" dirty="0">
                <a:latin typeface="Calibri"/>
                <a:cs typeface="Calibri"/>
              </a:rPr>
              <a:t>and a </a:t>
            </a:r>
            <a:r>
              <a:rPr sz="2000" spc="-5" dirty="0">
                <a:latin typeface="Calibri"/>
                <a:cs typeface="Calibri"/>
              </a:rPr>
              <a:t>set of  </a:t>
            </a:r>
            <a:r>
              <a:rPr sz="2000" dirty="0">
                <a:latin typeface="Calibri"/>
                <a:cs typeface="Calibri"/>
              </a:rPr>
              <a:t>execution </a:t>
            </a:r>
            <a:r>
              <a:rPr sz="2000" spc="-5" dirty="0">
                <a:latin typeface="Calibri"/>
                <a:cs typeface="Calibri"/>
              </a:rPr>
              <a:t>conditions for </a:t>
            </a:r>
            <a:r>
              <a:rPr sz="2000" dirty="0">
                <a:latin typeface="Calibri"/>
                <a:cs typeface="Calibri"/>
              </a:rPr>
              <a:t>a test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item.</a:t>
            </a:r>
          </a:p>
          <a:p>
            <a:pPr marL="547370" marR="542925" indent="-177165">
              <a:lnSpc>
                <a:spcPct val="80000"/>
              </a:lnSpc>
              <a:spcBef>
                <a:spcPts val="53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2000" dirty="0">
                <a:latin typeface="Calibri"/>
                <a:cs typeface="Calibri"/>
              </a:rPr>
              <a:t>Specific inputs that </a:t>
            </a:r>
            <a:r>
              <a:rPr sz="2000" spc="-5" dirty="0">
                <a:latin typeface="Calibri"/>
                <a:cs typeface="Calibri"/>
              </a:rPr>
              <a:t>will be </a:t>
            </a:r>
            <a:r>
              <a:rPr sz="2000" dirty="0">
                <a:latin typeface="Calibri"/>
                <a:cs typeface="Calibri"/>
              </a:rPr>
              <a:t>tried and the </a:t>
            </a:r>
            <a:r>
              <a:rPr sz="2000" spc="-5" dirty="0">
                <a:latin typeface="Calibri"/>
                <a:cs typeface="Calibri"/>
              </a:rPr>
              <a:t>procedures </a:t>
            </a:r>
            <a:r>
              <a:rPr sz="200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will be  followed when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tested.</a:t>
            </a:r>
            <a:endParaRPr sz="2000" dirty="0">
              <a:latin typeface="Calibri"/>
              <a:cs typeface="Calibri"/>
            </a:endParaRPr>
          </a:p>
          <a:p>
            <a:pPr marL="547370" marR="60325" indent="-177165">
              <a:lnSpc>
                <a:spcPct val="8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2000" spc="-5" dirty="0">
                <a:latin typeface="Calibri"/>
                <a:cs typeface="Calibri"/>
              </a:rPr>
              <a:t>Sequence of one or more subtests </a:t>
            </a:r>
            <a:r>
              <a:rPr sz="2000" dirty="0">
                <a:latin typeface="Calibri"/>
                <a:cs typeface="Calibri"/>
              </a:rPr>
              <a:t>executed as a </a:t>
            </a:r>
            <a:r>
              <a:rPr sz="2000" spc="-5" dirty="0">
                <a:latin typeface="Calibri"/>
                <a:cs typeface="Calibri"/>
              </a:rPr>
              <a:t>sequence </a:t>
            </a:r>
            <a:r>
              <a:rPr sz="2000" dirty="0">
                <a:latin typeface="Calibri"/>
                <a:cs typeface="Calibri"/>
              </a:rPr>
              <a:t>as the  </a:t>
            </a:r>
            <a:r>
              <a:rPr sz="2000" spc="-5" dirty="0">
                <a:latin typeface="Calibri"/>
                <a:cs typeface="Calibri"/>
              </a:rPr>
              <a:t>outcome </a:t>
            </a:r>
            <a:r>
              <a:rPr sz="2000" dirty="0">
                <a:latin typeface="Calibri"/>
                <a:cs typeface="Calibri"/>
              </a:rPr>
              <a:t>and/or </a:t>
            </a:r>
            <a:r>
              <a:rPr sz="2000" spc="-5" dirty="0">
                <a:latin typeface="Calibri"/>
                <a:cs typeface="Calibri"/>
              </a:rPr>
              <a:t>final state of one subtests </a:t>
            </a:r>
            <a:r>
              <a:rPr sz="2000" dirty="0">
                <a:latin typeface="Calibri"/>
                <a:cs typeface="Calibri"/>
              </a:rPr>
              <a:t>is the input and/or </a:t>
            </a:r>
            <a:r>
              <a:rPr sz="2000" spc="-5" dirty="0">
                <a:latin typeface="Calibri"/>
                <a:cs typeface="Calibri"/>
              </a:rPr>
              <a:t>initial  state of </a:t>
            </a:r>
            <a:r>
              <a:rPr sz="2000" dirty="0">
                <a:latin typeface="Calibri"/>
                <a:cs typeface="Calibri"/>
              </a:rPr>
              <a:t>the next.</a:t>
            </a:r>
          </a:p>
          <a:p>
            <a:pPr marL="547370" marR="172720" indent="-177165">
              <a:lnSpc>
                <a:spcPct val="8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2000" dirty="0">
                <a:latin typeface="Calibri"/>
                <a:cs typeface="Calibri"/>
              </a:rPr>
              <a:t>Specifies the pretest </a:t>
            </a:r>
            <a:r>
              <a:rPr sz="2000" spc="-5" dirty="0">
                <a:latin typeface="Calibri"/>
                <a:cs typeface="Calibri"/>
              </a:rPr>
              <a:t>state of </a:t>
            </a:r>
            <a:r>
              <a:rPr sz="2000" dirty="0">
                <a:latin typeface="Calibri"/>
                <a:cs typeface="Calibri"/>
              </a:rPr>
              <a:t>the AUT and its </a:t>
            </a:r>
            <a:r>
              <a:rPr sz="2000" spc="-5" dirty="0">
                <a:latin typeface="Calibri"/>
                <a:cs typeface="Calibri"/>
              </a:rPr>
              <a:t>environment, </a:t>
            </a:r>
            <a:r>
              <a:rPr sz="2000" dirty="0">
                <a:latin typeface="Calibri"/>
                <a:cs typeface="Calibri"/>
              </a:rPr>
              <a:t>the test  inputs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conditions.</a:t>
            </a:r>
            <a:endParaRPr sz="2000" dirty="0">
              <a:latin typeface="Calibri"/>
              <a:cs typeface="Calibri"/>
            </a:endParaRPr>
          </a:p>
          <a:p>
            <a:pPr marL="547370" indent="-177800">
              <a:lnSpc>
                <a:spcPts val="2160"/>
              </a:lnSpc>
              <a:buClr>
                <a:srgbClr val="007CB9"/>
              </a:buClr>
              <a:buChar char="•"/>
              <a:tabLst>
                <a:tab pos="548005" algn="l"/>
              </a:tabLst>
            </a:pPr>
            <a:r>
              <a:rPr sz="2000" spc="-5" dirty="0">
                <a:latin typeface="Calibri"/>
                <a:cs typeface="Calibri"/>
              </a:rPr>
              <a:t>The expected result specifies what </a:t>
            </a:r>
            <a:r>
              <a:rPr sz="2000" dirty="0">
                <a:latin typeface="Calibri"/>
                <a:cs typeface="Calibri"/>
              </a:rPr>
              <a:t>the AUT </a:t>
            </a:r>
            <a:r>
              <a:rPr sz="2000" spc="-5" dirty="0">
                <a:latin typeface="Calibri"/>
                <a:cs typeface="Calibri"/>
              </a:rPr>
              <a:t>should produce from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</a:p>
          <a:p>
            <a:pPr marL="54737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test inputs.</a:t>
            </a:r>
          </a:p>
        </p:txBody>
      </p:sp>
    </p:spTree>
    <p:extLst>
      <p:ext uri="{BB962C8B-B14F-4D97-AF65-F5344CB8AC3E}">
        <p14:creationId xmlns:p14="http://schemas.microsoft.com/office/powerpoint/2010/main" val="315251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3A84B7-B8D0-2248-8CF2-3292DA11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87486"/>
            <a:ext cx="8178799" cy="288302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1912-054F-0645-812E-7476BEDD3310}"/>
              </a:ext>
            </a:extLst>
          </p:cNvPr>
          <p:cNvSpPr/>
          <p:nvPr/>
        </p:nvSpPr>
        <p:spPr>
          <a:xfrm>
            <a:off x="2026091" y="834507"/>
            <a:ext cx="4817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0083CA"/>
                </a:solidFill>
              </a:rPr>
              <a:t>Equivalence</a:t>
            </a:r>
            <a:r>
              <a:rPr lang="en-GB" sz="3600" b="1" spc="-110" dirty="0">
                <a:solidFill>
                  <a:srgbClr val="0083CA"/>
                </a:solidFill>
              </a:rPr>
              <a:t> </a:t>
            </a:r>
            <a:r>
              <a:rPr lang="en-GB" sz="3600" b="1" dirty="0">
                <a:solidFill>
                  <a:srgbClr val="0083CA"/>
                </a:solidFill>
              </a:rPr>
              <a:t>Partitioning</a:t>
            </a:r>
            <a:endParaRPr lang="en-LK" sz="3600" b="1" dirty="0"/>
          </a:p>
        </p:txBody>
      </p:sp>
    </p:spTree>
    <p:extLst>
      <p:ext uri="{BB962C8B-B14F-4D97-AF65-F5344CB8AC3E}">
        <p14:creationId xmlns:p14="http://schemas.microsoft.com/office/powerpoint/2010/main" val="345079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1C274B-780D-1B4E-812F-BDD15D2F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665475"/>
            <a:ext cx="8597900" cy="321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1A1941-B24A-A84C-A327-E08AA5C44AB0}"/>
              </a:ext>
            </a:extLst>
          </p:cNvPr>
          <p:cNvSpPr/>
          <p:nvPr/>
        </p:nvSpPr>
        <p:spPr>
          <a:xfrm>
            <a:off x="3350360" y="1749245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0083CA"/>
                </a:solidFill>
              </a:rPr>
              <a:t>Boundary </a:t>
            </a:r>
            <a:r>
              <a:rPr lang="en-GB" sz="3600" b="1" spc="-5" dirty="0">
                <a:solidFill>
                  <a:srgbClr val="0083CA"/>
                </a:solidFill>
              </a:rPr>
              <a:t>value</a:t>
            </a:r>
            <a:r>
              <a:rPr lang="en-GB" sz="3600" b="1" spc="-110" dirty="0">
                <a:solidFill>
                  <a:srgbClr val="0083CA"/>
                </a:solidFill>
              </a:rPr>
              <a:t> </a:t>
            </a:r>
            <a:r>
              <a:rPr lang="en-GB" sz="3600" b="1" dirty="0">
                <a:solidFill>
                  <a:srgbClr val="0083CA"/>
                </a:solidFill>
              </a:rPr>
              <a:t>analysis	</a:t>
            </a:r>
            <a:endParaRPr lang="en-LK" sz="3600" b="1" dirty="0"/>
          </a:p>
        </p:txBody>
      </p:sp>
    </p:spTree>
    <p:extLst>
      <p:ext uri="{BB962C8B-B14F-4D97-AF65-F5344CB8AC3E}">
        <p14:creationId xmlns:p14="http://schemas.microsoft.com/office/powerpoint/2010/main" val="617394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9CCD2-B48E-B34F-A601-DB687B2B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789"/>
            <a:ext cx="9144000" cy="2574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57F20F-938A-8041-9F5B-167BA96D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8374"/>
            <a:ext cx="9144000" cy="18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6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6B04-03F9-49AD-8594-90B14DC0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54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excel sheet</a:t>
            </a:r>
            <a:br>
              <a:rPr lang="en-US" dirty="0"/>
            </a:br>
            <a:r>
              <a:rPr lang="en-US" dirty="0"/>
              <a:t>Start test case writing</a:t>
            </a:r>
          </a:p>
        </p:txBody>
      </p:sp>
    </p:spTree>
    <p:extLst>
      <p:ext uri="{BB962C8B-B14F-4D97-AF65-F5344CB8AC3E}">
        <p14:creationId xmlns:p14="http://schemas.microsoft.com/office/powerpoint/2010/main" val="2756235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DECC-F2CF-CE4C-8204-842D0577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410" y="527605"/>
            <a:ext cx="366492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LK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7FD0-3B7F-9B4C-AA94-E30C114D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2131008"/>
            <a:ext cx="8551480" cy="763526"/>
          </a:xfrm>
        </p:spPr>
        <p:txBody>
          <a:bodyPr/>
          <a:lstStyle/>
          <a:p>
            <a:r>
              <a:rPr lang="en-LK" dirty="0"/>
              <a:t>Write test cases to test below web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8B962-9022-FC4B-AF75-329B230D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180"/>
            <a:ext cx="9253332" cy="36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95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F08328-DF77-43D5-B71D-2D309617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69" y="3581705"/>
            <a:ext cx="5344862" cy="2422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8F795-3772-469B-9502-18662424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02" y="1674220"/>
            <a:ext cx="2901395" cy="16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2E891-8477-4CA2-A4E0-840A241E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3" y="2625725"/>
            <a:ext cx="4448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7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  <a:tabLst>
                <a:tab pos="8068309" algn="l"/>
              </a:tabLst>
            </a:pPr>
            <a:r>
              <a:rPr sz="2900" dirty="0">
                <a:solidFill>
                  <a:srgbClr val="0083CA"/>
                </a:solidFill>
                <a:latin typeface="Verdana"/>
                <a:cs typeface="Verdana"/>
              </a:rPr>
              <a:t>Test</a:t>
            </a:r>
            <a:r>
              <a:rPr sz="2900" spc="-95" dirty="0">
                <a:solidFill>
                  <a:srgbClr val="0083CA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0083CA"/>
                </a:solidFill>
                <a:latin typeface="Verdana"/>
                <a:cs typeface="Verdana"/>
              </a:rPr>
              <a:t>Cases	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3921730"/>
            <a:ext cx="2914650" cy="21590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575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spc="-5" dirty="0">
                <a:latin typeface="Calibri"/>
                <a:cs typeface="Calibri"/>
              </a:rPr>
              <a:t>Test Case</a:t>
            </a:r>
            <a:r>
              <a:rPr sz="2000" dirty="0">
                <a:latin typeface="Calibri"/>
                <a:cs typeface="Calibri"/>
              </a:rPr>
              <a:t> ID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Title</a:t>
            </a:r>
            <a:endParaRPr sz="2000">
              <a:latin typeface="Calibri"/>
              <a:cs typeface="Calibri"/>
            </a:endParaRPr>
          </a:p>
          <a:p>
            <a:pPr marL="189230" marR="508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spc="-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Summary/ </a:t>
            </a:r>
            <a:r>
              <a:rPr sz="2000" spc="-5" dirty="0">
                <a:latin typeface="Calibri"/>
                <a:cs typeface="Calibri"/>
              </a:rPr>
              <a:t>Objective/  Description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spc="-5" dirty="0">
                <a:latin typeface="Calibri"/>
                <a:cs typeface="Calibri"/>
              </a:rPr>
              <a:t>Test Case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Steps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80" y="1219200"/>
            <a:ext cx="8991519" cy="2615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3775" y="3921730"/>
            <a:ext cx="2088514" cy="18542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575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spc="-5" dirty="0">
                <a:latin typeface="Calibri"/>
                <a:cs typeface="Calibri"/>
              </a:rPr>
              <a:t>Expected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dirty="0">
                <a:latin typeface="Calibri"/>
                <a:cs typeface="Calibri"/>
              </a:rPr>
              <a:t>Post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spc="-5" dirty="0">
                <a:latin typeface="Calibri"/>
                <a:cs typeface="Calibri"/>
              </a:rPr>
              <a:t>Status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Pass/fail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89865" algn="l"/>
              </a:tabLst>
            </a:pPr>
            <a:r>
              <a:rPr sz="2000" dirty="0">
                <a:latin typeface="Calibri"/>
                <a:cs typeface="Calibri"/>
              </a:rPr>
              <a:t>Notes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/Comments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12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360" y="1120746"/>
            <a:ext cx="8093365" cy="7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  <a:tabLst>
                <a:tab pos="8068309" algn="l"/>
              </a:tabLst>
            </a:pPr>
            <a:r>
              <a:rPr spc="-5" dirty="0">
                <a:solidFill>
                  <a:srgbClr val="0083CA"/>
                </a:solidFill>
              </a:rPr>
              <a:t>Good Test</a:t>
            </a:r>
            <a:r>
              <a:rPr spc="-75" dirty="0">
                <a:solidFill>
                  <a:srgbClr val="0083CA"/>
                </a:solidFill>
              </a:rPr>
              <a:t> </a:t>
            </a:r>
            <a:r>
              <a:rPr spc="-5" dirty="0">
                <a:solidFill>
                  <a:srgbClr val="0083CA"/>
                </a:solidFill>
              </a:rPr>
              <a:t>Cases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670" y="2052984"/>
            <a:ext cx="6260465" cy="36842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00" spc="-5" dirty="0">
                <a:latin typeface="Calibri"/>
                <a:cs typeface="Calibri"/>
              </a:rPr>
              <a:t>Find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Defects</a:t>
            </a:r>
            <a:endParaRPr sz="2700" dirty="0">
              <a:latin typeface="Calibri"/>
              <a:cs typeface="Calibri"/>
            </a:endParaRPr>
          </a:p>
          <a:p>
            <a:pPr marL="916305" indent="-189865">
              <a:lnSpc>
                <a:spcPct val="100000"/>
              </a:lnSpc>
              <a:spcBef>
                <a:spcPts val="565"/>
              </a:spcBef>
              <a:buClr>
                <a:srgbClr val="007CB9"/>
              </a:buClr>
              <a:buChar char="•"/>
              <a:tabLst>
                <a:tab pos="916940" algn="l"/>
              </a:tabLst>
            </a:pPr>
            <a:r>
              <a:rPr sz="2000" spc="-5" dirty="0">
                <a:latin typeface="Calibri"/>
                <a:cs typeface="Calibri"/>
              </a:rPr>
              <a:t>Have high probability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finding </a:t>
            </a:r>
            <a:r>
              <a:rPr sz="2000" dirty="0">
                <a:latin typeface="Calibri"/>
                <a:cs typeface="Calibri"/>
              </a:rPr>
              <a:t>a new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defect.</a:t>
            </a:r>
            <a:endParaRPr sz="2000" dirty="0">
              <a:latin typeface="Calibri"/>
              <a:cs typeface="Calibri"/>
            </a:endParaRPr>
          </a:p>
          <a:p>
            <a:pPr marL="916305" indent="-189865">
              <a:lnSpc>
                <a:spcPct val="100000"/>
              </a:lnSpc>
              <a:spcBef>
                <a:spcPts val="725"/>
              </a:spcBef>
              <a:buClr>
                <a:srgbClr val="007CB9"/>
              </a:buClr>
              <a:buChar char="•"/>
              <a:tabLst>
                <a:tab pos="916940" algn="l"/>
              </a:tabLst>
            </a:pPr>
            <a:r>
              <a:rPr sz="2000" dirty="0">
                <a:latin typeface="Calibri"/>
                <a:cs typeface="Calibri"/>
              </a:rPr>
              <a:t>Unambiguous tangible </a:t>
            </a:r>
            <a:r>
              <a:rPr sz="2000" spc="-5" dirty="0">
                <a:latin typeface="Calibri"/>
                <a:cs typeface="Calibri"/>
              </a:rPr>
              <a:t>result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inspected.</a:t>
            </a:r>
          </a:p>
          <a:p>
            <a:pPr marL="916305" indent="-189865">
              <a:lnSpc>
                <a:spcPct val="100000"/>
              </a:lnSpc>
              <a:spcBef>
                <a:spcPts val="720"/>
              </a:spcBef>
              <a:buClr>
                <a:srgbClr val="007CB9"/>
              </a:buClr>
              <a:buChar char="•"/>
              <a:tabLst>
                <a:tab pos="916940" algn="l"/>
              </a:tabLst>
            </a:pPr>
            <a:r>
              <a:rPr sz="2000" dirty="0">
                <a:latin typeface="Calibri"/>
                <a:cs typeface="Calibri"/>
              </a:rPr>
              <a:t>Repeatable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predictable</a:t>
            </a:r>
            <a:endParaRPr sz="2000" dirty="0">
              <a:latin typeface="Calibri"/>
              <a:cs typeface="Calibri"/>
            </a:endParaRPr>
          </a:p>
          <a:p>
            <a:pPr marL="916305" indent="-189865">
              <a:lnSpc>
                <a:spcPct val="100000"/>
              </a:lnSpc>
              <a:spcBef>
                <a:spcPts val="720"/>
              </a:spcBef>
              <a:buClr>
                <a:srgbClr val="007CB9"/>
              </a:buClr>
              <a:buChar char="•"/>
              <a:tabLst>
                <a:tab pos="916940" algn="l"/>
              </a:tabLst>
            </a:pPr>
            <a:r>
              <a:rPr sz="2000" dirty="0">
                <a:latin typeface="Calibri"/>
                <a:cs typeface="Calibri"/>
              </a:rPr>
              <a:t>Traceable to </a:t>
            </a:r>
            <a:r>
              <a:rPr sz="2000" spc="-5" dirty="0">
                <a:latin typeface="Calibri"/>
                <a:cs typeface="Calibri"/>
              </a:rPr>
              <a:t>requirements or design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documents</a:t>
            </a:r>
            <a:endParaRPr sz="2000" dirty="0">
              <a:latin typeface="Calibri"/>
              <a:cs typeface="Calibri"/>
            </a:endParaRPr>
          </a:p>
          <a:p>
            <a:pPr marL="916305" indent="-189865">
              <a:lnSpc>
                <a:spcPct val="100000"/>
              </a:lnSpc>
              <a:spcBef>
                <a:spcPts val="720"/>
              </a:spcBef>
              <a:buClr>
                <a:srgbClr val="007CB9"/>
              </a:buClr>
              <a:buChar char="•"/>
              <a:tabLst>
                <a:tab pos="916940" algn="l"/>
              </a:tabLst>
            </a:pPr>
            <a:r>
              <a:rPr sz="2000" dirty="0">
                <a:latin typeface="Calibri"/>
                <a:cs typeface="Calibri"/>
              </a:rPr>
              <a:t>Push </a:t>
            </a:r>
            <a:r>
              <a:rPr sz="2000" spc="-5" dirty="0">
                <a:latin typeface="Calibri"/>
                <a:cs typeface="Calibri"/>
              </a:rPr>
              <a:t>systems </a:t>
            </a:r>
            <a:r>
              <a:rPr sz="2000" dirty="0">
                <a:latin typeface="Calibri"/>
                <a:cs typeface="Calibri"/>
              </a:rPr>
              <a:t>to 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limits</a:t>
            </a:r>
            <a:endParaRPr sz="2000" dirty="0">
              <a:latin typeface="Calibri"/>
              <a:cs typeface="Calibri"/>
            </a:endParaRPr>
          </a:p>
          <a:p>
            <a:pPr marL="916305" indent="-189865">
              <a:lnSpc>
                <a:spcPct val="100000"/>
              </a:lnSpc>
              <a:spcBef>
                <a:spcPts val="720"/>
              </a:spcBef>
              <a:buClr>
                <a:srgbClr val="007CB9"/>
              </a:buClr>
              <a:buChar char="•"/>
              <a:tabLst>
                <a:tab pos="916940" algn="l"/>
              </a:tabLst>
            </a:pPr>
            <a:r>
              <a:rPr sz="2000" spc="-5" dirty="0">
                <a:latin typeface="Calibri"/>
                <a:cs typeface="Calibri"/>
              </a:rPr>
              <a:t>Execution </a:t>
            </a:r>
            <a:r>
              <a:rPr sz="2000" dirty="0">
                <a:latin typeface="Calibri"/>
                <a:cs typeface="Calibri"/>
              </a:rPr>
              <a:t>and tracking can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automated</a:t>
            </a:r>
          </a:p>
          <a:p>
            <a:pPr marL="916305" indent="-189865">
              <a:lnSpc>
                <a:spcPct val="100000"/>
              </a:lnSpc>
              <a:spcBef>
                <a:spcPts val="720"/>
              </a:spcBef>
              <a:buClr>
                <a:srgbClr val="007CB9"/>
              </a:buClr>
              <a:buChar char="•"/>
              <a:tabLst>
                <a:tab pos="916940" algn="l"/>
              </a:tabLst>
            </a:pPr>
            <a:r>
              <a:rPr sz="2000" spc="-5" dirty="0">
                <a:latin typeface="Calibri"/>
                <a:cs typeface="Calibri"/>
              </a:rPr>
              <a:t>Do 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mislead</a:t>
            </a:r>
            <a:endParaRPr sz="2000" dirty="0">
              <a:latin typeface="Calibri"/>
              <a:cs typeface="Calibri"/>
            </a:endParaRPr>
          </a:p>
          <a:p>
            <a:pPr marL="916305" indent="-189865">
              <a:lnSpc>
                <a:spcPct val="100000"/>
              </a:lnSpc>
              <a:spcBef>
                <a:spcPts val="720"/>
              </a:spcBef>
              <a:buClr>
                <a:srgbClr val="007CB9"/>
              </a:buClr>
              <a:buChar char="•"/>
              <a:tabLst>
                <a:tab pos="916940" algn="l"/>
              </a:tabLst>
            </a:pPr>
            <a:r>
              <a:rPr sz="2000" spc="-5" dirty="0">
                <a:latin typeface="Calibri"/>
                <a:cs typeface="Calibri"/>
              </a:rPr>
              <a:t>Feasible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1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224" y="2133633"/>
            <a:ext cx="8093365" cy="7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  <a:tabLst>
                <a:tab pos="8068309" algn="l"/>
              </a:tabLst>
            </a:pPr>
            <a:r>
              <a:rPr spc="-5" dirty="0">
                <a:solidFill>
                  <a:srgbClr val="0083CA"/>
                </a:solidFill>
              </a:rPr>
              <a:t>Test Case </a:t>
            </a:r>
            <a:r>
              <a:rPr dirty="0">
                <a:solidFill>
                  <a:srgbClr val="0083CA"/>
                </a:solidFill>
              </a:rPr>
              <a:t>Design</a:t>
            </a:r>
            <a:r>
              <a:rPr spc="-75" dirty="0">
                <a:solidFill>
                  <a:srgbClr val="0083CA"/>
                </a:solidFill>
              </a:rPr>
              <a:t> </a:t>
            </a:r>
            <a:r>
              <a:rPr spc="-5" dirty="0">
                <a:solidFill>
                  <a:srgbClr val="0083CA"/>
                </a:solidFill>
              </a:rPr>
              <a:t>Technique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785" y="3276295"/>
            <a:ext cx="5899785" cy="18573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b="1" dirty="0">
                <a:latin typeface="Verdana"/>
                <a:cs typeface="Verdana"/>
              </a:rPr>
              <a:t>Black-box testing (or </a:t>
            </a:r>
            <a:r>
              <a:rPr sz="2000" b="1" spc="-5" dirty="0">
                <a:latin typeface="Verdana"/>
                <a:cs typeface="Verdana"/>
              </a:rPr>
              <a:t>functional</a:t>
            </a:r>
            <a:r>
              <a:rPr sz="2000" b="1" spc="-6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testing):</a:t>
            </a:r>
            <a:endParaRPr sz="2000" dirty="0">
              <a:latin typeface="Verdana"/>
              <a:cs typeface="Verdana"/>
            </a:endParaRPr>
          </a:p>
          <a:p>
            <a:pPr marL="1271270" indent="-177800">
              <a:lnSpc>
                <a:spcPct val="100000"/>
              </a:lnSpc>
              <a:spcBef>
                <a:spcPts val="385"/>
              </a:spcBef>
              <a:buClr>
                <a:srgbClr val="007CB9"/>
              </a:buClr>
              <a:buChar char="•"/>
              <a:tabLst>
                <a:tab pos="1271905" algn="l"/>
              </a:tabLst>
            </a:pPr>
            <a:r>
              <a:rPr sz="1600" spc="-10" dirty="0">
                <a:latin typeface="Verdana"/>
                <a:cs typeface="Verdana"/>
              </a:rPr>
              <a:t>Equivalence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partitioning</a:t>
            </a:r>
            <a:endParaRPr sz="1600" dirty="0">
              <a:latin typeface="Verdana"/>
              <a:cs typeface="Verdana"/>
            </a:endParaRPr>
          </a:p>
          <a:p>
            <a:pPr marL="1271270" indent="-177800">
              <a:lnSpc>
                <a:spcPct val="100000"/>
              </a:lnSpc>
              <a:spcBef>
                <a:spcPts val="390"/>
              </a:spcBef>
              <a:buClr>
                <a:srgbClr val="007CB9"/>
              </a:buClr>
              <a:buChar char="•"/>
              <a:tabLst>
                <a:tab pos="1271905" algn="l"/>
              </a:tabLst>
            </a:pPr>
            <a:r>
              <a:rPr sz="1600" spc="-5" dirty="0">
                <a:latin typeface="Verdana"/>
                <a:cs typeface="Verdana"/>
              </a:rPr>
              <a:t>Boundary value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analysis</a:t>
            </a:r>
            <a:endParaRPr sz="1600" dirty="0">
              <a:latin typeface="Verdana"/>
              <a:cs typeface="Verdana"/>
            </a:endParaRPr>
          </a:p>
          <a:p>
            <a:pPr marL="1271270" indent="-177800">
              <a:lnSpc>
                <a:spcPct val="100000"/>
              </a:lnSpc>
              <a:spcBef>
                <a:spcPts val="384"/>
              </a:spcBef>
              <a:buClr>
                <a:srgbClr val="007CB9"/>
              </a:buClr>
              <a:buChar char="•"/>
              <a:tabLst>
                <a:tab pos="1271905" algn="l"/>
              </a:tabLst>
            </a:pPr>
            <a:r>
              <a:rPr sz="1600" spc="-5" dirty="0">
                <a:latin typeface="Verdana"/>
                <a:cs typeface="Verdana"/>
              </a:rPr>
              <a:t>Cause-effect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graphing</a:t>
            </a:r>
            <a:endParaRPr sz="1600" dirty="0">
              <a:latin typeface="Verdana"/>
              <a:cs typeface="Verdana"/>
            </a:endParaRPr>
          </a:p>
          <a:p>
            <a:pPr marL="1271270" indent="-177800">
              <a:lnSpc>
                <a:spcPct val="100000"/>
              </a:lnSpc>
              <a:spcBef>
                <a:spcPts val="380"/>
              </a:spcBef>
              <a:buClr>
                <a:srgbClr val="007CB9"/>
              </a:buClr>
              <a:buChar char="•"/>
              <a:tabLst>
                <a:tab pos="1271905" algn="l"/>
              </a:tabLst>
            </a:pPr>
            <a:r>
              <a:rPr sz="1600" spc="-5" dirty="0">
                <a:latin typeface="Verdana"/>
                <a:cs typeface="Verdana"/>
              </a:rPr>
              <a:t>Behavioural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testing</a:t>
            </a:r>
            <a:endParaRPr sz="1600" dirty="0">
              <a:latin typeface="Verdana"/>
              <a:cs typeface="Verdana"/>
            </a:endParaRPr>
          </a:p>
          <a:p>
            <a:pPr marL="1271270" indent="-177800">
              <a:lnSpc>
                <a:spcPct val="100000"/>
              </a:lnSpc>
              <a:spcBef>
                <a:spcPts val="385"/>
              </a:spcBef>
              <a:buClr>
                <a:srgbClr val="007CB9"/>
              </a:buClr>
              <a:buChar char="•"/>
              <a:tabLst>
                <a:tab pos="1271905" algn="l"/>
              </a:tabLst>
            </a:pPr>
            <a:r>
              <a:rPr sz="1600" spc="-5" dirty="0">
                <a:latin typeface="Verdana"/>
                <a:cs typeface="Verdana"/>
              </a:rPr>
              <a:t>Random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testing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76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125" y="1792285"/>
            <a:ext cx="8093365" cy="7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  <a:tabLst>
                <a:tab pos="8068309" algn="l"/>
              </a:tabLst>
            </a:pPr>
            <a:r>
              <a:rPr dirty="0">
                <a:solidFill>
                  <a:srgbClr val="0083CA"/>
                </a:solidFill>
              </a:rPr>
              <a:t>Black-box: </a:t>
            </a:r>
            <a:r>
              <a:rPr spc="-5" dirty="0">
                <a:solidFill>
                  <a:srgbClr val="0083CA"/>
                </a:solidFill>
              </a:rPr>
              <a:t>Three </a:t>
            </a:r>
            <a:r>
              <a:rPr dirty="0">
                <a:solidFill>
                  <a:srgbClr val="0083CA"/>
                </a:solidFill>
              </a:rPr>
              <a:t>major</a:t>
            </a:r>
            <a:r>
              <a:rPr spc="-100" dirty="0">
                <a:solidFill>
                  <a:srgbClr val="0083CA"/>
                </a:solidFill>
              </a:rPr>
              <a:t> </a:t>
            </a:r>
            <a:r>
              <a:rPr dirty="0">
                <a:solidFill>
                  <a:srgbClr val="0083CA"/>
                </a:solidFill>
              </a:rPr>
              <a:t>approaches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965" y="2665475"/>
            <a:ext cx="7437120" cy="3317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5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dirty="0">
                <a:latin typeface="Calibri"/>
                <a:cs typeface="Calibri"/>
              </a:rPr>
              <a:t>Analysis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input/output </a:t>
            </a:r>
            <a:r>
              <a:rPr sz="2000" spc="-5" dirty="0">
                <a:latin typeface="Calibri"/>
                <a:cs typeface="Calibri"/>
              </a:rPr>
              <a:t>domain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program:</a:t>
            </a:r>
          </a:p>
          <a:p>
            <a:pPr marL="926465" marR="89535">
              <a:lnSpc>
                <a:spcPts val="2880"/>
              </a:lnSpc>
              <a:spcBef>
                <a:spcPts val="175"/>
              </a:spcBef>
            </a:pPr>
            <a:r>
              <a:rPr sz="2000" spc="-5" dirty="0">
                <a:latin typeface="Calibri"/>
                <a:cs typeface="Calibri"/>
              </a:rPr>
              <a:t>Leads </a:t>
            </a:r>
            <a:r>
              <a:rPr sz="2000" dirty="0">
                <a:latin typeface="Calibri"/>
                <a:cs typeface="Calibri"/>
              </a:rPr>
              <a:t>to a logical </a:t>
            </a:r>
            <a:r>
              <a:rPr sz="2000" spc="-5" dirty="0">
                <a:latin typeface="Calibri"/>
                <a:cs typeface="Calibri"/>
              </a:rPr>
              <a:t>partitioning of </a:t>
            </a:r>
            <a:r>
              <a:rPr sz="2000" dirty="0">
                <a:latin typeface="Calibri"/>
                <a:cs typeface="Calibri"/>
              </a:rPr>
              <a:t>the input/output </a:t>
            </a:r>
            <a:r>
              <a:rPr sz="2000" spc="-5" dirty="0">
                <a:latin typeface="Calibri"/>
                <a:cs typeface="Calibri"/>
              </a:rPr>
              <a:t>domain into  </a:t>
            </a:r>
            <a:r>
              <a:rPr sz="2000" dirty="0">
                <a:latin typeface="Calibri"/>
                <a:cs typeface="Calibri"/>
              </a:rPr>
              <a:t>‘interesting’</a:t>
            </a:r>
            <a:r>
              <a:rPr sz="2000" spc="-5" dirty="0">
                <a:latin typeface="Calibri"/>
                <a:cs typeface="Calibri"/>
              </a:rPr>
              <a:t> subsets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dirty="0">
                <a:latin typeface="Calibri"/>
                <a:cs typeface="Calibri"/>
              </a:rPr>
              <a:t>Analysis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observable </a:t>
            </a:r>
            <a:r>
              <a:rPr sz="2000" dirty="0">
                <a:latin typeface="Calibri"/>
                <a:cs typeface="Calibri"/>
              </a:rPr>
              <a:t>black-box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behavior:</a:t>
            </a:r>
            <a:endParaRPr sz="2000" dirty="0">
              <a:latin typeface="Calibri"/>
              <a:cs typeface="Calibri"/>
            </a:endParaRPr>
          </a:p>
          <a:p>
            <a:pPr marL="926465" marR="5080">
              <a:lnSpc>
                <a:spcPts val="2880"/>
              </a:lnSpc>
              <a:spcBef>
                <a:spcPts val="180"/>
              </a:spcBef>
            </a:pPr>
            <a:r>
              <a:rPr sz="2000" spc="-5" dirty="0">
                <a:latin typeface="Calibri"/>
                <a:cs typeface="Calibri"/>
              </a:rPr>
              <a:t>Leads </a:t>
            </a:r>
            <a:r>
              <a:rPr sz="2000" dirty="0">
                <a:latin typeface="Calibri"/>
                <a:cs typeface="Calibri"/>
              </a:rPr>
              <a:t>to a </a:t>
            </a:r>
            <a:r>
              <a:rPr sz="2000" spc="-5" dirty="0">
                <a:latin typeface="Calibri"/>
                <a:cs typeface="Calibri"/>
              </a:rPr>
              <a:t>flow-graph-like </a:t>
            </a:r>
            <a:r>
              <a:rPr sz="2000" dirty="0">
                <a:latin typeface="Calibri"/>
                <a:cs typeface="Calibri"/>
              </a:rPr>
              <a:t>model, which enables application </a:t>
            </a:r>
            <a:r>
              <a:rPr sz="2000" spc="-5" dirty="0">
                <a:latin typeface="Calibri"/>
                <a:cs typeface="Calibri"/>
              </a:rPr>
              <a:t>of  </a:t>
            </a:r>
            <a:r>
              <a:rPr sz="2000" dirty="0">
                <a:latin typeface="Calibri"/>
                <a:cs typeface="Calibri"/>
              </a:rPr>
              <a:t>techniques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white-box </a:t>
            </a:r>
            <a:r>
              <a:rPr sz="2000" spc="-5" dirty="0">
                <a:latin typeface="Calibri"/>
                <a:cs typeface="Calibri"/>
              </a:rPr>
              <a:t>world (on </a:t>
            </a:r>
            <a:r>
              <a:rPr sz="2000" dirty="0">
                <a:latin typeface="Calibri"/>
                <a:cs typeface="Calibri"/>
              </a:rPr>
              <a:t>the black-box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spc="-5" dirty="0">
                <a:latin typeface="Calibri"/>
                <a:cs typeface="Calibri"/>
              </a:rPr>
              <a:t>Techniques like risk </a:t>
            </a:r>
            <a:r>
              <a:rPr sz="2000" dirty="0">
                <a:latin typeface="Calibri"/>
                <a:cs typeface="Calibri"/>
              </a:rPr>
              <a:t>analysis, random input, </a:t>
            </a:r>
            <a:r>
              <a:rPr sz="2000" spc="-5" dirty="0">
                <a:latin typeface="Calibri"/>
                <a:cs typeface="Calibri"/>
              </a:rPr>
              <a:t>stress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36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670" y="2360065"/>
            <a:ext cx="8093365" cy="7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  <a:tabLst>
                <a:tab pos="8068309" algn="l"/>
              </a:tabLst>
            </a:pPr>
            <a:r>
              <a:rPr dirty="0">
                <a:solidFill>
                  <a:srgbClr val="0083CA"/>
                </a:solidFill>
              </a:rPr>
              <a:t>Black-box : Equivalence</a:t>
            </a:r>
            <a:r>
              <a:rPr spc="-110" dirty="0">
                <a:solidFill>
                  <a:srgbClr val="0083CA"/>
                </a:solidFill>
              </a:rPr>
              <a:t> </a:t>
            </a:r>
            <a:r>
              <a:rPr dirty="0">
                <a:solidFill>
                  <a:srgbClr val="0083CA"/>
                </a:solidFill>
              </a:rPr>
              <a:t>Partitioning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262" y="3429000"/>
            <a:ext cx="7991475" cy="2204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352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Equivalence </a:t>
            </a:r>
            <a:r>
              <a:rPr sz="2000" spc="-5" dirty="0">
                <a:latin typeface="Calibri"/>
                <a:cs typeface="Calibri"/>
              </a:rPr>
              <a:t>Partitioning </a:t>
            </a:r>
            <a:r>
              <a:rPr sz="2000" dirty="0">
                <a:latin typeface="Calibri"/>
                <a:cs typeface="Calibri"/>
              </a:rPr>
              <a:t>also </a:t>
            </a:r>
            <a:r>
              <a:rPr sz="2000" spc="-5" dirty="0">
                <a:latin typeface="Calibri"/>
                <a:cs typeface="Calibri"/>
              </a:rPr>
              <a:t>called </a:t>
            </a:r>
            <a:r>
              <a:rPr sz="2000" dirty="0">
                <a:latin typeface="Calibri"/>
                <a:cs typeface="Calibri"/>
              </a:rPr>
              <a:t>as equivalence class </a:t>
            </a:r>
            <a:r>
              <a:rPr sz="2000" spc="-5" dirty="0">
                <a:latin typeface="Calibri"/>
                <a:cs typeface="Calibri"/>
              </a:rPr>
              <a:t>partitioning. </a:t>
            </a:r>
            <a:r>
              <a:rPr sz="2000" dirty="0">
                <a:latin typeface="Calibri"/>
                <a:cs typeface="Calibri"/>
              </a:rPr>
              <a:t>It is  abbreviated as </a:t>
            </a:r>
            <a:r>
              <a:rPr sz="2000" spc="-5" dirty="0">
                <a:latin typeface="Calibri"/>
                <a:cs typeface="Calibri"/>
              </a:rPr>
              <a:t>ECP. </a:t>
            </a:r>
            <a:r>
              <a:rPr sz="2000" dirty="0">
                <a:latin typeface="Calibri"/>
                <a:cs typeface="Calibri"/>
              </a:rPr>
              <a:t>It is a </a:t>
            </a:r>
            <a:r>
              <a:rPr sz="2000" spc="-5" dirty="0">
                <a:latin typeface="Calibri"/>
                <a:cs typeface="Calibri"/>
              </a:rPr>
              <a:t>software testing </a:t>
            </a:r>
            <a:r>
              <a:rPr sz="2000" dirty="0">
                <a:latin typeface="Calibri"/>
                <a:cs typeface="Calibri"/>
              </a:rPr>
              <a:t>technique that </a:t>
            </a:r>
            <a:r>
              <a:rPr sz="2000" spc="-5" dirty="0">
                <a:latin typeface="Calibri"/>
                <a:cs typeface="Calibri"/>
              </a:rPr>
              <a:t>divides </a:t>
            </a:r>
            <a:r>
              <a:rPr sz="2000" dirty="0">
                <a:latin typeface="Calibri"/>
                <a:cs typeface="Calibri"/>
              </a:rPr>
              <a:t>the input  test </a:t>
            </a:r>
            <a:r>
              <a:rPr sz="2000" spc="-5" dirty="0">
                <a:latin typeface="Calibri"/>
                <a:cs typeface="Calibri"/>
              </a:rPr>
              <a:t>data of </a:t>
            </a:r>
            <a:r>
              <a:rPr sz="2000" dirty="0">
                <a:latin typeface="Calibri"/>
                <a:cs typeface="Calibri"/>
              </a:rPr>
              <a:t>the application </a:t>
            </a:r>
            <a:r>
              <a:rPr sz="2000" spc="-5" dirty="0">
                <a:latin typeface="Calibri"/>
                <a:cs typeface="Calibri"/>
              </a:rPr>
              <a:t>under </a:t>
            </a:r>
            <a:r>
              <a:rPr sz="2000" dirty="0">
                <a:latin typeface="Calibri"/>
                <a:cs typeface="Calibri"/>
              </a:rPr>
              <a:t>test into each </a:t>
            </a:r>
            <a:r>
              <a:rPr sz="2000" spc="-5" dirty="0">
                <a:latin typeface="Calibri"/>
                <a:cs typeface="Calibri"/>
              </a:rPr>
              <a:t>partition </a:t>
            </a:r>
            <a:r>
              <a:rPr sz="2000" dirty="0">
                <a:latin typeface="Calibri"/>
                <a:cs typeface="Calibri"/>
              </a:rPr>
              <a:t>at least once </a:t>
            </a:r>
            <a:r>
              <a:rPr sz="2000" spc="-5" dirty="0">
                <a:latin typeface="Calibri"/>
                <a:cs typeface="Calibri"/>
              </a:rPr>
              <a:t>of  </a:t>
            </a:r>
            <a:r>
              <a:rPr sz="2000" dirty="0">
                <a:latin typeface="Calibri"/>
                <a:cs typeface="Calibri"/>
              </a:rPr>
              <a:t>equivalent </a:t>
            </a:r>
            <a:r>
              <a:rPr sz="2000" spc="-5" dirty="0">
                <a:latin typeface="Calibri"/>
                <a:cs typeface="Calibri"/>
              </a:rPr>
              <a:t>data from </a:t>
            </a:r>
            <a:r>
              <a:rPr sz="2000" dirty="0">
                <a:latin typeface="Calibri"/>
                <a:cs typeface="Calibri"/>
              </a:rPr>
              <a:t>which test cases can 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derived.</a:t>
            </a:r>
            <a:endParaRPr sz="2000" dirty="0">
              <a:latin typeface="Calibri"/>
              <a:cs typeface="Calibri"/>
            </a:endParaRPr>
          </a:p>
          <a:p>
            <a:pPr marL="12700" marR="64135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An advantage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this approach is it reduces the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dirty="0">
                <a:latin typeface="Calibri"/>
                <a:cs typeface="Calibri"/>
              </a:rPr>
              <a:t>required </a:t>
            </a:r>
            <a:r>
              <a:rPr sz="2000" spc="-5" dirty="0">
                <a:latin typeface="Calibri"/>
                <a:cs typeface="Calibri"/>
              </a:rPr>
              <a:t>for performing  testing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software due </a:t>
            </a:r>
            <a:r>
              <a:rPr sz="2000" dirty="0">
                <a:latin typeface="Calibri"/>
                <a:cs typeface="Calibri"/>
              </a:rPr>
              <a:t>to less 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cases.</a:t>
            </a:r>
          </a:p>
        </p:txBody>
      </p:sp>
    </p:spTree>
    <p:extLst>
      <p:ext uri="{BB962C8B-B14F-4D97-AF65-F5344CB8AC3E}">
        <p14:creationId xmlns:p14="http://schemas.microsoft.com/office/powerpoint/2010/main" val="38406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254E-3DDE-8E47-9441-BA9A3EF7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35" y="1138424"/>
            <a:ext cx="6702550" cy="99029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83CA"/>
                </a:solidFill>
              </a:rPr>
              <a:t>Black-box : Equivalence</a:t>
            </a:r>
            <a:r>
              <a:rPr lang="en-GB" b="1" spc="-110" dirty="0">
                <a:solidFill>
                  <a:srgbClr val="0083CA"/>
                </a:solidFill>
              </a:rPr>
              <a:t> </a:t>
            </a:r>
            <a:r>
              <a:rPr lang="en-GB" b="1" dirty="0">
                <a:solidFill>
                  <a:srgbClr val="0083CA"/>
                </a:solidFill>
              </a:rPr>
              <a:t>Partitioning	</a:t>
            </a:r>
            <a:endParaRPr lang="en-LK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2D727-86D6-2A47-8B39-EB0A0E274CC2}"/>
              </a:ext>
            </a:extLst>
          </p:cNvPr>
          <p:cNvSpPr/>
          <p:nvPr/>
        </p:nvSpPr>
        <p:spPr>
          <a:xfrm>
            <a:off x="457200" y="2360065"/>
            <a:ext cx="8229600" cy="3285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GB" b="1" dirty="0">
                <a:cs typeface="Calibri"/>
              </a:rPr>
              <a:t>Example:</a:t>
            </a:r>
            <a:endParaRPr lang="en-GB" dirty="0">
              <a:cs typeface="Calibri"/>
            </a:endParaRPr>
          </a:p>
          <a:p>
            <a:pPr marL="12700" marR="224154" algn="just">
              <a:lnSpc>
                <a:spcPct val="120000"/>
              </a:lnSpc>
            </a:pPr>
            <a:r>
              <a:rPr lang="en-GB" dirty="0">
                <a:cs typeface="Calibri"/>
              </a:rPr>
              <a:t>If one application is accepting </a:t>
            </a:r>
            <a:r>
              <a:rPr lang="en-GB" spc="-5" dirty="0">
                <a:cs typeface="Calibri"/>
              </a:rPr>
              <a:t>input </a:t>
            </a:r>
            <a:r>
              <a:rPr lang="en-GB" dirty="0">
                <a:cs typeface="Calibri"/>
              </a:rPr>
              <a:t>range </a:t>
            </a:r>
            <a:r>
              <a:rPr lang="en-GB" spc="-5" dirty="0">
                <a:cs typeface="Calibri"/>
              </a:rPr>
              <a:t>from </a:t>
            </a:r>
            <a:r>
              <a:rPr lang="en-GB" dirty="0">
                <a:cs typeface="Calibri"/>
              </a:rPr>
              <a:t>1 to 100, </a:t>
            </a:r>
            <a:r>
              <a:rPr lang="en-GB" spc="-5" dirty="0">
                <a:cs typeface="Calibri"/>
              </a:rPr>
              <a:t>using </a:t>
            </a:r>
            <a:r>
              <a:rPr lang="en-GB" dirty="0">
                <a:cs typeface="Calibri"/>
              </a:rPr>
              <a:t>equivalence  class we can </a:t>
            </a:r>
            <a:r>
              <a:rPr lang="en-GB" spc="-5" dirty="0">
                <a:cs typeface="Calibri"/>
              </a:rPr>
              <a:t>divide </a:t>
            </a:r>
            <a:r>
              <a:rPr lang="en-GB" dirty="0">
                <a:cs typeface="Calibri"/>
              </a:rPr>
              <a:t>inputs into the classes, </a:t>
            </a:r>
            <a:r>
              <a:rPr lang="en-GB" spc="-5" dirty="0">
                <a:cs typeface="Calibri"/>
              </a:rPr>
              <a:t>for example, </a:t>
            </a:r>
            <a:r>
              <a:rPr lang="en-GB" dirty="0">
                <a:cs typeface="Calibri"/>
              </a:rPr>
              <a:t>one </a:t>
            </a:r>
            <a:r>
              <a:rPr lang="en-GB" spc="-5" dirty="0">
                <a:cs typeface="Calibri"/>
              </a:rPr>
              <a:t>for valid </a:t>
            </a:r>
            <a:r>
              <a:rPr lang="en-GB" dirty="0">
                <a:cs typeface="Calibri"/>
              </a:rPr>
              <a:t>input  and another </a:t>
            </a:r>
            <a:r>
              <a:rPr lang="en-GB" spc="-5" dirty="0">
                <a:cs typeface="Calibri"/>
              </a:rPr>
              <a:t>for </a:t>
            </a:r>
            <a:r>
              <a:rPr lang="en-GB" dirty="0">
                <a:cs typeface="Calibri"/>
              </a:rPr>
              <a:t>invalid input and design one test case </a:t>
            </a:r>
            <a:r>
              <a:rPr lang="en-GB" spc="-5" dirty="0">
                <a:cs typeface="Calibri"/>
              </a:rPr>
              <a:t>from </a:t>
            </a:r>
            <a:r>
              <a:rPr lang="en-GB" dirty="0">
                <a:cs typeface="Calibri"/>
              </a:rPr>
              <a:t>each</a:t>
            </a:r>
            <a:r>
              <a:rPr lang="en-GB" spc="-2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class.</a:t>
            </a:r>
            <a:endParaRPr lang="en-GB" dirty="0"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lang="en-GB" dirty="0">
                <a:cs typeface="Calibri"/>
              </a:rPr>
              <a:t>In this </a:t>
            </a:r>
            <a:r>
              <a:rPr lang="en-GB" spc="-5" dirty="0">
                <a:cs typeface="Calibri"/>
              </a:rPr>
              <a:t>example </a:t>
            </a:r>
            <a:r>
              <a:rPr lang="en-GB" dirty="0">
                <a:cs typeface="Calibri"/>
              </a:rPr>
              <a:t>test cases are chosen as </a:t>
            </a:r>
            <a:r>
              <a:rPr lang="en-GB" spc="-5" dirty="0">
                <a:cs typeface="Calibri"/>
              </a:rPr>
              <a:t>below:</a:t>
            </a:r>
            <a:endParaRPr lang="en-GB" dirty="0">
              <a:cs typeface="Calibri"/>
            </a:endParaRPr>
          </a:p>
          <a:p>
            <a:pPr marL="190500" indent="-178435" algn="just">
              <a:lnSpc>
                <a:spcPct val="100000"/>
              </a:lnSpc>
              <a:spcBef>
                <a:spcPts val="459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lang="en-GB" spc="-10" dirty="0">
                <a:cs typeface="Calibri"/>
              </a:rPr>
              <a:t>One </a:t>
            </a:r>
            <a:r>
              <a:rPr lang="en-GB" spc="-5" dirty="0">
                <a:cs typeface="Calibri"/>
              </a:rPr>
              <a:t>is for valid input class i.e. selects any value </a:t>
            </a:r>
            <a:r>
              <a:rPr lang="en-GB" spc="-10" dirty="0">
                <a:cs typeface="Calibri"/>
              </a:rPr>
              <a:t>from </a:t>
            </a:r>
            <a:r>
              <a:rPr lang="en-GB" spc="-5" dirty="0">
                <a:cs typeface="Calibri"/>
              </a:rPr>
              <a:t>input between ranges 1</a:t>
            </a:r>
            <a:r>
              <a:rPr lang="en-GB" spc="19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to</a:t>
            </a:r>
            <a:endParaRPr lang="en-GB" dirty="0">
              <a:cs typeface="Calibri"/>
            </a:endParaRPr>
          </a:p>
          <a:p>
            <a:pPr marL="190500" algn="just">
              <a:lnSpc>
                <a:spcPct val="100000"/>
              </a:lnSpc>
            </a:pPr>
            <a:r>
              <a:rPr lang="en-GB" spc="-5" dirty="0">
                <a:cs typeface="Calibri"/>
              </a:rPr>
              <a:t>100. </a:t>
            </a:r>
            <a:r>
              <a:rPr lang="en-GB" dirty="0">
                <a:cs typeface="Calibri"/>
              </a:rPr>
              <a:t>So </a:t>
            </a:r>
            <a:r>
              <a:rPr lang="en-GB" spc="-5" dirty="0">
                <a:cs typeface="Calibri"/>
              </a:rPr>
              <a:t>here we </a:t>
            </a:r>
            <a:r>
              <a:rPr lang="en-GB" dirty="0">
                <a:cs typeface="Calibri"/>
              </a:rPr>
              <a:t>are </a:t>
            </a:r>
            <a:r>
              <a:rPr lang="en-GB" spc="-5" dirty="0">
                <a:cs typeface="Calibri"/>
              </a:rPr>
              <a:t>not writing </a:t>
            </a:r>
            <a:r>
              <a:rPr lang="en-GB" spc="-10" dirty="0">
                <a:cs typeface="Calibri"/>
              </a:rPr>
              <a:t>hundreds </a:t>
            </a:r>
            <a:r>
              <a:rPr lang="en-GB" spc="-5" dirty="0">
                <a:cs typeface="Calibri"/>
              </a:rPr>
              <a:t>of </a:t>
            </a:r>
            <a:r>
              <a:rPr lang="en-GB" dirty="0">
                <a:cs typeface="Calibri"/>
              </a:rPr>
              <a:t>test cases </a:t>
            </a:r>
            <a:r>
              <a:rPr lang="en-GB" spc="-10" dirty="0">
                <a:cs typeface="Calibri"/>
              </a:rPr>
              <a:t>for </a:t>
            </a:r>
            <a:r>
              <a:rPr lang="en-GB" dirty="0">
                <a:cs typeface="Calibri"/>
              </a:rPr>
              <a:t>each </a:t>
            </a:r>
            <a:r>
              <a:rPr lang="en-GB" spc="-5" dirty="0">
                <a:cs typeface="Calibri"/>
              </a:rPr>
              <a:t>value. </a:t>
            </a:r>
            <a:r>
              <a:rPr lang="en-GB" spc="-10" dirty="0">
                <a:cs typeface="Calibri"/>
              </a:rPr>
              <a:t>Any</a:t>
            </a:r>
            <a:r>
              <a:rPr lang="en-GB" spc="9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one</a:t>
            </a:r>
            <a:endParaRPr lang="en-GB" dirty="0">
              <a:cs typeface="Calibri"/>
            </a:endParaRPr>
          </a:p>
          <a:p>
            <a:pPr marL="190500" algn="just">
              <a:lnSpc>
                <a:spcPct val="100000"/>
              </a:lnSpc>
              <a:spcBef>
                <a:spcPts val="5"/>
              </a:spcBef>
            </a:pPr>
            <a:r>
              <a:rPr lang="en-GB" spc="-5" dirty="0">
                <a:cs typeface="Calibri"/>
              </a:rPr>
              <a:t>value </a:t>
            </a:r>
            <a:r>
              <a:rPr lang="en-GB" spc="-10" dirty="0">
                <a:cs typeface="Calibri"/>
              </a:rPr>
              <a:t>from </a:t>
            </a:r>
            <a:r>
              <a:rPr lang="en-GB" spc="-5" dirty="0">
                <a:cs typeface="Calibri"/>
              </a:rPr>
              <a:t>this equivalence class </a:t>
            </a:r>
            <a:r>
              <a:rPr lang="en-GB" spc="-10" dirty="0">
                <a:cs typeface="Calibri"/>
              </a:rPr>
              <a:t>should </a:t>
            </a:r>
            <a:r>
              <a:rPr lang="en-GB" spc="-5" dirty="0">
                <a:cs typeface="Calibri"/>
              </a:rPr>
              <a:t>give you the same</a:t>
            </a:r>
            <a:r>
              <a:rPr lang="en-GB" spc="1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result.</a:t>
            </a:r>
            <a:endParaRPr lang="en-GB" dirty="0">
              <a:cs typeface="Calibri"/>
            </a:endParaRPr>
          </a:p>
          <a:p>
            <a:pPr marL="190500" indent="-178435" algn="just">
              <a:lnSpc>
                <a:spcPct val="100000"/>
              </a:lnSpc>
              <a:spcBef>
                <a:spcPts val="455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lang="en-GB" spc="-10" dirty="0">
                <a:cs typeface="Calibri"/>
              </a:rPr>
              <a:t>One </a:t>
            </a:r>
            <a:r>
              <a:rPr lang="en-GB" spc="-5" dirty="0">
                <a:cs typeface="Calibri"/>
              </a:rPr>
              <a:t>is for invalid </a:t>
            </a:r>
            <a:r>
              <a:rPr lang="en-GB" spc="-10" dirty="0">
                <a:cs typeface="Calibri"/>
              </a:rPr>
              <a:t>data </a:t>
            </a:r>
            <a:r>
              <a:rPr lang="en-GB" spc="-5" dirty="0">
                <a:cs typeface="Calibri"/>
              </a:rPr>
              <a:t>below lower </a:t>
            </a:r>
            <a:r>
              <a:rPr lang="en-GB" spc="-10" dirty="0">
                <a:cs typeface="Calibri"/>
              </a:rPr>
              <a:t>limit </a:t>
            </a:r>
            <a:r>
              <a:rPr lang="en-GB" spc="-5" dirty="0">
                <a:cs typeface="Calibri"/>
              </a:rPr>
              <a:t>i.e. any </a:t>
            </a:r>
            <a:r>
              <a:rPr lang="en-GB" spc="-10" dirty="0">
                <a:cs typeface="Calibri"/>
              </a:rPr>
              <a:t>one </a:t>
            </a:r>
            <a:r>
              <a:rPr lang="en-GB" spc="-5" dirty="0">
                <a:cs typeface="Calibri"/>
              </a:rPr>
              <a:t>value </a:t>
            </a:r>
            <a:r>
              <a:rPr lang="en-GB" spc="-10" dirty="0">
                <a:cs typeface="Calibri"/>
              </a:rPr>
              <a:t>below</a:t>
            </a:r>
            <a:r>
              <a:rPr lang="en-GB" spc="19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1.</a:t>
            </a:r>
            <a:endParaRPr lang="en-GB" dirty="0">
              <a:cs typeface="Calibri"/>
            </a:endParaRPr>
          </a:p>
          <a:p>
            <a:pPr marL="190500" indent="-178435" algn="just">
              <a:lnSpc>
                <a:spcPct val="100000"/>
              </a:lnSpc>
              <a:spcBef>
                <a:spcPts val="455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lang="en-GB" spc="-10" dirty="0">
                <a:cs typeface="Calibri"/>
              </a:rPr>
              <a:t>One </a:t>
            </a:r>
            <a:r>
              <a:rPr lang="en-GB" spc="-5" dirty="0">
                <a:cs typeface="Calibri"/>
              </a:rPr>
              <a:t>is for invalid </a:t>
            </a:r>
            <a:r>
              <a:rPr lang="en-GB" spc="-10" dirty="0">
                <a:cs typeface="Calibri"/>
              </a:rPr>
              <a:t>data </a:t>
            </a:r>
            <a:r>
              <a:rPr lang="en-GB" spc="-5" dirty="0">
                <a:cs typeface="Calibri"/>
              </a:rPr>
              <a:t>above </a:t>
            </a:r>
            <a:r>
              <a:rPr lang="en-GB" spc="-10" dirty="0">
                <a:cs typeface="Calibri"/>
              </a:rPr>
              <a:t>upper limit </a:t>
            </a:r>
            <a:r>
              <a:rPr lang="en-GB" spc="-5" dirty="0">
                <a:cs typeface="Calibri"/>
              </a:rPr>
              <a:t>i.e. any value above</a:t>
            </a:r>
            <a:r>
              <a:rPr lang="en-GB" spc="18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100.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143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475" y="539276"/>
            <a:ext cx="8093365" cy="7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  <a:tabLst>
                <a:tab pos="8068309" algn="l"/>
              </a:tabLst>
            </a:pPr>
            <a:r>
              <a:rPr dirty="0">
                <a:solidFill>
                  <a:srgbClr val="0083CA"/>
                </a:solidFill>
              </a:rPr>
              <a:t>Boundary </a:t>
            </a:r>
            <a:r>
              <a:rPr spc="-5" dirty="0">
                <a:solidFill>
                  <a:srgbClr val="0083CA"/>
                </a:solidFill>
              </a:rPr>
              <a:t>value</a:t>
            </a:r>
            <a:r>
              <a:rPr spc="-110" dirty="0">
                <a:solidFill>
                  <a:srgbClr val="0083CA"/>
                </a:solidFill>
              </a:rPr>
              <a:t> </a:t>
            </a:r>
            <a:r>
              <a:rPr dirty="0">
                <a:solidFill>
                  <a:srgbClr val="0083CA"/>
                </a:solidFill>
              </a:rPr>
              <a:t>analysis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152" y="2035353"/>
            <a:ext cx="7965440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dirty="0">
                <a:latin typeface="Calibri"/>
                <a:cs typeface="Calibri"/>
              </a:rPr>
              <a:t>Boundary </a:t>
            </a:r>
            <a:r>
              <a:rPr sz="2000" spc="-5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analysis is a type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black </a:t>
            </a:r>
            <a:r>
              <a:rPr sz="2000" spc="-5" dirty="0">
                <a:latin typeface="Calibri"/>
                <a:cs typeface="Calibri"/>
              </a:rPr>
              <a:t>box or specification based testing  </a:t>
            </a:r>
            <a:r>
              <a:rPr sz="2000" dirty="0">
                <a:latin typeface="Calibri"/>
                <a:cs typeface="Calibri"/>
              </a:rPr>
              <a:t>technique in which tests are </a:t>
            </a:r>
            <a:r>
              <a:rPr sz="2000" spc="-5" dirty="0">
                <a:latin typeface="Calibri"/>
                <a:cs typeface="Calibri"/>
              </a:rPr>
              <a:t>performed using </a:t>
            </a:r>
            <a:r>
              <a:rPr sz="2000" dirty="0">
                <a:latin typeface="Calibri"/>
                <a:cs typeface="Calibri"/>
              </a:rPr>
              <a:t>the boundary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values.</a:t>
            </a:r>
            <a:endParaRPr sz="2000" dirty="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dirty="0">
                <a:latin typeface="Calibri"/>
                <a:cs typeface="Calibri"/>
              </a:rPr>
              <a:t>Boundary </a:t>
            </a:r>
            <a:r>
              <a:rPr sz="2000" spc="-5" dirty="0">
                <a:latin typeface="Calibri"/>
                <a:cs typeface="Calibri"/>
              </a:rPr>
              <a:t>Testing </a:t>
            </a:r>
            <a:r>
              <a:rPr sz="2000" dirty="0">
                <a:latin typeface="Calibri"/>
                <a:cs typeface="Calibri"/>
              </a:rPr>
              <a:t>comes after the </a:t>
            </a:r>
            <a:r>
              <a:rPr sz="2000" spc="-5" dirty="0">
                <a:latin typeface="Calibri"/>
                <a:cs typeface="Calibri"/>
              </a:rPr>
              <a:t>Equivalence Class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Partitioning.</a:t>
            </a:r>
            <a:endParaRPr sz="2000" dirty="0">
              <a:latin typeface="Calibri"/>
              <a:cs typeface="Calibri"/>
            </a:endParaRPr>
          </a:p>
          <a:p>
            <a:pPr marL="190500" marR="373380" indent="-178435">
              <a:lnSpc>
                <a:spcPct val="100000"/>
              </a:lnSpc>
              <a:spcBef>
                <a:spcPts val="480"/>
              </a:spcBef>
              <a:buClr>
                <a:srgbClr val="007CB9"/>
              </a:buClr>
              <a:buChar char="•"/>
              <a:tabLst>
                <a:tab pos="191135" algn="l"/>
              </a:tabLst>
            </a:pPr>
            <a:r>
              <a:rPr sz="2000" spc="-5" dirty="0">
                <a:latin typeface="Calibri"/>
                <a:cs typeface="Calibri"/>
              </a:rPr>
              <a:t>Testing between extreme </a:t>
            </a:r>
            <a:r>
              <a:rPr sz="2000" dirty="0">
                <a:latin typeface="Calibri"/>
                <a:cs typeface="Calibri"/>
              </a:rPr>
              <a:t>ends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boundaries </a:t>
            </a:r>
            <a:r>
              <a:rPr sz="2000" spc="-5" dirty="0">
                <a:latin typeface="Calibri"/>
                <a:cs typeface="Calibri"/>
              </a:rPr>
              <a:t>between partitions of </a:t>
            </a:r>
            <a:r>
              <a:rPr sz="2000" dirty="0">
                <a:latin typeface="Calibri"/>
                <a:cs typeface="Calibri"/>
              </a:rPr>
              <a:t>the  input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12700" marR="4281170">
              <a:lnSpc>
                <a:spcPts val="2880"/>
              </a:lnSpc>
              <a:spcBef>
                <a:spcPts val="175"/>
              </a:spcBef>
            </a:pP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1 to 10 </a:t>
            </a:r>
            <a:r>
              <a:rPr sz="2000" spc="-5" dirty="0">
                <a:latin typeface="Calibri"/>
                <a:cs typeface="Calibri"/>
              </a:rPr>
              <a:t>(boundary value)  Test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0, 1, 2 to 9, 10,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</a:t>
            </a:r>
          </a:p>
        </p:txBody>
      </p:sp>
      <p:sp>
        <p:nvSpPr>
          <p:cNvPr id="5" name="object 5"/>
          <p:cNvSpPr/>
          <p:nvPr/>
        </p:nvSpPr>
        <p:spPr>
          <a:xfrm>
            <a:off x="562152" y="4926508"/>
            <a:ext cx="7772400" cy="1496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5CCF6B-1C38-0B4B-8C3C-1B568E4A1493}"/>
                  </a:ext>
                </a:extLst>
              </p14:cNvPr>
              <p14:cNvContentPartPr/>
              <p14:nvPr/>
            </p14:nvContentPartPr>
            <p14:xfrm>
              <a:off x="2417709" y="4772992"/>
              <a:ext cx="101160" cy="7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5CCF6B-1C38-0B4B-8C3C-1B568E4A14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2229" y="4757872"/>
                <a:ext cx="13140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20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Microsoft Macintosh PowerPoint</Application>
  <PresentationFormat>On-screen Show (4:3)</PresentationFormat>
  <Paragraphs>152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Verdana</vt:lpstr>
      <vt:lpstr>Office Theme</vt:lpstr>
      <vt:lpstr>Software Quality Assurance</vt:lpstr>
      <vt:lpstr>PowerPoint Presentation</vt:lpstr>
      <vt:lpstr>Test Cases </vt:lpstr>
      <vt:lpstr>Good Test Cases </vt:lpstr>
      <vt:lpstr>Test Case Design Technique </vt:lpstr>
      <vt:lpstr>Black-box: Three major approaches </vt:lpstr>
      <vt:lpstr>Black-box : Equivalence Partitioning </vt:lpstr>
      <vt:lpstr>Black-box : Equivalence Partitioning </vt:lpstr>
      <vt:lpstr>Boundary value analysis </vt:lpstr>
      <vt:lpstr>Decision Table </vt:lpstr>
      <vt:lpstr> Decision Table </vt:lpstr>
      <vt:lpstr>Cause Effect Graph </vt:lpstr>
      <vt:lpstr> Benefits: </vt:lpstr>
      <vt:lpstr>Error Guessing </vt:lpstr>
      <vt:lpstr>Random Testing</vt:lpstr>
      <vt:lpstr>Items in test cases</vt:lpstr>
      <vt:lpstr>PowerPoint Presentation</vt:lpstr>
      <vt:lpstr>PowerPoint Presentation</vt:lpstr>
      <vt:lpstr>Sample 1</vt:lpstr>
      <vt:lpstr>PowerPoint Presentation</vt:lpstr>
      <vt:lpstr>PowerPoint Presentation</vt:lpstr>
      <vt:lpstr>PowerPoint Presentation</vt:lpstr>
      <vt:lpstr>Open excel sheet Start test case writing</vt:lpstr>
      <vt:lpstr>Activity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Subhashini</dc:creator>
  <cp:lastModifiedBy/>
  <cp:revision>1</cp:revision>
  <dcterms:created xsi:type="dcterms:W3CDTF">2020-12-02T01:21:16Z</dcterms:created>
  <dcterms:modified xsi:type="dcterms:W3CDTF">2020-12-02T01:35:27Z</dcterms:modified>
</cp:coreProperties>
</file>