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35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5140" y="244805"/>
            <a:ext cx="56337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612519"/>
            <a:ext cx="8376919" cy="3514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7757" y="65097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0214" y="740410"/>
            <a:ext cx="4804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ISAD253SL</a:t>
            </a:r>
            <a:r>
              <a:rPr spc="-45" dirty="0"/>
              <a:t> </a:t>
            </a:r>
            <a:r>
              <a:rPr spc="-5" dirty="0"/>
              <a:t>-</a:t>
            </a:r>
            <a:r>
              <a:rPr spc="-15" dirty="0"/>
              <a:t> Databases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16479" y="1963039"/>
            <a:ext cx="36125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7884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Lesson</a:t>
            </a:r>
            <a:r>
              <a:rPr sz="3600" spc="79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10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Data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Normalization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3505200"/>
            <a:ext cx="2994660" cy="1905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352800"/>
            <a:ext cx="7427976" cy="2895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219200"/>
            <a:ext cx="8878824" cy="1752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54729" y="168910"/>
            <a:ext cx="2189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  <a:r>
              <a:rPr spc="-55" dirty="0"/>
              <a:t> </a:t>
            </a:r>
            <a:r>
              <a:rPr spc="-5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450414"/>
            <a:ext cx="509587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DEPARTMENT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not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60" dirty="0">
                <a:latin typeface="Calibri"/>
                <a:cs typeface="Calibri"/>
              </a:rPr>
              <a:t>1NF.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Font typeface="Arial MT"/>
              <a:buChar char="•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According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1NF: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4357878"/>
            <a:ext cx="177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DEPARTMENT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9828" y="4281678"/>
            <a:ext cx="1460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Calibri"/>
                <a:cs typeface="Calibri"/>
              </a:rPr>
              <a:t>L</a:t>
            </a:r>
            <a:r>
              <a:rPr sz="2400" b="1" spc="-5" dirty="0">
                <a:latin typeface="Calibri"/>
                <a:cs typeface="Calibri"/>
              </a:rPr>
              <a:t>OC</a:t>
            </a:r>
            <a:r>
              <a:rPr sz="2400" b="1" spc="-19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TI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800600"/>
            <a:ext cx="5105400" cy="1066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381000"/>
            <a:ext cx="6705600" cy="15240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3164" y="4728971"/>
            <a:ext cx="3238499" cy="12283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1814"/>
            <a:ext cx="8305800" cy="67772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741" y="336549"/>
            <a:ext cx="7973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Normalizing</a:t>
            </a:r>
            <a:r>
              <a:rPr spc="40" dirty="0"/>
              <a:t> </a:t>
            </a:r>
            <a:r>
              <a:rPr spc="-20" dirty="0"/>
              <a:t>nested</a:t>
            </a:r>
            <a:r>
              <a:rPr spc="5" dirty="0"/>
              <a:t> </a:t>
            </a:r>
            <a:r>
              <a:rPr spc="-15" dirty="0"/>
              <a:t>relations</a:t>
            </a:r>
            <a:r>
              <a:rPr spc="30" dirty="0"/>
              <a:t> </a:t>
            </a:r>
            <a:r>
              <a:rPr spc="-25" dirty="0"/>
              <a:t>into</a:t>
            </a:r>
            <a:r>
              <a:rPr dirty="0"/>
              <a:t> </a:t>
            </a:r>
            <a:r>
              <a:rPr spc="-5" dirty="0"/>
              <a:t>1NF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8172" y="3145027"/>
            <a:ext cx="7340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EMP_PROJ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(Ssn,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Ename,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{PROJS(Pnumber,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Hours)})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103" y="1668779"/>
            <a:ext cx="6641592" cy="1143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4014215"/>
            <a:ext cx="4800600" cy="24003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829" y="336549"/>
            <a:ext cx="5709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Second</a:t>
            </a:r>
            <a:r>
              <a:rPr spc="-15" dirty="0"/>
              <a:t> </a:t>
            </a:r>
            <a:r>
              <a:rPr spc="-5" dirty="0"/>
              <a:t>Normal</a:t>
            </a:r>
            <a:r>
              <a:rPr spc="10" dirty="0"/>
              <a:t> </a:t>
            </a:r>
            <a:r>
              <a:rPr spc="-15" dirty="0"/>
              <a:t>Form </a:t>
            </a:r>
            <a:r>
              <a:rPr spc="-5" dirty="0"/>
              <a:t>(2NF)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197850" cy="402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Based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concept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fully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functional</a:t>
            </a:r>
            <a:r>
              <a:rPr sz="2600" spc="-20" dirty="0">
                <a:latin typeface="Calibri"/>
                <a:cs typeface="Calibri"/>
              </a:rPr>
              <a:t> dependency.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9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relational schema </a:t>
            </a:r>
            <a:r>
              <a:rPr sz="2600" dirty="0">
                <a:latin typeface="Calibri"/>
                <a:cs typeface="Calibri"/>
              </a:rPr>
              <a:t>‘R’ is in </a:t>
            </a:r>
            <a:r>
              <a:rPr sz="2600" spc="-65" dirty="0">
                <a:latin typeface="Calibri"/>
                <a:cs typeface="Calibri"/>
              </a:rPr>
              <a:t>2NF,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10" dirty="0">
                <a:latin typeface="Calibri"/>
                <a:cs typeface="Calibri"/>
              </a:rPr>
              <a:t>every </a:t>
            </a:r>
            <a:r>
              <a:rPr sz="2600" spc="-20" dirty="0">
                <a:latin typeface="Calibri"/>
                <a:cs typeface="Calibri"/>
              </a:rPr>
              <a:t>non-key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5" dirty="0">
                <a:latin typeface="Calibri"/>
                <a:cs typeface="Calibri"/>
              </a:rPr>
              <a:t>‘A’ </a:t>
            </a:r>
            <a:r>
              <a:rPr sz="2600" dirty="0">
                <a:latin typeface="Calibri"/>
                <a:cs typeface="Calibri"/>
              </a:rPr>
              <a:t>in ‘R’ is </a:t>
            </a:r>
            <a:r>
              <a:rPr sz="2600" spc="-5" dirty="0">
                <a:latin typeface="Calibri"/>
                <a:cs typeface="Calibri"/>
              </a:rPr>
              <a:t>fully functionally </a:t>
            </a:r>
            <a:r>
              <a:rPr sz="2600" spc="-10" dirty="0">
                <a:latin typeface="Calibri"/>
                <a:cs typeface="Calibri"/>
              </a:rPr>
              <a:t>dependent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b="1" dirty="0">
                <a:latin typeface="Calibri"/>
                <a:cs typeface="Calibri"/>
              </a:rPr>
              <a:t>primary </a:t>
            </a:r>
            <a:r>
              <a:rPr sz="2600" b="1" spc="-35" dirty="0">
                <a:latin typeface="Calibri"/>
                <a:cs typeface="Calibri"/>
              </a:rPr>
              <a:t>key </a:t>
            </a:r>
            <a:r>
              <a:rPr sz="2600" b="1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‘R’.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355600" marR="459105" indent="-342900">
              <a:lnSpc>
                <a:spcPct val="100000"/>
              </a:lnSpc>
              <a:spcBef>
                <a:spcPts val="16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is in 1NF and </a:t>
            </a:r>
            <a:r>
              <a:rPr sz="2600" spc="-10" dirty="0">
                <a:latin typeface="Calibri"/>
                <a:cs typeface="Calibri"/>
              </a:rPr>
              <a:t>every </a:t>
            </a:r>
            <a:r>
              <a:rPr sz="2600" spc="-5" dirty="0">
                <a:latin typeface="Calibri"/>
                <a:cs typeface="Calibri"/>
              </a:rPr>
              <a:t>non-primary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fully functionally </a:t>
            </a:r>
            <a:r>
              <a:rPr sz="2600" spc="-10" dirty="0">
                <a:latin typeface="Calibri"/>
                <a:cs typeface="Calibri"/>
              </a:rPr>
              <a:t>dependent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798830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2NF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involves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removal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partial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dependencies.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If a </a:t>
            </a:r>
            <a:r>
              <a:rPr sz="2600" spc="-5" dirty="0">
                <a:latin typeface="Calibri"/>
                <a:cs typeface="Calibri"/>
              </a:rPr>
              <a:t>partial dependency </a:t>
            </a:r>
            <a:r>
              <a:rPr sz="2600" spc="-10" dirty="0">
                <a:latin typeface="Calibri"/>
                <a:cs typeface="Calibri"/>
              </a:rPr>
              <a:t>exists, </a:t>
            </a:r>
            <a:r>
              <a:rPr sz="2600" spc="-15" dirty="0">
                <a:latin typeface="Calibri"/>
                <a:cs typeface="Calibri"/>
              </a:rPr>
              <a:t>remove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partially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dependent attribute(s) from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relation by </a:t>
            </a:r>
            <a:r>
              <a:rPr sz="2600" spc="-5" dirty="0">
                <a:latin typeface="Calibri"/>
                <a:cs typeface="Calibri"/>
              </a:rPr>
              <a:t>placing </a:t>
            </a:r>
            <a:r>
              <a:rPr sz="2600" dirty="0">
                <a:latin typeface="Calibri"/>
                <a:cs typeface="Calibri"/>
              </a:rPr>
              <a:t>them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dirty="0">
                <a:latin typeface="Calibri"/>
                <a:cs typeface="Calibri"/>
              </a:rPr>
              <a:t>along with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copy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their </a:t>
            </a:r>
            <a:r>
              <a:rPr sz="2600" spc="-5" dirty="0">
                <a:latin typeface="Calibri"/>
                <a:cs typeface="Calibri"/>
              </a:rPr>
              <a:t>determinant.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9829" y="336549"/>
            <a:ext cx="5709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Second</a:t>
            </a:r>
            <a:r>
              <a:rPr spc="-15" dirty="0"/>
              <a:t> </a:t>
            </a:r>
            <a:r>
              <a:rPr spc="-5" dirty="0"/>
              <a:t>Normal</a:t>
            </a:r>
            <a:r>
              <a:rPr spc="10" dirty="0"/>
              <a:t> </a:t>
            </a:r>
            <a:r>
              <a:rPr spc="-15" dirty="0"/>
              <a:t>Form </a:t>
            </a:r>
            <a:r>
              <a:rPr spc="-5" dirty="0"/>
              <a:t>(2NF)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183" y="4407723"/>
            <a:ext cx="7172325" cy="157099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1NF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dirty="0">
                <a:latin typeface="Calibri"/>
                <a:cs typeface="Calibri"/>
              </a:rPr>
              <a:t> in </a:t>
            </a:r>
            <a:r>
              <a:rPr sz="2600" spc="-65" dirty="0">
                <a:latin typeface="Calibri"/>
                <a:cs typeface="Calibri"/>
              </a:rPr>
              <a:t>2NF.</a:t>
            </a:r>
            <a:endParaRPr sz="26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The functional dependencies </a:t>
            </a:r>
            <a:r>
              <a:rPr sz="2600" dirty="0">
                <a:latin typeface="Calibri"/>
                <a:cs typeface="Calibri"/>
              </a:rPr>
              <a:t>FD2 and FD3 </a:t>
            </a:r>
            <a:r>
              <a:rPr sz="2600" spc="-5" dirty="0">
                <a:latin typeface="Calibri"/>
                <a:cs typeface="Calibri"/>
              </a:rPr>
              <a:t>partially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dependent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key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{Ssn,Pnumber}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385316"/>
            <a:ext cx="7543800" cy="26563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40658" y="168910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9143999" cy="40858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885" y="336549"/>
            <a:ext cx="4808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Transitive</a:t>
            </a:r>
            <a:r>
              <a:rPr spc="-65" dirty="0"/>
              <a:t> </a:t>
            </a:r>
            <a:r>
              <a:rPr spc="-5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40510"/>
            <a:ext cx="4998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y 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z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attributes,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194" y="1960435"/>
            <a:ext cx="232410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x  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3584" y="1960435"/>
            <a:ext cx="233045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marR="5080" indent="-8890">
              <a:lnSpc>
                <a:spcPct val="1201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y  z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3801338"/>
            <a:ext cx="5904865" cy="118554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‘z’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transitively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dependent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x.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819"/>
              </a:spcBef>
              <a:tabLst>
                <a:tab pos="2967990" algn="l"/>
              </a:tabLst>
            </a:pPr>
            <a:r>
              <a:rPr sz="3600" dirty="0">
                <a:latin typeface="Calibri"/>
                <a:cs typeface="Calibri"/>
              </a:rPr>
              <a:t>x	z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9035" y="2461132"/>
            <a:ext cx="429259" cy="114300"/>
          </a:xfrm>
          <a:custGeom>
            <a:avLst/>
            <a:gdLst/>
            <a:ahLst/>
            <a:cxnLst/>
            <a:rect l="l" t="t" r="r" b="b"/>
            <a:pathLst>
              <a:path w="429260" h="114300">
                <a:moveTo>
                  <a:pt x="314959" y="0"/>
                </a:moveTo>
                <a:lnTo>
                  <a:pt x="314621" y="38053"/>
                </a:lnTo>
                <a:lnTo>
                  <a:pt x="333628" y="38226"/>
                </a:lnTo>
                <a:lnTo>
                  <a:pt x="333247" y="76326"/>
                </a:lnTo>
                <a:lnTo>
                  <a:pt x="314281" y="76326"/>
                </a:lnTo>
                <a:lnTo>
                  <a:pt x="313944" y="114300"/>
                </a:lnTo>
                <a:lnTo>
                  <a:pt x="391608" y="76326"/>
                </a:lnTo>
                <a:lnTo>
                  <a:pt x="333247" y="76326"/>
                </a:lnTo>
                <a:lnTo>
                  <a:pt x="391963" y="76153"/>
                </a:lnTo>
                <a:lnTo>
                  <a:pt x="428751" y="58165"/>
                </a:lnTo>
                <a:lnTo>
                  <a:pt x="314959" y="0"/>
                </a:lnTo>
                <a:close/>
              </a:path>
              <a:path w="429260" h="114300">
                <a:moveTo>
                  <a:pt x="314621" y="38053"/>
                </a:moveTo>
                <a:lnTo>
                  <a:pt x="314283" y="76153"/>
                </a:lnTo>
                <a:lnTo>
                  <a:pt x="333247" y="76326"/>
                </a:lnTo>
                <a:lnTo>
                  <a:pt x="333628" y="38226"/>
                </a:lnTo>
                <a:lnTo>
                  <a:pt x="314621" y="38053"/>
                </a:lnTo>
                <a:close/>
              </a:path>
              <a:path w="429260" h="114300">
                <a:moveTo>
                  <a:pt x="253" y="35178"/>
                </a:moveTo>
                <a:lnTo>
                  <a:pt x="0" y="73278"/>
                </a:lnTo>
                <a:lnTo>
                  <a:pt x="314283" y="76153"/>
                </a:lnTo>
                <a:lnTo>
                  <a:pt x="314621" y="38053"/>
                </a:lnTo>
                <a:lnTo>
                  <a:pt x="253" y="35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9035" y="3070732"/>
            <a:ext cx="429259" cy="114300"/>
          </a:xfrm>
          <a:custGeom>
            <a:avLst/>
            <a:gdLst/>
            <a:ahLst/>
            <a:cxnLst/>
            <a:rect l="l" t="t" r="r" b="b"/>
            <a:pathLst>
              <a:path w="429260" h="114300">
                <a:moveTo>
                  <a:pt x="314959" y="0"/>
                </a:moveTo>
                <a:lnTo>
                  <a:pt x="314621" y="38053"/>
                </a:lnTo>
                <a:lnTo>
                  <a:pt x="333628" y="38226"/>
                </a:lnTo>
                <a:lnTo>
                  <a:pt x="333247" y="76326"/>
                </a:lnTo>
                <a:lnTo>
                  <a:pt x="314281" y="76326"/>
                </a:lnTo>
                <a:lnTo>
                  <a:pt x="313944" y="114300"/>
                </a:lnTo>
                <a:lnTo>
                  <a:pt x="391608" y="76326"/>
                </a:lnTo>
                <a:lnTo>
                  <a:pt x="333247" y="76326"/>
                </a:lnTo>
                <a:lnTo>
                  <a:pt x="391963" y="76153"/>
                </a:lnTo>
                <a:lnTo>
                  <a:pt x="428751" y="58165"/>
                </a:lnTo>
                <a:lnTo>
                  <a:pt x="314959" y="0"/>
                </a:lnTo>
                <a:close/>
              </a:path>
              <a:path w="429260" h="114300">
                <a:moveTo>
                  <a:pt x="314621" y="38053"/>
                </a:moveTo>
                <a:lnTo>
                  <a:pt x="314283" y="76153"/>
                </a:lnTo>
                <a:lnTo>
                  <a:pt x="333247" y="76326"/>
                </a:lnTo>
                <a:lnTo>
                  <a:pt x="333628" y="38226"/>
                </a:lnTo>
                <a:lnTo>
                  <a:pt x="314621" y="38053"/>
                </a:lnTo>
                <a:close/>
              </a:path>
              <a:path w="429260" h="114300">
                <a:moveTo>
                  <a:pt x="253" y="35178"/>
                </a:moveTo>
                <a:lnTo>
                  <a:pt x="0" y="73278"/>
                </a:lnTo>
                <a:lnTo>
                  <a:pt x="314283" y="76153"/>
                </a:lnTo>
                <a:lnTo>
                  <a:pt x="314621" y="38053"/>
                </a:lnTo>
                <a:lnTo>
                  <a:pt x="253" y="35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9161" y="4744211"/>
            <a:ext cx="609600" cy="114300"/>
          </a:xfrm>
          <a:custGeom>
            <a:avLst/>
            <a:gdLst/>
            <a:ahLst/>
            <a:cxnLst/>
            <a:rect l="l" t="t" r="r" b="b"/>
            <a:pathLst>
              <a:path w="609600" h="114300">
                <a:moveTo>
                  <a:pt x="495300" y="0"/>
                </a:moveTo>
                <a:lnTo>
                  <a:pt x="495300" y="114300"/>
                </a:lnTo>
                <a:lnTo>
                  <a:pt x="571500" y="76200"/>
                </a:lnTo>
                <a:lnTo>
                  <a:pt x="514350" y="76200"/>
                </a:lnTo>
                <a:lnTo>
                  <a:pt x="514350" y="38100"/>
                </a:lnTo>
                <a:lnTo>
                  <a:pt x="571500" y="38100"/>
                </a:lnTo>
                <a:lnTo>
                  <a:pt x="495300" y="0"/>
                </a:lnTo>
                <a:close/>
              </a:path>
              <a:path w="609600" h="114300">
                <a:moveTo>
                  <a:pt x="4953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609600" h="114300">
                <a:moveTo>
                  <a:pt x="571500" y="38100"/>
                </a:moveTo>
                <a:lnTo>
                  <a:pt x="514350" y="38100"/>
                </a:lnTo>
                <a:lnTo>
                  <a:pt x="514350" y="76200"/>
                </a:lnTo>
                <a:lnTo>
                  <a:pt x="571500" y="76200"/>
                </a:lnTo>
                <a:lnTo>
                  <a:pt x="609600" y="57150"/>
                </a:lnTo>
                <a:lnTo>
                  <a:pt x="5715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32661"/>
            <a:ext cx="7890509" cy="179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3NF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concept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transitive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dependency.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Condition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A:</a:t>
            </a:r>
            <a:endParaRPr sz="24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relational </a:t>
            </a:r>
            <a:r>
              <a:rPr sz="2400" spc="-5" dirty="0">
                <a:latin typeface="Calibri"/>
                <a:cs typeface="Calibri"/>
              </a:rPr>
              <a:t>schema </a:t>
            </a:r>
            <a:r>
              <a:rPr sz="2400" dirty="0">
                <a:latin typeface="Calibri"/>
                <a:cs typeface="Calibri"/>
              </a:rPr>
              <a:t>is in </a:t>
            </a:r>
            <a:r>
              <a:rPr sz="2400" spc="-5" dirty="0">
                <a:latin typeface="Calibri"/>
                <a:cs typeface="Calibri"/>
              </a:rPr>
              <a:t>3NF only </a:t>
            </a:r>
            <a:r>
              <a:rPr sz="2400" dirty="0">
                <a:latin typeface="Calibri"/>
                <a:cs typeface="Calibri"/>
              </a:rPr>
              <a:t>if it is in </a:t>
            </a:r>
            <a:r>
              <a:rPr sz="2400" spc="-5" dirty="0">
                <a:latin typeface="Calibri"/>
                <a:cs typeface="Calibri"/>
              </a:rPr>
              <a:t>2NF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non </a:t>
            </a:r>
            <a:r>
              <a:rPr sz="2400" spc="-30" dirty="0">
                <a:latin typeface="Calibri"/>
                <a:cs typeface="Calibri"/>
              </a:rPr>
              <a:t>key</a:t>
            </a:r>
            <a:r>
              <a:rPr sz="2400" spc="-10" dirty="0">
                <a:latin typeface="Calibri"/>
                <a:cs typeface="Calibri"/>
              </a:rPr>
              <a:t> attribute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transitively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dependent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PK.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0671" y="3948760"/>
            <a:ext cx="2806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exists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relation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437378"/>
            <a:ext cx="4359910" cy="21469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Condition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4187825" algn="l"/>
              </a:tabLst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functi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na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 dependenc</a:t>
            </a:r>
            <a:r>
              <a:rPr sz="2400" dirty="0">
                <a:latin typeface="Calibri"/>
                <a:cs typeface="Calibri"/>
              </a:rPr>
              <a:t>y	X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then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alibri"/>
                <a:cs typeface="Calibri"/>
              </a:rPr>
              <a:t>‘X’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marR="361315" algn="ctr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5632196"/>
            <a:ext cx="696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Calibri"/>
                <a:cs typeface="Calibri"/>
              </a:rPr>
              <a:t>‘A’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prime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‘X’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super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key.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94713" y="336549"/>
            <a:ext cx="5280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Third</a:t>
            </a:r>
            <a:r>
              <a:rPr spc="-20" dirty="0"/>
              <a:t> </a:t>
            </a:r>
            <a:r>
              <a:rPr spc="-5" dirty="0"/>
              <a:t>Normal </a:t>
            </a:r>
            <a:r>
              <a:rPr spc="-15" dirty="0"/>
              <a:t>Form</a:t>
            </a:r>
            <a:r>
              <a:rPr spc="-20" dirty="0"/>
              <a:t> </a:t>
            </a:r>
            <a:r>
              <a:rPr spc="-5" dirty="0"/>
              <a:t>(3NF)</a:t>
            </a:r>
          </a:p>
        </p:txBody>
      </p:sp>
      <p:sp>
        <p:nvSpPr>
          <p:cNvPr id="7" name="object 7"/>
          <p:cNvSpPr/>
          <p:nvPr/>
        </p:nvSpPr>
        <p:spPr>
          <a:xfrm>
            <a:off x="4877434" y="4061333"/>
            <a:ext cx="429259" cy="114300"/>
          </a:xfrm>
          <a:custGeom>
            <a:avLst/>
            <a:gdLst/>
            <a:ahLst/>
            <a:cxnLst/>
            <a:rect l="l" t="t" r="r" b="b"/>
            <a:pathLst>
              <a:path w="429260" h="114300">
                <a:moveTo>
                  <a:pt x="314960" y="0"/>
                </a:moveTo>
                <a:lnTo>
                  <a:pt x="314621" y="38053"/>
                </a:lnTo>
                <a:lnTo>
                  <a:pt x="333628" y="38227"/>
                </a:lnTo>
                <a:lnTo>
                  <a:pt x="333248" y="76327"/>
                </a:lnTo>
                <a:lnTo>
                  <a:pt x="314281" y="76327"/>
                </a:lnTo>
                <a:lnTo>
                  <a:pt x="313943" y="114300"/>
                </a:lnTo>
                <a:lnTo>
                  <a:pt x="391608" y="76327"/>
                </a:lnTo>
                <a:lnTo>
                  <a:pt x="333248" y="76327"/>
                </a:lnTo>
                <a:lnTo>
                  <a:pt x="391963" y="76153"/>
                </a:lnTo>
                <a:lnTo>
                  <a:pt x="428751" y="58166"/>
                </a:lnTo>
                <a:lnTo>
                  <a:pt x="314960" y="0"/>
                </a:lnTo>
                <a:close/>
              </a:path>
              <a:path w="429260" h="114300">
                <a:moveTo>
                  <a:pt x="314621" y="38053"/>
                </a:moveTo>
                <a:lnTo>
                  <a:pt x="314283" y="76153"/>
                </a:lnTo>
                <a:lnTo>
                  <a:pt x="333248" y="76327"/>
                </a:lnTo>
                <a:lnTo>
                  <a:pt x="333628" y="38227"/>
                </a:lnTo>
                <a:lnTo>
                  <a:pt x="314621" y="38053"/>
                </a:lnTo>
                <a:close/>
              </a:path>
              <a:path w="429260" h="114300">
                <a:moveTo>
                  <a:pt x="253" y="35179"/>
                </a:moveTo>
                <a:lnTo>
                  <a:pt x="0" y="73279"/>
                </a:lnTo>
                <a:lnTo>
                  <a:pt x="314283" y="76153"/>
                </a:lnTo>
                <a:lnTo>
                  <a:pt x="314621" y="38053"/>
                </a:lnTo>
                <a:lnTo>
                  <a:pt x="253" y="351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9492" y="336549"/>
            <a:ext cx="4984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Functional</a:t>
            </a:r>
            <a:r>
              <a:rPr spc="-25" dirty="0"/>
              <a:t> </a:t>
            </a:r>
            <a:r>
              <a:rPr spc="-5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30833"/>
            <a:ext cx="7964805" cy="1612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683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relationship between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5" dirty="0">
                <a:latin typeface="Calibri"/>
                <a:cs typeface="Calibri"/>
              </a:rPr>
              <a:t>such that,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‘B’ 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said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functionally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dependent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 another</a:t>
            </a:r>
            <a:endParaRPr sz="26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2600" spc="-10" dirty="0">
                <a:latin typeface="Calibri"/>
                <a:cs typeface="Calibri"/>
              </a:rPr>
              <a:t>attribute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45" dirty="0">
                <a:latin typeface="Calibri"/>
                <a:cs typeface="Calibri"/>
              </a:rPr>
              <a:t>‘A’,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5" dirty="0">
                <a:latin typeface="Calibri"/>
                <a:cs typeface="Calibri"/>
              </a:rPr>
              <a:t> of </a:t>
            </a:r>
            <a:r>
              <a:rPr sz="2600" spc="-110" dirty="0">
                <a:latin typeface="Calibri"/>
                <a:cs typeface="Calibri"/>
              </a:rPr>
              <a:t>‘A’</a:t>
            </a:r>
            <a:r>
              <a:rPr sz="2600" spc="-15" dirty="0">
                <a:latin typeface="Calibri"/>
                <a:cs typeface="Calibri"/>
              </a:rPr>
              <a:t> 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times</a:t>
            </a:r>
            <a:r>
              <a:rPr sz="2600" spc="-5" dirty="0">
                <a:latin typeface="Calibri"/>
                <a:cs typeface="Calibri"/>
              </a:rPr>
              <a:t> determines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‘B’.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594" y="4789525"/>
            <a:ext cx="4707255" cy="1452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2600" dirty="0">
                <a:latin typeface="Calibri"/>
                <a:cs typeface="Calibri"/>
              </a:rPr>
              <a:t>‘B’ is </a:t>
            </a:r>
            <a:r>
              <a:rPr sz="2600" spc="-5" dirty="0">
                <a:latin typeface="Calibri"/>
                <a:cs typeface="Calibri"/>
              </a:rPr>
              <a:t>functionally </a:t>
            </a:r>
            <a:r>
              <a:rPr sz="2600" spc="-10" dirty="0">
                <a:latin typeface="Calibri"/>
                <a:cs typeface="Calibri"/>
              </a:rPr>
              <a:t>dependent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spc="-145" dirty="0">
                <a:latin typeface="Calibri"/>
                <a:cs typeface="Calibri"/>
              </a:rPr>
              <a:t>‘A’.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5" dirty="0">
                <a:latin typeface="Calibri"/>
                <a:cs typeface="Calibri"/>
              </a:rPr>
              <a:t>‘A’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functionally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determines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‘B’.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spc="-105" dirty="0">
                <a:latin typeface="Calibri"/>
                <a:cs typeface="Calibri"/>
              </a:rPr>
              <a:t>‘A’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Determinant</a:t>
            </a:r>
            <a:r>
              <a:rPr sz="2600" spc="-1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265932"/>
            <a:ext cx="7696200" cy="11536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83233"/>
            <a:ext cx="7906384" cy="411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16865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1NF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2NF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which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non-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transitively </a:t>
            </a:r>
            <a:r>
              <a:rPr sz="2600" spc="-10" dirty="0">
                <a:latin typeface="Calibri"/>
                <a:cs typeface="Calibri"/>
              </a:rPr>
              <a:t>dependent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70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3NF</a:t>
            </a:r>
            <a:r>
              <a:rPr sz="2600" spc="-15" dirty="0">
                <a:latin typeface="Calibri"/>
                <a:cs typeface="Calibri"/>
              </a:rPr>
              <a:t> involves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removal </a:t>
            </a:r>
            <a:r>
              <a:rPr sz="2600" spc="-5" dirty="0">
                <a:latin typeface="Calibri"/>
                <a:cs typeface="Calibri"/>
              </a:rPr>
              <a:t>of transitive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dependencies.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9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transitive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dependency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exists,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remove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transitively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dependent attribute(s) from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relation by </a:t>
            </a:r>
            <a:r>
              <a:rPr sz="2600" spc="-5" dirty="0">
                <a:latin typeface="Calibri"/>
                <a:cs typeface="Calibri"/>
              </a:rPr>
              <a:t>placing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attribute(s)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new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along 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copy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determinant.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4713" y="336549"/>
            <a:ext cx="5280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Third</a:t>
            </a:r>
            <a:r>
              <a:rPr spc="-20" dirty="0"/>
              <a:t> </a:t>
            </a:r>
            <a:r>
              <a:rPr spc="-5" dirty="0"/>
              <a:t>Normal </a:t>
            </a:r>
            <a:r>
              <a:rPr spc="-15" dirty="0"/>
              <a:t>Form</a:t>
            </a:r>
            <a:r>
              <a:rPr spc="-20" dirty="0"/>
              <a:t> </a:t>
            </a:r>
            <a:r>
              <a:rPr spc="-5" dirty="0"/>
              <a:t>(3NF)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3822268"/>
            <a:ext cx="5988685" cy="232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Ssn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→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{Ename,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Bdate,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Dnumber}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Dnumber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{Dname,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Dmgr_ssn}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Ssn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{Dname,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Dmgr_ssn}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307" y="1676400"/>
            <a:ext cx="8711184" cy="1600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8800"/>
            <a:ext cx="9143999" cy="3200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8594"/>
            <a:ext cx="77139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Normalize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LOTS</a:t>
            </a:r>
            <a:r>
              <a:rPr sz="2800" spc="-15" dirty="0">
                <a:latin typeface="Calibri"/>
                <a:cs typeface="Calibri"/>
              </a:rPr>
              <a:t> relation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2NF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3NF.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2871216"/>
            <a:ext cx="7620000" cy="3354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105" dirty="0"/>
              <a:t>x</a:t>
            </a:r>
            <a:r>
              <a:rPr spc="-10" dirty="0"/>
              <a:t>e</a:t>
            </a:r>
            <a:r>
              <a:rPr spc="-65" dirty="0"/>
              <a:t>r</a:t>
            </a:r>
            <a:r>
              <a:rPr spc="-10" dirty="0"/>
              <a:t>cise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9465" y="336549"/>
            <a:ext cx="85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2NF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71600"/>
            <a:ext cx="6781800" cy="2743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4724400"/>
            <a:ext cx="3582924" cy="14798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9465" y="336549"/>
            <a:ext cx="85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3NF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9" y="1371600"/>
            <a:ext cx="6355080" cy="20863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4114800"/>
            <a:ext cx="2438400" cy="13411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198" y="336549"/>
            <a:ext cx="3730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Summary of</a:t>
            </a:r>
            <a:r>
              <a:rPr spc="-30" dirty="0"/>
              <a:t> </a:t>
            </a:r>
            <a:r>
              <a:rPr spc="-50" dirty="0"/>
              <a:t>LOTS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286000"/>
            <a:ext cx="6763511" cy="2895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682" y="336549"/>
            <a:ext cx="6938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Boyce</a:t>
            </a:r>
            <a:r>
              <a:rPr spc="-15" dirty="0"/>
              <a:t> </a:t>
            </a:r>
            <a:r>
              <a:rPr spc="-10" dirty="0"/>
              <a:t>Codd</a:t>
            </a:r>
            <a:r>
              <a:rPr spc="5" dirty="0"/>
              <a:t> </a:t>
            </a:r>
            <a:r>
              <a:rPr spc="-5" dirty="0"/>
              <a:t>Normal</a:t>
            </a:r>
            <a:r>
              <a:rPr dirty="0"/>
              <a:t> </a:t>
            </a:r>
            <a:r>
              <a:rPr spc="-15" dirty="0"/>
              <a:t>Form</a:t>
            </a:r>
            <a:r>
              <a:rPr spc="-10" dirty="0"/>
              <a:t> </a:t>
            </a:r>
            <a:r>
              <a:rPr spc="-5" dirty="0"/>
              <a:t>(BCNF)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612519"/>
            <a:ext cx="8251825" cy="3514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969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relational </a:t>
            </a:r>
            <a:r>
              <a:rPr sz="2600" dirty="0">
                <a:latin typeface="Calibri"/>
                <a:cs typeface="Calibri"/>
              </a:rPr>
              <a:t>schema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‘R’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BCNF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5" dirty="0">
                <a:latin typeface="Calibri"/>
                <a:cs typeface="Calibri"/>
              </a:rPr>
              <a:t>whenever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functional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dependency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X→A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holds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R, then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super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5" dirty="0">
                <a:latin typeface="Calibri"/>
                <a:cs typeface="Calibri"/>
              </a:rPr>
              <a:t>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8382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BCNF 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simpler</a:t>
            </a:r>
            <a:r>
              <a:rPr sz="2600" spc="-20" dirty="0">
                <a:latin typeface="Calibri"/>
                <a:cs typeface="Calibri"/>
              </a:rPr>
              <a:t> form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70" dirty="0">
                <a:latin typeface="Calibri"/>
                <a:cs typeface="Calibri"/>
              </a:rPr>
              <a:t>3NF,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was </a:t>
            </a:r>
            <a:r>
              <a:rPr sz="2600" spc="-15" dirty="0">
                <a:latin typeface="Calibri"/>
                <a:cs typeface="Calibri"/>
              </a:rPr>
              <a:t>found 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stricter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 </a:t>
            </a:r>
            <a:r>
              <a:rPr sz="2600" spc="-60" dirty="0">
                <a:latin typeface="Calibri"/>
                <a:cs typeface="Calibri"/>
              </a:rPr>
              <a:t>3NF.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Every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BCNF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also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3NF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3NF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BCNF.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04238"/>
            <a:ext cx="5985510" cy="8985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Assumption: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15"/>
              </a:spcBef>
            </a:pPr>
            <a:r>
              <a:rPr sz="2600" spc="-10" dirty="0">
                <a:latin typeface="Calibri"/>
                <a:cs typeface="Calibri"/>
              </a:rPr>
              <a:t>Candidate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Key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: </a:t>
            </a:r>
            <a:r>
              <a:rPr sz="2600" spc="-5" dirty="0">
                <a:latin typeface="Calibri"/>
                <a:cs typeface="Calibri"/>
              </a:rPr>
              <a:t>Country_name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 </a:t>
            </a:r>
            <a:r>
              <a:rPr sz="2600" spc="-5" dirty="0">
                <a:latin typeface="Calibri"/>
                <a:cs typeface="Calibri"/>
              </a:rPr>
              <a:t>Lot#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267959"/>
            <a:ext cx="808228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dirty="0">
                <a:latin typeface="Calibri"/>
                <a:cs typeface="Calibri"/>
              </a:rPr>
              <a:t>is in 3NF </a:t>
            </a:r>
            <a:r>
              <a:rPr sz="2600" spc="-5" dirty="0">
                <a:latin typeface="Calibri"/>
                <a:cs typeface="Calibri"/>
              </a:rPr>
              <a:t>because Country_name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" dirty="0">
                <a:latin typeface="Calibri"/>
                <a:cs typeface="Calibri"/>
              </a:rPr>
              <a:t>prime </a:t>
            </a:r>
            <a:r>
              <a:rPr sz="2600" spc="-10" dirty="0">
                <a:latin typeface="Calibri"/>
                <a:cs typeface="Calibri"/>
              </a:rPr>
              <a:t>attribute.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0" dirty="0">
                <a:latin typeface="Calibri"/>
                <a:cs typeface="Calibri"/>
              </a:rPr>
              <a:t>BCNF.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514600"/>
            <a:ext cx="6027420" cy="2286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255" y="682751"/>
            <a:ext cx="8924925" cy="5413375"/>
            <a:chOff x="143255" y="682751"/>
            <a:chExt cx="8924925" cy="5413375"/>
          </a:xfrm>
        </p:grpSpPr>
        <p:sp>
          <p:nvSpPr>
            <p:cNvPr id="3" name="object 3"/>
            <p:cNvSpPr/>
            <p:nvPr/>
          </p:nvSpPr>
          <p:spPr>
            <a:xfrm>
              <a:off x="305561" y="1067561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981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255" y="682751"/>
              <a:ext cx="8924544" cy="541324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5773" y="336549"/>
            <a:ext cx="2018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3438753"/>
            <a:ext cx="6560820" cy="24041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dirty="0">
                <a:latin typeface="Calibri"/>
                <a:cs typeface="Calibri"/>
              </a:rPr>
              <a:t>FD1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alibri"/>
                <a:cs typeface="Calibri"/>
              </a:rPr>
              <a:t>Ssn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{Ename,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Bdate,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Dnumber}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dirty="0">
                <a:latin typeface="Calibri"/>
                <a:cs typeface="Calibri"/>
              </a:rPr>
              <a:t>FD2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alibri"/>
                <a:cs typeface="Calibri"/>
              </a:rPr>
              <a:t>Dnumber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{Dname,Dmgr_ssn}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1333500"/>
            <a:ext cx="8783320" cy="1638300"/>
            <a:chOff x="304800" y="1333500"/>
            <a:chExt cx="8783320" cy="1638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333500"/>
              <a:ext cx="8782812" cy="800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511" y="2066544"/>
              <a:ext cx="8057388" cy="90525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8" y="1066799"/>
            <a:ext cx="9023604" cy="3733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0429" y="336549"/>
            <a:ext cx="2189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  <a:r>
              <a:rPr spc="-55" dirty="0"/>
              <a:t> </a:t>
            </a:r>
            <a:r>
              <a:rPr spc="-5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41194" y="5113477"/>
            <a:ext cx="33299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Un-normalized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9465" y="336549"/>
            <a:ext cx="85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1NF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" y="3581400"/>
            <a:ext cx="9046464" cy="2362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800" y="1591055"/>
            <a:ext cx="2133600" cy="1524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Functional</a:t>
            </a:r>
            <a:r>
              <a:rPr spc="-10" dirty="0"/>
              <a:t> </a:t>
            </a:r>
            <a:r>
              <a:rPr spc="-5" dirty="0"/>
              <a:t>Dependencies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7" y="1447800"/>
            <a:ext cx="9075419" cy="441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36" y="2286000"/>
            <a:ext cx="8720328" cy="23103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Functional</a:t>
            </a:r>
            <a:r>
              <a:rPr spc="-10" dirty="0"/>
              <a:t> </a:t>
            </a:r>
            <a:r>
              <a:rPr spc="-5" dirty="0"/>
              <a:t>Dependencies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9465" y="336549"/>
            <a:ext cx="85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2NF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0"/>
            <a:ext cx="8305800" cy="12283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88078" y="260349"/>
            <a:ext cx="85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2NF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219198"/>
            <a:ext cx="8001000" cy="55290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95" y="1828800"/>
            <a:ext cx="8967216" cy="3276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Functional</a:t>
            </a:r>
            <a:r>
              <a:rPr spc="-10" dirty="0"/>
              <a:t> </a:t>
            </a:r>
            <a:r>
              <a:rPr spc="-5" dirty="0"/>
              <a:t>Dependencies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09465" y="336549"/>
            <a:ext cx="85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3NF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524000"/>
            <a:ext cx="6845808" cy="838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12" y="2971800"/>
            <a:ext cx="8857488" cy="2362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485" y="336549"/>
            <a:ext cx="2814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3NF</a:t>
            </a:r>
            <a:r>
              <a:rPr spc="-65" dirty="0"/>
              <a:t> </a:t>
            </a:r>
            <a:r>
              <a:rPr spc="-15" dirty="0"/>
              <a:t>relations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208" y="5087110"/>
            <a:ext cx="7786116" cy="16794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1371600"/>
            <a:ext cx="6845807" cy="3352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5857" y="6522415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latin typeface="Calibri"/>
                <a:cs typeface="Calibri"/>
              </a:rPr>
              <a:t>39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1066800"/>
            <a:ext cx="8991600" cy="559460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6485" y="336549"/>
            <a:ext cx="2814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3NF</a:t>
            </a:r>
            <a:r>
              <a:rPr spc="-65" dirty="0"/>
              <a:t> </a:t>
            </a:r>
            <a:r>
              <a:rPr spc="-15" dirty="0"/>
              <a:t>relations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073" y="168910"/>
            <a:ext cx="2018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4203953"/>
            <a:ext cx="7785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197863"/>
            <a:ext cx="7127748" cy="25313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93594" y="4203953"/>
            <a:ext cx="32410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alibri"/>
                <a:cs typeface="Calibri"/>
              </a:rPr>
              <a:t>{Ssn,Pnumber}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Hours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4540" y="4904689"/>
            <a:ext cx="7785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D2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3594" y="4904689"/>
            <a:ext cx="18510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Ssn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→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Ename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5629147"/>
            <a:ext cx="7785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F</a:t>
            </a:r>
            <a:r>
              <a:rPr sz="2600" spc="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3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3594" y="5604764"/>
            <a:ext cx="4492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Pnumber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→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{Pname,Plocation}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0429" y="336549"/>
            <a:ext cx="2189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  <a:r>
              <a:rPr spc="-55" dirty="0"/>
              <a:t> </a:t>
            </a:r>
            <a:r>
              <a:rPr spc="-5"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283" y="1324355"/>
            <a:ext cx="6879335" cy="2667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4250435"/>
            <a:ext cx="8915400" cy="4373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444" y="4846320"/>
            <a:ext cx="8891016" cy="1524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7910195" cy="4340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(staffNo,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interviewDate)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candidate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But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ClientInterview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60" dirty="0">
                <a:latin typeface="Calibri"/>
                <a:cs typeface="Calibri"/>
              </a:rPr>
              <a:t>3NF.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Because </a:t>
            </a:r>
            <a:r>
              <a:rPr sz="2600" spc="-10" dirty="0">
                <a:latin typeface="Calibri"/>
                <a:cs typeface="Calibri"/>
              </a:rPr>
              <a:t>roomNo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10" dirty="0">
                <a:latin typeface="Calibri"/>
                <a:cs typeface="Calibri"/>
              </a:rPr>
              <a:t>primary-key attribute </a:t>
            </a:r>
            <a:r>
              <a:rPr sz="2600" spc="-5" dirty="0">
                <a:latin typeface="Calibri"/>
                <a:cs typeface="Calibri"/>
              </a:rPr>
              <a:t>being </a:t>
            </a:r>
            <a:r>
              <a:rPr sz="2600" dirty="0">
                <a:latin typeface="Calibri"/>
                <a:cs typeface="Calibri"/>
              </a:rPr>
              <a:t>part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candidate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-15" dirty="0">
                <a:latin typeface="Calibri"/>
                <a:cs typeface="Calibri"/>
              </a:rPr>
              <a:t> (roomNo,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interviewDate, </a:t>
            </a:r>
            <a:r>
              <a:rPr sz="2600" spc="-5" dirty="0">
                <a:latin typeface="Calibri"/>
                <a:cs typeface="Calibri"/>
              </a:rPr>
              <a:t> interviewTime).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33147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in BCNF </a:t>
            </a:r>
            <a:r>
              <a:rPr sz="2600" spc="-5" dirty="0">
                <a:latin typeface="Calibri"/>
                <a:cs typeface="Calibri"/>
              </a:rPr>
              <a:t>due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presence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(staffNo, </a:t>
            </a:r>
            <a:r>
              <a:rPr sz="2600" spc="-5" dirty="0">
                <a:latin typeface="Calibri"/>
                <a:cs typeface="Calibri"/>
              </a:rPr>
              <a:t>interviewDate) determinant, </a:t>
            </a:r>
            <a:r>
              <a:rPr sz="2600" dirty="0">
                <a:latin typeface="Calibri"/>
                <a:cs typeface="Calibri"/>
              </a:rPr>
              <a:t>which is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candidate</a:t>
            </a:r>
            <a:r>
              <a:rPr sz="2600" spc="-30" dirty="0">
                <a:latin typeface="Calibri"/>
                <a:cs typeface="Calibri"/>
              </a:rPr>
              <a:t> key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relation.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3670" y="282702"/>
            <a:ext cx="3911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According</a:t>
            </a:r>
            <a:r>
              <a:rPr spc="5" dirty="0"/>
              <a:t> </a:t>
            </a:r>
            <a:r>
              <a:rPr spc="-25" dirty="0"/>
              <a:t>to </a:t>
            </a:r>
            <a:r>
              <a:rPr spc="-5" dirty="0"/>
              <a:t>BCNF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260347"/>
            <a:ext cx="6781800" cy="9692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4338828"/>
            <a:ext cx="3505200" cy="2057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2755392"/>
            <a:ext cx="4953000" cy="237743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4541" y="336549"/>
            <a:ext cx="1918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Exercises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30833"/>
            <a:ext cx="8272145" cy="4965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29895" algn="l"/>
                <a:tab pos="430530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Consider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universal </a:t>
            </a:r>
            <a:r>
              <a:rPr sz="2600" spc="-5" dirty="0">
                <a:latin typeface="Calibri"/>
                <a:cs typeface="Calibri"/>
              </a:rPr>
              <a:t>relation </a:t>
            </a:r>
            <a:r>
              <a:rPr sz="2600" dirty="0">
                <a:latin typeface="Calibri"/>
                <a:cs typeface="Calibri"/>
              </a:rPr>
              <a:t>R = </a:t>
            </a:r>
            <a:r>
              <a:rPr sz="2600" spc="-15" dirty="0">
                <a:latin typeface="Calibri"/>
                <a:cs typeface="Calibri"/>
              </a:rPr>
              <a:t>{A,B,C,D,E,F,G,H,I,J}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functional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dependencies</a:t>
            </a:r>
            <a:endParaRPr sz="26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1805"/>
              </a:spcBef>
            </a:pPr>
            <a:r>
              <a:rPr sz="2600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 {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{A,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B}→{C},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{A}→{D,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E}, {B}→{F},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{F}→{G,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H},</a:t>
            </a:r>
            <a:r>
              <a:rPr sz="2600" dirty="0">
                <a:latin typeface="Calibri"/>
                <a:cs typeface="Calibri"/>
              </a:rPr>
              <a:t> {D}→{I,J}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  <a:spcBef>
                <a:spcPts val="1800"/>
              </a:spcBef>
            </a:pPr>
            <a:r>
              <a:rPr sz="2600" spc="-5" dirty="0">
                <a:latin typeface="Calibri"/>
                <a:cs typeface="Calibri"/>
              </a:rPr>
              <a:t>What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R?</a:t>
            </a:r>
            <a:endParaRPr sz="26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1800"/>
              </a:spcBef>
            </a:pPr>
            <a:r>
              <a:rPr sz="2600" spc="-10" dirty="0">
                <a:latin typeface="Calibri"/>
                <a:cs typeface="Calibri"/>
              </a:rPr>
              <a:t>Decompose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 into </a:t>
            </a:r>
            <a:r>
              <a:rPr sz="2600" dirty="0">
                <a:latin typeface="Calibri"/>
                <a:cs typeface="Calibri"/>
              </a:rPr>
              <a:t>2NF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3NF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Calibri"/>
              <a:cs typeface="Calibri"/>
            </a:endParaRPr>
          </a:p>
          <a:p>
            <a:pPr marL="355600" marR="16065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Repeat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spc="-20" dirty="0">
                <a:latin typeface="Calibri"/>
                <a:cs typeface="Calibri"/>
              </a:rPr>
              <a:t>exercise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following </a:t>
            </a:r>
            <a:r>
              <a:rPr sz="2600" spc="-20" dirty="0">
                <a:latin typeface="Calibri"/>
                <a:cs typeface="Calibri"/>
              </a:rPr>
              <a:t>different </a:t>
            </a:r>
            <a:r>
              <a:rPr sz="2600" spc="-5" dirty="0">
                <a:latin typeface="Calibri"/>
                <a:cs typeface="Calibri"/>
              </a:rPr>
              <a:t>set 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functional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dependencies</a:t>
            </a:r>
            <a:endParaRPr sz="26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1800"/>
              </a:spcBef>
            </a:pPr>
            <a:r>
              <a:rPr sz="260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 {{A,B}→{C},{B,D}→{E,F},{A,D}→{G,H},{A}→{I},{H}→{J}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4" name="object 4"/>
          <p:cNvSpPr txBox="1"/>
          <p:nvPr/>
        </p:nvSpPr>
        <p:spPr>
          <a:xfrm>
            <a:off x="7720330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44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233" y="336549"/>
            <a:ext cx="6096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Fully Functional</a:t>
            </a:r>
            <a:r>
              <a:rPr spc="5" dirty="0"/>
              <a:t> </a:t>
            </a:r>
            <a:r>
              <a:rPr spc="-5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41196"/>
            <a:ext cx="7497445" cy="1292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50" spc="5" dirty="0">
                <a:latin typeface="Calibri"/>
                <a:cs typeface="Calibri"/>
              </a:rPr>
              <a:t>‘B’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fully functionally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dependent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on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145" dirty="0">
                <a:latin typeface="Calibri"/>
                <a:cs typeface="Calibri"/>
              </a:rPr>
              <a:t>‘A’,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if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it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is 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functionally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dependent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on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05" dirty="0">
                <a:latin typeface="Calibri"/>
                <a:cs typeface="Calibri"/>
              </a:rPr>
              <a:t>‘A’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and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not</a:t>
            </a:r>
            <a:r>
              <a:rPr sz="2750" dirty="0">
                <a:latin typeface="Calibri"/>
                <a:cs typeface="Calibri"/>
              </a:rPr>
              <a:t> functionally </a:t>
            </a:r>
            <a:r>
              <a:rPr sz="2750" spc="-6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dependent</a:t>
            </a:r>
            <a:r>
              <a:rPr sz="2750" spc="-3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on</a:t>
            </a:r>
            <a:r>
              <a:rPr sz="27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any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part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5" dirty="0">
                <a:latin typeface="Calibri"/>
                <a:cs typeface="Calibri"/>
              </a:rPr>
              <a:t>of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-145" dirty="0">
                <a:latin typeface="Calibri"/>
                <a:cs typeface="Calibri"/>
              </a:rPr>
              <a:t>‘A’.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8194" y="3813175"/>
            <a:ext cx="42735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10" dirty="0">
                <a:latin typeface="Calibri"/>
                <a:cs typeface="Calibri"/>
              </a:rPr>
              <a:t>E</a:t>
            </a:r>
            <a:r>
              <a:rPr sz="2550" spc="5" dirty="0">
                <a:latin typeface="Calibri"/>
                <a:cs typeface="Calibri"/>
              </a:rPr>
              <a:t>g: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2222" y="4436186"/>
            <a:ext cx="320675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5" dirty="0">
                <a:latin typeface="Calibri"/>
                <a:cs typeface="Calibri"/>
              </a:rPr>
              <a:t>StudentId,</a:t>
            </a:r>
            <a:r>
              <a:rPr sz="2550" spc="-15" dirty="0">
                <a:latin typeface="Calibri"/>
                <a:cs typeface="Calibri"/>
              </a:rPr>
              <a:t> </a:t>
            </a:r>
            <a:r>
              <a:rPr sz="2550" spc="15" dirty="0">
                <a:latin typeface="Calibri"/>
                <a:cs typeface="Calibri"/>
              </a:rPr>
              <a:t>ModuleCode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7865" y="4436186"/>
            <a:ext cx="85153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15" dirty="0">
                <a:latin typeface="Calibri"/>
                <a:cs typeface="Calibri"/>
              </a:rPr>
              <a:t>Mar</a:t>
            </a:r>
            <a:r>
              <a:rPr sz="2550" spc="-20" dirty="0">
                <a:latin typeface="Calibri"/>
                <a:cs typeface="Calibri"/>
              </a:rPr>
              <a:t>k</a:t>
            </a:r>
            <a:r>
              <a:rPr sz="2550" spc="10" dirty="0">
                <a:latin typeface="Calibri"/>
                <a:cs typeface="Calibri"/>
              </a:rPr>
              <a:t>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2222" y="5058536"/>
            <a:ext cx="246189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dirty="0">
                <a:latin typeface="Calibri"/>
                <a:cs typeface="Calibri"/>
              </a:rPr>
              <a:t>SupplierID, ProdID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5321" y="5058536"/>
            <a:ext cx="50419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10" dirty="0">
                <a:latin typeface="Calibri"/>
                <a:cs typeface="Calibri"/>
              </a:rPr>
              <a:t>Qty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7561" y="4591811"/>
            <a:ext cx="819150" cy="114300"/>
          </a:xfrm>
          <a:custGeom>
            <a:avLst/>
            <a:gdLst/>
            <a:ahLst/>
            <a:cxnLst/>
            <a:rect l="l" t="t" r="r" b="b"/>
            <a:pathLst>
              <a:path w="819150" h="114300">
                <a:moveTo>
                  <a:pt x="704723" y="0"/>
                </a:moveTo>
                <a:lnTo>
                  <a:pt x="704723" y="114300"/>
                </a:lnTo>
                <a:lnTo>
                  <a:pt x="780923" y="76200"/>
                </a:lnTo>
                <a:lnTo>
                  <a:pt x="723773" y="76200"/>
                </a:lnTo>
                <a:lnTo>
                  <a:pt x="723773" y="38100"/>
                </a:lnTo>
                <a:lnTo>
                  <a:pt x="780923" y="38100"/>
                </a:lnTo>
                <a:lnTo>
                  <a:pt x="704723" y="0"/>
                </a:lnTo>
                <a:close/>
              </a:path>
              <a:path w="819150" h="114300">
                <a:moveTo>
                  <a:pt x="70472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04723" y="76200"/>
                </a:lnTo>
                <a:lnTo>
                  <a:pt x="704723" y="38100"/>
                </a:lnTo>
                <a:close/>
              </a:path>
              <a:path w="819150" h="114300">
                <a:moveTo>
                  <a:pt x="780923" y="38100"/>
                </a:moveTo>
                <a:lnTo>
                  <a:pt x="723773" y="38100"/>
                </a:lnTo>
                <a:lnTo>
                  <a:pt x="723773" y="76200"/>
                </a:lnTo>
                <a:lnTo>
                  <a:pt x="780923" y="76200"/>
                </a:lnTo>
                <a:lnTo>
                  <a:pt x="819023" y="57150"/>
                </a:lnTo>
                <a:lnTo>
                  <a:pt x="78092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61" y="5271515"/>
            <a:ext cx="819150" cy="114300"/>
          </a:xfrm>
          <a:custGeom>
            <a:avLst/>
            <a:gdLst/>
            <a:ahLst/>
            <a:cxnLst/>
            <a:rect l="l" t="t" r="r" b="b"/>
            <a:pathLst>
              <a:path w="819150" h="114300">
                <a:moveTo>
                  <a:pt x="704723" y="0"/>
                </a:moveTo>
                <a:lnTo>
                  <a:pt x="704723" y="114300"/>
                </a:lnTo>
                <a:lnTo>
                  <a:pt x="780923" y="76200"/>
                </a:lnTo>
                <a:lnTo>
                  <a:pt x="723773" y="76200"/>
                </a:lnTo>
                <a:lnTo>
                  <a:pt x="723773" y="38100"/>
                </a:lnTo>
                <a:lnTo>
                  <a:pt x="780923" y="38100"/>
                </a:lnTo>
                <a:lnTo>
                  <a:pt x="704723" y="0"/>
                </a:lnTo>
                <a:close/>
              </a:path>
              <a:path w="819150" h="114300">
                <a:moveTo>
                  <a:pt x="70472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04723" y="76200"/>
                </a:lnTo>
                <a:lnTo>
                  <a:pt x="704723" y="38100"/>
                </a:lnTo>
                <a:close/>
              </a:path>
              <a:path w="819150" h="114300">
                <a:moveTo>
                  <a:pt x="780923" y="38100"/>
                </a:moveTo>
                <a:lnTo>
                  <a:pt x="723773" y="38100"/>
                </a:lnTo>
                <a:lnTo>
                  <a:pt x="723773" y="76200"/>
                </a:lnTo>
                <a:lnTo>
                  <a:pt x="780923" y="76200"/>
                </a:lnTo>
                <a:lnTo>
                  <a:pt x="819023" y="57150"/>
                </a:lnTo>
                <a:lnTo>
                  <a:pt x="78092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677" y="336549"/>
            <a:ext cx="82397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Full</a:t>
            </a:r>
            <a:r>
              <a:rPr spc="5" dirty="0"/>
              <a:t> </a:t>
            </a:r>
            <a:r>
              <a:rPr spc="-5" dirty="0"/>
              <a:t>Dependency</a:t>
            </a:r>
            <a:r>
              <a:rPr spc="15" dirty="0"/>
              <a:t> </a:t>
            </a:r>
            <a:r>
              <a:rPr spc="-5" dirty="0"/>
              <a:t>&amp;</a:t>
            </a:r>
            <a:r>
              <a:rPr spc="5" dirty="0"/>
              <a:t> </a:t>
            </a:r>
            <a:r>
              <a:rPr spc="-15" dirty="0"/>
              <a:t>Partial</a:t>
            </a:r>
            <a:r>
              <a:rPr spc="30" dirty="0"/>
              <a:t> </a:t>
            </a:r>
            <a:r>
              <a:rPr spc="-5" dirty="0"/>
              <a:t>Dependency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3134711"/>
            <a:ext cx="7153275" cy="28790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{Ssn,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Pnumber}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15" dirty="0">
                <a:latin typeface="Calibri"/>
                <a:cs typeface="Calibri"/>
              </a:rPr>
              <a:t> Hours</a:t>
            </a:r>
            <a:endParaRPr sz="2600">
              <a:latin typeface="Calibri"/>
              <a:cs typeface="Calibri"/>
            </a:endParaRPr>
          </a:p>
          <a:p>
            <a:pPr marL="756285" marR="553085" lvl="1" indent="-287020">
              <a:lnSpc>
                <a:spcPts val="3750"/>
              </a:lnSpc>
              <a:spcBef>
                <a:spcPts val="2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full dependency (neither Ssn </a:t>
            </a:r>
            <a:r>
              <a:rPr sz="2600" spc="5" dirty="0">
                <a:latin typeface="Calibri"/>
                <a:cs typeface="Calibri"/>
              </a:rPr>
              <a:t>→ </a:t>
            </a:r>
            <a:r>
              <a:rPr sz="2600" spc="-15" dirty="0">
                <a:latin typeface="Calibri"/>
                <a:cs typeface="Calibri"/>
              </a:rPr>
              <a:t>Hours </a:t>
            </a:r>
            <a:r>
              <a:rPr sz="2600" spc="-5" dirty="0">
                <a:latin typeface="Calibri"/>
                <a:cs typeface="Calibri"/>
              </a:rPr>
              <a:t>nor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Pnumber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→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Hours</a:t>
            </a:r>
            <a:r>
              <a:rPr sz="2600" spc="-5" dirty="0">
                <a:latin typeface="Calibri"/>
                <a:cs typeface="Calibri"/>
              </a:rPr>
              <a:t> holds).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33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600" spc="-5" dirty="0">
                <a:latin typeface="Calibri"/>
                <a:cs typeface="Calibri"/>
              </a:rPr>
              <a:t>{Ssn,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Pnumber}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→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Ename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Partial</a:t>
            </a:r>
            <a:r>
              <a:rPr sz="2600" spc="-5" dirty="0">
                <a:latin typeface="Calibri"/>
                <a:cs typeface="Calibri"/>
              </a:rPr>
              <a:t> dependency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because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Ssn→Ename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holds.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338072"/>
            <a:ext cx="8051292" cy="14051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950" y="336549"/>
            <a:ext cx="3013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Normalization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219440" cy="399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decomposing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unsatisfactory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(tables that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nor </a:t>
            </a:r>
            <a:r>
              <a:rPr sz="2600" spc="-10" dirty="0">
                <a:latin typeface="Calibri"/>
                <a:cs typeface="Calibri"/>
              </a:rPr>
              <a:t>according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relational </a:t>
            </a:r>
            <a:r>
              <a:rPr sz="2600" dirty="0">
                <a:latin typeface="Calibri"/>
                <a:cs typeface="Calibri"/>
              </a:rPr>
              <a:t>model)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smaller </a:t>
            </a:r>
            <a:r>
              <a:rPr sz="2600" spc="-10" dirty="0">
                <a:latin typeface="Calibri"/>
                <a:cs typeface="Calibri"/>
              </a:rPr>
              <a:t>relations.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helps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eliminate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redundancy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organize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efficiently</a:t>
            </a:r>
            <a:endParaRPr sz="2600">
              <a:latin typeface="Calibri"/>
              <a:cs typeface="Calibri"/>
            </a:endParaRPr>
          </a:p>
          <a:p>
            <a:pPr marL="756285" marR="782955" lvl="1" indent="-287020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reduce potential </a:t>
            </a:r>
            <a:r>
              <a:rPr sz="2600" spc="-10" dirty="0">
                <a:latin typeface="Calibri"/>
                <a:cs typeface="Calibri"/>
              </a:rPr>
              <a:t>problems </a:t>
            </a:r>
            <a:r>
              <a:rPr sz="2600" spc="-5" dirty="0">
                <a:latin typeface="Calibri"/>
                <a:cs typeface="Calibri"/>
              </a:rPr>
              <a:t>during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operations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(insert,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update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delete)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9908" y="336549"/>
            <a:ext cx="4432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Normalization</a:t>
            </a:r>
            <a:r>
              <a:rPr spc="-15" dirty="0"/>
              <a:t> Forms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72641"/>
            <a:ext cx="5125085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Normal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(1NF)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Second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Normal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</a:t>
            </a:r>
            <a:r>
              <a:rPr sz="2800" spc="-10" dirty="0">
                <a:latin typeface="Calibri"/>
                <a:cs typeface="Calibri"/>
              </a:rPr>
              <a:t> (2NF)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Third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Normal </a:t>
            </a:r>
            <a:r>
              <a:rPr sz="2800" spc="-15" dirty="0">
                <a:latin typeface="Calibri"/>
                <a:cs typeface="Calibri"/>
              </a:rPr>
              <a:t>Form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(3NF)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Boyce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Normal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(BCNF)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527041"/>
            <a:ext cx="8058784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correctly </a:t>
            </a:r>
            <a:r>
              <a:rPr sz="2600" spc="-15" dirty="0">
                <a:latin typeface="Calibri"/>
                <a:cs typeface="Calibri"/>
              </a:rPr>
              <a:t>drawn </a:t>
            </a:r>
            <a:r>
              <a:rPr sz="2600" spc="-5" dirty="0">
                <a:latin typeface="Calibri"/>
                <a:cs typeface="Calibri"/>
              </a:rPr>
              <a:t>ER/EER</a:t>
            </a:r>
            <a:r>
              <a:rPr sz="2600" spc="-10" dirty="0">
                <a:latin typeface="Calibri"/>
                <a:cs typeface="Calibri"/>
              </a:rPr>
              <a:t> diagram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correct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mapping </a:t>
            </a:r>
            <a:r>
              <a:rPr sz="2600" spc="-10" dirty="0">
                <a:latin typeface="Calibri"/>
                <a:cs typeface="Calibri"/>
              </a:rPr>
              <a:t>according to </a:t>
            </a:r>
            <a:r>
              <a:rPr sz="2600" spc="-5" dirty="0">
                <a:latin typeface="Calibri"/>
                <a:cs typeface="Calibri"/>
              </a:rPr>
              <a:t>relational model,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final relations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3NF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9201" y="336549"/>
            <a:ext cx="5090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First</a:t>
            </a:r>
            <a:r>
              <a:rPr spc="-10" dirty="0"/>
              <a:t> </a:t>
            </a:r>
            <a:r>
              <a:rPr spc="-5" dirty="0"/>
              <a:t>Normal</a:t>
            </a:r>
            <a:r>
              <a:rPr spc="5" dirty="0"/>
              <a:t> </a:t>
            </a:r>
            <a:r>
              <a:rPr spc="-15" dirty="0"/>
              <a:t>Form</a:t>
            </a:r>
            <a:r>
              <a:rPr spc="-20" dirty="0"/>
              <a:t> </a:t>
            </a:r>
            <a:r>
              <a:rPr spc="-5" dirty="0"/>
              <a:t>(1NF)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7680"/>
            <a:ext cx="8234680" cy="37509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No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composite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 multi</a:t>
            </a:r>
            <a:r>
              <a:rPr sz="2600" spc="-10" dirty="0">
                <a:latin typeface="Calibri"/>
                <a:cs typeface="Calibri"/>
              </a:rPr>
              <a:t> valued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No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nested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must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atomic</a:t>
            </a:r>
            <a:r>
              <a:rPr sz="2600" dirty="0">
                <a:latin typeface="Calibri"/>
                <a:cs typeface="Calibri"/>
              </a:rPr>
              <a:t> and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If a particular </a:t>
            </a:r>
            <a:r>
              <a:rPr sz="2600" spc="-10" dirty="0">
                <a:latin typeface="Calibri"/>
                <a:cs typeface="Calibri"/>
              </a:rPr>
              <a:t>relation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in 1NF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decompose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relevant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PK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original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1167</Words>
  <Application>Microsoft Office PowerPoint</Application>
  <PresentationFormat>On-screen Show (4:3)</PresentationFormat>
  <Paragraphs>196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 MT</vt:lpstr>
      <vt:lpstr>Calibri</vt:lpstr>
      <vt:lpstr>Office Theme</vt:lpstr>
      <vt:lpstr>ISAD253SL - Databases</vt:lpstr>
      <vt:lpstr>Functional Dependency</vt:lpstr>
      <vt:lpstr>Examples</vt:lpstr>
      <vt:lpstr>Examples</vt:lpstr>
      <vt:lpstr>Fully Functional Dependency</vt:lpstr>
      <vt:lpstr>Full Dependency &amp; Partial Dependency</vt:lpstr>
      <vt:lpstr>Normalization</vt:lpstr>
      <vt:lpstr>Normalization Forms</vt:lpstr>
      <vt:lpstr>First Normal Form (1NF)</vt:lpstr>
      <vt:lpstr>Example 1</vt:lpstr>
      <vt:lpstr>PowerPoint Presentation</vt:lpstr>
      <vt:lpstr>PowerPoint Presentation</vt:lpstr>
      <vt:lpstr>Normalizing nested relations into 1NF</vt:lpstr>
      <vt:lpstr>Second Normal Form (2NF)</vt:lpstr>
      <vt:lpstr>Second Normal Form (2NF)</vt:lpstr>
      <vt:lpstr>Example</vt:lpstr>
      <vt:lpstr>Example</vt:lpstr>
      <vt:lpstr>Transitive Dependency</vt:lpstr>
      <vt:lpstr>Third Normal Form (3NF)</vt:lpstr>
      <vt:lpstr>Third Normal Form (3NF)</vt:lpstr>
      <vt:lpstr>Example</vt:lpstr>
      <vt:lpstr>Example</vt:lpstr>
      <vt:lpstr>Exercise</vt:lpstr>
      <vt:lpstr>PowerPoint Presentation</vt:lpstr>
      <vt:lpstr>PowerPoint Presentation</vt:lpstr>
      <vt:lpstr>Summary of LOTS</vt:lpstr>
      <vt:lpstr>Boyce Codd Normal Form (BCNF)</vt:lpstr>
      <vt:lpstr>Example</vt:lpstr>
      <vt:lpstr>PowerPoint Presentation</vt:lpstr>
      <vt:lpstr>Example 2</vt:lpstr>
      <vt:lpstr>PowerPoint Presentation</vt:lpstr>
      <vt:lpstr>Functional Dependencies</vt:lpstr>
      <vt:lpstr>Functional Dependencies</vt:lpstr>
      <vt:lpstr>PowerPoint Presentation</vt:lpstr>
      <vt:lpstr>PowerPoint Presentation</vt:lpstr>
      <vt:lpstr>Functional Dependencies</vt:lpstr>
      <vt:lpstr>PowerPoint Presentation</vt:lpstr>
      <vt:lpstr>3NF relations</vt:lpstr>
      <vt:lpstr>3NF relations</vt:lpstr>
      <vt:lpstr>Example 3</vt:lpstr>
      <vt:lpstr>PowerPoint Presentation</vt:lpstr>
      <vt:lpstr>According to BCNF</vt:lpstr>
      <vt:lpstr>Exercises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ALD Perera</cp:lastModifiedBy>
  <cp:revision>1</cp:revision>
  <dcterms:created xsi:type="dcterms:W3CDTF">2023-12-02T06:30:55Z</dcterms:created>
  <dcterms:modified xsi:type="dcterms:W3CDTF">2024-01-04T18:34:45Z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2023-12-02T00:00:00Z</vt:filetime>
  </property>
</Properties>
</file>