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9144000" cy="6858000"/>
  <p:defaultTextStyle>
    <a:defPPr>
      <a:defRPr lang="en-L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31" d="100"/>
          <a:sy n="131" d="100"/>
        </p:scale>
        <p:origin x="1354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12618" y="282905"/>
            <a:ext cx="331876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2044" y="1830219"/>
            <a:ext cx="6699910" cy="2586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77757" y="6509715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77439" y="1959355"/>
            <a:ext cx="333565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Lesson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11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SQL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Views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Triggers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59954" y="647161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0" y="3505200"/>
            <a:ext cx="2994660" cy="1905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81F0221-289C-574C-B9B8-26AFDF9F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618" y="623557"/>
            <a:ext cx="3318763" cy="635000"/>
          </a:xfrm>
        </p:spPr>
        <p:txBody>
          <a:bodyPr/>
          <a:lstStyle/>
          <a:p>
            <a:r>
              <a:rPr lang="en-US" dirty="0"/>
              <a:t>  </a:t>
            </a:r>
            <a:endParaRPr lang="en-L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59433"/>
            <a:ext cx="7766684" cy="1216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Retrieve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last name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5" dirty="0">
                <a:latin typeface="Calibri"/>
                <a:cs typeface="Calibri"/>
              </a:rPr>
              <a:t>first </a:t>
            </a:r>
            <a:r>
              <a:rPr sz="2600" spc="-5" dirty="0">
                <a:latin typeface="Calibri"/>
                <a:cs typeface="Calibri"/>
              </a:rPr>
              <a:t>name </a:t>
            </a:r>
            <a:r>
              <a:rPr sz="2600" dirty="0">
                <a:latin typeface="Calibri"/>
                <a:cs typeface="Calibri"/>
              </a:rPr>
              <a:t>of all </a:t>
            </a:r>
            <a:r>
              <a:rPr sz="2600" spc="-10" dirty="0">
                <a:latin typeface="Calibri"/>
                <a:cs typeface="Calibri"/>
              </a:rPr>
              <a:t>employees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who </a:t>
            </a:r>
            <a:r>
              <a:rPr sz="2600" spc="-10" dirty="0">
                <a:latin typeface="Calibri"/>
                <a:cs typeface="Calibri"/>
              </a:rPr>
              <a:t>work </a:t>
            </a:r>
            <a:r>
              <a:rPr sz="2600" spc="-5" dirty="0">
                <a:latin typeface="Calibri"/>
                <a:cs typeface="Calibri"/>
              </a:rPr>
              <a:t>on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‘ProductX’ </a:t>
            </a:r>
            <a:r>
              <a:rPr sz="2600" spc="-10" dirty="0">
                <a:latin typeface="Calibri"/>
                <a:cs typeface="Calibri"/>
              </a:rPr>
              <a:t>project </a:t>
            </a:r>
            <a:r>
              <a:rPr sz="2600" spc="-5" dirty="0">
                <a:latin typeface="Calibri"/>
                <a:cs typeface="Calibri"/>
              </a:rPr>
              <a:t>using </a:t>
            </a:r>
            <a:r>
              <a:rPr sz="2600" spc="-10" dirty="0">
                <a:latin typeface="Calibri"/>
                <a:cs typeface="Calibri"/>
              </a:rPr>
              <a:t>WORKS_ON1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view.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7526" y="336549"/>
            <a:ext cx="1716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</a:t>
            </a:r>
            <a:r>
              <a:rPr spc="-105" dirty="0"/>
              <a:t>x</a:t>
            </a:r>
            <a:r>
              <a:rPr spc="-10" dirty="0"/>
              <a:t>e</a:t>
            </a:r>
            <a:r>
              <a:rPr spc="-65" dirty="0"/>
              <a:t>r</a:t>
            </a:r>
            <a:r>
              <a:rPr spc="-10" dirty="0"/>
              <a:t>cise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59433"/>
            <a:ext cx="8218805" cy="1216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Display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Dept_no, </a:t>
            </a:r>
            <a:r>
              <a:rPr sz="2600" spc="-55" dirty="0">
                <a:latin typeface="Calibri"/>
                <a:cs typeface="Calibri"/>
              </a:rPr>
              <a:t>Total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No.</a:t>
            </a:r>
            <a:r>
              <a:rPr sz="2600" dirty="0">
                <a:latin typeface="Calibri"/>
                <a:cs typeface="Calibri"/>
              </a:rPr>
              <a:t> of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employees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each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department </a:t>
            </a:r>
            <a:r>
              <a:rPr sz="2600" dirty="0">
                <a:latin typeface="Calibri"/>
                <a:cs typeface="Calibri"/>
              </a:rPr>
              <a:t>and the </a:t>
            </a:r>
            <a:r>
              <a:rPr sz="2600" spc="-15" dirty="0">
                <a:latin typeface="Calibri"/>
                <a:cs typeface="Calibri"/>
              </a:rPr>
              <a:t>total </a:t>
            </a:r>
            <a:r>
              <a:rPr sz="2600" dirty="0">
                <a:latin typeface="Calibri"/>
                <a:cs typeface="Calibri"/>
              </a:rPr>
              <a:t>salary </a:t>
            </a:r>
            <a:r>
              <a:rPr sz="2600" spc="-10" dirty="0">
                <a:latin typeface="Calibri"/>
                <a:cs typeface="Calibri"/>
              </a:rPr>
              <a:t>given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all the </a:t>
            </a:r>
            <a:r>
              <a:rPr sz="2600" spc="-5" dirty="0">
                <a:latin typeface="Calibri"/>
                <a:cs typeface="Calibri"/>
              </a:rPr>
              <a:t>employees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department.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5126" y="336549"/>
            <a:ext cx="1716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</a:t>
            </a:r>
            <a:r>
              <a:rPr spc="-105" dirty="0"/>
              <a:t>x</a:t>
            </a:r>
            <a:r>
              <a:rPr spc="-10" dirty="0"/>
              <a:t>e</a:t>
            </a:r>
            <a:r>
              <a:rPr spc="-65" dirty="0"/>
              <a:t>r</a:t>
            </a:r>
            <a:r>
              <a:rPr spc="-10" dirty="0"/>
              <a:t>cise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105" y="336549"/>
            <a:ext cx="35617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Retrieve</a:t>
            </a:r>
            <a:r>
              <a:rPr spc="-45" dirty="0"/>
              <a:t> </a:t>
            </a:r>
            <a:r>
              <a:rPr spc="-25" dirty="0"/>
              <a:t>Records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6522084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Retrieve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details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‘Research’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department.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0785" y="336549"/>
            <a:ext cx="2585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SQL</a:t>
            </a:r>
            <a:r>
              <a:rPr spc="-70" dirty="0"/>
              <a:t> </a:t>
            </a:r>
            <a:r>
              <a:rPr spc="-40" dirty="0"/>
              <a:t>Triggers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7862570" cy="4890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77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Used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specify </a:t>
            </a:r>
            <a:r>
              <a:rPr sz="2600" spc="-5" dirty="0">
                <a:latin typeface="Calibri"/>
                <a:cs typeface="Calibri"/>
              </a:rPr>
              <a:t>automatic </a:t>
            </a:r>
            <a:r>
              <a:rPr sz="2600" dirty="0">
                <a:latin typeface="Calibri"/>
                <a:cs typeface="Calibri"/>
              </a:rPr>
              <a:t>actions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database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system </a:t>
            </a:r>
            <a:r>
              <a:rPr sz="2600" dirty="0">
                <a:latin typeface="Calibri"/>
                <a:cs typeface="Calibri"/>
              </a:rPr>
              <a:t>will </a:t>
            </a:r>
            <a:r>
              <a:rPr sz="2600" spc="-15" dirty="0">
                <a:latin typeface="Calibri"/>
                <a:cs typeface="Calibri"/>
              </a:rPr>
              <a:t>perform </a:t>
            </a:r>
            <a:r>
              <a:rPr sz="2600" dirty="0">
                <a:latin typeface="Calibri"/>
                <a:cs typeface="Calibri"/>
              </a:rPr>
              <a:t>when </a:t>
            </a:r>
            <a:r>
              <a:rPr sz="2600" spc="-5" dirty="0">
                <a:latin typeface="Calibri"/>
                <a:cs typeface="Calibri"/>
              </a:rPr>
              <a:t>certain </a:t>
            </a:r>
            <a:r>
              <a:rPr sz="2600" spc="-10" dirty="0">
                <a:latin typeface="Calibri"/>
                <a:cs typeface="Calibri"/>
              </a:rPr>
              <a:t>events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conditions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occur.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Provide </a:t>
            </a:r>
            <a:r>
              <a:rPr sz="2600" dirty="0">
                <a:latin typeface="Calibri"/>
                <a:cs typeface="Calibri"/>
              </a:rPr>
              <a:t>an </a:t>
            </a:r>
            <a:r>
              <a:rPr sz="2600" spc="-5" dirty="0">
                <a:latin typeface="Calibri"/>
                <a:cs typeface="Calibri"/>
              </a:rPr>
              <a:t>alternative </a:t>
            </a:r>
            <a:r>
              <a:rPr sz="2600" spc="-25" dirty="0">
                <a:latin typeface="Calibri"/>
                <a:cs typeface="Calibri"/>
              </a:rPr>
              <a:t>way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check the </a:t>
            </a:r>
            <a:r>
              <a:rPr sz="2600" spc="-5" dirty="0">
                <a:latin typeface="Calibri"/>
                <a:cs typeface="Calibri"/>
              </a:rPr>
              <a:t>integrity of </a:t>
            </a:r>
            <a:r>
              <a:rPr sz="2600" spc="-20" dirty="0">
                <a:latin typeface="Calibri"/>
                <a:cs typeface="Calibri"/>
              </a:rPr>
              <a:t>data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also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run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scheduled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tasks.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5600" marR="47117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stored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program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executes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automatically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response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specific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event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associated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 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table.</a:t>
            </a:r>
            <a:endParaRPr sz="2600">
              <a:latin typeface="Calibri"/>
              <a:cs typeface="Calibri"/>
            </a:endParaRPr>
          </a:p>
          <a:p>
            <a:pPr marL="1384300" lvl="1" indent="-282575">
              <a:lnSpc>
                <a:spcPct val="100000"/>
              </a:lnSpc>
              <a:spcBef>
                <a:spcPts val="610"/>
              </a:spcBef>
              <a:buFont typeface="Arial MT"/>
              <a:buChar char="–"/>
              <a:tabLst>
                <a:tab pos="1384935" algn="l"/>
              </a:tabLst>
            </a:pPr>
            <a:r>
              <a:rPr sz="2400" spc="-5" dirty="0">
                <a:latin typeface="Calibri"/>
                <a:cs typeface="Calibri"/>
              </a:rPr>
              <a:t>Insert</a:t>
            </a:r>
            <a:endParaRPr sz="2400">
              <a:latin typeface="Calibri"/>
              <a:cs typeface="Calibri"/>
            </a:endParaRPr>
          </a:p>
          <a:p>
            <a:pPr marL="1384300" lvl="1" indent="-282575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1384935" algn="l"/>
              </a:tabLst>
            </a:pPr>
            <a:r>
              <a:rPr sz="2400" spc="-10" dirty="0">
                <a:latin typeface="Calibri"/>
                <a:cs typeface="Calibri"/>
              </a:rPr>
              <a:t>Update</a:t>
            </a:r>
            <a:endParaRPr sz="2400">
              <a:latin typeface="Calibri"/>
              <a:cs typeface="Calibri"/>
            </a:endParaRPr>
          </a:p>
          <a:p>
            <a:pPr marL="1384300" lvl="1" indent="-282575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1384935" algn="l"/>
              </a:tabLst>
            </a:pPr>
            <a:r>
              <a:rPr sz="2400" spc="-10" dirty="0">
                <a:latin typeface="Calibri"/>
                <a:cs typeface="Calibri"/>
              </a:rPr>
              <a:t>Delete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07033"/>
            <a:ext cx="8160384" cy="3380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Can’t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invoke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explicitly.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  <a:tab pos="1379855" algn="l"/>
              </a:tabLst>
            </a:pPr>
            <a:r>
              <a:rPr sz="2600" spc="-30" dirty="0">
                <a:latin typeface="Calibri"/>
                <a:cs typeface="Calibri"/>
              </a:rPr>
              <a:t>Invoke	</a:t>
            </a:r>
            <a:r>
              <a:rPr sz="2600" spc="-5" dirty="0">
                <a:latin typeface="Calibri"/>
                <a:cs typeface="Calibri"/>
              </a:rPr>
              <a:t>automatically </a:t>
            </a:r>
            <a:r>
              <a:rPr sz="2600" spc="-10" dirty="0">
                <a:latin typeface="Calibri"/>
                <a:cs typeface="Calibri"/>
              </a:rPr>
              <a:t>after performing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required </a:t>
            </a:r>
            <a:r>
              <a:rPr sz="2600" dirty="0">
                <a:latin typeface="Calibri"/>
                <a:cs typeface="Calibri"/>
              </a:rPr>
              <a:t>action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assigned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trigger </a:t>
            </a:r>
            <a:r>
              <a:rPr sz="2600" spc="-5" dirty="0">
                <a:latin typeface="Calibri"/>
                <a:cs typeface="Calibri"/>
              </a:rPr>
              <a:t>must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associated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specific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Without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table</a:t>
            </a:r>
            <a:r>
              <a:rPr sz="2600" dirty="0">
                <a:latin typeface="Calibri"/>
                <a:cs typeface="Calibri"/>
              </a:rPr>
              <a:t> trigger</a:t>
            </a:r>
            <a:r>
              <a:rPr sz="2600" spc="-10" dirty="0">
                <a:latin typeface="Calibri"/>
                <a:cs typeface="Calibri"/>
              </a:rPr>
              <a:t> would</a:t>
            </a:r>
            <a:r>
              <a:rPr sz="2600" spc="-5" dirty="0">
                <a:latin typeface="Calibri"/>
                <a:cs typeface="Calibri"/>
              </a:rPr>
              <a:t> not </a:t>
            </a:r>
            <a:r>
              <a:rPr sz="2600" spc="-15" dirty="0">
                <a:latin typeface="Calibri"/>
                <a:cs typeface="Calibri"/>
              </a:rPr>
              <a:t>exist.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93185" y="336549"/>
            <a:ext cx="2585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SQL</a:t>
            </a:r>
            <a:r>
              <a:rPr spc="-70" dirty="0"/>
              <a:t> </a:t>
            </a:r>
            <a:r>
              <a:rPr spc="-40" dirty="0"/>
              <a:t>Triggers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5085" y="336549"/>
            <a:ext cx="3900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SQL</a:t>
            </a:r>
            <a:r>
              <a:rPr spc="-25" dirty="0"/>
              <a:t> </a:t>
            </a:r>
            <a:r>
              <a:rPr spc="-35" dirty="0"/>
              <a:t>Trigger</a:t>
            </a:r>
            <a:r>
              <a:rPr spc="-15" dirty="0"/>
              <a:t> </a:t>
            </a:r>
            <a:r>
              <a:rPr spc="-35" dirty="0"/>
              <a:t>Syntax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291234"/>
            <a:ext cx="4888230" cy="408051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800" b="1" spc="-50" dirty="0">
                <a:latin typeface="Calibri"/>
                <a:cs typeface="Calibri"/>
              </a:rPr>
              <a:t>CREATE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TRIGGER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&lt;trigger_name&gt;</a:t>
            </a:r>
            <a:endParaRPr sz="2800">
              <a:latin typeface="Calibri"/>
              <a:cs typeface="Calibri"/>
            </a:endParaRPr>
          </a:p>
          <a:p>
            <a:pPr marL="12700" marR="1886585">
              <a:lnSpc>
                <a:spcPct val="135700"/>
              </a:lnSpc>
            </a:pPr>
            <a:r>
              <a:rPr sz="2800" b="1" spc="-5" dirty="0">
                <a:latin typeface="Calibri"/>
                <a:cs typeface="Calibri"/>
              </a:rPr>
              <a:t>ON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&lt;table_name&gt;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FOR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&lt;trigger_event&gt;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  <a:p>
            <a:pPr marL="1421765" algn="ctr">
              <a:lnSpc>
                <a:spcPct val="100000"/>
              </a:lnSpc>
              <a:spcBef>
                <a:spcPts val="1200"/>
              </a:spcBef>
            </a:pPr>
            <a:r>
              <a:rPr sz="2800" spc="-5" dirty="0">
                <a:latin typeface="Calibri"/>
                <a:cs typeface="Calibri"/>
              </a:rPr>
              <a:t>&lt;SQL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Statements&gt;</a:t>
            </a:r>
            <a:endParaRPr sz="2800">
              <a:latin typeface="Calibri"/>
              <a:cs typeface="Calibri"/>
            </a:endParaRPr>
          </a:p>
          <a:p>
            <a:pPr marL="1421765" algn="ctr">
              <a:lnSpc>
                <a:spcPct val="100000"/>
              </a:lnSpc>
              <a:spcBef>
                <a:spcPts val="1205"/>
              </a:spcBef>
            </a:pPr>
            <a:r>
              <a:rPr sz="2800" spc="-10" dirty="0">
                <a:latin typeface="Calibri"/>
                <a:cs typeface="Calibri"/>
              </a:rPr>
              <a:t>&lt;SQL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Statements&gt;</a:t>
            </a:r>
            <a:endParaRPr sz="2800">
              <a:latin typeface="Calibri"/>
              <a:cs typeface="Calibri"/>
            </a:endParaRPr>
          </a:p>
          <a:p>
            <a:pPr marL="960119" algn="ctr">
              <a:lnSpc>
                <a:spcPct val="100000"/>
              </a:lnSpc>
              <a:spcBef>
                <a:spcPts val="1200"/>
              </a:spcBef>
            </a:pPr>
            <a:r>
              <a:rPr sz="2800" spc="-10" dirty="0">
                <a:latin typeface="Calibri"/>
                <a:cs typeface="Calibri"/>
              </a:rPr>
              <a:t>….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2770" y="336549"/>
            <a:ext cx="2840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Trigger </a:t>
            </a:r>
            <a:r>
              <a:rPr spc="-5" dirty="0"/>
              <a:t>Name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612519"/>
            <a:ext cx="6762750" cy="1478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Better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follow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this </a:t>
            </a:r>
            <a:r>
              <a:rPr sz="2600" spc="-20" dirty="0">
                <a:latin typeface="Calibri"/>
                <a:cs typeface="Calibri"/>
              </a:rPr>
              <a:t>format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triggers.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5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Calibri"/>
                <a:cs typeface="Calibri"/>
              </a:rPr>
              <a:t>[table_name]_[trigger_event]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4100321"/>
            <a:ext cx="318770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911860" algn="l"/>
              </a:tabLst>
            </a:pPr>
            <a:r>
              <a:rPr sz="2600" dirty="0">
                <a:latin typeface="Calibri"/>
                <a:cs typeface="Calibri"/>
              </a:rPr>
              <a:t>Eg:	</a:t>
            </a:r>
            <a:r>
              <a:rPr sz="2600" spc="-5" dirty="0">
                <a:latin typeface="Calibri"/>
                <a:cs typeface="Calibri"/>
              </a:rPr>
              <a:t>Employee_Insert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2886" y="314324"/>
            <a:ext cx="2962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Trigger</a:t>
            </a:r>
            <a:r>
              <a:rPr spc="-55" dirty="0"/>
              <a:t> </a:t>
            </a:r>
            <a:r>
              <a:rPr spc="-35" dirty="0"/>
              <a:t>Events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307033"/>
            <a:ext cx="8015605" cy="3380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25" dirty="0">
                <a:latin typeface="Calibri"/>
                <a:cs typeface="Calibri"/>
              </a:rPr>
              <a:t>Trigger </a:t>
            </a:r>
            <a:r>
              <a:rPr sz="2600" spc="-10" dirty="0">
                <a:latin typeface="Calibri"/>
                <a:cs typeface="Calibri"/>
              </a:rPr>
              <a:t>event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causes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trigger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invoked.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25" dirty="0">
                <a:latin typeface="Calibri"/>
                <a:cs typeface="Calibri"/>
              </a:rPr>
              <a:t>Trigger </a:t>
            </a:r>
            <a:r>
              <a:rPr sz="2600" spc="-15" dirty="0">
                <a:latin typeface="Calibri"/>
                <a:cs typeface="Calibri"/>
              </a:rPr>
              <a:t>event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 </a:t>
            </a:r>
            <a:r>
              <a:rPr sz="2600" spc="-40" dirty="0">
                <a:latin typeface="Calibri"/>
                <a:cs typeface="Calibri"/>
              </a:rPr>
              <a:t>INSERT, UPDATE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DELETE.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trigger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invoked</a:t>
            </a:r>
            <a:r>
              <a:rPr sz="2600" spc="-10" dirty="0">
                <a:latin typeface="Calibri"/>
                <a:cs typeface="Calibri"/>
              </a:rPr>
              <a:t> by</a:t>
            </a:r>
            <a:r>
              <a:rPr sz="2600" spc="-5" dirty="0">
                <a:latin typeface="Calibri"/>
                <a:cs typeface="Calibri"/>
              </a:rPr>
              <a:t> only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event.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9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10" dirty="0">
                <a:latin typeface="Calibri"/>
                <a:cs typeface="Calibri"/>
              </a:rPr>
              <a:t>To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define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trigger</a:t>
            </a:r>
            <a:r>
              <a:rPr sz="2600" spc="-5" dirty="0">
                <a:latin typeface="Calibri"/>
                <a:cs typeface="Calibri"/>
              </a:rPr>
              <a:t> that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invoked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multiple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events,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you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have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define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multiple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triggers,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one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event.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0182" y="336549"/>
            <a:ext cx="3109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AFTER</a:t>
            </a:r>
            <a:r>
              <a:rPr spc="-50" dirty="0"/>
              <a:t> </a:t>
            </a:r>
            <a:r>
              <a:rPr spc="-40" dirty="0"/>
              <a:t>Triggers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7573009" cy="819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Specifies that </a:t>
            </a:r>
            <a:r>
              <a:rPr sz="2600" dirty="0">
                <a:latin typeface="Calibri"/>
                <a:cs typeface="Calibri"/>
              </a:rPr>
              <a:t>the trigger </a:t>
            </a:r>
            <a:r>
              <a:rPr sz="2600" spc="-5" dirty="0">
                <a:latin typeface="Calibri"/>
                <a:cs typeface="Calibri"/>
              </a:rPr>
              <a:t>should </a:t>
            </a:r>
            <a:r>
              <a:rPr sz="2600" dirty="0">
                <a:latin typeface="Calibri"/>
                <a:cs typeface="Calibri"/>
              </a:rPr>
              <a:t>be </a:t>
            </a:r>
            <a:r>
              <a:rPr sz="2600" spc="-20" dirty="0">
                <a:latin typeface="Calibri"/>
                <a:cs typeface="Calibri"/>
              </a:rPr>
              <a:t>executed </a:t>
            </a:r>
            <a:r>
              <a:rPr sz="2600" spc="-10" dirty="0">
                <a:latin typeface="Calibri"/>
                <a:cs typeface="Calibri"/>
              </a:rPr>
              <a:t>after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operation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specified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15" dirty="0">
                <a:latin typeface="Calibri"/>
                <a:cs typeface="Calibri"/>
              </a:rPr>
              <a:t>event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completed.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258692"/>
            <a:ext cx="7499350" cy="2782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25" dirty="0">
                <a:latin typeface="Calibri"/>
                <a:cs typeface="Calibri"/>
              </a:rPr>
              <a:t>Trigger </a:t>
            </a:r>
            <a:r>
              <a:rPr sz="2600" dirty="0">
                <a:latin typeface="Calibri"/>
                <a:cs typeface="Calibri"/>
              </a:rPr>
              <a:t>will </a:t>
            </a:r>
            <a:r>
              <a:rPr sz="2600" spc="-10" dirty="0">
                <a:latin typeface="Calibri"/>
                <a:cs typeface="Calibri"/>
              </a:rPr>
              <a:t>activate </a:t>
            </a:r>
            <a:r>
              <a:rPr sz="2600" dirty="0">
                <a:latin typeface="Calibri"/>
                <a:cs typeface="Calibri"/>
              </a:rPr>
              <a:t>AFTER the </a:t>
            </a:r>
            <a:r>
              <a:rPr sz="2600" spc="-5" dirty="0">
                <a:latin typeface="Calibri"/>
                <a:cs typeface="Calibri"/>
              </a:rPr>
              <a:t>change </a:t>
            </a:r>
            <a:r>
              <a:rPr sz="2600" dirty="0">
                <a:latin typeface="Calibri"/>
                <a:cs typeface="Calibri"/>
              </a:rPr>
              <a:t>is made </a:t>
            </a:r>
            <a:r>
              <a:rPr sz="2600" spc="-5" dirty="0">
                <a:latin typeface="Calibri"/>
                <a:cs typeface="Calibri"/>
              </a:rPr>
              <a:t>on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table.</a:t>
            </a:r>
            <a:endParaRPr sz="2600">
              <a:latin typeface="Calibri"/>
              <a:cs typeface="Calibri"/>
            </a:endParaRPr>
          </a:p>
          <a:p>
            <a:pPr marL="2298700" lvl="1" indent="-337185">
              <a:lnSpc>
                <a:spcPct val="100000"/>
              </a:lnSpc>
              <a:spcBef>
                <a:spcPts val="1780"/>
              </a:spcBef>
              <a:buFont typeface="Arial MT"/>
              <a:buChar char="–"/>
              <a:tabLst>
                <a:tab pos="2299335" algn="l"/>
                <a:tab pos="3370579" algn="l"/>
              </a:tabLst>
            </a:pPr>
            <a:r>
              <a:rPr sz="2800" spc="-5" dirty="0">
                <a:latin typeface="Calibri"/>
                <a:cs typeface="Calibri"/>
              </a:rPr>
              <a:t>AFTER	</a:t>
            </a:r>
            <a:r>
              <a:rPr sz="2800" spc="-10" dirty="0">
                <a:latin typeface="Calibri"/>
                <a:cs typeface="Calibri"/>
              </a:rPr>
              <a:t>INSERT</a:t>
            </a:r>
            <a:endParaRPr sz="2800">
              <a:latin typeface="Calibri"/>
              <a:cs typeface="Calibri"/>
            </a:endParaRPr>
          </a:p>
          <a:p>
            <a:pPr marL="2298700" lvl="1" indent="-337185">
              <a:lnSpc>
                <a:spcPct val="100000"/>
              </a:lnSpc>
              <a:spcBef>
                <a:spcPts val="1800"/>
              </a:spcBef>
              <a:buFont typeface="Arial MT"/>
              <a:buChar char="–"/>
              <a:tabLst>
                <a:tab pos="2299335" algn="l"/>
              </a:tabLst>
            </a:pPr>
            <a:r>
              <a:rPr sz="2800" spc="-5" dirty="0">
                <a:latin typeface="Calibri"/>
                <a:cs typeface="Calibri"/>
              </a:rPr>
              <a:t>AFTER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UPDATE</a:t>
            </a:r>
            <a:endParaRPr sz="2800">
              <a:latin typeface="Calibri"/>
              <a:cs typeface="Calibri"/>
            </a:endParaRPr>
          </a:p>
          <a:p>
            <a:pPr marL="2298700" lvl="1" indent="-337185">
              <a:lnSpc>
                <a:spcPct val="100000"/>
              </a:lnSpc>
              <a:spcBef>
                <a:spcPts val="1800"/>
              </a:spcBef>
              <a:buFont typeface="Arial MT"/>
              <a:buChar char="–"/>
              <a:tabLst>
                <a:tab pos="2299335" algn="l"/>
                <a:tab pos="3370579" algn="l"/>
              </a:tabLst>
            </a:pPr>
            <a:r>
              <a:rPr sz="2800" spc="-5" dirty="0">
                <a:latin typeface="Calibri"/>
                <a:cs typeface="Calibri"/>
              </a:rPr>
              <a:t>AFTER	DELETE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2541" y="336549"/>
            <a:ext cx="4980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INSERT</a:t>
            </a:r>
            <a:r>
              <a:rPr spc="-30" dirty="0"/>
              <a:t> </a:t>
            </a:r>
            <a:r>
              <a:rPr spc="-35" dirty="0"/>
              <a:t>Trigger</a:t>
            </a:r>
            <a:r>
              <a:rPr spc="-5" dirty="0"/>
              <a:t> </a:t>
            </a:r>
            <a:r>
              <a:rPr spc="-15" dirty="0"/>
              <a:t>Example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98194" y="1372641"/>
            <a:ext cx="5013325" cy="25863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spc="-50" dirty="0">
                <a:latin typeface="Calibri"/>
                <a:cs typeface="Calibri"/>
              </a:rPr>
              <a:t>CREATE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TRIGGER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Employee_Insert</a:t>
            </a:r>
            <a:endParaRPr sz="2800">
              <a:latin typeface="Calibri"/>
              <a:cs typeface="Calibri"/>
            </a:endParaRPr>
          </a:p>
          <a:p>
            <a:pPr marL="12700" marR="2941320" algn="just">
              <a:lnSpc>
                <a:spcPct val="120000"/>
              </a:lnSpc>
            </a:pPr>
            <a:r>
              <a:rPr sz="2800" b="1" spc="-5" dirty="0">
                <a:latin typeface="Calibri"/>
                <a:cs typeface="Calibri"/>
              </a:rPr>
              <a:t>ON </a:t>
            </a:r>
            <a:r>
              <a:rPr sz="2800" spc="-15" dirty="0">
                <a:latin typeface="Calibri"/>
                <a:cs typeface="Calibri"/>
              </a:rPr>
              <a:t>Employee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AFTER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INSERT </a:t>
            </a:r>
            <a:r>
              <a:rPr sz="2800" b="1" spc="-6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  <a:p>
            <a:pPr marL="927100" algn="just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*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FROM </a:t>
            </a:r>
            <a:r>
              <a:rPr sz="2800" spc="-15" dirty="0">
                <a:latin typeface="Calibri"/>
                <a:cs typeface="Calibri"/>
              </a:rPr>
              <a:t>Employee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5043373"/>
            <a:ext cx="80067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NOTE:</a:t>
            </a:r>
            <a:r>
              <a:rPr sz="28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Can</a:t>
            </a:r>
            <a:r>
              <a:rPr sz="2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write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any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advance</a:t>
            </a:r>
            <a:r>
              <a:rPr sz="2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SQL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statement</a:t>
            </a:r>
            <a:r>
              <a:rPr sz="2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within</a:t>
            </a:r>
            <a:r>
              <a:rPr sz="2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800" spc="-6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body</a:t>
            </a:r>
            <a:r>
              <a:rPr sz="2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of the</a:t>
            </a:r>
            <a:r>
              <a:rPr sz="2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TRIGGER.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Database </a:t>
            </a:r>
            <a:r>
              <a:rPr spc="-10" dirty="0"/>
              <a:t>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17168"/>
            <a:ext cx="8235950" cy="5011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2928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virtual </a:t>
            </a:r>
            <a:r>
              <a:rPr sz="2600" spc="-10" dirty="0">
                <a:latin typeface="Calibri"/>
                <a:cs typeface="Calibri"/>
              </a:rPr>
              <a:t>table </a:t>
            </a:r>
            <a:r>
              <a:rPr sz="2600" dirty="0">
                <a:latin typeface="Calibri"/>
                <a:cs typeface="Calibri"/>
              </a:rPr>
              <a:t>which </a:t>
            </a:r>
            <a:r>
              <a:rPr sz="2600" spc="-15" dirty="0">
                <a:latin typeface="Calibri"/>
                <a:cs typeface="Calibri"/>
              </a:rPr>
              <a:t>contains data </a:t>
            </a:r>
            <a:r>
              <a:rPr sz="2600" spc="-5" dirty="0">
                <a:latin typeface="Calibri"/>
                <a:cs typeface="Calibri"/>
              </a:rPr>
              <a:t>derived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spc="-5" dirty="0">
                <a:latin typeface="Calibri"/>
                <a:cs typeface="Calibri"/>
              </a:rPr>
              <a:t>other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based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result-set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an </a:t>
            </a:r>
            <a:r>
              <a:rPr sz="2600" spc="-5" dirty="0">
                <a:latin typeface="Calibri"/>
                <a:cs typeface="Calibri"/>
              </a:rPr>
              <a:t>SQL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statement.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 MT"/>
              <a:buChar char="•"/>
            </a:pPr>
            <a:endParaRPr sz="29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25" dirty="0">
                <a:latin typeface="Calibri"/>
                <a:cs typeface="Calibri"/>
              </a:rPr>
              <a:t>way </a:t>
            </a:r>
            <a:r>
              <a:rPr sz="2600" spc="-5" dirty="0">
                <a:latin typeface="Calibri"/>
                <a:cs typeface="Calibri"/>
              </a:rPr>
              <a:t>of specifying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table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20" dirty="0">
                <a:latin typeface="Calibri"/>
                <a:cs typeface="Calibri"/>
              </a:rPr>
              <a:t>referred </a:t>
            </a:r>
            <a:r>
              <a:rPr sz="2600" spc="-25" dirty="0">
                <a:latin typeface="Calibri"/>
                <a:cs typeface="Calibri"/>
              </a:rPr>
              <a:t>frequently, </a:t>
            </a:r>
            <a:r>
              <a:rPr sz="2600" spc="-10" dirty="0">
                <a:latin typeface="Calibri"/>
                <a:cs typeface="Calibri"/>
              </a:rPr>
              <a:t>even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though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spc="-15" dirty="0">
                <a:latin typeface="Calibri"/>
                <a:cs typeface="Calibri"/>
              </a:rPr>
              <a:t>may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 </a:t>
            </a:r>
            <a:r>
              <a:rPr sz="2600" spc="-15" dirty="0">
                <a:latin typeface="Calibri"/>
                <a:cs typeface="Calibri"/>
              </a:rPr>
              <a:t>exist</a:t>
            </a:r>
            <a:r>
              <a:rPr sz="2600" spc="-25" dirty="0">
                <a:latin typeface="Calibri"/>
                <a:cs typeface="Calibri"/>
              </a:rPr>
              <a:t> physically.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355600" marR="71374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Can join </a:t>
            </a:r>
            <a:r>
              <a:rPr sz="2600" dirty="0">
                <a:latin typeface="Calibri"/>
                <a:cs typeface="Calibri"/>
              </a:rPr>
              <a:t>multiple </a:t>
            </a:r>
            <a:r>
              <a:rPr sz="2600" spc="-5" dirty="0">
                <a:latin typeface="Calibri"/>
                <a:cs typeface="Calibri"/>
              </a:rPr>
              <a:t>tables </a:t>
            </a:r>
            <a:r>
              <a:rPr sz="2600" spc="-10" dirty="0">
                <a:latin typeface="Calibri"/>
                <a:cs typeface="Calibri"/>
              </a:rPr>
              <a:t>together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use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view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 present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dirty="0">
                <a:latin typeface="Calibri"/>
                <a:cs typeface="Calibri"/>
              </a:rPr>
              <a:t>as if the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coming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single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Views </a:t>
            </a:r>
            <a:r>
              <a:rPr sz="2600" spc="-5" dirty="0">
                <a:latin typeface="Calibri"/>
                <a:cs typeface="Calibri"/>
              </a:rPr>
              <a:t>simplify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complex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queries.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50" dirty="0">
                <a:latin typeface="Arial MT"/>
                <a:cs typeface="Arial MT"/>
              </a:rPr>
              <a:t> </a:t>
            </a:r>
            <a:r>
              <a:rPr sz="2400" spc="-5" dirty="0">
                <a:latin typeface="Calibri"/>
                <a:cs typeface="Calibri"/>
              </a:rPr>
              <a:t>Hide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complexity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SQL</a:t>
            </a:r>
            <a:r>
              <a:rPr sz="2400" spc="-15" dirty="0">
                <a:latin typeface="Calibri"/>
                <a:cs typeface="Calibri"/>
              </a:rPr>
              <a:t> statements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many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joins.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6358" y="336549"/>
            <a:ext cx="18154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676400"/>
            <a:ext cx="8868156" cy="4343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6358" y="336549"/>
            <a:ext cx="18154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394460"/>
            <a:ext cx="6324600" cy="51892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9576" y="336549"/>
            <a:ext cx="51669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UPDATE</a:t>
            </a:r>
            <a:r>
              <a:rPr spc="-10" dirty="0"/>
              <a:t> </a:t>
            </a:r>
            <a:r>
              <a:rPr spc="-40" dirty="0"/>
              <a:t>Trigger</a:t>
            </a:r>
            <a:r>
              <a:rPr spc="-10" dirty="0"/>
              <a:t> </a:t>
            </a:r>
            <a:r>
              <a:rPr spc="-15" dirty="0"/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2044" y="1906419"/>
            <a:ext cx="5238750" cy="25863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spc="-50" dirty="0">
                <a:latin typeface="Calibri"/>
                <a:cs typeface="Calibri"/>
              </a:rPr>
              <a:t>CREATE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TRIGGER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Employee_Update</a:t>
            </a:r>
            <a:endParaRPr sz="2800">
              <a:latin typeface="Calibri"/>
              <a:cs typeface="Calibri"/>
            </a:endParaRPr>
          </a:p>
          <a:p>
            <a:pPr marL="12700" marR="3035300">
              <a:lnSpc>
                <a:spcPct val="120000"/>
              </a:lnSpc>
            </a:pPr>
            <a:r>
              <a:rPr sz="2800" b="1" spc="-5" dirty="0">
                <a:latin typeface="Calibri"/>
                <a:cs typeface="Calibri"/>
              </a:rPr>
              <a:t>ON </a:t>
            </a:r>
            <a:r>
              <a:rPr sz="2800" spc="-15" dirty="0">
                <a:latin typeface="Calibri"/>
                <a:cs typeface="Calibri"/>
              </a:rPr>
              <a:t>Employee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AFTER</a:t>
            </a:r>
            <a:r>
              <a:rPr sz="2800" b="1" spc="-55" dirty="0">
                <a:latin typeface="Calibri"/>
                <a:cs typeface="Calibri"/>
              </a:rPr>
              <a:t> UPDATE </a:t>
            </a:r>
            <a:r>
              <a:rPr sz="2800" b="1" spc="-6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Calibri"/>
                <a:cs typeface="Calibri"/>
              </a:rPr>
              <a:t>SELECT </a:t>
            </a:r>
            <a:r>
              <a:rPr sz="2800" spc="-5" dirty="0">
                <a:latin typeface="Calibri"/>
                <a:cs typeface="Calibri"/>
              </a:rPr>
              <a:t>* </a:t>
            </a:r>
            <a:r>
              <a:rPr sz="2800" spc="-10" dirty="0">
                <a:latin typeface="Calibri"/>
                <a:cs typeface="Calibri"/>
              </a:rPr>
              <a:t>FROM </a:t>
            </a:r>
            <a:r>
              <a:rPr sz="2800" spc="-15" dirty="0">
                <a:latin typeface="Calibri"/>
                <a:cs typeface="Calibri"/>
              </a:rPr>
              <a:t>Employee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2729" y="336549"/>
            <a:ext cx="5017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DELETE</a:t>
            </a:r>
            <a:r>
              <a:rPr spc="-20" dirty="0"/>
              <a:t> </a:t>
            </a:r>
            <a:r>
              <a:rPr spc="-40" dirty="0"/>
              <a:t>Trigger</a:t>
            </a:r>
            <a:r>
              <a:rPr spc="5" dirty="0"/>
              <a:t> </a:t>
            </a:r>
            <a:r>
              <a:rPr spc="-15" dirty="0"/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2044" y="1830219"/>
            <a:ext cx="5121275" cy="25863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spc="-50" dirty="0">
                <a:latin typeface="Calibri"/>
                <a:cs typeface="Calibri"/>
              </a:rPr>
              <a:t>CREATE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TRIGGER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Employee_Delete</a:t>
            </a:r>
            <a:endParaRPr sz="2800">
              <a:latin typeface="Calibri"/>
              <a:cs typeface="Calibri"/>
            </a:endParaRPr>
          </a:p>
          <a:p>
            <a:pPr marL="12700" marR="3021330" algn="just">
              <a:lnSpc>
                <a:spcPct val="120000"/>
              </a:lnSpc>
            </a:pPr>
            <a:r>
              <a:rPr sz="2800" b="1" spc="-5" dirty="0">
                <a:latin typeface="Calibri"/>
                <a:cs typeface="Calibri"/>
              </a:rPr>
              <a:t>ON </a:t>
            </a:r>
            <a:r>
              <a:rPr sz="2800" spc="-15" dirty="0">
                <a:latin typeface="Calibri"/>
                <a:cs typeface="Calibri"/>
              </a:rPr>
              <a:t>Employee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AFTER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DELETE </a:t>
            </a:r>
            <a:r>
              <a:rPr sz="2800" b="1" spc="-6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  <a:p>
            <a:pPr marL="926465" algn="just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Calibri"/>
                <a:cs typeface="Calibri"/>
              </a:rPr>
              <a:t>SELECT </a:t>
            </a:r>
            <a:r>
              <a:rPr sz="2800" spc="-5" dirty="0">
                <a:latin typeface="Calibri"/>
                <a:cs typeface="Calibri"/>
              </a:rPr>
              <a:t>* </a:t>
            </a:r>
            <a:r>
              <a:rPr sz="2800" spc="-10" dirty="0">
                <a:latin typeface="Calibri"/>
                <a:cs typeface="Calibri"/>
              </a:rPr>
              <a:t>FROM </a:t>
            </a:r>
            <a:r>
              <a:rPr sz="2800" spc="-15" dirty="0">
                <a:latin typeface="Calibri"/>
                <a:cs typeface="Calibri"/>
              </a:rPr>
              <a:t>Employee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498" y="2681173"/>
            <a:ext cx="3611879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/>
              <a:t>Thank</a:t>
            </a:r>
            <a:r>
              <a:rPr sz="6600" spc="-105" dirty="0"/>
              <a:t> </a:t>
            </a:r>
            <a:r>
              <a:rPr sz="6600" spc="-180" dirty="0"/>
              <a:t>You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7720330" y="6509715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latin typeface="Calibri"/>
                <a:cs typeface="Calibri"/>
              </a:rPr>
              <a:t>24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295400"/>
            <a:ext cx="8531352" cy="5105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Database </a:t>
            </a:r>
            <a:r>
              <a:rPr spc="-10" dirty="0"/>
              <a:t>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230833"/>
            <a:ext cx="8301355" cy="2070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0388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When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data</a:t>
            </a:r>
            <a:r>
              <a:rPr sz="2600" dirty="0">
                <a:latin typeface="Calibri"/>
                <a:cs typeface="Calibri"/>
              </a:rPr>
              <a:t> of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base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change,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view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reflects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change.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20" dirty="0">
                <a:latin typeface="Calibri"/>
                <a:cs typeface="Calibri"/>
              </a:rPr>
              <a:t>Always </a:t>
            </a:r>
            <a:r>
              <a:rPr sz="2400" spc="-10" dirty="0">
                <a:latin typeface="Calibri"/>
                <a:cs typeface="Calibri"/>
              </a:rPr>
              <a:t>show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up-to-date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 </a:t>
            </a:r>
            <a:r>
              <a:rPr sz="2400" dirty="0">
                <a:latin typeface="Calibri"/>
                <a:cs typeface="Calibri"/>
              </a:rPr>
              <a:t>engine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recreates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view's </a:t>
            </a:r>
            <a:r>
              <a:rPr sz="2400" spc="-10" dirty="0">
                <a:latin typeface="Calibri"/>
                <a:cs typeface="Calibri"/>
              </a:rPr>
              <a:t>SQL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latin typeface="Calibri"/>
                <a:cs typeface="Calibri"/>
              </a:rPr>
              <a:t>statement,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every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queries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view.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4234434"/>
            <a:ext cx="7840345" cy="1627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Views are </a:t>
            </a:r>
            <a:r>
              <a:rPr sz="2600" spc="-15" dirty="0">
                <a:latin typeface="Calibri"/>
                <a:cs typeface="Calibri"/>
              </a:rPr>
              <a:t>stored </a:t>
            </a:r>
            <a:r>
              <a:rPr sz="2600" spc="-5" dirty="0">
                <a:latin typeface="Calibri"/>
                <a:cs typeface="Calibri"/>
              </a:rPr>
              <a:t>queries that </a:t>
            </a:r>
            <a:r>
              <a:rPr sz="2600" spc="-10" dirty="0">
                <a:latin typeface="Calibri"/>
                <a:cs typeface="Calibri"/>
              </a:rPr>
              <a:t>produce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result set </a:t>
            </a:r>
            <a:r>
              <a:rPr sz="2600" dirty="0">
                <a:latin typeface="Calibri"/>
                <a:cs typeface="Calibri"/>
              </a:rPr>
              <a:t>when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referenced.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stores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 views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SQL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SELECT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joins.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64001" y="244602"/>
            <a:ext cx="3168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Database</a:t>
            </a:r>
            <a:r>
              <a:rPr spc="-55" dirty="0"/>
              <a:t> </a:t>
            </a:r>
            <a:r>
              <a:rPr spc="-10" dirty="0"/>
              <a:t>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1453" y="336549"/>
            <a:ext cx="2564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Create</a:t>
            </a:r>
            <a:r>
              <a:rPr spc="-75" dirty="0"/>
              <a:t> </a:t>
            </a:r>
            <a:r>
              <a:rPr spc="-10" dirty="0"/>
              <a:t>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97840" y="1152047"/>
            <a:ext cx="6281420" cy="497141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800" b="1" spc="-50" dirty="0">
                <a:latin typeface="Calibri"/>
                <a:cs typeface="Calibri"/>
              </a:rPr>
              <a:t>CREATE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VIEW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&lt;view_name&gt;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800" b="1" spc="-10" dirty="0"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  <a:p>
            <a:pPr marL="927100" marR="769620">
              <a:lnSpc>
                <a:spcPts val="4560"/>
              </a:lnSpc>
              <a:spcBef>
                <a:spcPts val="350"/>
              </a:spcBef>
            </a:pP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&lt;column1,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column2,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...&gt;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FROM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&lt;table_name&gt;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850"/>
              </a:spcBef>
            </a:pPr>
            <a:r>
              <a:rPr sz="2800" spc="-10" dirty="0">
                <a:latin typeface="Calibri"/>
                <a:cs typeface="Calibri"/>
              </a:rPr>
              <a:t>WHERE &lt;condition&gt;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Calibri"/>
              <a:cs typeface="Calibri"/>
            </a:endParaRPr>
          </a:p>
          <a:p>
            <a:pPr marL="2633345">
              <a:lnSpc>
                <a:spcPct val="100000"/>
              </a:lnSpc>
            </a:pPr>
            <a:r>
              <a:rPr sz="4000" b="1" spc="-30" dirty="0">
                <a:latin typeface="Calibri"/>
                <a:cs typeface="Calibri"/>
              </a:rPr>
              <a:t>Execute</a:t>
            </a:r>
            <a:r>
              <a:rPr sz="4000" b="1" spc="-25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View</a:t>
            </a: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100">
              <a:latin typeface="Calibri"/>
              <a:cs typeface="Calibri"/>
            </a:endParaRPr>
          </a:p>
          <a:p>
            <a:pPr marL="19177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*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&lt;view_name&gt;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59433"/>
            <a:ext cx="8075295" cy="2563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If </a:t>
            </a:r>
            <a:r>
              <a:rPr sz="2600" spc="-5" dirty="0">
                <a:latin typeface="Calibri"/>
                <a:cs typeface="Calibri"/>
              </a:rPr>
              <a:t>none </a:t>
            </a:r>
            <a:r>
              <a:rPr sz="2600" dirty="0">
                <a:latin typeface="Calibri"/>
                <a:cs typeface="Calibri"/>
              </a:rPr>
              <a:t>of the </a:t>
            </a:r>
            <a:r>
              <a:rPr sz="2600" spc="-5" dirty="0">
                <a:latin typeface="Calibri"/>
                <a:cs typeface="Calibri"/>
              </a:rPr>
              <a:t>view </a:t>
            </a:r>
            <a:r>
              <a:rPr sz="2600" spc="-10" dirty="0">
                <a:latin typeface="Calibri"/>
                <a:cs typeface="Calibri"/>
              </a:rPr>
              <a:t>attributes </a:t>
            </a:r>
            <a:r>
              <a:rPr sz="2600" spc="-5" dirty="0">
                <a:latin typeface="Calibri"/>
                <a:cs typeface="Calibri"/>
              </a:rPr>
              <a:t>results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dirty="0">
                <a:latin typeface="Calibri"/>
                <a:cs typeface="Calibri"/>
              </a:rPr>
              <a:t>applying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functions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 </a:t>
            </a:r>
            <a:r>
              <a:rPr sz="2600" dirty="0">
                <a:latin typeface="Calibri"/>
                <a:cs typeface="Calibri"/>
              </a:rPr>
              <a:t>arithmetic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operations,</a:t>
            </a:r>
            <a:r>
              <a:rPr sz="2600" spc="-5" dirty="0">
                <a:latin typeface="Calibri"/>
                <a:cs typeface="Calibri"/>
              </a:rPr>
              <a:t> do not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have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specify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new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names</a:t>
            </a:r>
            <a:r>
              <a:rPr sz="2600" spc="-25" dirty="0">
                <a:latin typeface="Calibri"/>
                <a:cs typeface="Calibri"/>
              </a:rPr>
              <a:t> for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view.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marR="17399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attribute </a:t>
            </a:r>
            <a:r>
              <a:rPr sz="2600" spc="-5" dirty="0">
                <a:latin typeface="Calibri"/>
                <a:cs typeface="Calibri"/>
              </a:rPr>
              <a:t>names </a:t>
            </a:r>
            <a:r>
              <a:rPr sz="2600" spc="-10" dirty="0">
                <a:latin typeface="Calibri"/>
                <a:cs typeface="Calibri"/>
              </a:rPr>
              <a:t>would </a:t>
            </a:r>
            <a:r>
              <a:rPr sz="2600" spc="-5" dirty="0">
                <a:latin typeface="Calibri"/>
                <a:cs typeface="Calibri"/>
              </a:rPr>
              <a:t>be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same </a:t>
            </a:r>
            <a:r>
              <a:rPr sz="2600" dirty="0">
                <a:latin typeface="Calibri"/>
                <a:cs typeface="Calibri"/>
              </a:rPr>
              <a:t>as the </a:t>
            </a:r>
            <a:r>
              <a:rPr sz="2600" spc="-5" dirty="0">
                <a:latin typeface="Calibri"/>
                <a:cs typeface="Calibri"/>
              </a:rPr>
              <a:t>names 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attributes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defining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default</a:t>
            </a:r>
            <a:r>
              <a:rPr sz="2600" spc="-5" dirty="0">
                <a:latin typeface="Calibri"/>
                <a:cs typeface="Calibri"/>
              </a:rPr>
              <a:t> case.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026609"/>
            <a:ext cx="8220075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NOTE: </a:t>
            </a:r>
            <a:r>
              <a:rPr sz="2600" spc="-5" dirty="0">
                <a:solidFill>
                  <a:srgbClr val="C00000"/>
                </a:solidFill>
                <a:latin typeface="Calibri"/>
                <a:cs typeface="Calibri"/>
              </a:rPr>
              <a:t>Can write </a:t>
            </a:r>
            <a:r>
              <a:rPr sz="2600" spc="-15" dirty="0">
                <a:solidFill>
                  <a:srgbClr val="C00000"/>
                </a:solidFill>
                <a:latin typeface="Calibri"/>
                <a:cs typeface="Calibri"/>
              </a:rPr>
              <a:t>any </a:t>
            </a:r>
            <a:r>
              <a:rPr sz="2600" spc="-5" dirty="0">
                <a:solidFill>
                  <a:srgbClr val="C00000"/>
                </a:solidFill>
                <a:latin typeface="Calibri"/>
                <a:cs typeface="Calibri"/>
              </a:rPr>
              <a:t>advance SELECT </a:t>
            </a:r>
            <a:r>
              <a:rPr sz="2600" spc="-15" dirty="0">
                <a:solidFill>
                  <a:srgbClr val="C00000"/>
                </a:solidFill>
                <a:latin typeface="Calibri"/>
                <a:cs typeface="Calibri"/>
              </a:rPr>
              <a:t>statement </a:t>
            </a:r>
            <a:r>
              <a:rPr sz="2600" dirty="0">
                <a:solidFill>
                  <a:srgbClr val="C00000"/>
                </a:solidFill>
                <a:latin typeface="Calibri"/>
                <a:cs typeface="Calibri"/>
              </a:rPr>
              <a:t>within the </a:t>
            </a:r>
            <a:r>
              <a:rPr sz="2600" spc="-5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C00000"/>
                </a:solidFill>
                <a:latin typeface="Calibri"/>
                <a:cs typeface="Calibri"/>
              </a:rPr>
              <a:t>body</a:t>
            </a:r>
            <a:r>
              <a:rPr sz="2600" spc="-10" dirty="0">
                <a:solidFill>
                  <a:srgbClr val="C00000"/>
                </a:solidFill>
                <a:latin typeface="Calibri"/>
                <a:cs typeface="Calibri"/>
              </a:rPr>
              <a:t> of</a:t>
            </a:r>
            <a:r>
              <a:rPr sz="26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6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5" dirty="0">
                <a:solidFill>
                  <a:srgbClr val="C00000"/>
                </a:solidFill>
                <a:latin typeface="Calibri"/>
                <a:cs typeface="Calibri"/>
              </a:rPr>
              <a:t>VIEW.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51453" y="336549"/>
            <a:ext cx="2564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Create</a:t>
            </a:r>
            <a:r>
              <a:rPr spc="-75" dirty="0"/>
              <a:t> </a:t>
            </a:r>
            <a:r>
              <a:rPr spc="-10" dirty="0"/>
              <a:t>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6358" y="336549"/>
            <a:ext cx="18154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444" y="1457680"/>
            <a:ext cx="5256530" cy="430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10310">
              <a:lnSpc>
                <a:spcPct val="120000"/>
              </a:lnSpc>
              <a:spcBef>
                <a:spcPts val="100"/>
              </a:spcBef>
            </a:pPr>
            <a:r>
              <a:rPr sz="2600" spc="-40" dirty="0">
                <a:latin typeface="Calibri"/>
                <a:cs typeface="Calibri"/>
              </a:rPr>
              <a:t>CREATE </a:t>
            </a:r>
            <a:r>
              <a:rPr sz="2600" spc="-5" dirty="0">
                <a:latin typeface="Calibri"/>
                <a:cs typeface="Calibri"/>
              </a:rPr>
              <a:t>VIEW View_Employee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AS</a:t>
            </a:r>
            <a:endParaRPr sz="26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620"/>
              </a:spcBef>
            </a:pPr>
            <a:r>
              <a:rPr sz="2600" spc="-5" dirty="0">
                <a:latin typeface="Calibri"/>
                <a:cs typeface="Calibri"/>
              </a:rPr>
              <a:t>SELECT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*</a:t>
            </a:r>
            <a:endParaRPr sz="2600">
              <a:latin typeface="Calibri"/>
              <a:cs typeface="Calibri"/>
            </a:endParaRPr>
          </a:p>
          <a:p>
            <a:pPr marL="926465" marR="2092960">
              <a:lnSpc>
                <a:spcPct val="120000"/>
              </a:lnSpc>
              <a:spcBef>
                <a:spcPts val="5"/>
              </a:spcBef>
            </a:pPr>
            <a:r>
              <a:rPr sz="2600" spc="-5" dirty="0">
                <a:latin typeface="Calibri"/>
                <a:cs typeface="Calibri"/>
              </a:rPr>
              <a:t>FROM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Employee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WHERE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Dno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5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64"/>
              </a:spcBef>
            </a:pPr>
            <a:r>
              <a:rPr sz="2600" spc="-2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tr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ds:</a:t>
            </a:r>
            <a:endParaRPr sz="26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Calibri"/>
                <a:cs typeface="Calibri"/>
              </a:rPr>
              <a:t>SELECT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*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FROM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View_Employee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6358" y="336549"/>
            <a:ext cx="18154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447800"/>
            <a:ext cx="8749284" cy="441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5126" y="336549"/>
            <a:ext cx="1716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</a:t>
            </a:r>
            <a:r>
              <a:rPr spc="-105" dirty="0"/>
              <a:t>x</a:t>
            </a:r>
            <a:r>
              <a:rPr spc="-10" dirty="0"/>
              <a:t>e</a:t>
            </a:r>
            <a:r>
              <a:rPr spc="-65" dirty="0"/>
              <a:t>r</a:t>
            </a:r>
            <a:r>
              <a:rPr spc="-10" dirty="0"/>
              <a:t>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291195" cy="819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Create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view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display employee </a:t>
            </a:r>
            <a:r>
              <a:rPr sz="2600" spc="-5" dirty="0">
                <a:latin typeface="Calibri"/>
                <a:cs typeface="Calibri"/>
              </a:rPr>
              <a:t>name, </a:t>
            </a:r>
            <a:r>
              <a:rPr sz="2600" spc="-10" dirty="0">
                <a:latin typeface="Calibri"/>
                <a:cs typeface="Calibri"/>
              </a:rPr>
              <a:t>project </a:t>
            </a:r>
            <a:r>
              <a:rPr sz="2600" spc="-5" dirty="0">
                <a:latin typeface="Calibri"/>
                <a:cs typeface="Calibri"/>
              </a:rPr>
              <a:t>name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hours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dirty="0">
                <a:latin typeface="Calibri"/>
                <a:cs typeface="Calibri"/>
              </a:rPr>
              <a:t> each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employee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works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project.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600" y="3200400"/>
            <a:ext cx="3505200" cy="20025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2600" y="2346958"/>
            <a:ext cx="2209800" cy="4419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715</Words>
  <Application>Microsoft Office PowerPoint</Application>
  <PresentationFormat>On-screen Show (4:3)</PresentationFormat>
  <Paragraphs>134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 MT</vt:lpstr>
      <vt:lpstr>Calibri</vt:lpstr>
      <vt:lpstr>Office Theme</vt:lpstr>
      <vt:lpstr>  </vt:lpstr>
      <vt:lpstr>Database View</vt:lpstr>
      <vt:lpstr>Database View</vt:lpstr>
      <vt:lpstr>Database View</vt:lpstr>
      <vt:lpstr>Create View</vt:lpstr>
      <vt:lpstr>Create View</vt:lpstr>
      <vt:lpstr>Example</vt:lpstr>
      <vt:lpstr>Example</vt:lpstr>
      <vt:lpstr>Exercise</vt:lpstr>
      <vt:lpstr>Exercise</vt:lpstr>
      <vt:lpstr>Exercise</vt:lpstr>
      <vt:lpstr>Retrieve Records</vt:lpstr>
      <vt:lpstr>SQL Triggers</vt:lpstr>
      <vt:lpstr>SQL Triggers</vt:lpstr>
      <vt:lpstr>SQL Trigger Syntax</vt:lpstr>
      <vt:lpstr>Trigger Name</vt:lpstr>
      <vt:lpstr>Trigger Events</vt:lpstr>
      <vt:lpstr>AFTER Triggers</vt:lpstr>
      <vt:lpstr>INSERT Trigger Example</vt:lpstr>
      <vt:lpstr>Example</vt:lpstr>
      <vt:lpstr>Example</vt:lpstr>
      <vt:lpstr>UPDATE Trigger Example</vt:lpstr>
      <vt:lpstr>DELETE Trigger Example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Structured Query Language</dc:title>
  <dc:creator>Lab01</dc:creator>
  <cp:lastModifiedBy>ALD Perera</cp:lastModifiedBy>
  <cp:revision>2</cp:revision>
  <dcterms:created xsi:type="dcterms:W3CDTF">2021-11-15T03:06:18Z</dcterms:created>
  <dcterms:modified xsi:type="dcterms:W3CDTF">2024-01-04T18:35:04Z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2018-11-07T00:00:00Z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2021-11-15T00:00:00Z</vt:filetime>
  </property>
</Properties>
</file>