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1759" y="293369"/>
            <a:ext cx="538048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52047"/>
            <a:ext cx="8144509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89630" y="1959355"/>
            <a:ext cx="3309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Lesson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13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spc="-15" dirty="0">
                <a:latin typeface="Calibri"/>
                <a:cs typeface="Calibri"/>
              </a:rPr>
              <a:t>Procedures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C176BD-00D4-869F-AB9C-4E6CE06D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0685" y="336549"/>
            <a:ext cx="5725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Assign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15" dirty="0"/>
              <a:t>value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10" dirty="0"/>
              <a:t> </a:t>
            </a:r>
            <a:r>
              <a:rPr spc="-5" dirty="0"/>
              <a:t>a </a:t>
            </a:r>
            <a:r>
              <a:rPr spc="-15" dirty="0"/>
              <a:t>variable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5237"/>
            <a:ext cx="8289925" cy="454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-10" dirty="0">
                <a:latin typeface="Calibri"/>
                <a:cs typeface="Calibri"/>
              </a:rPr>
              <a:t> @variable_name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&lt;value&gt;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libri"/>
              <a:cs typeface="Calibri"/>
            </a:endParaRPr>
          </a:p>
          <a:p>
            <a:pPr marL="9525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Eg:</a:t>
            </a:r>
            <a:r>
              <a:rPr sz="2800" spc="-10" dirty="0">
                <a:latin typeface="Calibri"/>
                <a:cs typeface="Calibri"/>
              </a:rPr>
              <a:t> 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@surname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‘Smith’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Initialization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optional.</a:t>
            </a:r>
            <a:endParaRPr sz="2600">
              <a:latin typeface="Calibri"/>
              <a:cs typeface="Calibri"/>
            </a:endParaRPr>
          </a:p>
          <a:p>
            <a:pPr marL="21590" marR="5080" algn="ctr">
              <a:lnSpc>
                <a:spcPts val="7390"/>
              </a:lnSpc>
              <a:spcBef>
                <a:spcPts val="440"/>
              </a:spcBef>
            </a:pP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@variable_name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&lt;data_type&gt;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&lt;initial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_value&gt;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Eg: </a:t>
            </a: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@surname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varchar(30)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‘Smith’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395" y="1217675"/>
            <a:ext cx="8795385" cy="5206365"/>
            <a:chOff x="120395" y="1217675"/>
            <a:chExt cx="8795385" cy="5206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5" y="1217675"/>
              <a:ext cx="8674608" cy="4038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3355847"/>
              <a:ext cx="2734055" cy="30586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67628" y="3351275"/>
              <a:ext cx="2743200" cy="3068320"/>
            </a:xfrm>
            <a:custGeom>
              <a:avLst/>
              <a:gdLst/>
              <a:ahLst/>
              <a:cxnLst/>
              <a:rect l="l" t="t" r="r" b="b"/>
              <a:pathLst>
                <a:path w="2743200" h="3068320">
                  <a:moveTo>
                    <a:pt x="0" y="3067812"/>
                  </a:moveTo>
                  <a:lnTo>
                    <a:pt x="2743200" y="3067812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95" y="1377695"/>
            <a:ext cx="8634983" cy="5045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39997"/>
            <a:ext cx="6193155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5" dirty="0">
                <a:latin typeface="Calibri"/>
                <a:cs typeface="Calibri"/>
              </a:rPr>
              <a:t>CREATE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PROCEDURE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spFindEmployee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b="1" dirty="0">
                <a:latin typeface="Calibri"/>
                <a:cs typeface="Calibri"/>
              </a:rPr>
              <a:t>@id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char(4)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927100" marR="514984">
              <a:lnSpc>
                <a:spcPct val="120000"/>
              </a:lnSpc>
            </a:pPr>
            <a:r>
              <a:rPr sz="3200" spc="-10" dirty="0">
                <a:latin typeface="Calibri"/>
                <a:cs typeface="Calibri"/>
              </a:rPr>
              <a:t>SELECT </a:t>
            </a:r>
            <a:r>
              <a:rPr sz="3200" spc="-5" dirty="0">
                <a:latin typeface="Calibri"/>
                <a:cs typeface="Calibri"/>
              </a:rPr>
              <a:t>EmployeeName, Dno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FROM Employee </a:t>
            </a:r>
            <a:r>
              <a:rPr sz="3200" dirty="0">
                <a:latin typeface="Calibri"/>
                <a:cs typeface="Calibri"/>
              </a:rPr>
              <a:t>WHERE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EmployeeID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@id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897" y="336549"/>
            <a:ext cx="538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</a:t>
            </a:r>
            <a:r>
              <a:rPr dirty="0"/>
              <a:t> </a:t>
            </a:r>
            <a:r>
              <a:rPr spc="-10" dirty="0"/>
              <a:t>with</a:t>
            </a:r>
            <a:r>
              <a:rPr spc="-25" dirty="0"/>
              <a:t> </a:t>
            </a:r>
            <a:r>
              <a:rPr spc="-35" dirty="0"/>
              <a:t>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36549"/>
            <a:ext cx="7905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Executing</a:t>
            </a:r>
            <a:r>
              <a:rPr spc="25" dirty="0"/>
              <a:t> </a:t>
            </a:r>
            <a:r>
              <a:rPr spc="-15" dirty="0"/>
              <a:t>Procedure</a:t>
            </a:r>
            <a:r>
              <a:rPr spc="15" dirty="0"/>
              <a:t> </a:t>
            </a:r>
            <a:r>
              <a:rPr spc="-10" dirty="0"/>
              <a:t>with</a:t>
            </a:r>
            <a:r>
              <a:rPr spc="-5" dirty="0"/>
              <a:t> </a:t>
            </a:r>
            <a:r>
              <a:rPr spc="-35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99105" y="2486990"/>
            <a:ext cx="40716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EXEC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‘E1’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185" y="4133850"/>
            <a:ext cx="5075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EXEC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spFindEmployee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@id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‘E2’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0"/>
            <a:ext cx="9035795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09958"/>
            <a:ext cx="6799580" cy="414083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3000" spc="-50" dirty="0">
                <a:latin typeface="Calibri"/>
                <a:cs typeface="Calibri"/>
              </a:rPr>
              <a:t>CREATE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PROCEDURE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endParaRPr sz="30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1800"/>
              </a:spcBef>
            </a:pPr>
            <a:r>
              <a:rPr sz="3000" b="1" spc="-5" dirty="0">
                <a:latin typeface="Calibri"/>
                <a:cs typeface="Calibri"/>
              </a:rPr>
              <a:t>@Surname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varchar(30),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@Dept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5" dirty="0">
                <a:latin typeface="Calibri"/>
                <a:cs typeface="Calibri"/>
              </a:rPr>
              <a:t>AS</a:t>
            </a:r>
            <a:endParaRPr sz="3000">
              <a:latin typeface="Calibri"/>
              <a:cs typeface="Calibri"/>
            </a:endParaRPr>
          </a:p>
          <a:p>
            <a:pPr marL="1384300" marR="1057275" indent="-914400">
              <a:lnSpc>
                <a:spcPts val="5400"/>
              </a:lnSpc>
              <a:spcBef>
                <a:spcPts val="280"/>
              </a:spcBef>
            </a:pPr>
            <a:r>
              <a:rPr sz="3000" spc="-10" dirty="0">
                <a:latin typeface="Calibri"/>
                <a:cs typeface="Calibri"/>
              </a:rPr>
              <a:t>SELECT </a:t>
            </a:r>
            <a:r>
              <a:rPr sz="3000" dirty="0">
                <a:latin typeface="Calibri"/>
                <a:cs typeface="Calibri"/>
              </a:rPr>
              <a:t>* </a:t>
            </a:r>
            <a:r>
              <a:rPr sz="3000" spc="-10" dirty="0">
                <a:latin typeface="Calibri"/>
                <a:cs typeface="Calibri"/>
              </a:rPr>
              <a:t>FROM Employee </a:t>
            </a:r>
            <a:r>
              <a:rPr sz="3000" dirty="0">
                <a:latin typeface="Calibri"/>
                <a:cs typeface="Calibri"/>
              </a:rPr>
              <a:t>WHERE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Lname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b="1" spc="-5" dirty="0">
                <a:latin typeface="Calibri"/>
                <a:cs typeface="Calibri"/>
              </a:rPr>
              <a:t>@Surname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Dno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@Dept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897" y="336549"/>
            <a:ext cx="538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</a:t>
            </a:r>
            <a:r>
              <a:rPr dirty="0"/>
              <a:t> </a:t>
            </a:r>
            <a:r>
              <a:rPr spc="-10" dirty="0"/>
              <a:t>with</a:t>
            </a:r>
            <a:r>
              <a:rPr spc="-25" dirty="0"/>
              <a:t> </a:t>
            </a:r>
            <a:r>
              <a:rPr spc="-35" dirty="0"/>
              <a:t>Parameters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526" y="336549"/>
            <a:ext cx="7905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Executing</a:t>
            </a:r>
            <a:r>
              <a:rPr spc="25" dirty="0"/>
              <a:t> </a:t>
            </a:r>
            <a:r>
              <a:rPr spc="-15" dirty="0"/>
              <a:t>Procedure</a:t>
            </a:r>
            <a:r>
              <a:rPr spc="15" dirty="0"/>
              <a:t> </a:t>
            </a:r>
            <a:r>
              <a:rPr spc="-10" dirty="0"/>
              <a:t>with</a:t>
            </a:r>
            <a:r>
              <a:rPr spc="-5" dirty="0"/>
              <a:t> </a:t>
            </a:r>
            <a:r>
              <a:rPr spc="-35" dirty="0"/>
              <a:t>Parameters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8746"/>
            <a:ext cx="6840855" cy="4987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Passing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</a:t>
            </a:r>
            <a:r>
              <a:rPr sz="26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Ordinal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Position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r>
              <a:rPr sz="2400" spc="-15" dirty="0">
                <a:latin typeface="Calibri"/>
                <a:cs typeface="Calibri"/>
              </a:rPr>
              <a:t> order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important.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3500">
              <a:latin typeface="Calibri"/>
              <a:cs typeface="Calibri"/>
            </a:endParaRPr>
          </a:p>
          <a:p>
            <a:pPr marL="1929764">
              <a:lnSpc>
                <a:spcPct val="100000"/>
              </a:lnSpc>
            </a:pPr>
            <a:r>
              <a:rPr sz="3000" spc="-15" dirty="0">
                <a:latin typeface="Calibri"/>
                <a:cs typeface="Calibri"/>
              </a:rPr>
              <a:t>EXEC</a:t>
            </a:r>
            <a:r>
              <a:rPr sz="3000" spc="-10" dirty="0">
                <a:latin typeface="Calibri"/>
                <a:cs typeface="Calibri"/>
              </a:rPr>
              <a:t> spFindEmployee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‘Smith’,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Passing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Named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Arguments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alibri"/>
              <a:cs typeface="Calibri"/>
            </a:endParaRPr>
          </a:p>
          <a:p>
            <a:pPr marL="1459865" algn="ctr">
              <a:lnSpc>
                <a:spcPct val="100000"/>
              </a:lnSpc>
              <a:spcBef>
                <a:spcPts val="5"/>
              </a:spcBef>
            </a:pPr>
            <a:r>
              <a:rPr sz="3000" spc="-15" dirty="0">
                <a:latin typeface="Calibri"/>
                <a:cs typeface="Calibri"/>
              </a:rPr>
              <a:t>EXEC </a:t>
            </a:r>
            <a:r>
              <a:rPr sz="3000" spc="-5" dirty="0">
                <a:latin typeface="Calibri"/>
                <a:cs typeface="Calibri"/>
              </a:rPr>
              <a:t>spFindEmployee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@Dept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2,</a:t>
            </a:r>
            <a:endParaRPr sz="3000">
              <a:latin typeface="Calibri"/>
              <a:cs typeface="Calibri"/>
            </a:endParaRPr>
          </a:p>
          <a:p>
            <a:pPr marL="1461770" algn="ctr">
              <a:lnSpc>
                <a:spcPct val="100000"/>
              </a:lnSpc>
              <a:spcBef>
                <a:spcPts val="359"/>
              </a:spcBef>
            </a:pPr>
            <a:r>
              <a:rPr sz="3000" b="1" spc="-5" dirty="0">
                <a:latin typeface="Calibri"/>
                <a:cs typeface="Calibri"/>
              </a:rPr>
              <a:t>@Surname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‘Smith’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04544"/>
            <a:ext cx="6553200" cy="53629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9848" y="336549"/>
            <a:ext cx="5387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Default</a:t>
            </a:r>
            <a:r>
              <a:rPr spc="-5" dirty="0"/>
              <a:t> </a:t>
            </a:r>
            <a:r>
              <a:rPr spc="-35" dirty="0"/>
              <a:t>Parameter</a:t>
            </a:r>
            <a:r>
              <a:rPr spc="5" dirty="0"/>
              <a:t> </a:t>
            </a:r>
            <a:r>
              <a:rPr spc="-40" dirty="0"/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686158"/>
            <a:ext cx="6458585" cy="345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 marR="5080" indent="-1372235">
              <a:lnSpc>
                <a:spcPct val="150000"/>
              </a:lnSpc>
              <a:spcBef>
                <a:spcPts val="95"/>
              </a:spcBef>
            </a:pPr>
            <a:r>
              <a:rPr sz="3000" spc="-50" dirty="0">
                <a:latin typeface="Calibri"/>
                <a:cs typeface="Calibri"/>
              </a:rPr>
              <a:t>CREATE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PROCEDURE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 </a:t>
            </a:r>
            <a:r>
              <a:rPr sz="3000" spc="-5" dirty="0">
                <a:latin typeface="Calibri"/>
                <a:cs typeface="Calibri"/>
              </a:rPr>
              <a:t> @Surname</a:t>
            </a:r>
            <a:r>
              <a:rPr sz="3000" spc="-15" dirty="0">
                <a:latin typeface="Calibri"/>
                <a:cs typeface="Calibri"/>
              </a:rPr>
              <a:t> varchar(30)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‘Smith’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5" dirty="0">
                <a:latin typeface="Calibri"/>
                <a:cs typeface="Calibri"/>
              </a:rPr>
              <a:t>AS</a:t>
            </a:r>
            <a:endParaRPr sz="3000">
              <a:latin typeface="Calibri"/>
              <a:cs typeface="Calibri"/>
            </a:endParaRPr>
          </a:p>
          <a:p>
            <a:pPr marL="1384300" marR="720725" indent="-914400">
              <a:lnSpc>
                <a:spcPct val="15000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SELECT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*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FROM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Employee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Lname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 </a:t>
            </a:r>
            <a:r>
              <a:rPr sz="3000" spc="-5" dirty="0">
                <a:latin typeface="Calibri"/>
                <a:cs typeface="Calibri"/>
              </a:rPr>
              <a:t>@Surname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187055" cy="434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19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program </a:t>
            </a:r>
            <a:r>
              <a:rPr sz="2600" spc="-5" dirty="0">
                <a:latin typeface="Calibri"/>
                <a:cs typeface="Calibri"/>
              </a:rPr>
              <a:t>module 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executed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DBMS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40" dirty="0">
                <a:latin typeface="Calibri"/>
                <a:cs typeface="Calibri"/>
              </a:rPr>
              <a:t>server.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1308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segment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SQL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over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again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instead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writing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Help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 </a:t>
            </a:r>
            <a:r>
              <a:rPr sz="2600" dirty="0">
                <a:latin typeface="Calibri"/>
                <a:cs typeface="Calibri"/>
              </a:rPr>
              <a:t>a SQL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frequently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prepared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SQL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just</a:t>
            </a:r>
            <a:r>
              <a:rPr sz="2600" spc="-20" dirty="0">
                <a:latin typeface="Calibri"/>
                <a:cs typeface="Calibri"/>
              </a:rPr>
              <a:t> execute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1098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Once </a:t>
            </a:r>
            <a:r>
              <a:rPr sz="2600" spc="-10" dirty="0">
                <a:latin typeface="Calibri"/>
                <a:cs typeface="Calibri"/>
              </a:rPr>
              <a:t>created,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spc="-10" dirty="0">
                <a:latin typeface="Calibri"/>
                <a:cs typeface="Calibri"/>
              </a:rPr>
              <a:t>procedures are compiled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database.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8514" y="336549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35" dirty="0"/>
              <a:t> </a:t>
            </a:r>
            <a:r>
              <a:rPr spc="-15" dirty="0"/>
              <a:t>Procedures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7833" y="2142871"/>
            <a:ext cx="4611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latin typeface="Calibri"/>
                <a:cs typeface="Calibri"/>
              </a:rPr>
              <a:t>EXEC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‘Wong’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26766" y="4200905"/>
            <a:ext cx="34150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EXEC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3074" y="370078"/>
            <a:ext cx="752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Executing</a:t>
            </a:r>
            <a:r>
              <a:rPr sz="3600" dirty="0"/>
              <a:t> </a:t>
            </a:r>
            <a:r>
              <a:rPr sz="3600" spc="-10" dirty="0"/>
              <a:t>Procedure</a:t>
            </a:r>
            <a:r>
              <a:rPr sz="3600" spc="-15" dirty="0"/>
              <a:t> </a:t>
            </a:r>
            <a:r>
              <a:rPr sz="3600" spc="-5" dirty="0"/>
              <a:t>with</a:t>
            </a:r>
            <a:r>
              <a:rPr sz="3600" spc="20" dirty="0"/>
              <a:t> </a:t>
            </a:r>
            <a:r>
              <a:rPr sz="3600" spc="-15" dirty="0"/>
              <a:t>Default</a:t>
            </a:r>
            <a:r>
              <a:rPr sz="3600" spc="-5" dirty="0"/>
              <a:t> </a:t>
            </a:r>
            <a:r>
              <a:rPr sz="3600" spc="-45" dirty="0"/>
              <a:t>Value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2047"/>
            <a:ext cx="7359015" cy="493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1058545" indent="-1372235">
              <a:lnSpc>
                <a:spcPct val="1358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spFindEmployee </a:t>
            </a:r>
            <a:r>
              <a:rPr sz="2800" spc="-10" dirty="0">
                <a:latin typeface="Calibri"/>
                <a:cs typeface="Calibri"/>
              </a:rPr>
              <a:t> @Surname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varchar(30)</a:t>
            </a:r>
            <a:r>
              <a:rPr sz="2800" spc="-5" dirty="0">
                <a:latin typeface="Calibri"/>
                <a:cs typeface="Calibri"/>
              </a:rPr>
              <a:t> 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1841500" marR="1514475" indent="-914400">
              <a:lnSpc>
                <a:spcPct val="1357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</a:t>
            </a:r>
            <a:r>
              <a:rPr sz="2800" spc="-5" dirty="0">
                <a:latin typeface="Calibri"/>
                <a:cs typeface="Calibri"/>
              </a:rPr>
              <a:t> WHERE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Lname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@Surname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257175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EXEC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spFindEmployee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records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surname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386588"/>
            <a:ext cx="690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Default</a:t>
            </a:r>
            <a:r>
              <a:rPr sz="3600" spc="-5" dirty="0"/>
              <a:t> </a:t>
            </a:r>
            <a:r>
              <a:rPr sz="3600" spc="-30" dirty="0"/>
              <a:t>Parameter</a:t>
            </a:r>
            <a:r>
              <a:rPr sz="3600" spc="-25" dirty="0"/>
              <a:t> </a:t>
            </a:r>
            <a:r>
              <a:rPr sz="3600" spc="-5" dirty="0"/>
              <a:t>with</a:t>
            </a:r>
            <a:r>
              <a:rPr sz="3600" spc="-15" dirty="0"/>
              <a:t> </a:t>
            </a:r>
            <a:r>
              <a:rPr sz="3600" dirty="0"/>
              <a:t>NULL</a:t>
            </a:r>
            <a:r>
              <a:rPr sz="3600" spc="-5" dirty="0"/>
              <a:t> </a:t>
            </a:r>
            <a:r>
              <a:rPr sz="3600" spc="-35" dirty="0"/>
              <a:t>Values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14" y="370078"/>
            <a:ext cx="7720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Stored </a:t>
            </a:r>
            <a:r>
              <a:rPr sz="3600" spc="-10" dirty="0"/>
              <a:t>Procedure</a:t>
            </a:r>
            <a:r>
              <a:rPr sz="3600" spc="-15" dirty="0"/>
              <a:t> </a:t>
            </a:r>
            <a:r>
              <a:rPr sz="3600" spc="-5" dirty="0"/>
              <a:t>with</a:t>
            </a:r>
            <a:r>
              <a:rPr sz="3600" spc="-15" dirty="0"/>
              <a:t> Return</a:t>
            </a:r>
            <a:r>
              <a:rPr sz="3600" spc="-10" dirty="0"/>
              <a:t> </a:t>
            </a:r>
            <a:r>
              <a:rPr sz="3600" spc="-25" dirty="0"/>
              <a:t>statement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71598"/>
            <a:ext cx="7395209" cy="47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125220" indent="-915035">
              <a:lnSpc>
                <a:spcPct val="11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spFindEmployeeCount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@dno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alibri"/>
                <a:cs typeface="Calibri"/>
              </a:rPr>
              <a:t>BEGIN</a:t>
            </a:r>
            <a:endParaRPr sz="2800">
              <a:latin typeface="Calibri"/>
              <a:cs typeface="Calibri"/>
            </a:endParaRPr>
          </a:p>
          <a:p>
            <a:pPr marL="1841500" marR="5080">
              <a:lnSpc>
                <a:spcPct val="110000"/>
              </a:lnSpc>
            </a:pPr>
            <a:r>
              <a:rPr sz="2800" spc="-15" dirty="0">
                <a:latin typeface="Calibri"/>
                <a:cs typeface="Calibri"/>
              </a:rPr>
              <a:t>DECLARE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6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 </a:t>
            </a:r>
            <a:r>
              <a:rPr sz="2800" spc="-10" dirty="0">
                <a:latin typeface="Calibri"/>
                <a:cs typeface="Calibri"/>
              </a:rPr>
              <a:t> SELECT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COUNT(*)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1841500" marR="1622425">
              <a:lnSpc>
                <a:spcPts val="37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Dno=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@dno </a:t>
            </a:r>
            <a:r>
              <a:rPr sz="2800" spc="-5" dirty="0">
                <a:latin typeface="Calibri"/>
                <a:cs typeface="Calibri"/>
              </a:rPr>
              <a:t> RETURN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336549"/>
            <a:ext cx="207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5671"/>
            <a:ext cx="7436484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DECLARE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@empCount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EXEC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@empCount</a:t>
            </a:r>
            <a:r>
              <a:rPr sz="3000" b="1" dirty="0">
                <a:latin typeface="Calibri"/>
                <a:cs typeface="Calibri"/>
              </a:rPr>
              <a:t> =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spFindEmployeeCount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output:</a:t>
            </a:r>
            <a:endParaRPr sz="2800">
              <a:latin typeface="Calibri"/>
              <a:cs typeface="Calibri"/>
            </a:endParaRPr>
          </a:p>
          <a:p>
            <a:pPr marL="1841500" marR="2444750">
              <a:lnSpc>
                <a:spcPts val="4320"/>
              </a:lnSpc>
              <a:spcBef>
                <a:spcPts val="95"/>
              </a:spcBef>
            </a:pPr>
            <a:r>
              <a:rPr sz="3000" spc="-10" dirty="0">
                <a:latin typeface="Calibri"/>
                <a:cs typeface="Calibri"/>
              </a:rPr>
              <a:t>SELECT @empCount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@empCount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762000"/>
            <a:ext cx="8726424" cy="5257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200" y="1394460"/>
            <a:ext cx="6426835" cy="4750435"/>
            <a:chOff x="1219200" y="1394460"/>
            <a:chExt cx="6426835" cy="4750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394460"/>
              <a:ext cx="6350508" cy="4696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447800"/>
              <a:ext cx="6350508" cy="469696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39" y="76198"/>
            <a:ext cx="7223759" cy="6690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48" y="336549"/>
            <a:ext cx="530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Output</a:t>
            </a:r>
            <a:r>
              <a:rPr spc="-30" dirty="0"/>
              <a:t> Parameter</a:t>
            </a:r>
            <a:r>
              <a:rPr spc="-25" dirty="0"/>
              <a:t> </a:t>
            </a:r>
            <a:r>
              <a:rPr spc="-15" dirty="0"/>
              <a:t>values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841119"/>
            <a:ext cx="679132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output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used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output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663772"/>
            <a:ext cx="791464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 the </a:t>
            </a:r>
            <a:r>
              <a:rPr sz="2600" spc="-5" dirty="0">
                <a:latin typeface="Calibri"/>
                <a:cs typeface="Calibri"/>
              </a:rPr>
              <a:t>"OUTPUT"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just </a:t>
            </a:r>
            <a:r>
              <a:rPr sz="2600" spc="10" dirty="0">
                <a:latin typeface="Calibri"/>
                <a:cs typeface="Calibri"/>
              </a:rPr>
              <a:t>"OUT” </a:t>
            </a:r>
            <a:r>
              <a:rPr sz="2600" dirty="0">
                <a:latin typeface="Calibri"/>
                <a:cs typeface="Calibri"/>
              </a:rPr>
              <a:t>clause </a:t>
            </a:r>
            <a:r>
              <a:rPr sz="2600" spc="-10" dirty="0">
                <a:latin typeface="Calibri"/>
                <a:cs typeface="Calibri"/>
              </a:rPr>
              <a:t>after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parameter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specify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return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value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40" y="1540725"/>
            <a:ext cx="6480810" cy="3611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68960" indent="-915035">
              <a:lnSpc>
                <a:spcPct val="12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PROCEDURE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spOutputEmpCount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@dno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4040"/>
              </a:lnSpc>
              <a:spcBef>
                <a:spcPts val="240"/>
              </a:spcBef>
            </a:pPr>
            <a:r>
              <a:rPr sz="2800" spc="-10" dirty="0">
                <a:latin typeface="Calibri"/>
                <a:cs typeface="Calibri"/>
              </a:rPr>
              <a:t>SELECT </a:t>
            </a:r>
            <a:r>
              <a:rPr sz="2800" b="1" spc="-15" dirty="0">
                <a:latin typeface="Calibri"/>
                <a:cs typeface="Calibri"/>
              </a:rPr>
              <a:t>@employeeCount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COUNT(*)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@surname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5613" y="336549"/>
            <a:ext cx="6423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-15" dirty="0"/>
              <a:t> </a:t>
            </a:r>
            <a:r>
              <a:rPr spc="-10" dirty="0"/>
              <a:t>OUT</a:t>
            </a:r>
            <a:r>
              <a:rPr spc="-20" dirty="0"/>
              <a:t> </a:t>
            </a:r>
            <a:r>
              <a:rPr spc="-35" dirty="0"/>
              <a:t>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770" y="336549"/>
            <a:ext cx="207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5671"/>
            <a:ext cx="6029960" cy="428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DECLARE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EXEC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spFindEmployeeCount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‘Smith’,</a:t>
            </a:r>
            <a:endParaRPr sz="3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20"/>
              </a:spcBef>
            </a:pP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OUTPUT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output: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15"/>
              </a:spcBef>
            </a:pPr>
            <a:r>
              <a:rPr sz="3000" spc="-10" dirty="0">
                <a:latin typeface="Calibri"/>
                <a:cs typeface="Calibri"/>
              </a:rPr>
              <a:t>SELECT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@eCount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514" y="336549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35" dirty="0"/>
              <a:t> </a:t>
            </a:r>
            <a:r>
              <a:rPr spc="-15" dirty="0"/>
              <a:t>Procedures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8719"/>
            <a:ext cx="796480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Help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increase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performance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6140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the ability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pass </a:t>
            </a:r>
            <a:r>
              <a:rPr sz="2600" spc="-15" dirty="0">
                <a:latin typeface="Calibri"/>
                <a:cs typeface="Calibri"/>
              </a:rPr>
              <a:t>parameters </a:t>
            </a:r>
            <a:r>
              <a:rPr sz="2600" spc="-5" dirty="0">
                <a:latin typeface="Calibri"/>
                <a:cs typeface="Calibri"/>
              </a:rPr>
              <a:t>depending </a:t>
            </a:r>
            <a:r>
              <a:rPr sz="2600" dirty="0">
                <a:latin typeface="Calibri"/>
                <a:cs typeface="Calibri"/>
              </a:rPr>
              <a:t>on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requirement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handle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requests.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accept input </a:t>
            </a:r>
            <a:r>
              <a:rPr sz="2600" spc="-15" dirty="0">
                <a:latin typeface="Calibri"/>
                <a:cs typeface="Calibri"/>
              </a:rPr>
              <a:t>parameters,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5" dirty="0">
                <a:latin typeface="Calibri"/>
                <a:cs typeface="Calibri"/>
              </a:rPr>
              <a:t>output </a:t>
            </a:r>
            <a:r>
              <a:rPr sz="2600" spc="-10" dirty="0">
                <a:latin typeface="Calibri"/>
                <a:cs typeface="Calibri"/>
              </a:rPr>
              <a:t>values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success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failure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status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messages.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32520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4671"/>
            <a:ext cx="7053580" cy="4622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300"/>
              </a:spcBef>
            </a:pPr>
            <a:r>
              <a:rPr sz="3000" spc="-10" dirty="0">
                <a:latin typeface="Calibri"/>
                <a:cs typeface="Calibri"/>
              </a:rPr>
              <a:t>DECLARE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</a:t>
            </a:r>
            <a:endParaRPr sz="3000">
              <a:latin typeface="Calibri"/>
              <a:cs typeface="Calibri"/>
            </a:endParaRPr>
          </a:p>
          <a:p>
            <a:pPr marL="927100" marR="2259330" indent="-457834">
              <a:lnSpc>
                <a:spcPts val="4800"/>
              </a:lnSpc>
              <a:spcBef>
                <a:spcPts val="360"/>
              </a:spcBef>
            </a:pPr>
            <a:r>
              <a:rPr sz="3000" spc="-10" dirty="0">
                <a:latin typeface="Calibri"/>
                <a:cs typeface="Calibri"/>
              </a:rPr>
              <a:t>EXEC spFindEmployeeCount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@surname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‘Smith',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3000" b="1" spc="-15" dirty="0">
                <a:latin typeface="Calibri"/>
                <a:cs typeface="Calibri"/>
              </a:rPr>
              <a:t>@employeeCount</a:t>
            </a:r>
            <a:r>
              <a:rPr sz="3000" b="1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@eCount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OUTPUT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output:</a:t>
            </a:r>
            <a:endParaRPr sz="2800">
              <a:latin typeface="Calibri"/>
              <a:cs typeface="Calibri"/>
            </a:endParaRPr>
          </a:p>
          <a:p>
            <a:pPr marR="724535" algn="ctr">
              <a:lnSpc>
                <a:spcPct val="100000"/>
              </a:lnSpc>
              <a:spcBef>
                <a:spcPts val="715"/>
              </a:spcBef>
            </a:pPr>
            <a:r>
              <a:rPr sz="3000" spc="-10" dirty="0">
                <a:latin typeface="Calibri"/>
                <a:cs typeface="Calibri"/>
              </a:rPr>
              <a:t>SELECT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@eCount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3770" y="336549"/>
            <a:ext cx="2078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Execution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25296"/>
            <a:ext cx="7161276" cy="5404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835" y="1406652"/>
            <a:ext cx="4834128" cy="4994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5" dirty="0"/>
              <a:t> </a:t>
            </a:r>
            <a:r>
              <a:rPr spc="-15" dirty="0"/>
              <a:t>Procedure</a:t>
            </a:r>
            <a:r>
              <a:rPr dirty="0"/>
              <a:t> </a:t>
            </a:r>
            <a:r>
              <a:rPr spc="-5" dirty="0"/>
              <a:t>vs.</a:t>
            </a:r>
            <a:r>
              <a:rPr spc="-40" dirty="0"/>
              <a:t> </a:t>
            </a:r>
            <a:r>
              <a:rPr spc="-5" dirty="0"/>
              <a:t>UDF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273251"/>
            <a:ext cx="8239125" cy="496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3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Stored Procedures are compiled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dirty="0">
                <a:latin typeface="Calibri"/>
                <a:cs typeface="Calibri"/>
              </a:rPr>
              <a:t>time 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saved </a:t>
            </a:r>
            <a:r>
              <a:rPr sz="2600" spc="-5" dirty="0">
                <a:latin typeface="Calibri"/>
                <a:cs typeface="Calibri"/>
              </a:rPr>
              <a:t>compiled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compiled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executed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every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called.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value.</a:t>
            </a:r>
            <a:r>
              <a:rPr sz="2600" dirty="0">
                <a:latin typeface="Calibri"/>
                <a:cs typeface="Calibri"/>
              </a:rPr>
              <a:t> But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optional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Stored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(Procedure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return </a:t>
            </a:r>
            <a:r>
              <a:rPr sz="2600" spc="-25" dirty="0">
                <a:latin typeface="Calibri"/>
                <a:cs typeface="Calibri"/>
              </a:rPr>
              <a:t>zero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values).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4724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Procedures can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input/output </a:t>
            </a:r>
            <a:r>
              <a:rPr sz="2600" spc="-15" dirty="0">
                <a:latin typeface="Calibri"/>
                <a:cs typeface="Calibri"/>
              </a:rPr>
              <a:t>parameters </a:t>
            </a:r>
            <a:r>
              <a:rPr sz="2600" spc="-5" dirty="0">
                <a:latin typeface="Calibri"/>
                <a:cs typeface="Calibri"/>
              </a:rPr>
              <a:t>whereas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parameters.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64452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Procedure allows </a:t>
            </a:r>
            <a:r>
              <a:rPr sz="2600" spc="-5" dirty="0">
                <a:latin typeface="Calibri"/>
                <a:cs typeface="Calibri"/>
              </a:rPr>
              <a:t>select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well </a:t>
            </a:r>
            <a:r>
              <a:rPr sz="2600" dirty="0">
                <a:latin typeface="Calibri"/>
                <a:cs typeface="Calibri"/>
              </a:rPr>
              <a:t>as DML </a:t>
            </a:r>
            <a:r>
              <a:rPr sz="2600" spc="-15" dirty="0">
                <a:latin typeface="Calibri"/>
                <a:cs typeface="Calibri"/>
              </a:rPr>
              <a:t>statement </a:t>
            </a:r>
            <a:r>
              <a:rPr sz="2600" dirty="0">
                <a:latin typeface="Calibri"/>
                <a:cs typeface="Calibri"/>
              </a:rPr>
              <a:t>in it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allows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 select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it.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8765"/>
            <a:ext cx="1416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1465529"/>
            <a:ext cx="653224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Functions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spc="-10" dirty="0">
                <a:latin typeface="Calibri"/>
                <a:cs typeface="Calibri"/>
              </a:rPr>
              <a:t>from procedure </a:t>
            </a:r>
            <a:r>
              <a:rPr sz="2600" spc="-5" dirty="0">
                <a:latin typeface="Calibri"/>
                <a:cs typeface="Calibri"/>
              </a:rPr>
              <a:t>whereas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spc="-10" dirty="0">
                <a:latin typeface="Calibri"/>
                <a:cs typeface="Calibri"/>
              </a:rPr>
              <a:t> from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698826"/>
            <a:ext cx="1416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716149"/>
            <a:ext cx="751078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UDF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SQL </a:t>
            </a:r>
            <a:r>
              <a:rPr sz="2600" spc="-15" dirty="0">
                <a:latin typeface="Calibri"/>
                <a:cs typeface="Calibri"/>
              </a:rPr>
              <a:t>statements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anywhere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WHERE/HAVING/SELECT </a:t>
            </a:r>
            <a:r>
              <a:rPr sz="2600" spc="-5" dirty="0">
                <a:latin typeface="Calibri"/>
                <a:cs typeface="Calibri"/>
              </a:rPr>
              <a:t>section where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Stored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345685"/>
            <a:ext cx="1416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362450"/>
            <a:ext cx="791845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Exception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handled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try-catch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block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try-catch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block cannot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5" dirty="0"/>
              <a:t> </a:t>
            </a:r>
            <a:r>
              <a:rPr spc="-15" dirty="0"/>
              <a:t>Procedure</a:t>
            </a:r>
            <a:r>
              <a:rPr dirty="0"/>
              <a:t> </a:t>
            </a:r>
            <a:r>
              <a:rPr spc="-5" dirty="0"/>
              <a:t>vs.</a:t>
            </a:r>
            <a:r>
              <a:rPr spc="-40" dirty="0"/>
              <a:t> </a:t>
            </a:r>
            <a:r>
              <a:rPr spc="-5" dirty="0"/>
              <a:t>UDF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7033"/>
            <a:ext cx="8225155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communication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Server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Stored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procedure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client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 happens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through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parameters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return values.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926079"/>
            <a:ext cx="5486400" cy="3657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514" y="336549"/>
            <a:ext cx="389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35" dirty="0"/>
              <a:t> </a:t>
            </a:r>
            <a:r>
              <a:rPr spc="-15" dirty="0"/>
              <a:t>Procedures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097" y="288747"/>
            <a:ext cx="761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Stored</a:t>
            </a:r>
            <a:r>
              <a:rPr spc="20" dirty="0"/>
              <a:t> </a:t>
            </a:r>
            <a:r>
              <a:rPr spc="-15" dirty="0"/>
              <a:t>Procedure</a:t>
            </a:r>
            <a:r>
              <a:rPr spc="20" dirty="0"/>
              <a:t> </a:t>
            </a:r>
            <a:r>
              <a:rPr spc="-5" dirty="0"/>
              <a:t>vs.</a:t>
            </a:r>
            <a:r>
              <a:rPr spc="-20" dirty="0"/>
              <a:t> </a:t>
            </a:r>
            <a:r>
              <a:rPr spc="-5" dirty="0"/>
              <a:t>SQL</a:t>
            </a:r>
            <a:r>
              <a:rPr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58567"/>
            <a:ext cx="3505200" cy="1938655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321310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i="1" dirty="0">
                <a:latin typeface="Calibri"/>
                <a:cs typeface="Calibri"/>
              </a:rPr>
              <a:t>Check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21310" algn="l"/>
              </a:tabLst>
            </a:pPr>
            <a:r>
              <a:rPr sz="2400" i="1" dirty="0">
                <a:latin typeface="Calibri"/>
                <a:cs typeface="Calibri"/>
              </a:rPr>
              <a:t>-	</a:t>
            </a:r>
            <a:r>
              <a:rPr sz="2400" i="1" spc="-5" dirty="0">
                <a:latin typeface="Calibri"/>
                <a:cs typeface="Calibri"/>
              </a:rPr>
              <a:t>Compile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25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5" dirty="0">
                <a:latin typeface="Calibri"/>
                <a:cs typeface="Calibri"/>
              </a:rPr>
              <a:t>Return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297679"/>
            <a:ext cx="3505200" cy="1940560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Second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21310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i="1" dirty="0">
                <a:latin typeface="Calibri"/>
                <a:cs typeface="Calibri"/>
              </a:rPr>
              <a:t>Check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321310" algn="l"/>
              </a:tabLst>
            </a:pPr>
            <a:r>
              <a:rPr sz="2400" i="1" dirty="0">
                <a:latin typeface="Calibri"/>
                <a:cs typeface="Calibri"/>
              </a:rPr>
              <a:t>-	Compile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30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5" dirty="0">
                <a:latin typeface="Calibri"/>
                <a:cs typeface="Calibri"/>
              </a:rPr>
              <a:t>Return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0976" y="3544823"/>
            <a:ext cx="3505200" cy="1199515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First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25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spc="-5" dirty="0">
                <a:latin typeface="Calibri"/>
                <a:cs typeface="Calibri"/>
              </a:rPr>
              <a:t>Return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2500" y="4977384"/>
            <a:ext cx="3505200" cy="1201420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Second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321945" indent="-230504">
              <a:lnSpc>
                <a:spcPct val="100000"/>
              </a:lnSpc>
              <a:buFont typeface="Calibri"/>
              <a:buChar char="-"/>
              <a:tabLst>
                <a:tab pos="321945" algn="l"/>
                <a:tab pos="322580" algn="l"/>
              </a:tabLst>
            </a:pPr>
            <a:r>
              <a:rPr sz="2400" i="1" spc="-10" dirty="0">
                <a:latin typeface="Calibri"/>
                <a:cs typeface="Calibri"/>
              </a:rPr>
              <a:t>Execute</a:t>
            </a:r>
            <a:endParaRPr sz="2400">
              <a:latin typeface="Calibri"/>
              <a:cs typeface="Calibri"/>
            </a:endParaRPr>
          </a:p>
          <a:p>
            <a:pPr marL="321945" indent="-230504">
              <a:lnSpc>
                <a:spcPct val="100000"/>
              </a:lnSpc>
              <a:spcBef>
                <a:spcPts val="30"/>
              </a:spcBef>
              <a:buFont typeface="Calibri"/>
              <a:buChar char="-"/>
              <a:tabLst>
                <a:tab pos="321945" algn="l"/>
                <a:tab pos="322580" algn="l"/>
              </a:tabLst>
            </a:pPr>
            <a:r>
              <a:rPr sz="2400" i="1" spc="-10" dirty="0">
                <a:latin typeface="Calibri"/>
                <a:cs typeface="Calibri"/>
              </a:rPr>
              <a:t>Return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305509"/>
            <a:ext cx="691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03700" algn="l"/>
              </a:tabLst>
            </a:pPr>
            <a:r>
              <a:rPr sz="2800" b="1" i="1" spc="-5" dirty="0">
                <a:latin typeface="Palatino Linotype"/>
                <a:cs typeface="Palatino Linotype"/>
              </a:rPr>
              <a:t>SQL</a:t>
            </a:r>
            <a:r>
              <a:rPr sz="2800" b="1" i="1" spc="20" dirty="0">
                <a:latin typeface="Palatino Linotype"/>
                <a:cs typeface="Palatino Linotype"/>
              </a:rPr>
              <a:t> </a:t>
            </a:r>
            <a:r>
              <a:rPr sz="2800" b="1" i="1" spc="-10" dirty="0">
                <a:latin typeface="Palatino Linotype"/>
                <a:cs typeface="Palatino Linotype"/>
              </a:rPr>
              <a:t>Statement	</a:t>
            </a:r>
            <a:r>
              <a:rPr sz="2800" b="1" i="1" spc="-5" dirty="0">
                <a:latin typeface="Palatino Linotype"/>
                <a:cs typeface="Palatino Linotype"/>
              </a:rPr>
              <a:t>Stored</a:t>
            </a:r>
            <a:r>
              <a:rPr sz="2800" b="1" i="1" spc="-35" dirty="0">
                <a:latin typeface="Palatino Linotype"/>
                <a:cs typeface="Palatino Linotype"/>
              </a:rPr>
              <a:t> </a:t>
            </a:r>
            <a:r>
              <a:rPr sz="2800" b="1" i="1" spc="-5" dirty="0">
                <a:latin typeface="Palatino Linotype"/>
                <a:cs typeface="Palatino Linotype"/>
              </a:rPr>
              <a:t>Procedure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0976" y="2110739"/>
            <a:ext cx="3505200" cy="1201420"/>
          </a:xfrm>
          <a:prstGeom prst="rect">
            <a:avLst/>
          </a:prstGeom>
          <a:solidFill>
            <a:srgbClr val="C3D59B"/>
          </a:solidFill>
          <a:ln w="9144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Creating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5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dirty="0">
                <a:latin typeface="Calibri"/>
                <a:cs typeface="Calibri"/>
              </a:rPr>
              <a:t>Check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321310" indent="-230504">
              <a:lnSpc>
                <a:spcPct val="100000"/>
              </a:lnSpc>
              <a:spcBef>
                <a:spcPts val="20"/>
              </a:spcBef>
              <a:buFont typeface="Calibri"/>
              <a:buChar char="-"/>
              <a:tabLst>
                <a:tab pos="321310" algn="l"/>
                <a:tab pos="321945" algn="l"/>
              </a:tabLst>
            </a:pPr>
            <a:r>
              <a:rPr sz="2400" i="1" dirty="0">
                <a:latin typeface="Calibri"/>
                <a:cs typeface="Calibri"/>
              </a:rPr>
              <a:t>Compile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2464130"/>
            <a:ext cx="949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B</a:t>
            </a:r>
            <a:r>
              <a:rPr sz="2800" b="1" spc="-35" dirty="0">
                <a:latin typeface="Calibri"/>
                <a:cs typeface="Calibri"/>
              </a:rPr>
              <a:t>E</a:t>
            </a:r>
            <a:r>
              <a:rPr sz="2800" b="1" spc="-10" dirty="0">
                <a:latin typeface="Calibri"/>
                <a:cs typeface="Calibri"/>
              </a:rPr>
              <a:t>GIN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3043808"/>
            <a:ext cx="2670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&lt;procedure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body&gt;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622624"/>
            <a:ext cx="65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5860" y="336549"/>
            <a:ext cx="5194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Stored</a:t>
            </a:r>
            <a:r>
              <a:rPr spc="-10" dirty="0"/>
              <a:t> </a:t>
            </a:r>
            <a:r>
              <a:rPr spc="-15" dirty="0"/>
              <a:t>Procedure </a:t>
            </a:r>
            <a:r>
              <a:rPr spc="-35" dirty="0"/>
              <a:t>Syntax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5494" y="4857115"/>
            <a:ext cx="3935095" cy="1405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Execute</a:t>
            </a:r>
            <a:r>
              <a:rPr sz="4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Procedure</a:t>
            </a:r>
            <a:endParaRPr sz="400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2715"/>
              </a:spcBef>
            </a:pPr>
            <a:r>
              <a:rPr sz="2800" b="1" spc="-15" dirty="0">
                <a:latin typeface="Calibri"/>
                <a:cs typeface="Calibri"/>
              </a:rPr>
              <a:t>EXEC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&lt;procedure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b="1" spc="-50" dirty="0">
                <a:latin typeface="Calibri"/>
                <a:cs typeface="Calibri"/>
              </a:rPr>
              <a:t>CREATE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PROCEDURE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spc="-20" dirty="0"/>
              <a:t>&lt;procedure</a:t>
            </a:r>
            <a:r>
              <a:rPr spc="40" dirty="0"/>
              <a:t> </a:t>
            </a:r>
            <a:r>
              <a:rPr spc="-5" dirty="0"/>
              <a:t>name&gt;</a:t>
            </a:r>
            <a:r>
              <a:rPr spc="10" dirty="0"/>
              <a:t> </a:t>
            </a:r>
            <a:r>
              <a:rPr spc="-15" dirty="0"/>
              <a:t>(&lt;parameters&gt;)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b="1" spc="-10" dirty="0">
                <a:latin typeface="Calibri"/>
                <a:cs typeface="Calibri"/>
              </a:rPr>
              <a:t>AS</a:t>
            </a:r>
          </a:p>
          <a:p>
            <a:pPr marR="388620" algn="r">
              <a:lnSpc>
                <a:spcPct val="100000"/>
              </a:lnSpc>
              <a:spcBef>
                <a:spcPts val="240"/>
              </a:spcBef>
            </a:pPr>
            <a:r>
              <a:rPr sz="2400" spc="-10" dirty="0">
                <a:solidFill>
                  <a:srgbClr val="FF0000"/>
                </a:solidFill>
              </a:rPr>
              <a:t>Required</a:t>
            </a:r>
            <a:r>
              <a:rPr sz="2400" spc="-4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only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404228" y="2707894"/>
            <a:ext cx="19500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when multiple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statements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within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body.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961" y="2624454"/>
            <a:ext cx="4267200" cy="86995"/>
          </a:xfrm>
          <a:custGeom>
            <a:avLst/>
            <a:gdLst/>
            <a:ahLst/>
            <a:cxnLst/>
            <a:rect l="l" t="t" r="r" b="b"/>
            <a:pathLst>
              <a:path w="4267200" h="86994">
                <a:moveTo>
                  <a:pt x="86994" y="0"/>
                </a:moveTo>
                <a:lnTo>
                  <a:pt x="0" y="43307"/>
                </a:lnTo>
                <a:lnTo>
                  <a:pt x="86740" y="86868"/>
                </a:lnTo>
                <a:lnTo>
                  <a:pt x="86825" y="57941"/>
                </a:lnTo>
                <a:lnTo>
                  <a:pt x="72389" y="57912"/>
                </a:lnTo>
                <a:lnTo>
                  <a:pt x="72389" y="28956"/>
                </a:lnTo>
                <a:lnTo>
                  <a:pt x="86910" y="28956"/>
                </a:lnTo>
                <a:lnTo>
                  <a:pt x="86994" y="0"/>
                </a:lnTo>
                <a:close/>
              </a:path>
              <a:path w="4267200" h="86994">
                <a:moveTo>
                  <a:pt x="86910" y="28985"/>
                </a:moveTo>
                <a:lnTo>
                  <a:pt x="86825" y="57941"/>
                </a:lnTo>
                <a:lnTo>
                  <a:pt x="4267200" y="66421"/>
                </a:lnTo>
                <a:lnTo>
                  <a:pt x="4267200" y="37465"/>
                </a:lnTo>
                <a:lnTo>
                  <a:pt x="86910" y="28985"/>
                </a:lnTo>
                <a:close/>
              </a:path>
              <a:path w="4267200" h="86994">
                <a:moveTo>
                  <a:pt x="72389" y="28956"/>
                </a:moveTo>
                <a:lnTo>
                  <a:pt x="72389" y="57912"/>
                </a:lnTo>
                <a:lnTo>
                  <a:pt x="86825" y="57941"/>
                </a:lnTo>
                <a:lnTo>
                  <a:pt x="86910" y="28985"/>
                </a:lnTo>
                <a:lnTo>
                  <a:pt x="72389" y="28956"/>
                </a:lnTo>
                <a:close/>
              </a:path>
              <a:path w="4267200" h="86994">
                <a:moveTo>
                  <a:pt x="86910" y="28956"/>
                </a:moveTo>
                <a:lnTo>
                  <a:pt x="72389" y="28956"/>
                </a:lnTo>
                <a:lnTo>
                  <a:pt x="86910" y="289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3861" y="3919854"/>
            <a:ext cx="4267200" cy="86995"/>
          </a:xfrm>
          <a:custGeom>
            <a:avLst/>
            <a:gdLst/>
            <a:ahLst/>
            <a:cxnLst/>
            <a:rect l="l" t="t" r="r" b="b"/>
            <a:pathLst>
              <a:path w="4267200" h="86995">
                <a:moveTo>
                  <a:pt x="86994" y="0"/>
                </a:moveTo>
                <a:lnTo>
                  <a:pt x="0" y="43307"/>
                </a:lnTo>
                <a:lnTo>
                  <a:pt x="86740" y="86868"/>
                </a:lnTo>
                <a:lnTo>
                  <a:pt x="86825" y="57941"/>
                </a:lnTo>
                <a:lnTo>
                  <a:pt x="72389" y="57912"/>
                </a:lnTo>
                <a:lnTo>
                  <a:pt x="72389" y="28956"/>
                </a:lnTo>
                <a:lnTo>
                  <a:pt x="86910" y="28956"/>
                </a:lnTo>
                <a:lnTo>
                  <a:pt x="86994" y="0"/>
                </a:lnTo>
                <a:close/>
              </a:path>
              <a:path w="4267200" h="86995">
                <a:moveTo>
                  <a:pt x="86910" y="28985"/>
                </a:moveTo>
                <a:lnTo>
                  <a:pt x="86825" y="57941"/>
                </a:lnTo>
                <a:lnTo>
                  <a:pt x="4267200" y="66421"/>
                </a:lnTo>
                <a:lnTo>
                  <a:pt x="4267200" y="37465"/>
                </a:lnTo>
                <a:lnTo>
                  <a:pt x="86910" y="28985"/>
                </a:lnTo>
                <a:close/>
              </a:path>
              <a:path w="4267200" h="86995">
                <a:moveTo>
                  <a:pt x="72389" y="28956"/>
                </a:moveTo>
                <a:lnTo>
                  <a:pt x="72389" y="57912"/>
                </a:lnTo>
                <a:lnTo>
                  <a:pt x="86825" y="57941"/>
                </a:lnTo>
                <a:lnTo>
                  <a:pt x="86910" y="28985"/>
                </a:lnTo>
                <a:lnTo>
                  <a:pt x="72389" y="28956"/>
                </a:lnTo>
                <a:close/>
              </a:path>
              <a:path w="4267200" h="86995">
                <a:moveTo>
                  <a:pt x="86910" y="28956"/>
                </a:moveTo>
                <a:lnTo>
                  <a:pt x="72389" y="28956"/>
                </a:lnTo>
                <a:lnTo>
                  <a:pt x="86910" y="289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272287"/>
            <a:ext cx="4036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25" dirty="0"/>
              <a:t> </a:t>
            </a:r>
            <a:r>
              <a:rPr spc="-5" dirty="0"/>
              <a:t>a</a:t>
            </a:r>
            <a:r>
              <a:rPr spc="-30" dirty="0"/>
              <a:t> </a:t>
            </a:r>
            <a:r>
              <a:rPr spc="-15" dirty="0"/>
              <a:t>Procedure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79194" y="1525041"/>
            <a:ext cx="51701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166110" algn="l"/>
              </a:tabLst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PROCEDURE	</a:t>
            </a:r>
            <a:r>
              <a:rPr sz="2800" spc="-15" dirty="0">
                <a:latin typeface="Calibri"/>
                <a:cs typeface="Calibri"/>
              </a:rPr>
              <a:t>spAll_Persons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-10" dirty="0">
                <a:latin typeface="Calibri"/>
                <a:cs typeface="Calibri"/>
              </a:rPr>
              <a:t> FROM</a:t>
            </a:r>
            <a:r>
              <a:rPr sz="2800" spc="-15" dirty="0">
                <a:latin typeface="Calibri"/>
                <a:cs typeface="Calibri"/>
              </a:rPr>
              <a:t> Employee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4579" y="4214240"/>
            <a:ext cx="3434079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Call</a:t>
            </a:r>
            <a:r>
              <a:rPr sz="40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40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Procedure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Calibri"/>
              <a:cs typeface="Calibri"/>
            </a:endParaRPr>
          </a:p>
          <a:p>
            <a:pPr marR="25400" algn="ctr">
              <a:lnSpc>
                <a:spcPct val="100000"/>
              </a:lnSpc>
              <a:spcBef>
                <a:spcPts val="5"/>
              </a:spcBef>
            </a:pPr>
            <a:r>
              <a:rPr sz="2800" b="1" spc="-15" dirty="0">
                <a:latin typeface="Calibri"/>
                <a:cs typeface="Calibri"/>
              </a:rPr>
              <a:t>EXEC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spAll_Persons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240536"/>
            <a:ext cx="3886200" cy="5489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673" y="272287"/>
            <a:ext cx="523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Procedure</a:t>
            </a:r>
            <a:r>
              <a:rPr spc="-20" dirty="0"/>
              <a:t> </a:t>
            </a:r>
            <a:r>
              <a:rPr spc="-15" dirty="0"/>
              <a:t>spAll_Persons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336549"/>
            <a:ext cx="2877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65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4227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</a:t>
            </a:r>
            <a:r>
              <a:rPr sz="2600" spc="-10" dirty="0">
                <a:latin typeface="Calibri"/>
                <a:cs typeface="Calibri"/>
              </a:rPr>
              <a:t> allows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temporarily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during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code.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283077"/>
            <a:ext cx="7028180" cy="243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Declare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variable:</a:t>
            </a:r>
            <a:endParaRPr sz="2600">
              <a:latin typeface="Calibri"/>
              <a:cs typeface="Calibri"/>
            </a:endParaRPr>
          </a:p>
          <a:p>
            <a:pPr marL="1541145" marR="5080" indent="-256540">
              <a:lnSpc>
                <a:spcPts val="8070"/>
              </a:lnSpc>
              <a:spcBef>
                <a:spcPts val="540"/>
              </a:spcBef>
            </a:pP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@variable_name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&lt;data_type&gt;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Eg: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DECLARE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@surname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varchar(30)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921</Words>
  <Application>Microsoft Office PowerPoint</Application>
  <PresentationFormat>On-screen Show (4:3)</PresentationFormat>
  <Paragraphs>208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 MT</vt:lpstr>
      <vt:lpstr>Calibri</vt:lpstr>
      <vt:lpstr>Palatino Linotype</vt:lpstr>
      <vt:lpstr>Office Theme</vt:lpstr>
      <vt:lpstr>PowerPoint Presentation</vt:lpstr>
      <vt:lpstr>Stored Procedures</vt:lpstr>
      <vt:lpstr>Stored Procedures</vt:lpstr>
      <vt:lpstr>Stored Procedures</vt:lpstr>
      <vt:lpstr>Stored Procedure vs. SQL Statement</vt:lpstr>
      <vt:lpstr>Stored Procedure Syntax</vt:lpstr>
      <vt:lpstr>Create a Procedure</vt:lpstr>
      <vt:lpstr>Procedure spAll_Persons</vt:lpstr>
      <vt:lpstr>SQL Variables</vt:lpstr>
      <vt:lpstr>Assign a value to a variable</vt:lpstr>
      <vt:lpstr>Example</vt:lpstr>
      <vt:lpstr>Example</vt:lpstr>
      <vt:lpstr>Working with Parameters</vt:lpstr>
      <vt:lpstr>Executing Procedure with Parameters</vt:lpstr>
      <vt:lpstr>PowerPoint Presentation</vt:lpstr>
      <vt:lpstr>Working with Parameters</vt:lpstr>
      <vt:lpstr>Executing Procedure with Parameters</vt:lpstr>
      <vt:lpstr>Example</vt:lpstr>
      <vt:lpstr>Default Parameter Values</vt:lpstr>
      <vt:lpstr>Executing Procedure with Default Value</vt:lpstr>
      <vt:lpstr>Default Parameter with NULL Values</vt:lpstr>
      <vt:lpstr>Stored Procedure with Return statement</vt:lpstr>
      <vt:lpstr>Execution</vt:lpstr>
      <vt:lpstr>PowerPoint Presentation</vt:lpstr>
      <vt:lpstr>Example</vt:lpstr>
      <vt:lpstr>PowerPoint Presentation</vt:lpstr>
      <vt:lpstr>Output Parameter values</vt:lpstr>
      <vt:lpstr>Working with OUT Parameters</vt:lpstr>
      <vt:lpstr>Execution</vt:lpstr>
      <vt:lpstr>PowerPoint Presentation</vt:lpstr>
      <vt:lpstr>Execution</vt:lpstr>
      <vt:lpstr>Example</vt:lpstr>
      <vt:lpstr>Example</vt:lpstr>
      <vt:lpstr>Stored Procedure vs. UDF</vt:lpstr>
      <vt:lpstr>Stored Procedure vs. UDF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1</cp:revision>
  <dcterms:created xsi:type="dcterms:W3CDTF">2022-12-02T05:04:20Z</dcterms:created>
  <dcterms:modified xsi:type="dcterms:W3CDTF">2024-01-04T18:35:40Z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2022-12-02T00:00:00Z</vt:filetime>
  </property>
</Properties>
</file>