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9"/>
  </p:normalViewPr>
  <p:slideViewPr>
    <p:cSldViewPr>
      <p:cViewPr varScale="1">
        <p:scale>
          <a:sx n="131" d="100"/>
          <a:sy n="131" d="100"/>
        </p:scale>
        <p:origin x="1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9751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52311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4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8150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453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79530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99688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52957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1595" y="336549"/>
            <a:ext cx="49408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073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0260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0302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35209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7966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9701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3743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2147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6932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22568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0694" y="1600200"/>
            <a:ext cx="56426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10"/>
              <a:t>PUSL2019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493962" y="2993389"/>
            <a:ext cx="4156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746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 </a:t>
            </a:r>
            <a:r>
              <a:rPr sz="3600" dirty="0">
                <a:latin typeface="Calibri"/>
                <a:cs typeface="Calibri"/>
              </a:rPr>
              <a:t>2  </a:t>
            </a:r>
            <a:r>
              <a:rPr sz="3600" spc="-15" dirty="0">
                <a:latin typeface="Calibri"/>
                <a:cs typeface="Calibri"/>
              </a:rPr>
              <a:t>Database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Architecture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6" y="336549"/>
            <a:ext cx="486270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Conceptual</a:t>
            </a:r>
            <a:r>
              <a:rPr spc="-40" dirty="0"/>
              <a:t> </a:t>
            </a:r>
            <a:r>
              <a:rPr spc="-5" dirty="0"/>
              <a:t>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828800" y="1162810"/>
            <a:ext cx="5181600" cy="5603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0957" y="244805"/>
            <a:ext cx="67448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Internal </a:t>
            </a:r>
            <a:r>
              <a:rPr spc="-10" dirty="0"/>
              <a:t>View </a:t>
            </a:r>
            <a:r>
              <a:rPr spc="-20" dirty="0"/>
              <a:t>(Physical</a:t>
            </a:r>
            <a:r>
              <a:rPr spc="-5" dirty="0"/>
              <a:t> Level)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30833"/>
            <a:ext cx="8041005" cy="5118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7439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representation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40" dirty="0">
                <a:latin typeface="Calibri"/>
                <a:cs typeface="Calibri"/>
              </a:rPr>
              <a:t>computer.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terms  of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spc="-15" dirty="0">
                <a:latin typeface="Calibri"/>
                <a:cs typeface="Calibri"/>
              </a:rPr>
              <a:t>formats, </a:t>
            </a:r>
            <a:r>
              <a:rPr sz="2600" spc="-5" dirty="0">
                <a:latin typeface="Calibri"/>
                <a:cs typeface="Calibri"/>
              </a:rPr>
              <a:t>file structures, </a:t>
            </a:r>
            <a:r>
              <a:rPr sz="2600" spc="-15" dirty="0">
                <a:latin typeface="Calibri"/>
                <a:cs typeface="Calibri"/>
              </a:rPr>
              <a:t>indexes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files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indexes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20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stored.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disk </a:t>
            </a:r>
            <a:r>
              <a:rPr sz="2600" spc="-10" dirty="0">
                <a:latin typeface="Calibri"/>
                <a:cs typeface="Calibri"/>
              </a:rPr>
              <a:t>drives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physical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addresses.</a:t>
            </a:r>
            <a:endParaRPr sz="2600">
              <a:latin typeface="Calibri"/>
              <a:cs typeface="Calibri"/>
            </a:endParaRPr>
          </a:p>
          <a:p>
            <a:pPr marL="355600" marR="839469" indent="-342900">
              <a:lnSpc>
                <a:spcPct val="100000"/>
              </a:lnSpc>
              <a:spcBef>
                <a:spcPts val="2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design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5" dirty="0">
                <a:latin typeface="Calibri"/>
                <a:cs typeface="Calibri"/>
              </a:rPr>
              <a:t>responsibility of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administrator(DBA).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2542" y="336549"/>
            <a:ext cx="39692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Internal</a:t>
            </a:r>
            <a:r>
              <a:rPr spc="-35" dirty="0"/>
              <a:t> </a:t>
            </a:r>
            <a:r>
              <a:rPr spc="-5" dirty="0"/>
              <a:t>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2743200"/>
            <a:ext cx="8796528" cy="202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6" y="336549"/>
            <a:ext cx="38793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40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67408"/>
            <a:ext cx="8187690" cy="51911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tools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techniques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describing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and  their </a:t>
            </a:r>
            <a:r>
              <a:rPr sz="2600" spc="-5" dirty="0">
                <a:latin typeface="Calibri"/>
                <a:cs typeface="Calibri"/>
              </a:rPr>
              <a:t>relationships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designing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databases.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Conceptual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90"/>
              </a:spcBef>
              <a:buChar char="-"/>
              <a:tabLst>
                <a:tab pos="756285" algn="l"/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libri"/>
              <a:buChar char="-"/>
            </a:pPr>
            <a:endParaRPr sz="3500">
              <a:latin typeface="Calibri"/>
              <a:cs typeface="Calibri"/>
            </a:endParaRPr>
          </a:p>
          <a:p>
            <a:pPr marL="355600" marR="97790" indent="-342900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Business </a:t>
            </a:r>
            <a:r>
              <a:rPr sz="2600" spc="-10" dirty="0">
                <a:latin typeface="Calibri"/>
                <a:cs typeface="Calibri"/>
              </a:rPr>
              <a:t>analyst </a:t>
            </a:r>
            <a:r>
              <a:rPr sz="2600" spc="-5" dirty="0">
                <a:latin typeface="Calibri"/>
                <a:cs typeface="Calibri"/>
              </a:rPr>
              <a:t>uses conceptual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logical model </a:t>
            </a:r>
            <a:r>
              <a:rPr sz="2600" spc="-25" dirty="0">
                <a:latin typeface="Calibri"/>
                <a:cs typeface="Calibri"/>
              </a:rPr>
              <a:t>for  </a:t>
            </a:r>
            <a:r>
              <a:rPr sz="2600" dirty="0">
                <a:latin typeface="Calibri"/>
                <a:cs typeface="Calibri"/>
              </a:rPr>
              <a:t>modeling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required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produced by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5" dirty="0">
                <a:latin typeface="Calibri"/>
                <a:cs typeface="Calibri"/>
              </a:rPr>
              <a:t>from 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business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angle.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118110" indent="-342900">
              <a:lnSpc>
                <a:spcPts val="281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designer </a:t>
            </a:r>
            <a:r>
              <a:rPr sz="2600" spc="-10" dirty="0">
                <a:latin typeface="Calibri"/>
                <a:cs typeface="Calibri"/>
              </a:rPr>
              <a:t>produces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dirty="0">
                <a:latin typeface="Calibri"/>
                <a:cs typeface="Calibri"/>
              </a:rPr>
              <a:t>model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determine </a:t>
            </a:r>
            <a:r>
              <a:rPr sz="2600" spc="-10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physically </a:t>
            </a:r>
            <a:r>
              <a:rPr sz="2600" spc="-5" dirty="0">
                <a:latin typeface="Calibri"/>
                <a:cs typeface="Calibri"/>
              </a:rPr>
              <a:t>implemented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 the </a:t>
            </a:r>
            <a:r>
              <a:rPr sz="2600" spc="-20" dirty="0">
                <a:latin typeface="Calibri"/>
                <a:cs typeface="Calibri"/>
              </a:rPr>
              <a:t>target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DBMS.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038" y="336549"/>
            <a:ext cx="44965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Conceptual</a:t>
            </a:r>
            <a:r>
              <a:rPr spc="-35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487284" cy="3672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Identifies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highest-level </a:t>
            </a:r>
            <a:r>
              <a:rPr sz="2600" spc="-5" dirty="0">
                <a:latin typeface="Calibri"/>
                <a:cs typeface="Calibri"/>
              </a:rPr>
              <a:t>relationships between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Include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relationships among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them.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5" dirty="0">
                <a:latin typeface="Calibri"/>
                <a:cs typeface="Calibri"/>
              </a:rPr>
              <a:t>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742" y="336549"/>
            <a:ext cx="46550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44790" cy="4234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detail,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20" dirty="0">
                <a:latin typeface="Calibri"/>
                <a:cs typeface="Calibri"/>
              </a:rPr>
              <a:t>regard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how they 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5" dirty="0">
                <a:latin typeface="Calibri"/>
                <a:cs typeface="Calibri"/>
              </a:rPr>
              <a:t>implemented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Foreign </a:t>
            </a:r>
            <a:r>
              <a:rPr sz="2600" spc="-35" dirty="0">
                <a:latin typeface="Calibri"/>
                <a:cs typeface="Calibri"/>
              </a:rPr>
              <a:t>keys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specified.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Normalization </a:t>
            </a:r>
            <a:r>
              <a:rPr sz="2600" spc="-10" dirty="0">
                <a:latin typeface="Calibri"/>
                <a:cs typeface="Calibri"/>
              </a:rPr>
              <a:t>occurs at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1536319"/>
            <a:ext cx="8351520" cy="341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Both </a:t>
            </a:r>
            <a:r>
              <a:rPr sz="2600" spc="-5" dirty="0">
                <a:latin typeface="Calibri"/>
                <a:cs typeface="Calibri"/>
              </a:rPr>
              <a:t>Conceptual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Logical </a:t>
            </a:r>
            <a:r>
              <a:rPr sz="2600" spc="-10" dirty="0">
                <a:latin typeface="Calibri"/>
                <a:cs typeface="Calibri"/>
              </a:rPr>
              <a:t>levels are entirely  </a:t>
            </a:r>
            <a:r>
              <a:rPr sz="2600" b="1" spc="-10" dirty="0">
                <a:latin typeface="Calibri"/>
                <a:cs typeface="Calibri"/>
              </a:rPr>
              <a:t>independent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10" dirty="0">
                <a:latin typeface="Calibri"/>
                <a:cs typeface="Calibri"/>
              </a:rPr>
              <a:t>considerations (implementation  details)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target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application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platform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5985" y="336549"/>
            <a:ext cx="37696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21930" cy="430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Represents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model </a:t>
            </a:r>
            <a:r>
              <a:rPr sz="2600" dirty="0">
                <a:latin typeface="Calibri"/>
                <a:cs typeface="Calibri"/>
              </a:rPr>
              <a:t>will be </a:t>
            </a:r>
            <a:r>
              <a:rPr sz="2600" spc="-5" dirty="0">
                <a:latin typeface="Calibri"/>
                <a:cs typeface="Calibri"/>
              </a:rPr>
              <a:t>built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Shows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10" dirty="0">
                <a:latin typeface="Calibri"/>
                <a:cs typeface="Calibri"/>
              </a:rPr>
              <a:t>table </a:t>
            </a:r>
            <a:r>
              <a:rPr sz="2600" spc="-5" dirty="0">
                <a:latin typeface="Calibri"/>
                <a:cs typeface="Calibri"/>
              </a:rPr>
              <a:t>structures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including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filed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primary</a:t>
            </a:r>
            <a:r>
              <a:rPr sz="2400" spc="-30" dirty="0">
                <a:latin typeface="Calibri"/>
                <a:cs typeface="Calibri"/>
              </a:rPr>
              <a:t> keys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foreign </a:t>
            </a:r>
            <a:r>
              <a:rPr sz="2400" spc="-30" dirty="0">
                <a:latin typeface="Calibri"/>
                <a:cs typeface="Calibri"/>
              </a:rPr>
              <a:t>keys </a:t>
            </a:r>
            <a:r>
              <a:rPr sz="2400" spc="-5" dirty="0">
                <a:latin typeface="Calibri"/>
                <a:cs typeface="Calibri"/>
              </a:rPr>
              <a:t>(used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identify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relationships)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relationships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measures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1389888"/>
            <a:ext cx="7604759" cy="5010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2456" y="336549"/>
            <a:ext cx="372694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40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7594" y="282905"/>
            <a:ext cx="423900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Database</a:t>
            </a:r>
            <a:r>
              <a:rPr spc="-5" dirty="0"/>
              <a:t> Schema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553959" cy="325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description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(layout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0" dirty="0">
                <a:latin typeface="Calibri"/>
                <a:cs typeface="Calibri"/>
              </a:rPr>
              <a:t>expected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frequently.</a:t>
            </a:r>
            <a:endParaRPr sz="26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Schema </a:t>
            </a: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usually needed </a:t>
            </a:r>
            <a:r>
              <a:rPr sz="2600" dirty="0">
                <a:latin typeface="Calibri"/>
                <a:cs typeface="Calibri"/>
              </a:rPr>
              <a:t>as the  </a:t>
            </a:r>
            <a:r>
              <a:rPr sz="2600" spc="-10" dirty="0">
                <a:latin typeface="Calibri"/>
                <a:cs typeface="Calibri"/>
              </a:rPr>
              <a:t>requirements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applications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Described </a:t>
            </a:r>
            <a:r>
              <a:rPr sz="2600" spc="-5" dirty="0">
                <a:latin typeface="Calibri"/>
                <a:cs typeface="Calibri"/>
              </a:rPr>
              <a:t>using SQL </a:t>
            </a:r>
            <a:r>
              <a:rPr sz="2600" spc="-40" dirty="0">
                <a:latin typeface="Calibri"/>
                <a:cs typeface="Calibri"/>
              </a:rPr>
              <a:t>CREATE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336549"/>
            <a:ext cx="3129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Lesson</a:t>
            </a:r>
            <a:r>
              <a:rPr spc="-55" dirty="0"/>
              <a:t> </a:t>
            </a: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44193"/>
            <a:ext cx="730059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spc="-10" dirty="0">
                <a:latin typeface="Calibri"/>
                <a:cs typeface="Calibri"/>
              </a:rPr>
              <a:t>levels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Modelling?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Models?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Database Schema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Instance?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Dictionary?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two levels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9050" y="321005"/>
            <a:ext cx="22669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</a:t>
            </a:r>
            <a:r>
              <a:rPr spc="-55" dirty="0"/>
              <a:t>s</a:t>
            </a:r>
            <a:r>
              <a:rPr spc="-50" dirty="0"/>
              <a:t>t</a:t>
            </a:r>
            <a:r>
              <a:rPr spc="-5" dirty="0"/>
              <a:t>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91500" cy="4158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DB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particular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as DB </a:t>
            </a:r>
            <a:r>
              <a:rPr sz="2600" spc="-20" dirty="0">
                <a:latin typeface="Calibri"/>
                <a:cs typeface="Calibri"/>
              </a:rPr>
              <a:t>state, </a:t>
            </a:r>
            <a:r>
              <a:rPr sz="2600" spc="-5" dirty="0">
                <a:latin typeface="Calibri"/>
                <a:cs typeface="Calibri"/>
              </a:rPr>
              <a:t>snapshot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change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frequently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Eg: </a:t>
            </a:r>
            <a:r>
              <a:rPr sz="2400" spc="-10" dirty="0">
                <a:latin typeface="Calibri"/>
                <a:cs typeface="Calibri"/>
              </a:rPr>
              <a:t>Changes </a:t>
            </a:r>
            <a:r>
              <a:rPr sz="2400" spc="-5" dirty="0">
                <a:latin typeface="Calibri"/>
                <a:cs typeface="Calibri"/>
              </a:rPr>
              <a:t>every </a:t>
            </a:r>
            <a:r>
              <a:rPr sz="2400" dirty="0">
                <a:latin typeface="Calibri"/>
                <a:cs typeface="Calibri"/>
              </a:rPr>
              <a:t>time when insert, </a:t>
            </a:r>
            <a:r>
              <a:rPr sz="2400" spc="-10" dirty="0">
                <a:latin typeface="Calibri"/>
                <a:cs typeface="Calibri"/>
              </a:rPr>
              <a:t>update, delete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350">
              <a:latin typeface="Calibri"/>
              <a:cs typeface="Calibri"/>
            </a:endParaRPr>
          </a:p>
          <a:p>
            <a:pPr marL="756285" marR="798830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Many </a:t>
            </a:r>
            <a:r>
              <a:rPr sz="2400" spc="-10" dirty="0">
                <a:latin typeface="Calibri"/>
                <a:cs typeface="Calibri"/>
              </a:rPr>
              <a:t>database instances can correspond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schema.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557" y="412402"/>
            <a:ext cx="50488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Schema and</a:t>
            </a:r>
            <a:r>
              <a:rPr spc="-25" dirty="0"/>
              <a:t> </a:t>
            </a:r>
            <a:r>
              <a:rPr spc="-15" dirty="0"/>
              <a:t>Instance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47412"/>
            <a:ext cx="6968490" cy="101726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Schema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variable </a:t>
            </a:r>
            <a:r>
              <a:rPr sz="2600" dirty="0">
                <a:latin typeface="Calibri"/>
                <a:cs typeface="Calibri"/>
              </a:rPr>
              <a:t>in 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458937"/>
            <a:ext cx="5163185" cy="10185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Instance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5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5" dirty="0">
                <a:latin typeface="Calibri"/>
                <a:cs typeface="Calibri"/>
              </a:rPr>
              <a:t>Similar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variable.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29900"/>
            <a:ext cx="6589199" cy="1280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30833"/>
            <a:ext cx="8491855" cy="5027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62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Consists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basic definitions </a:t>
            </a:r>
            <a:r>
              <a:rPr sz="2600" dirty="0">
                <a:latin typeface="Calibri"/>
                <a:cs typeface="Calibri"/>
              </a:rPr>
              <a:t>or the </a:t>
            </a:r>
            <a:r>
              <a:rPr sz="2600" spc="-15" dirty="0">
                <a:latin typeface="Calibri"/>
                <a:cs typeface="Calibri"/>
              </a:rPr>
              <a:t>organization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its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list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all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number of </a:t>
            </a:r>
            <a:r>
              <a:rPr sz="2400" spc="-15" dirty="0">
                <a:latin typeface="Calibri"/>
                <a:cs typeface="Calibri"/>
              </a:rPr>
              <a:t>records </a:t>
            </a:r>
            <a:r>
              <a:rPr sz="2400" dirty="0">
                <a:latin typeface="Calibri"/>
                <a:cs typeface="Calibri"/>
              </a:rPr>
              <a:t>in 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names </a:t>
            </a:r>
            <a:r>
              <a:rPr sz="2400" dirty="0">
                <a:latin typeface="Calibri"/>
                <a:cs typeface="Calibri"/>
              </a:rPr>
              <a:t>and 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relationships that </a:t>
            </a:r>
            <a:r>
              <a:rPr sz="2400" spc="-15" dirty="0">
                <a:latin typeface="Calibri"/>
                <a:cs typeface="Calibri"/>
              </a:rPr>
              <a:t>exists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various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items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Indexes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quickly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33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schema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speciﬁed during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and is 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expected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change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frequently.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355" y="1324355"/>
            <a:ext cx="8810244" cy="5049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307033"/>
            <a:ext cx="8322945" cy="3910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716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Most </a:t>
            </a:r>
            <a:r>
              <a:rPr sz="2600" dirty="0">
                <a:latin typeface="Calibri"/>
                <a:cs typeface="Calibri"/>
              </a:rPr>
              <a:t>DBMS </a:t>
            </a:r>
            <a:r>
              <a:rPr sz="2600" spc="-20" dirty="0">
                <a:latin typeface="Calibri"/>
                <a:cs typeface="Calibri"/>
              </a:rPr>
              <a:t>keep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dictionary hidden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15" dirty="0">
                <a:latin typeface="Calibri"/>
                <a:cs typeface="Calibri"/>
              </a:rPr>
              <a:t>users </a:t>
            </a:r>
            <a:r>
              <a:rPr sz="2600" spc="-10" dirty="0">
                <a:latin typeface="Calibri"/>
                <a:cs typeface="Calibri"/>
              </a:rPr>
              <a:t>to  </a:t>
            </a:r>
            <a:r>
              <a:rPr sz="2600" spc="-15" dirty="0">
                <a:latin typeface="Calibri"/>
                <a:cs typeface="Calibri"/>
              </a:rPr>
              <a:t>prevent </a:t>
            </a:r>
            <a:r>
              <a:rPr sz="2600" dirty="0">
                <a:latin typeface="Calibri"/>
                <a:cs typeface="Calibri"/>
              </a:rPr>
              <a:t>them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accidentally </a:t>
            </a:r>
            <a:r>
              <a:rPr sz="2600" spc="-10" dirty="0">
                <a:latin typeface="Calibri"/>
                <a:cs typeface="Calibri"/>
              </a:rPr>
              <a:t>destroying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contents.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939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dictionaries </a:t>
            </a:r>
            <a:r>
              <a:rPr sz="2600" dirty="0">
                <a:latin typeface="Calibri"/>
                <a:cs typeface="Calibri"/>
              </a:rPr>
              <a:t>do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15" dirty="0">
                <a:latin typeface="Calibri"/>
                <a:cs typeface="Calibri"/>
              </a:rPr>
              <a:t>contain any </a:t>
            </a:r>
            <a:r>
              <a:rPr sz="2600" dirty="0">
                <a:latin typeface="Calibri"/>
                <a:cs typeface="Calibri"/>
              </a:rPr>
              <a:t>actual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database,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spc="-10" dirty="0">
                <a:latin typeface="Calibri"/>
                <a:cs typeface="Calibri"/>
              </a:rPr>
              <a:t>bookkeeping information </a:t>
            </a:r>
            <a:r>
              <a:rPr sz="2600" spc="-15" dirty="0">
                <a:latin typeface="Calibri"/>
                <a:cs typeface="Calibri"/>
              </a:rPr>
              <a:t>(Data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15" dirty="0">
                <a:latin typeface="Calibri"/>
                <a:cs typeface="Calibri"/>
              </a:rPr>
              <a:t>Data) 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managing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Without a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20" dirty="0">
                <a:latin typeface="Calibri"/>
                <a:cs typeface="Calibri"/>
              </a:rPr>
              <a:t>dictionary, </a:t>
            </a:r>
            <a:r>
              <a:rPr sz="2600" dirty="0">
                <a:latin typeface="Calibri"/>
                <a:cs typeface="Calibri"/>
              </a:rPr>
              <a:t>a DBMS </a:t>
            </a:r>
            <a:r>
              <a:rPr sz="2600" spc="-5" dirty="0">
                <a:latin typeface="Calibri"/>
                <a:cs typeface="Calibri"/>
              </a:rPr>
              <a:t>cannot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15" dirty="0">
                <a:latin typeface="Calibri"/>
                <a:cs typeface="Calibri"/>
              </a:rPr>
              <a:t>data from 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636" y="374649"/>
            <a:ext cx="648576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 </a:t>
            </a:r>
            <a:r>
              <a:rPr spc="-10" dirty="0"/>
              <a:t>Dictionary </a:t>
            </a:r>
            <a:r>
              <a:rPr spc="-15" dirty="0"/>
              <a:t>(Meta</a:t>
            </a:r>
            <a:r>
              <a:rPr spc="60" dirty="0"/>
              <a:t> </a:t>
            </a:r>
            <a:r>
              <a:rPr spc="-20" dirty="0"/>
              <a:t>Data)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336549"/>
            <a:ext cx="469811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70" dirty="0"/>
              <a:t> </a:t>
            </a:r>
            <a:r>
              <a:rPr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806055" cy="4069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capacity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schema </a:t>
            </a:r>
            <a:r>
              <a:rPr sz="2600" spc="-1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dirty="0">
                <a:latin typeface="Calibri"/>
                <a:cs typeface="Calibri"/>
              </a:rPr>
              <a:t>of the 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without </a:t>
            </a:r>
            <a:r>
              <a:rPr sz="2600" spc="-15" dirty="0">
                <a:latin typeface="Calibri"/>
                <a:cs typeface="Calibri"/>
              </a:rPr>
              <a:t>affecting 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schema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10" dirty="0">
                <a:latin typeface="Calibri"/>
                <a:cs typeface="Calibri"/>
              </a:rPr>
              <a:t>next </a:t>
            </a:r>
            <a:r>
              <a:rPr sz="2600" spc="-5" dirty="0">
                <a:latin typeface="Calibri"/>
                <a:cs typeface="Calibri"/>
              </a:rPr>
              <a:t>higher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Upper </a:t>
            </a:r>
            <a:r>
              <a:rPr sz="2600" spc="-10" dirty="0">
                <a:latin typeface="Calibri"/>
                <a:cs typeface="Calibri"/>
              </a:rPr>
              <a:t>levels are </a:t>
            </a:r>
            <a:r>
              <a:rPr sz="2600" spc="-15" dirty="0">
                <a:latin typeface="Calibri"/>
                <a:cs typeface="Calibri"/>
              </a:rPr>
              <a:t>unaffected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lower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levels.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two </a:t>
            </a:r>
            <a:r>
              <a:rPr sz="2600" dirty="0">
                <a:latin typeface="Calibri"/>
                <a:cs typeface="Calibri"/>
              </a:rPr>
              <a:t>kinds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5" dirty="0">
                <a:latin typeface="Calibri"/>
                <a:cs typeface="Calibri"/>
              </a:rPr>
              <a:t>Logical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15" dirty="0">
                <a:latin typeface="Calibri"/>
                <a:cs typeface="Calibri"/>
              </a:rPr>
              <a:t>Physical data </a:t>
            </a:r>
            <a:r>
              <a:rPr sz="2600" dirty="0">
                <a:latin typeface="Calibri"/>
                <a:cs typeface="Calibri"/>
              </a:rPr>
              <a:t>independence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448" y="336549"/>
            <a:ext cx="659198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30" dirty="0"/>
              <a:t>Data</a:t>
            </a:r>
            <a:r>
              <a:rPr spc="15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734" marR="70040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pc="-5" dirty="0"/>
              <a:t>The capacity </a:t>
            </a:r>
            <a:r>
              <a:rPr spc="-10" dirty="0"/>
              <a:t>to </a:t>
            </a:r>
            <a:r>
              <a:rPr spc="-5" dirty="0"/>
              <a:t>change </a:t>
            </a:r>
            <a:r>
              <a:rPr dirty="0"/>
              <a:t>the </a:t>
            </a:r>
            <a:r>
              <a:rPr spc="-5" dirty="0"/>
              <a:t>conceptual schema </a:t>
            </a:r>
            <a:r>
              <a:rPr dirty="0"/>
              <a:t>without  changing the </a:t>
            </a:r>
            <a:r>
              <a:rPr spc="-10" dirty="0"/>
              <a:t>external </a:t>
            </a:r>
            <a:r>
              <a:rPr spc="-5" dirty="0"/>
              <a:t>schema or application</a:t>
            </a:r>
            <a:r>
              <a:rPr spc="-60" dirty="0"/>
              <a:t> </a:t>
            </a:r>
            <a:r>
              <a:rPr spc="-10" dirty="0"/>
              <a:t>programs.</a:t>
            </a:r>
          </a:p>
          <a:p>
            <a:pPr marL="64135">
              <a:lnSpc>
                <a:spcPct val="100000"/>
              </a:lnSpc>
              <a:buFont typeface="Arial"/>
              <a:buChar char="•"/>
            </a:pPr>
            <a:endParaRPr spc="-10" dirty="0"/>
          </a:p>
          <a:p>
            <a:pPr marL="419734" marR="612140" indent="-3429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spc="-5" dirty="0"/>
              <a:t>After </a:t>
            </a:r>
            <a:r>
              <a:rPr dirty="0"/>
              <a:t>a </a:t>
            </a:r>
            <a:r>
              <a:rPr spc="-5" dirty="0"/>
              <a:t>logical </a:t>
            </a:r>
            <a:r>
              <a:rPr spc="-15" dirty="0"/>
              <a:t>reorganization, </a:t>
            </a:r>
            <a:r>
              <a:rPr spc="-5" dirty="0"/>
              <a:t>application </a:t>
            </a:r>
            <a:r>
              <a:rPr spc="-15" dirty="0"/>
              <a:t>programs </a:t>
            </a:r>
            <a:r>
              <a:rPr spc="-5" dirty="0"/>
              <a:t>that  </a:t>
            </a:r>
            <a:r>
              <a:rPr spc="-20" dirty="0"/>
              <a:t>reference </a:t>
            </a:r>
            <a:r>
              <a:rPr dirty="0"/>
              <a:t>the </a:t>
            </a:r>
            <a:r>
              <a:rPr spc="-10" dirty="0"/>
              <a:t>external </a:t>
            </a:r>
            <a:r>
              <a:rPr spc="-5" dirty="0"/>
              <a:t>schema must </a:t>
            </a:r>
            <a:r>
              <a:rPr spc="-10" dirty="0"/>
              <a:t>work </a:t>
            </a:r>
            <a:r>
              <a:rPr dirty="0"/>
              <a:t>as</a:t>
            </a:r>
            <a:r>
              <a:rPr spc="-75" dirty="0"/>
              <a:t> </a:t>
            </a:r>
            <a:r>
              <a:rPr spc="-20" dirty="0"/>
              <a:t>before.</a:t>
            </a:r>
          </a:p>
          <a:p>
            <a:pPr marL="64135">
              <a:lnSpc>
                <a:spcPct val="100000"/>
              </a:lnSpc>
              <a:buFont typeface="Arial"/>
              <a:buChar char="•"/>
            </a:pPr>
            <a:endParaRPr spc="-20" dirty="0"/>
          </a:p>
          <a:p>
            <a:pPr marL="419734" marR="5080" indent="-342900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419100" algn="l"/>
                <a:tab pos="419734" algn="l"/>
              </a:tabLst>
            </a:pPr>
            <a:r>
              <a:rPr dirty="0"/>
              <a:t>Eg: addition </a:t>
            </a:r>
            <a:r>
              <a:rPr spc="-5" dirty="0"/>
              <a:t>or </a:t>
            </a:r>
            <a:r>
              <a:rPr spc="-15" dirty="0"/>
              <a:t>removal </a:t>
            </a:r>
            <a:r>
              <a:rPr spc="-5" dirty="0"/>
              <a:t>of new entities, </a:t>
            </a:r>
            <a:r>
              <a:rPr spc="-10" dirty="0"/>
              <a:t>attributes,  constraints, </a:t>
            </a:r>
            <a:r>
              <a:rPr spc="-5" dirty="0"/>
              <a:t>relationships, should be possible </a:t>
            </a:r>
            <a:r>
              <a:rPr dirty="0"/>
              <a:t>without </a:t>
            </a:r>
            <a:r>
              <a:rPr spc="-10" dirty="0"/>
              <a:t>having  </a:t>
            </a:r>
            <a:r>
              <a:rPr spc="-15" dirty="0"/>
              <a:t>to </a:t>
            </a:r>
            <a:r>
              <a:rPr spc="-5" dirty="0"/>
              <a:t>change </a:t>
            </a:r>
            <a:r>
              <a:rPr spc="-10" dirty="0"/>
              <a:t>existing external </a:t>
            </a:r>
            <a:r>
              <a:rPr spc="-5" dirty="0"/>
              <a:t>schemas or </a:t>
            </a:r>
            <a:r>
              <a:rPr spc="-10" dirty="0"/>
              <a:t>having </a:t>
            </a:r>
            <a:r>
              <a:rPr spc="-15" dirty="0"/>
              <a:t>to </a:t>
            </a:r>
            <a:r>
              <a:rPr spc="-10" dirty="0"/>
              <a:t>rewrite  </a:t>
            </a:r>
            <a:r>
              <a:rPr spc="-5" dirty="0"/>
              <a:t>application</a:t>
            </a:r>
            <a:r>
              <a:rPr spc="-15" dirty="0"/>
              <a:t> programs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5528" y="336549"/>
            <a:ext cx="666407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 </a:t>
            </a:r>
            <a:r>
              <a:rPr spc="-30" dirty="0"/>
              <a:t>Data</a:t>
            </a:r>
            <a:r>
              <a:rPr spc="10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904480" cy="394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17804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capacity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internal schema </a:t>
            </a:r>
            <a:r>
              <a:rPr sz="2600" dirty="0">
                <a:latin typeface="Calibri"/>
                <a:cs typeface="Calibri"/>
              </a:rPr>
              <a:t>without  changing the </a:t>
            </a:r>
            <a:r>
              <a:rPr sz="2600" spc="-5" dirty="0">
                <a:latin typeface="Calibri"/>
                <a:cs typeface="Calibri"/>
              </a:rPr>
              <a:t>conceptual schema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external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schema.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internal schema </a:t>
            </a: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needed</a:t>
            </a:r>
            <a:r>
              <a:rPr sz="2600" spc="-1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because  some </a:t>
            </a:r>
            <a:r>
              <a:rPr sz="2600" spc="-15" dirty="0">
                <a:latin typeface="Calibri"/>
                <a:cs typeface="Calibri"/>
              </a:rPr>
              <a:t>physical </a:t>
            </a:r>
            <a:r>
              <a:rPr sz="2600" spc="-5" dirty="0">
                <a:latin typeface="Calibri"/>
                <a:cs typeface="Calibri"/>
              </a:rPr>
              <a:t>files </a:t>
            </a:r>
            <a:r>
              <a:rPr sz="2600" spc="-15" dirty="0">
                <a:latin typeface="Calibri"/>
                <a:cs typeface="Calibri"/>
              </a:rPr>
              <a:t>were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reorganized.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756285" marR="22225" indent="-287020">
              <a:lnSpc>
                <a:spcPct val="100000"/>
              </a:lnSpc>
              <a:spcBef>
                <a:spcPts val="1800"/>
              </a:spcBef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spc="-10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storage </a:t>
            </a:r>
            <a:r>
              <a:rPr sz="2600" dirty="0">
                <a:latin typeface="Calibri"/>
                <a:cs typeface="Calibri"/>
              </a:rPr>
              <a:t>media,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spc="-15" dirty="0">
                <a:latin typeface="Calibri"/>
                <a:cs typeface="Calibri"/>
              </a:rPr>
              <a:t>organization (indexed,  </a:t>
            </a:r>
            <a:r>
              <a:rPr sz="2600" spc="-5" dirty="0">
                <a:latin typeface="Calibri"/>
                <a:cs typeface="Calibri"/>
              </a:rPr>
              <a:t>sequential,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random)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336549"/>
            <a:ext cx="4136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Data</a:t>
            </a:r>
            <a:r>
              <a:rPr spc="-40" dirty="0"/>
              <a:t> </a:t>
            </a:r>
            <a:r>
              <a:rPr spc="-5" dirty="0"/>
              <a:t>Independence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65175" y="1752600"/>
            <a:ext cx="8660892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533" y="336549"/>
            <a:ext cx="3573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Lesson</a:t>
            </a:r>
            <a:r>
              <a:rPr spc="-5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74419"/>
            <a:ext cx="730059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spc="-10" dirty="0">
                <a:latin typeface="Calibri"/>
                <a:cs typeface="Calibri"/>
              </a:rPr>
              <a:t>levels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Database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Architecture?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Modelling?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three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Models?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Database Schema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Instance?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Dictionary?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2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two levels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Independence?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04215"/>
            <a:ext cx="6982968" cy="6379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4321302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 dirty="0"/>
          </a:p>
        </p:txBody>
      </p:sp>
      <p:sp>
        <p:nvSpPr>
          <p:cNvPr id="4" name="object 4"/>
          <p:cNvSpPr txBox="1"/>
          <p:nvPr/>
        </p:nvSpPr>
        <p:spPr>
          <a:xfrm>
            <a:off x="7720330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30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42007" y="838200"/>
            <a:ext cx="494080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812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</a:t>
            </a:r>
            <a:r>
              <a:rPr spc="-45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1595" y="1981200"/>
            <a:ext cx="4681220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30" dirty="0">
                <a:latin typeface="Calibri"/>
                <a:cs typeface="Calibri"/>
              </a:rPr>
              <a:t>ANSI-SPARC </a:t>
            </a:r>
            <a:r>
              <a:rPr sz="2800" spc="-15" dirty="0">
                <a:latin typeface="Calibri"/>
                <a:cs typeface="Calibri"/>
              </a:rPr>
              <a:t>Architecture  </a:t>
            </a:r>
            <a:r>
              <a:rPr sz="2800" spc="-5" dirty="0">
                <a:latin typeface="Calibri"/>
                <a:cs typeface="Calibri"/>
              </a:rPr>
              <a:t>3 </a:t>
            </a:r>
            <a:r>
              <a:rPr sz="2800" spc="-10" dirty="0">
                <a:latin typeface="Calibri"/>
                <a:cs typeface="Calibri"/>
              </a:rPr>
              <a:t>Schema </a:t>
            </a:r>
            <a:r>
              <a:rPr sz="2800" spc="-5" dirty="0">
                <a:latin typeface="Calibri"/>
                <a:cs typeface="Calibri"/>
              </a:rPr>
              <a:t>(3 Tier)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72" y="457200"/>
            <a:ext cx="709510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 Schema (3 Tier)</a:t>
            </a:r>
            <a:r>
              <a:rPr spc="-50" dirty="0"/>
              <a:t> </a:t>
            </a:r>
            <a:r>
              <a:rPr spc="-2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839594"/>
            <a:ext cx="4895215" cy="250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External </a:t>
            </a:r>
            <a:r>
              <a:rPr sz="2800" spc="-10" dirty="0">
                <a:latin typeface="Calibri"/>
                <a:cs typeface="Calibri"/>
              </a:rPr>
              <a:t>View (View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Conceptual View (Logical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Internal View </a:t>
            </a:r>
            <a:r>
              <a:rPr sz="2800" spc="-20" dirty="0">
                <a:latin typeface="Calibri"/>
                <a:cs typeface="Calibri"/>
              </a:rPr>
              <a:t>(Physical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308" y="321005"/>
            <a:ext cx="5648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External Level </a:t>
            </a:r>
            <a:r>
              <a:rPr spc="-10" dirty="0"/>
              <a:t>(View</a:t>
            </a:r>
            <a:r>
              <a:rPr spc="15" dirty="0"/>
              <a:t> </a:t>
            </a:r>
            <a:r>
              <a:rPr spc="-10" dirty="0"/>
              <a:t>Level)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7846695" cy="4783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users’ </a:t>
            </a:r>
            <a:r>
              <a:rPr sz="2600" spc="-5" dirty="0">
                <a:latin typeface="Calibri"/>
                <a:cs typeface="Calibri"/>
              </a:rPr>
              <a:t>view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database. This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describes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part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relevant to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user.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0" dirty="0">
                <a:latin typeface="Calibri"/>
                <a:cs typeface="Calibri"/>
              </a:rPr>
              <a:t>users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see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Application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hide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data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  <a:p>
            <a:pPr marL="355600" marR="684530" indent="-3429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Can hide some </a:t>
            </a:r>
            <a:r>
              <a:rPr sz="2600" spc="-10" dirty="0">
                <a:latin typeface="Calibri"/>
                <a:cs typeface="Calibri"/>
              </a:rPr>
              <a:t>information </a:t>
            </a:r>
            <a:r>
              <a:rPr sz="2600" dirty="0">
                <a:latin typeface="Calibri"/>
                <a:cs typeface="Calibri"/>
              </a:rPr>
              <a:t>(eg: Salary)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security  </a:t>
            </a:r>
            <a:r>
              <a:rPr sz="2600" spc="-5" dirty="0">
                <a:latin typeface="Calibri"/>
                <a:cs typeface="Calibri"/>
              </a:rPr>
              <a:t>purposes.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48450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Different </a:t>
            </a:r>
            <a:r>
              <a:rPr sz="2600" spc="-5" dirty="0">
                <a:latin typeface="Calibri"/>
                <a:cs typeface="Calibri"/>
              </a:rPr>
              <a:t>external </a:t>
            </a:r>
            <a:r>
              <a:rPr sz="2600" spc="-10" dirty="0">
                <a:latin typeface="Calibri"/>
                <a:cs typeface="Calibri"/>
              </a:rPr>
              <a:t>views 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provided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different  </a:t>
            </a:r>
            <a:r>
              <a:rPr sz="2600" spc="-10" dirty="0">
                <a:latin typeface="Calibri"/>
                <a:cs typeface="Calibri"/>
              </a:rPr>
              <a:t>categories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users.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views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442" y="336549"/>
            <a:ext cx="408355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External</a:t>
            </a:r>
            <a:r>
              <a:rPr spc="-30" dirty="0"/>
              <a:t> </a:t>
            </a:r>
            <a:r>
              <a:rPr spc="-5" dirty="0"/>
              <a:t>Schema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1219200"/>
            <a:ext cx="789127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80881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59431"/>
            <a:ext cx="8187055" cy="49612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42265" marR="4460875" indent="-342265" algn="r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2600" spc="-5" dirty="0">
                <a:latin typeface="Calibri"/>
                <a:cs typeface="Calibri"/>
              </a:rPr>
              <a:t>External </a:t>
            </a:r>
            <a:r>
              <a:rPr sz="2600" spc="-10" dirty="0">
                <a:latin typeface="Calibri"/>
                <a:cs typeface="Calibri"/>
              </a:rPr>
              <a:t>Views </a:t>
            </a:r>
            <a:r>
              <a:rPr sz="2600" spc="-5" dirty="0">
                <a:latin typeface="Calibri"/>
                <a:cs typeface="Calibri"/>
              </a:rPr>
              <a:t>Allows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to:</a:t>
            </a:r>
            <a:endParaRPr sz="2600">
              <a:latin typeface="Calibri"/>
              <a:cs typeface="Calibri"/>
            </a:endParaRPr>
          </a:p>
          <a:p>
            <a:pPr marL="287020" marR="4512310" lvl="1" indent="-287020" algn="r">
              <a:lnSpc>
                <a:spcPct val="100000"/>
              </a:lnSpc>
              <a:spcBef>
                <a:spcPts val="300"/>
              </a:spcBef>
              <a:buFont typeface="Arial"/>
              <a:buChar char="–"/>
              <a:tabLst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Hide </a:t>
            </a:r>
            <a:r>
              <a:rPr sz="2400" spc="-10" dirty="0">
                <a:latin typeface="Calibri"/>
                <a:cs typeface="Calibri"/>
              </a:rPr>
              <a:t>unauthorized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25" dirty="0">
                <a:latin typeface="Calibri"/>
                <a:cs typeface="Calibri"/>
              </a:rPr>
              <a:t>salary,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dob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Provide </a:t>
            </a:r>
            <a:r>
              <a:rPr sz="2400" spc="-5" dirty="0">
                <a:latin typeface="Calibri"/>
                <a:cs typeface="Calibri"/>
              </a:rPr>
              <a:t>user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380"/>
              </a:lnSpc>
              <a:spcBef>
                <a:spcPts val="5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0" dirty="0">
                <a:latin typeface="Calibri"/>
                <a:cs typeface="Calibri"/>
              </a:rPr>
              <a:t>view employee name, designation, department </a:t>
            </a:r>
            <a:r>
              <a:rPr sz="2200" spc="-20" dirty="0">
                <a:latin typeface="Calibri"/>
                <a:cs typeface="Calibri"/>
              </a:rPr>
              <a:t>data </a:t>
            </a:r>
            <a:r>
              <a:rPr sz="2200" spc="-25" dirty="0">
                <a:latin typeface="Calibri"/>
                <a:cs typeface="Calibri"/>
              </a:rPr>
              <a:t>taken 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employee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department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files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55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Derive </a:t>
            </a:r>
            <a:r>
              <a:rPr sz="2400" spc="-5" dirty="0"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5" dirty="0">
                <a:latin typeface="Calibri"/>
                <a:cs typeface="Calibri"/>
              </a:rPr>
              <a:t>age </a:t>
            </a:r>
            <a:r>
              <a:rPr sz="2200" spc="-10" dirty="0">
                <a:latin typeface="Calibri"/>
                <a:cs typeface="Calibri"/>
              </a:rPr>
              <a:t>derived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DOB or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NIC</a:t>
            </a:r>
            <a:endParaRPr sz="22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spc="-5" dirty="0">
                <a:latin typeface="Calibri"/>
                <a:cs typeface="Calibri"/>
              </a:rPr>
              <a:t>unit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</a:t>
            </a:r>
            <a:endParaRPr sz="24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0" dirty="0">
                <a:latin typeface="Calibri"/>
                <a:cs typeface="Calibri"/>
              </a:rPr>
              <a:t>show </a:t>
            </a:r>
            <a:r>
              <a:rPr sz="2200" i="1" spc="-10" dirty="0">
                <a:latin typeface="Calibri"/>
                <a:cs typeface="Calibri"/>
              </a:rPr>
              <a:t>age </a:t>
            </a:r>
            <a:r>
              <a:rPr sz="2200" spc="-5" dirty="0">
                <a:latin typeface="Calibri"/>
                <a:cs typeface="Calibri"/>
              </a:rPr>
              <a:t>in </a:t>
            </a:r>
            <a:r>
              <a:rPr sz="2200" spc="-15" dirty="0">
                <a:latin typeface="Calibri"/>
                <a:cs typeface="Calibri"/>
              </a:rPr>
              <a:t>years </a:t>
            </a:r>
            <a:r>
              <a:rPr sz="2200" spc="-5" dirty="0">
                <a:latin typeface="Calibri"/>
                <a:cs typeface="Calibri"/>
              </a:rPr>
              <a:t>or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months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5458110"/>
            <a:ext cx="4582795" cy="11715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14"/>
              </a:spcBef>
              <a:buFont typeface="Arial"/>
              <a:buChar char="–"/>
              <a:tabLst>
                <a:tab pos="299720" algn="l"/>
              </a:tabLst>
            </a:pPr>
            <a:r>
              <a:rPr sz="2400" spc="-10" dirty="0">
                <a:latin typeface="Calibri"/>
                <a:cs typeface="Calibri"/>
              </a:rPr>
              <a:t>Define </a:t>
            </a:r>
            <a:r>
              <a:rPr sz="2400" spc="-5" dirty="0">
                <a:latin typeface="Calibri"/>
                <a:cs typeface="Calibri"/>
              </a:rPr>
              <a:t>security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libri"/>
                <a:cs typeface="Calibri"/>
              </a:rPr>
              <a:t>Eg: </a:t>
            </a:r>
            <a:r>
              <a:rPr sz="2200" spc="-15" dirty="0">
                <a:latin typeface="Calibri"/>
                <a:cs typeface="Calibri"/>
              </a:rPr>
              <a:t>update </a:t>
            </a:r>
            <a:r>
              <a:rPr sz="2200" spc="-5" dirty="0">
                <a:latin typeface="Calibri"/>
                <a:cs typeface="Calibri"/>
              </a:rPr>
              <a:t>access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employee</a:t>
            </a:r>
            <a:r>
              <a:rPr sz="2200" i="1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0" dirty="0">
                <a:latin typeface="Calibri"/>
                <a:cs typeface="Calibri"/>
              </a:rPr>
              <a:t>read </a:t>
            </a:r>
            <a:r>
              <a:rPr sz="2200" spc="-5" dirty="0">
                <a:latin typeface="Calibri"/>
                <a:cs typeface="Calibri"/>
              </a:rPr>
              <a:t>only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i="1" spc="-10" dirty="0">
                <a:latin typeface="Calibri"/>
                <a:cs typeface="Calibri"/>
              </a:rPr>
              <a:t>department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file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182" y="336549"/>
            <a:ext cx="718550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Logical </a:t>
            </a:r>
            <a:r>
              <a:rPr spc="-15" dirty="0"/>
              <a:t>level </a:t>
            </a:r>
            <a:r>
              <a:rPr spc="-5" dirty="0"/>
              <a:t>(Conceptual</a:t>
            </a:r>
            <a:r>
              <a:rPr spc="20" dirty="0"/>
              <a:t> </a:t>
            </a:r>
            <a:r>
              <a:rPr spc="-10" dirty="0"/>
              <a:t>View)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058150" cy="4340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community view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database. This </a:t>
            </a:r>
            <a:r>
              <a:rPr sz="2600" spc="-10" dirty="0">
                <a:latin typeface="Calibri"/>
                <a:cs typeface="Calibri"/>
              </a:rPr>
              <a:t>level </a:t>
            </a:r>
            <a:r>
              <a:rPr sz="2600" spc="-5" dirty="0">
                <a:latin typeface="Calibri"/>
                <a:cs typeface="Calibri"/>
              </a:rPr>
              <a:t>describes  what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relationships  </a:t>
            </a:r>
            <a:r>
              <a:rPr sz="2600" dirty="0">
                <a:latin typeface="Calibri"/>
                <a:cs typeface="Calibri"/>
              </a:rPr>
              <a:t>among 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Defines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logical structure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entire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10629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Describes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database,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relationships </a:t>
            </a:r>
            <a:r>
              <a:rPr sz="2600" dirty="0">
                <a:latin typeface="Calibri"/>
                <a:cs typeface="Calibri"/>
              </a:rPr>
              <a:t>among 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450">
              <a:latin typeface="Calibri"/>
              <a:cs typeface="Calibri"/>
            </a:endParaRPr>
          </a:p>
          <a:p>
            <a:pPr marL="355600" marR="29083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Defines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types,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0" dirty="0">
                <a:latin typeface="Calibri"/>
                <a:cs typeface="Calibri"/>
              </a:rPr>
              <a:t>sizes, </a:t>
            </a:r>
            <a:r>
              <a:rPr sz="2600" dirty="0">
                <a:latin typeface="Calibri"/>
                <a:cs typeface="Calibri"/>
              </a:rPr>
              <a:t>primary </a:t>
            </a:r>
            <a:r>
              <a:rPr sz="2600" spc="-25" dirty="0">
                <a:latin typeface="Calibri"/>
                <a:cs typeface="Calibri"/>
              </a:rPr>
              <a:t>keys,</a:t>
            </a:r>
            <a:r>
              <a:rPr sz="2600" spc="-1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foreign  </a:t>
            </a:r>
            <a:r>
              <a:rPr sz="2600" spc="-30" dirty="0">
                <a:latin typeface="Calibri"/>
                <a:cs typeface="Calibri"/>
              </a:rPr>
              <a:t>keys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{6561C219-A3B7-9244-92BA-B27CBF68E1FD}tf10001069</Template>
  <TotalTime>5</TotalTime>
  <Words>1123</Words>
  <Application>Microsoft Office PowerPoint</Application>
  <PresentationFormat>On-screen Show (4:3)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Century Gothic</vt:lpstr>
      <vt:lpstr>Wingdings 3</vt:lpstr>
      <vt:lpstr>Wisp</vt:lpstr>
      <vt:lpstr>PUSL2019</vt:lpstr>
      <vt:lpstr>Lesson Outline</vt:lpstr>
      <vt:lpstr>PowerPoint Presentation</vt:lpstr>
      <vt:lpstr>Database Architecture</vt:lpstr>
      <vt:lpstr>3 Schema (3 Tier) Architecture</vt:lpstr>
      <vt:lpstr>External Level (View Level)</vt:lpstr>
      <vt:lpstr>External Schema</vt:lpstr>
      <vt:lpstr>PowerPoint Presentation</vt:lpstr>
      <vt:lpstr>Logical level (Conceptual View)</vt:lpstr>
      <vt:lpstr>Conceptual Schema</vt:lpstr>
      <vt:lpstr>Internal View (Physical Level)</vt:lpstr>
      <vt:lpstr>Internal Schema</vt:lpstr>
      <vt:lpstr>Data Modelling</vt:lpstr>
      <vt:lpstr>Conceptual Model</vt:lpstr>
      <vt:lpstr>Logical Data Model</vt:lpstr>
      <vt:lpstr>PowerPoint Presentation</vt:lpstr>
      <vt:lpstr>Physical Model</vt:lpstr>
      <vt:lpstr>Data Modelling</vt:lpstr>
      <vt:lpstr>Database Schema</vt:lpstr>
      <vt:lpstr>Instance</vt:lpstr>
      <vt:lpstr>Schema and Instance</vt:lpstr>
      <vt:lpstr>Data Dictionary (Meta Data)</vt:lpstr>
      <vt:lpstr>Data Dictionary (Meta Data)</vt:lpstr>
      <vt:lpstr>Data Dictionary (Meta Data)</vt:lpstr>
      <vt:lpstr>Data Independence</vt:lpstr>
      <vt:lpstr>Logical Data Independence</vt:lpstr>
      <vt:lpstr>Physical Data Independence</vt:lpstr>
      <vt:lpstr>Data Independence</vt:lpstr>
      <vt:lpstr>Lesson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2</cp:revision>
  <dcterms:created xsi:type="dcterms:W3CDTF">2020-09-15T03:08:21Z</dcterms:created>
  <dcterms:modified xsi:type="dcterms:W3CDTF">2024-01-04T18:30:15Z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