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>
      <p:cViewPr varScale="1">
        <p:scale>
          <a:sx n="131" d="100"/>
          <a:sy n="131" d="100"/>
        </p:scale>
        <p:origin x="135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2324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1112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603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039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137682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531206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01610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47519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977091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9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3173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6149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3461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94235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443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517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36504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75211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9250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0214" y="436266"/>
            <a:ext cx="480441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0" dirty="0"/>
              <a:t>PUSL2019</a:t>
            </a:r>
            <a:br>
              <a:rPr lang="en-US" sz="4000" spc="-10" dirty="0"/>
            </a:b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956561" y="1963039"/>
            <a:ext cx="53301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3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600" spc="-10" dirty="0">
                <a:latin typeface="Calibri"/>
                <a:cs typeface="Calibri"/>
              </a:rPr>
              <a:t>Entity Relationship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Diagrams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0" y="3505200"/>
            <a:ext cx="299466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1685" y="203200"/>
            <a:ext cx="4961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Multi </a:t>
            </a:r>
            <a:r>
              <a:rPr sz="4000" spc="-40" dirty="0"/>
              <a:t>Valued</a:t>
            </a:r>
            <a:r>
              <a:rPr sz="4000" spc="-10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071484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that has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dirty="0">
                <a:latin typeface="Calibri"/>
                <a:cs typeface="Calibri"/>
              </a:rPr>
              <a:t>than one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particular 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20"/>
              </a:spcBef>
            </a:pPr>
            <a:r>
              <a:rPr sz="2600" spc="-40" dirty="0">
                <a:latin typeface="Calibri"/>
                <a:cs typeface="Calibri"/>
              </a:rPr>
              <a:t>TeleNo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0115446000,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0777885522</a:t>
            </a:r>
            <a:endParaRPr sz="26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Qualification </a:t>
            </a:r>
            <a:r>
              <a:rPr sz="2600" dirty="0">
                <a:latin typeface="Calibri"/>
                <a:cs typeface="Calibri"/>
              </a:rPr>
              <a:t>– BSc(CS), MSc </a:t>
            </a:r>
            <a:r>
              <a:rPr sz="2600" spc="-5" dirty="0">
                <a:latin typeface="Calibri"/>
                <a:cs typeface="Calibri"/>
              </a:rPr>
              <a:t>(IT),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Dip(Eng)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9200" y="4800600"/>
            <a:ext cx="64008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3798" y="236626"/>
            <a:ext cx="3641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Stored</a:t>
            </a:r>
            <a:r>
              <a:rPr sz="4000" spc="-1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438390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fixed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 marR="4024629">
              <a:lnSpc>
                <a:spcPct val="120000"/>
              </a:lnSpc>
              <a:spcBef>
                <a:spcPts val="5"/>
              </a:spcBef>
            </a:pPr>
            <a:r>
              <a:rPr sz="2600" dirty="0">
                <a:latin typeface="Calibri"/>
                <a:cs typeface="Calibri"/>
              </a:rPr>
              <a:t>DOB - </a:t>
            </a:r>
            <a:r>
              <a:rPr sz="2600" spc="-5" dirty="0">
                <a:latin typeface="Calibri"/>
                <a:cs typeface="Calibri"/>
              </a:rPr>
              <a:t>24/09/1984  </a:t>
            </a:r>
            <a:r>
              <a:rPr sz="2600" dirty="0">
                <a:latin typeface="Calibri"/>
                <a:cs typeface="Calibri"/>
              </a:rPr>
              <a:t>NIC –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845124578V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392" y="12192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3942" y="336549"/>
            <a:ext cx="3898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Derived</a:t>
            </a:r>
            <a:r>
              <a:rPr sz="4000" spc="-55" dirty="0"/>
              <a:t> </a:t>
            </a:r>
            <a:r>
              <a:rPr sz="4000" spc="-30" dirty="0"/>
              <a:t>Attributes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336039"/>
            <a:ext cx="7639050" cy="176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whose </a:t>
            </a:r>
            <a:r>
              <a:rPr sz="2600" spc="-10" dirty="0">
                <a:latin typeface="Calibri"/>
                <a:cs typeface="Calibri"/>
              </a:rPr>
              <a:t>value can </a:t>
            </a:r>
            <a:r>
              <a:rPr sz="2600" spc="-5" dirty="0">
                <a:latin typeface="Calibri"/>
                <a:cs typeface="Calibri"/>
              </a:rPr>
              <a:t>be derived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another  </a:t>
            </a:r>
            <a:r>
              <a:rPr sz="2600" spc="-10" dirty="0">
                <a:latin typeface="Calibri"/>
                <a:cs typeface="Calibri"/>
              </a:rPr>
              <a:t>attribute.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alibri"/>
                <a:cs typeface="Calibri"/>
              </a:rPr>
              <a:t>Age </a:t>
            </a:r>
            <a:r>
              <a:rPr sz="2600" dirty="0">
                <a:latin typeface="Calibri"/>
                <a:cs typeface="Calibri"/>
              </a:rPr>
              <a:t>– 30 </a:t>
            </a:r>
            <a:r>
              <a:rPr sz="2600" spc="-5" dirty="0">
                <a:latin typeface="Calibri"/>
                <a:cs typeface="Calibri"/>
              </a:rPr>
              <a:t>(derived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DOB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NIC)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6148" y="3712438"/>
            <a:ext cx="4948428" cy="2697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43100" y="3709415"/>
            <a:ext cx="4954905" cy="2703830"/>
          </a:xfrm>
          <a:custGeom>
            <a:avLst/>
            <a:gdLst/>
            <a:ahLst/>
            <a:cxnLst/>
            <a:rect l="l" t="t" r="r" b="b"/>
            <a:pathLst>
              <a:path w="4954905" h="2703829">
                <a:moveTo>
                  <a:pt x="0" y="2703575"/>
                </a:moveTo>
                <a:lnTo>
                  <a:pt x="4954524" y="2703575"/>
                </a:lnTo>
                <a:lnTo>
                  <a:pt x="4954524" y="0"/>
                </a:lnTo>
                <a:lnTo>
                  <a:pt x="0" y="0"/>
                </a:lnTo>
                <a:lnTo>
                  <a:pt x="0" y="2703575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59433"/>
            <a:ext cx="8248650" cy="216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Some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values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derived </a:t>
            </a:r>
            <a:r>
              <a:rPr sz="2600" spc="-10" dirty="0">
                <a:latin typeface="Calibri"/>
                <a:cs typeface="Calibri"/>
              </a:rPr>
              <a:t>from related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756285" marR="113664" indent="-28702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–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Number_of_employees of a </a:t>
            </a:r>
            <a:r>
              <a:rPr sz="2600" spc="-25" dirty="0">
                <a:latin typeface="Calibri"/>
                <a:cs typeface="Calibri"/>
              </a:rPr>
              <a:t>DEPARTMENT 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be derived </a:t>
            </a:r>
            <a:r>
              <a:rPr sz="2600" spc="-10" dirty="0">
                <a:latin typeface="Calibri"/>
                <a:cs typeface="Calibri"/>
              </a:rPr>
              <a:t>by counting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number of  employees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department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13716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5901" y="336549"/>
            <a:ext cx="360349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Key</a:t>
            </a:r>
            <a:r>
              <a:rPr sz="4000" spc="-5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223884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dirty="0">
                <a:latin typeface="Calibri"/>
                <a:cs typeface="Calibri"/>
              </a:rPr>
              <a:t>who </a:t>
            </a:r>
            <a:r>
              <a:rPr sz="2600" spc="-5" dirty="0">
                <a:latin typeface="Calibri"/>
                <a:cs typeface="Calibri"/>
              </a:rPr>
              <a:t>has unique values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" dirty="0">
                <a:latin typeface="Calibri"/>
                <a:cs typeface="Calibri"/>
              </a:rPr>
              <a:t>helps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identify  </a:t>
            </a:r>
            <a:r>
              <a:rPr sz="2600" dirty="0">
                <a:latin typeface="Calibri"/>
                <a:cs typeface="Calibri"/>
              </a:rPr>
              <a:t>each and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uniquely.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underlined.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3581400"/>
            <a:ext cx="6649211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" y="12954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6290" y="310998"/>
            <a:ext cx="2912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Entity</a:t>
            </a:r>
            <a:r>
              <a:rPr sz="4000" spc="-40" dirty="0"/>
              <a:t> </a:t>
            </a:r>
            <a:r>
              <a:rPr sz="4000" spc="-35" dirty="0"/>
              <a:t>Type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6580505" cy="4521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entities that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Strong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Exists independently of other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entities.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5" dirty="0">
                <a:latin typeface="Calibri"/>
                <a:cs typeface="Calibri"/>
              </a:rPr>
              <a:t>Weak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Dependant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strong</a:t>
            </a:r>
            <a:r>
              <a:rPr sz="2400" spc="-25" dirty="0">
                <a:latin typeface="Calibri"/>
                <a:cs typeface="Calibri"/>
              </a:rPr>
              <a:t> entity.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Cannot </a:t>
            </a:r>
            <a:r>
              <a:rPr sz="2400" spc="-15" dirty="0">
                <a:latin typeface="Calibri"/>
                <a:cs typeface="Calibri"/>
              </a:rPr>
              <a:t>exist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own.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Does </a:t>
            </a:r>
            <a:r>
              <a:rPr sz="2400" spc="-10" dirty="0">
                <a:latin typeface="Calibri"/>
                <a:cs typeface="Calibri"/>
              </a:rPr>
              <a:t>not </a:t>
            </a:r>
            <a:r>
              <a:rPr sz="2400" spc="-20" dirty="0">
                <a:latin typeface="Calibri"/>
                <a:cs typeface="Calibri"/>
              </a:rPr>
              <a:t>have </a:t>
            </a:r>
            <a:r>
              <a:rPr sz="2400" dirty="0">
                <a:latin typeface="Calibri"/>
                <a:cs typeface="Calibri"/>
              </a:rPr>
              <a:t>its </a:t>
            </a:r>
            <a:r>
              <a:rPr sz="2400" spc="-10" dirty="0">
                <a:latin typeface="Calibri"/>
                <a:cs typeface="Calibri"/>
              </a:rPr>
              <a:t>own </a:t>
            </a:r>
            <a:r>
              <a:rPr sz="2400" spc="-25" dirty="0">
                <a:latin typeface="Calibri"/>
                <a:cs typeface="Calibri"/>
              </a:rPr>
              <a:t>key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3657600"/>
            <a:ext cx="3310128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940" y="1295400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722" y="336549"/>
            <a:ext cx="329107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Relationships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239125" cy="232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association (connection) between two 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entities.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cannot </a:t>
            </a:r>
            <a:r>
              <a:rPr sz="2600" spc="-15" dirty="0">
                <a:latin typeface="Calibri"/>
                <a:cs typeface="Calibri"/>
              </a:rPr>
              <a:t>exist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isolation.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They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15" dirty="0">
                <a:latin typeface="Calibri"/>
                <a:cs typeface="Calibri"/>
              </a:rPr>
              <a:t>exist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708532"/>
            <a:ext cx="6892925" cy="9429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Identifying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relationship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associate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5" dirty="0">
                <a:latin typeface="Calibri"/>
                <a:cs typeface="Calibri"/>
              </a:rPr>
              <a:t>weak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2152" y="2133600"/>
            <a:ext cx="1427988" cy="296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" y="2514600"/>
            <a:ext cx="89154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1017" y="336549"/>
            <a:ext cx="8130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Weak </a:t>
            </a:r>
            <a:r>
              <a:rPr sz="4000" spc="-10" dirty="0"/>
              <a:t>Entity </a:t>
            </a:r>
            <a:r>
              <a:rPr sz="4000" spc="-5" dirty="0"/>
              <a:t>and </a:t>
            </a:r>
            <a:r>
              <a:rPr sz="4000" spc="-15" dirty="0"/>
              <a:t>Relationship</a:t>
            </a:r>
            <a:r>
              <a:rPr sz="4000" spc="160" dirty="0"/>
              <a:t> </a:t>
            </a:r>
            <a:r>
              <a:rPr sz="4000" spc="-15" dirty="0"/>
              <a:t>Example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601" y="133858"/>
            <a:ext cx="556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Relationship</a:t>
            </a:r>
            <a:r>
              <a:rPr sz="3600" spc="-40" dirty="0"/>
              <a:t> </a:t>
            </a:r>
            <a:r>
              <a:rPr sz="3600" spc="-20" dirty="0"/>
              <a:t>Attributes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04800" y="3121152"/>
            <a:ext cx="8154923" cy="3279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140" y="1078583"/>
            <a:ext cx="7634605" cy="152019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20" dirty="0">
                <a:latin typeface="Calibri"/>
                <a:cs typeface="Calibri"/>
              </a:rPr>
              <a:t>may </a:t>
            </a:r>
            <a:r>
              <a:rPr sz="2600" dirty="0">
                <a:latin typeface="Calibri"/>
                <a:cs typeface="Calibri"/>
              </a:rPr>
              <a:t>appear when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more 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dirty="0">
                <a:latin typeface="Calibri"/>
                <a:cs typeface="Calibri"/>
              </a:rPr>
              <a:t>link </a:t>
            </a:r>
            <a:r>
              <a:rPr sz="2600" spc="-10" dirty="0">
                <a:latin typeface="Calibri"/>
                <a:cs typeface="Calibri"/>
              </a:rPr>
              <a:t>together </a:t>
            </a:r>
            <a:r>
              <a:rPr sz="2600" dirty="0">
                <a:latin typeface="Calibri"/>
                <a:cs typeface="Calibri"/>
              </a:rPr>
              <a:t>via a particular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336549"/>
            <a:ext cx="632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Degree </a:t>
            </a:r>
            <a:r>
              <a:rPr sz="4000" spc="-5" dirty="0"/>
              <a:t>of a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088630" cy="2649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number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participating entity </a:t>
            </a:r>
            <a:r>
              <a:rPr sz="2600" dirty="0">
                <a:latin typeface="Calibri"/>
                <a:cs typeface="Calibri"/>
              </a:rPr>
              <a:t>types in 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Calibri"/>
                <a:cs typeface="Calibri"/>
              </a:rPr>
              <a:t>Unary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dirty="0">
                <a:latin typeface="Calibri"/>
                <a:cs typeface="Calibri"/>
              </a:rPr>
              <a:t>Binary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770"/>
              </a:spcBef>
              <a:buFont typeface="Arial"/>
              <a:buChar char="–"/>
              <a:tabLst>
                <a:tab pos="756920" algn="l"/>
              </a:tabLst>
            </a:pPr>
            <a:r>
              <a:rPr sz="3200" spc="-40" dirty="0">
                <a:latin typeface="Calibri"/>
                <a:cs typeface="Calibri"/>
              </a:rPr>
              <a:t>Ternary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Relationships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8127" y="211518"/>
            <a:ext cx="6087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Entity Relationship</a:t>
            </a:r>
            <a:r>
              <a:rPr sz="4000" spc="80" dirty="0"/>
              <a:t> </a:t>
            </a:r>
            <a:r>
              <a:rPr sz="4000" spc="-20" dirty="0"/>
              <a:t>Diagrams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4479" y="1154938"/>
            <a:ext cx="80308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220" indent="-3505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62585" algn="l"/>
                <a:tab pos="363220" algn="l"/>
              </a:tabLst>
            </a:pPr>
            <a:r>
              <a:rPr sz="2600" dirty="0">
                <a:latin typeface="Calibri"/>
                <a:cs typeface="Calibri"/>
              </a:rPr>
              <a:t>Uses the </a:t>
            </a:r>
            <a:r>
              <a:rPr sz="2600" spc="-10" dirty="0">
                <a:latin typeface="Calibri"/>
                <a:cs typeface="Calibri"/>
              </a:rPr>
              <a:t>concept </a:t>
            </a:r>
            <a:r>
              <a:rPr sz="2600" spc="-5" dirty="0">
                <a:latin typeface="Calibri"/>
                <a:cs typeface="Calibri"/>
              </a:rPr>
              <a:t>of entities, relationships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200" y="2019299"/>
            <a:ext cx="8991600" cy="434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1932" y="336549"/>
            <a:ext cx="48032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Unary</a:t>
            </a:r>
            <a:r>
              <a:rPr sz="4000" spc="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230912"/>
            <a:ext cx="8188325" cy="229806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5" dirty="0">
                <a:latin typeface="Calibri"/>
                <a:cs typeface="Calibri"/>
              </a:rPr>
              <a:t>‘Recursive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Relationships’.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entity 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itself.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dirty="0">
                <a:latin typeface="Calibri"/>
                <a:cs typeface="Calibri"/>
              </a:rPr>
              <a:t>type </a:t>
            </a:r>
            <a:r>
              <a:rPr sz="2600" spc="-5" dirty="0">
                <a:latin typeface="Calibri"/>
                <a:cs typeface="Calibri"/>
              </a:rPr>
              <a:t>where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same entity </a:t>
            </a:r>
            <a:r>
              <a:rPr sz="2600" dirty="0">
                <a:latin typeface="Calibri"/>
                <a:cs typeface="Calibri"/>
              </a:rPr>
              <a:t>type  </a:t>
            </a:r>
            <a:r>
              <a:rPr sz="2600" spc="-5" dirty="0">
                <a:latin typeface="Calibri"/>
                <a:cs typeface="Calibri"/>
              </a:rPr>
              <a:t>participates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relationship </a:t>
            </a:r>
            <a:r>
              <a:rPr sz="2600" dirty="0">
                <a:latin typeface="Calibri"/>
                <a:cs typeface="Calibri"/>
              </a:rPr>
              <a:t>than </a:t>
            </a:r>
            <a:r>
              <a:rPr sz="2600" spc="-5" dirty="0">
                <a:latin typeface="Calibri"/>
                <a:cs typeface="Calibri"/>
              </a:rPr>
              <a:t>once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86100" y="4084320"/>
            <a:ext cx="2895600" cy="2545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229309"/>
            <a:ext cx="8230870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loop is used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show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occurrence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entity  </a:t>
            </a:r>
            <a:r>
              <a:rPr sz="2800" spc="-20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associated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10" dirty="0">
                <a:latin typeface="Calibri"/>
                <a:cs typeface="Calibri"/>
              </a:rPr>
              <a:t>other occurrences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0" dirty="0">
                <a:latin typeface="Calibri"/>
                <a:cs typeface="Calibri"/>
              </a:rPr>
              <a:t>same  </a:t>
            </a:r>
            <a:r>
              <a:rPr sz="2800" spc="-35" dirty="0">
                <a:latin typeface="Calibri"/>
                <a:cs typeface="Calibri"/>
              </a:rPr>
              <a:t>entity.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1932" y="336549"/>
            <a:ext cx="47270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Unary</a:t>
            </a:r>
            <a:r>
              <a:rPr sz="4000" spc="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85800" y="2855976"/>
            <a:ext cx="7696200" cy="354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3832" y="336549"/>
            <a:ext cx="491756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Binary</a:t>
            </a:r>
            <a:r>
              <a:rPr sz="4000" spc="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66516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45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spc="-10" dirty="0">
                <a:latin typeface="Calibri"/>
                <a:cs typeface="Calibri"/>
              </a:rPr>
              <a:t>are connected </a:t>
            </a:r>
            <a:r>
              <a:rPr sz="2600" dirty="0">
                <a:latin typeface="Calibri"/>
                <a:cs typeface="Calibri"/>
              </a:rPr>
              <a:t>in one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" y="2833623"/>
            <a:ext cx="8144256" cy="2805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56485" y="336549"/>
            <a:ext cx="5187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Ternary</a:t>
            </a:r>
            <a:r>
              <a:rPr sz="4000" spc="-5" dirty="0"/>
              <a:t> </a:t>
            </a:r>
            <a:r>
              <a:rPr sz="4000" spc="-15" dirty="0"/>
              <a:t>Relationship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9228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Three </a:t>
            </a:r>
            <a:r>
              <a:rPr sz="2600" spc="-5" dirty="0">
                <a:latin typeface="Calibri"/>
                <a:cs typeface="Calibri"/>
              </a:rPr>
              <a:t>entities </a:t>
            </a:r>
            <a:r>
              <a:rPr sz="2600" spc="-10" dirty="0">
                <a:latin typeface="Calibri"/>
                <a:cs typeface="Calibri"/>
              </a:rPr>
              <a:t>are connected to </a:t>
            </a:r>
            <a:r>
              <a:rPr sz="2600" dirty="0">
                <a:latin typeface="Calibri"/>
                <a:cs typeface="Calibri"/>
              </a:rPr>
              <a:t>a particular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231" y="2286000"/>
            <a:ext cx="8165592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1" y="340181"/>
            <a:ext cx="783399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Multiplicity (Cardinality</a:t>
            </a:r>
            <a:r>
              <a:rPr sz="4000" spc="95" dirty="0"/>
              <a:t> </a:t>
            </a:r>
            <a:r>
              <a:rPr sz="4000" spc="-10" dirty="0"/>
              <a:t>Ratio)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381709"/>
            <a:ext cx="8364855" cy="3354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number </a:t>
            </a:r>
            <a:r>
              <a:rPr sz="2800" spc="-5" dirty="0">
                <a:latin typeface="Calibri"/>
                <a:cs typeface="Calibri"/>
              </a:rPr>
              <a:t>(or </a:t>
            </a:r>
            <a:r>
              <a:rPr sz="2800" spc="-20" dirty="0">
                <a:latin typeface="Calibri"/>
                <a:cs typeface="Calibri"/>
              </a:rPr>
              <a:t>range)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possible occurrences </a:t>
            </a:r>
            <a:r>
              <a:rPr sz="2800" spc="-5" dirty="0">
                <a:latin typeface="Calibri"/>
                <a:cs typeface="Calibri"/>
              </a:rPr>
              <a:t>of an  </a:t>
            </a:r>
            <a:r>
              <a:rPr sz="2800" spc="-10" dirty="0">
                <a:latin typeface="Calibri"/>
                <a:cs typeface="Calibri"/>
              </a:rPr>
              <a:t>entity type that </a:t>
            </a:r>
            <a:r>
              <a:rPr sz="2800" spc="-20" dirty="0">
                <a:latin typeface="Calibri"/>
                <a:cs typeface="Calibri"/>
              </a:rPr>
              <a:t>may relate 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single occurrence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  </a:t>
            </a:r>
            <a:r>
              <a:rPr sz="2800" spc="-10" dirty="0">
                <a:latin typeface="Calibri"/>
                <a:cs typeface="Calibri"/>
              </a:rPr>
              <a:t>associated entity type </a:t>
            </a:r>
            <a:r>
              <a:rPr sz="2800" spc="-15" dirty="0">
                <a:latin typeface="Calibri"/>
                <a:cs typeface="Calibri"/>
              </a:rPr>
              <a:t>through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particular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relationship.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one-to-one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(1:1)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one-to-many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(1:M)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many-to-many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(M:N)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1" y="336549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Participation</a:t>
            </a:r>
            <a:r>
              <a:rPr sz="4000" spc="20" dirty="0"/>
              <a:t> </a:t>
            </a:r>
            <a:r>
              <a:rPr sz="4000" spc="-25" dirty="0"/>
              <a:t>Constraint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894955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Determines </a:t>
            </a:r>
            <a:r>
              <a:rPr sz="2600" dirty="0">
                <a:latin typeface="Calibri"/>
                <a:cs typeface="Calibri"/>
              </a:rPr>
              <a:t>whether all or </a:t>
            </a:r>
            <a:r>
              <a:rPr sz="2600" spc="-5" dirty="0">
                <a:latin typeface="Calibri"/>
                <a:cs typeface="Calibri"/>
              </a:rPr>
              <a:t>only some entity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occurrences  participate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5" dirty="0">
                <a:latin typeface="Calibri"/>
                <a:cs typeface="Calibri"/>
              </a:rPr>
              <a:t>given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There are two </a:t>
            </a:r>
            <a:r>
              <a:rPr sz="2600" dirty="0">
                <a:latin typeface="Calibri"/>
                <a:cs typeface="Calibri"/>
              </a:rPr>
              <a:t>types </a:t>
            </a:r>
            <a:r>
              <a:rPr sz="2600" spc="-5" dirty="0">
                <a:latin typeface="Calibri"/>
                <a:cs typeface="Calibri"/>
              </a:rPr>
              <a:t>of participation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constraints.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0"/>
              </a:spcBef>
              <a:buChar char="-"/>
              <a:tabLst>
                <a:tab pos="1104265" algn="l"/>
              </a:tabLst>
            </a:pPr>
            <a:r>
              <a:rPr sz="2600" spc="-55" dirty="0">
                <a:latin typeface="Calibri"/>
                <a:cs typeface="Calibri"/>
              </a:rPr>
              <a:t>Total</a:t>
            </a:r>
            <a:r>
              <a:rPr sz="2600" spc="-5" dirty="0">
                <a:latin typeface="Calibri"/>
                <a:cs typeface="Calibri"/>
              </a:rPr>
              <a:t> participation</a:t>
            </a:r>
            <a:endParaRPr sz="2600">
              <a:latin typeface="Calibri"/>
              <a:cs typeface="Calibri"/>
            </a:endParaRPr>
          </a:p>
          <a:p>
            <a:pPr marL="1103630" lvl="1" indent="-177165">
              <a:lnSpc>
                <a:spcPct val="100000"/>
              </a:lnSpc>
              <a:spcBef>
                <a:spcPts val="625"/>
              </a:spcBef>
              <a:buChar char="-"/>
              <a:tabLst>
                <a:tab pos="1104265" algn="l"/>
              </a:tabLst>
            </a:pPr>
            <a:r>
              <a:rPr sz="2600" spc="-10" dirty="0">
                <a:latin typeface="Calibri"/>
                <a:cs typeface="Calibri"/>
              </a:rPr>
              <a:t>Partial</a:t>
            </a:r>
            <a:r>
              <a:rPr sz="2600" spc="-5" dirty="0">
                <a:latin typeface="Calibri"/>
                <a:cs typeface="Calibri"/>
              </a:rPr>
              <a:t> participation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1969"/>
            <a:ext cx="87637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Total </a:t>
            </a:r>
            <a:r>
              <a:rPr sz="4400" spc="-5" dirty="0"/>
              <a:t>participation</a:t>
            </a:r>
            <a:r>
              <a:rPr sz="4400" spc="25" dirty="0"/>
              <a:t> </a:t>
            </a:r>
            <a:r>
              <a:rPr sz="4400" spc="-25" dirty="0"/>
              <a:t>constraint</a:t>
            </a:r>
            <a:endParaRPr sz="44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185799"/>
            <a:ext cx="8311515" cy="510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747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Requires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participation of </a:t>
            </a:r>
            <a:r>
              <a:rPr sz="2600" spc="-10" dirty="0">
                <a:latin typeface="Calibri"/>
                <a:cs typeface="Calibri"/>
              </a:rPr>
              <a:t>every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spc="-15" dirty="0">
                <a:latin typeface="Calibri"/>
                <a:cs typeface="Calibri"/>
              </a:rPr>
              <a:t>to 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via 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9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Displayed </a:t>
            </a:r>
            <a:r>
              <a:rPr sz="2600" spc="-5" dirty="0">
                <a:latin typeface="Calibri"/>
                <a:cs typeface="Calibri"/>
              </a:rPr>
              <a:t>by double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Also </a:t>
            </a:r>
            <a:r>
              <a:rPr sz="2600" spc="-5" dirty="0">
                <a:latin typeface="Calibri"/>
                <a:cs typeface="Calibri"/>
              </a:rPr>
              <a:t>called </a:t>
            </a:r>
            <a:r>
              <a:rPr sz="2600" spc="-15" dirty="0">
                <a:latin typeface="Calibri"/>
                <a:cs typeface="Calibri"/>
              </a:rPr>
              <a:t>existence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dependency.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1011555">
              <a:lnSpc>
                <a:spcPct val="100000"/>
              </a:lnSpc>
            </a:pPr>
            <a:r>
              <a:rPr sz="4400" spc="-15" dirty="0">
                <a:latin typeface="Calibri"/>
                <a:cs typeface="Calibri"/>
              </a:rPr>
              <a:t>Partial </a:t>
            </a:r>
            <a:r>
              <a:rPr sz="4400" spc="-5" dirty="0">
                <a:latin typeface="Calibri"/>
                <a:cs typeface="Calibri"/>
              </a:rPr>
              <a:t>participation</a:t>
            </a:r>
            <a:r>
              <a:rPr sz="4400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constraint</a:t>
            </a:r>
            <a:endParaRPr sz="4400">
              <a:latin typeface="Calibri"/>
              <a:cs typeface="Calibri"/>
            </a:endParaRPr>
          </a:p>
          <a:p>
            <a:pPr marL="407670" marR="5080" lvl="1" indent="-342900">
              <a:lnSpc>
                <a:spcPts val="2810"/>
              </a:lnSpc>
              <a:spcBef>
                <a:spcPts val="2745"/>
              </a:spcBef>
              <a:buChar char="•"/>
              <a:tabLst>
                <a:tab pos="407670" algn="l"/>
                <a:tab pos="408305" algn="l"/>
              </a:tabLst>
            </a:pPr>
            <a:r>
              <a:rPr sz="2600" spc="-5" dirty="0">
                <a:latin typeface="Calibri"/>
                <a:cs typeface="Calibri"/>
              </a:rPr>
              <a:t>Only some </a:t>
            </a:r>
            <a:r>
              <a:rPr sz="2600" dirty="0">
                <a:latin typeface="Calibri"/>
                <a:cs typeface="Calibri"/>
              </a:rPr>
              <a:t>or part of the </a:t>
            </a:r>
            <a:r>
              <a:rPr sz="2600" spc="-5" dirty="0">
                <a:latin typeface="Calibri"/>
                <a:cs typeface="Calibri"/>
              </a:rPr>
              <a:t>set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related to </a:t>
            </a:r>
            <a:r>
              <a:rPr sz="2600" dirty="0">
                <a:latin typeface="Calibri"/>
                <a:cs typeface="Calibri"/>
              </a:rPr>
              <a:t>another </a:t>
            </a:r>
            <a:r>
              <a:rPr sz="2600" spc="-5" dirty="0">
                <a:latin typeface="Calibri"/>
                <a:cs typeface="Calibri"/>
              </a:rPr>
              <a:t>entity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via 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relationship.</a:t>
            </a:r>
            <a:endParaRPr sz="2600">
              <a:latin typeface="Calibri"/>
              <a:cs typeface="Calibri"/>
            </a:endParaRPr>
          </a:p>
          <a:p>
            <a:pPr marL="407670" lvl="1" indent="-343535">
              <a:lnSpc>
                <a:spcPct val="100000"/>
              </a:lnSpc>
              <a:spcBef>
                <a:spcPts val="1445"/>
              </a:spcBef>
              <a:buChar char="•"/>
              <a:tabLst>
                <a:tab pos="407670" algn="l"/>
                <a:tab pos="408305" algn="l"/>
              </a:tabLst>
            </a:pPr>
            <a:r>
              <a:rPr sz="2600" spc="-10" dirty="0">
                <a:latin typeface="Calibri"/>
                <a:cs typeface="Calibri"/>
              </a:rPr>
              <a:t>Displayed by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6358" y="336549"/>
            <a:ext cx="246964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955" y="1219200"/>
            <a:ext cx="8673084" cy="4799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105" dirty="0"/>
              <a:t> </a:t>
            </a:r>
            <a:r>
              <a:rPr spc="-18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250" y="336549"/>
            <a:ext cx="16573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</a:t>
            </a:r>
            <a:r>
              <a:rPr sz="4000" spc="-45" dirty="0"/>
              <a:t>n</a:t>
            </a:r>
            <a:r>
              <a:rPr sz="4000" spc="-5" dirty="0"/>
              <a:t>ti</a:t>
            </a:r>
            <a:r>
              <a:rPr sz="4000" spc="-20" dirty="0"/>
              <a:t>t</a:t>
            </a:r>
            <a:r>
              <a:rPr sz="4000" spc="-5" dirty="0"/>
              <a:t>y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7727950" cy="287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group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objects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same properties,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are  </a:t>
            </a:r>
            <a:r>
              <a:rPr sz="2600" spc="-5" dirty="0">
                <a:latin typeface="Calibri"/>
                <a:cs typeface="Calibri"/>
              </a:rPr>
              <a:t>identiﬁed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enterprise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having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independent  </a:t>
            </a:r>
            <a:r>
              <a:rPr sz="2600" spc="-15" dirty="0">
                <a:latin typeface="Calibri"/>
                <a:cs typeface="Calibri"/>
              </a:rPr>
              <a:t>existence.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May </a:t>
            </a:r>
            <a:r>
              <a:rPr sz="2600" spc="-5" dirty="0">
                <a:latin typeface="Calibri"/>
                <a:cs typeface="Calibri"/>
              </a:rPr>
              <a:t>be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with,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dirty="0">
                <a:latin typeface="Calibri"/>
                <a:cs typeface="Calibri"/>
              </a:rPr>
              <a:t>(eg: </a:t>
            </a:r>
            <a:r>
              <a:rPr sz="2400" spc="-10" dirty="0">
                <a:latin typeface="Calibri"/>
                <a:cs typeface="Calibri"/>
              </a:rPr>
              <a:t>person, </a:t>
            </a:r>
            <a:r>
              <a:rPr sz="2400" spc="-55" dirty="0">
                <a:latin typeface="Calibri"/>
                <a:cs typeface="Calibri"/>
              </a:rPr>
              <a:t>car,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house)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conceptual </a:t>
            </a:r>
            <a:r>
              <a:rPr sz="2400" spc="-10" dirty="0">
                <a:latin typeface="Calibri"/>
                <a:cs typeface="Calibri"/>
              </a:rPr>
              <a:t>existence </a:t>
            </a:r>
            <a:r>
              <a:rPr sz="2400" spc="-5" dirty="0">
                <a:latin typeface="Calibri"/>
                <a:cs typeface="Calibri"/>
              </a:rPr>
              <a:t>(eg: job, </a:t>
            </a:r>
            <a:r>
              <a:rPr sz="2400" spc="-15" dirty="0">
                <a:latin typeface="Calibri"/>
                <a:cs typeface="Calibri"/>
              </a:rPr>
              <a:t>course,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payment)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3561" y="5029961"/>
            <a:ext cx="2362200" cy="990600"/>
          </a:xfrm>
          <a:prstGeom prst="rect">
            <a:avLst/>
          </a:prstGeom>
          <a:solidFill>
            <a:srgbClr val="FFFFFF"/>
          </a:solidFill>
          <a:ln w="25907">
            <a:solidFill>
              <a:srgbClr val="385D89"/>
            </a:solidFill>
          </a:ln>
        </p:spPr>
        <p:txBody>
          <a:bodyPr vert="horz" wrap="square" lIns="0" tIns="255270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2010"/>
              </a:spcBef>
            </a:pPr>
            <a:r>
              <a:rPr sz="2400" b="1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3290" y="336549"/>
            <a:ext cx="2556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228002"/>
            <a:ext cx="3931920" cy="9779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has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Properties </a:t>
            </a:r>
            <a:r>
              <a:rPr sz="2600" spc="-5" dirty="0">
                <a:latin typeface="Calibri"/>
                <a:cs typeface="Calibri"/>
              </a:rPr>
              <a:t>that describe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761" y="4420361"/>
            <a:ext cx="2362200" cy="990600"/>
          </a:xfrm>
          <a:prstGeom prst="rect">
            <a:avLst/>
          </a:prstGeom>
          <a:solidFill>
            <a:srgbClr val="FFFFFF"/>
          </a:solidFill>
          <a:ln w="25907">
            <a:solidFill>
              <a:srgbClr val="385D89"/>
            </a:solidFill>
          </a:ln>
        </p:spPr>
        <p:txBody>
          <a:bodyPr vert="horz" wrap="square" lIns="0" tIns="25463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2005"/>
              </a:spcBef>
            </a:pPr>
            <a:r>
              <a:rPr sz="2400" b="1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8961" y="3810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51" y="1258"/>
                </a:lnTo>
                <a:lnTo>
                  <a:pt x="632056" y="4966"/>
                </a:lnTo>
                <a:lnTo>
                  <a:pt x="569643" y="11020"/>
                </a:lnTo>
                <a:lnTo>
                  <a:pt x="509240" y="19317"/>
                </a:lnTo>
                <a:lnTo>
                  <a:pt x="451077" y="29753"/>
                </a:lnTo>
                <a:lnTo>
                  <a:pt x="395381" y="42227"/>
                </a:lnTo>
                <a:lnTo>
                  <a:pt x="342382" y="56635"/>
                </a:lnTo>
                <a:lnTo>
                  <a:pt x="292309" y="72874"/>
                </a:lnTo>
                <a:lnTo>
                  <a:pt x="245390" y="90841"/>
                </a:lnTo>
                <a:lnTo>
                  <a:pt x="201854" y="110433"/>
                </a:lnTo>
                <a:lnTo>
                  <a:pt x="161929" y="131548"/>
                </a:lnTo>
                <a:lnTo>
                  <a:pt x="125845" y="154081"/>
                </a:lnTo>
                <a:lnTo>
                  <a:pt x="93830" y="177931"/>
                </a:lnTo>
                <a:lnTo>
                  <a:pt x="42922" y="229166"/>
                </a:lnTo>
                <a:lnTo>
                  <a:pt x="11035" y="284430"/>
                </a:lnTo>
                <a:lnTo>
                  <a:pt x="0" y="342900"/>
                </a:lnTo>
                <a:lnTo>
                  <a:pt x="2797" y="372483"/>
                </a:lnTo>
                <a:lnTo>
                  <a:pt x="24486" y="429453"/>
                </a:lnTo>
                <a:lnTo>
                  <a:pt x="66112" y="482806"/>
                </a:lnTo>
                <a:lnTo>
                  <a:pt x="125845" y="531718"/>
                </a:lnTo>
                <a:lnTo>
                  <a:pt x="161929" y="554251"/>
                </a:lnTo>
                <a:lnTo>
                  <a:pt x="201854" y="575366"/>
                </a:lnTo>
                <a:lnTo>
                  <a:pt x="245390" y="594958"/>
                </a:lnTo>
                <a:lnTo>
                  <a:pt x="292309" y="612925"/>
                </a:lnTo>
                <a:lnTo>
                  <a:pt x="342382" y="629164"/>
                </a:lnTo>
                <a:lnTo>
                  <a:pt x="395381" y="643572"/>
                </a:lnTo>
                <a:lnTo>
                  <a:pt x="451077" y="656046"/>
                </a:lnTo>
                <a:lnTo>
                  <a:pt x="509240" y="666482"/>
                </a:lnTo>
                <a:lnTo>
                  <a:pt x="569643" y="674779"/>
                </a:lnTo>
                <a:lnTo>
                  <a:pt x="632056" y="680833"/>
                </a:lnTo>
                <a:lnTo>
                  <a:pt x="696251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4000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961" y="3810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5" y="284430"/>
                </a:lnTo>
                <a:lnTo>
                  <a:pt x="42922" y="229166"/>
                </a:lnTo>
                <a:lnTo>
                  <a:pt x="93830" y="177931"/>
                </a:lnTo>
                <a:lnTo>
                  <a:pt x="125845" y="154081"/>
                </a:lnTo>
                <a:lnTo>
                  <a:pt x="161929" y="131548"/>
                </a:lnTo>
                <a:lnTo>
                  <a:pt x="201854" y="110433"/>
                </a:lnTo>
                <a:lnTo>
                  <a:pt x="245390" y="90841"/>
                </a:lnTo>
                <a:lnTo>
                  <a:pt x="292309" y="72874"/>
                </a:lnTo>
                <a:lnTo>
                  <a:pt x="342382" y="56635"/>
                </a:lnTo>
                <a:lnTo>
                  <a:pt x="395381" y="42227"/>
                </a:lnTo>
                <a:lnTo>
                  <a:pt x="451077" y="29753"/>
                </a:lnTo>
                <a:lnTo>
                  <a:pt x="509240" y="19317"/>
                </a:lnTo>
                <a:lnTo>
                  <a:pt x="569643" y="11020"/>
                </a:lnTo>
                <a:lnTo>
                  <a:pt x="632056" y="4966"/>
                </a:lnTo>
                <a:lnTo>
                  <a:pt x="696251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51" y="684541"/>
                </a:lnTo>
                <a:lnTo>
                  <a:pt x="632056" y="680833"/>
                </a:lnTo>
                <a:lnTo>
                  <a:pt x="569643" y="674779"/>
                </a:lnTo>
                <a:lnTo>
                  <a:pt x="509240" y="666482"/>
                </a:lnTo>
                <a:lnTo>
                  <a:pt x="451077" y="656046"/>
                </a:lnTo>
                <a:lnTo>
                  <a:pt x="395381" y="643572"/>
                </a:lnTo>
                <a:lnTo>
                  <a:pt x="342382" y="629164"/>
                </a:lnTo>
                <a:lnTo>
                  <a:pt x="292309" y="612925"/>
                </a:lnTo>
                <a:lnTo>
                  <a:pt x="245390" y="594958"/>
                </a:lnTo>
                <a:lnTo>
                  <a:pt x="201854" y="575366"/>
                </a:lnTo>
                <a:lnTo>
                  <a:pt x="161929" y="554251"/>
                </a:lnTo>
                <a:lnTo>
                  <a:pt x="125845" y="531718"/>
                </a:lnTo>
                <a:lnTo>
                  <a:pt x="93830" y="507868"/>
                </a:lnTo>
                <a:lnTo>
                  <a:pt x="42922" y="456633"/>
                </a:lnTo>
                <a:lnTo>
                  <a:pt x="11035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8503" y="3971619"/>
            <a:ext cx="721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mp</a:t>
            </a:r>
            <a:r>
              <a:rPr sz="2000" b="1" spc="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53961" y="4191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46" y="1258"/>
                </a:lnTo>
                <a:lnTo>
                  <a:pt x="632047" y="4966"/>
                </a:lnTo>
                <a:lnTo>
                  <a:pt x="569630" y="11020"/>
                </a:lnTo>
                <a:lnTo>
                  <a:pt x="509225" y="19317"/>
                </a:lnTo>
                <a:lnTo>
                  <a:pt x="451060" y="29753"/>
                </a:lnTo>
                <a:lnTo>
                  <a:pt x="395364" y="42227"/>
                </a:lnTo>
                <a:lnTo>
                  <a:pt x="342366" y="56635"/>
                </a:lnTo>
                <a:lnTo>
                  <a:pt x="292293" y="72874"/>
                </a:lnTo>
                <a:lnTo>
                  <a:pt x="245375" y="90841"/>
                </a:lnTo>
                <a:lnTo>
                  <a:pt x="201840" y="110433"/>
                </a:lnTo>
                <a:lnTo>
                  <a:pt x="161917" y="131548"/>
                </a:lnTo>
                <a:lnTo>
                  <a:pt x="125835" y="154081"/>
                </a:lnTo>
                <a:lnTo>
                  <a:pt x="93822" y="177931"/>
                </a:lnTo>
                <a:lnTo>
                  <a:pt x="42918" y="229166"/>
                </a:lnTo>
                <a:lnTo>
                  <a:pt x="11034" y="284430"/>
                </a:lnTo>
                <a:lnTo>
                  <a:pt x="0" y="342900"/>
                </a:lnTo>
                <a:lnTo>
                  <a:pt x="2796" y="372483"/>
                </a:lnTo>
                <a:lnTo>
                  <a:pt x="24484" y="429453"/>
                </a:lnTo>
                <a:lnTo>
                  <a:pt x="66107" y="482806"/>
                </a:lnTo>
                <a:lnTo>
                  <a:pt x="125835" y="531718"/>
                </a:lnTo>
                <a:lnTo>
                  <a:pt x="161917" y="554251"/>
                </a:lnTo>
                <a:lnTo>
                  <a:pt x="201840" y="575366"/>
                </a:lnTo>
                <a:lnTo>
                  <a:pt x="245375" y="594958"/>
                </a:lnTo>
                <a:lnTo>
                  <a:pt x="292293" y="612925"/>
                </a:lnTo>
                <a:lnTo>
                  <a:pt x="342366" y="629164"/>
                </a:lnTo>
                <a:lnTo>
                  <a:pt x="395364" y="643572"/>
                </a:lnTo>
                <a:lnTo>
                  <a:pt x="451060" y="656046"/>
                </a:lnTo>
                <a:lnTo>
                  <a:pt x="509225" y="666482"/>
                </a:lnTo>
                <a:lnTo>
                  <a:pt x="569630" y="674779"/>
                </a:lnTo>
                <a:lnTo>
                  <a:pt x="632047" y="680833"/>
                </a:lnTo>
                <a:lnTo>
                  <a:pt x="696246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4000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961" y="4191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430"/>
                </a:lnTo>
                <a:lnTo>
                  <a:pt x="42918" y="229166"/>
                </a:lnTo>
                <a:lnTo>
                  <a:pt x="93822" y="177931"/>
                </a:lnTo>
                <a:lnTo>
                  <a:pt x="125835" y="154081"/>
                </a:lnTo>
                <a:lnTo>
                  <a:pt x="161917" y="131548"/>
                </a:lnTo>
                <a:lnTo>
                  <a:pt x="201840" y="110433"/>
                </a:lnTo>
                <a:lnTo>
                  <a:pt x="245375" y="90841"/>
                </a:lnTo>
                <a:lnTo>
                  <a:pt x="292293" y="72874"/>
                </a:lnTo>
                <a:lnTo>
                  <a:pt x="342366" y="56635"/>
                </a:lnTo>
                <a:lnTo>
                  <a:pt x="395364" y="42227"/>
                </a:lnTo>
                <a:lnTo>
                  <a:pt x="451060" y="29753"/>
                </a:lnTo>
                <a:lnTo>
                  <a:pt x="509225" y="19317"/>
                </a:lnTo>
                <a:lnTo>
                  <a:pt x="569630" y="11020"/>
                </a:lnTo>
                <a:lnTo>
                  <a:pt x="632047" y="4966"/>
                </a:lnTo>
                <a:lnTo>
                  <a:pt x="696246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38898" y="4353305"/>
            <a:ext cx="7537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latin typeface="Calibri"/>
                <a:cs typeface="Calibri"/>
              </a:rPr>
              <a:t>T</a:t>
            </a:r>
            <a:r>
              <a:rPr sz="2000" b="1" spc="-5" dirty="0">
                <a:latin typeface="Calibri"/>
                <a:cs typeface="Calibri"/>
              </a:rPr>
              <a:t>eleNo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6361" y="28963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46" y="1258"/>
                </a:lnTo>
                <a:lnTo>
                  <a:pt x="632047" y="4966"/>
                </a:lnTo>
                <a:lnTo>
                  <a:pt x="569630" y="11020"/>
                </a:lnTo>
                <a:lnTo>
                  <a:pt x="509225" y="19317"/>
                </a:lnTo>
                <a:lnTo>
                  <a:pt x="451060" y="29753"/>
                </a:lnTo>
                <a:lnTo>
                  <a:pt x="395364" y="42227"/>
                </a:lnTo>
                <a:lnTo>
                  <a:pt x="342366" y="56635"/>
                </a:lnTo>
                <a:lnTo>
                  <a:pt x="292293" y="72874"/>
                </a:lnTo>
                <a:lnTo>
                  <a:pt x="245375" y="90841"/>
                </a:lnTo>
                <a:lnTo>
                  <a:pt x="201840" y="110433"/>
                </a:lnTo>
                <a:lnTo>
                  <a:pt x="161917" y="131548"/>
                </a:lnTo>
                <a:lnTo>
                  <a:pt x="125835" y="154081"/>
                </a:lnTo>
                <a:lnTo>
                  <a:pt x="93822" y="177931"/>
                </a:lnTo>
                <a:lnTo>
                  <a:pt x="42918" y="229166"/>
                </a:lnTo>
                <a:lnTo>
                  <a:pt x="11034" y="284430"/>
                </a:lnTo>
                <a:lnTo>
                  <a:pt x="0" y="342900"/>
                </a:lnTo>
                <a:lnTo>
                  <a:pt x="2796" y="372483"/>
                </a:lnTo>
                <a:lnTo>
                  <a:pt x="24484" y="429453"/>
                </a:lnTo>
                <a:lnTo>
                  <a:pt x="66107" y="482806"/>
                </a:lnTo>
                <a:lnTo>
                  <a:pt x="125835" y="531718"/>
                </a:lnTo>
                <a:lnTo>
                  <a:pt x="161917" y="554251"/>
                </a:lnTo>
                <a:lnTo>
                  <a:pt x="201840" y="575366"/>
                </a:lnTo>
                <a:lnTo>
                  <a:pt x="245375" y="594958"/>
                </a:lnTo>
                <a:lnTo>
                  <a:pt x="292293" y="612925"/>
                </a:lnTo>
                <a:lnTo>
                  <a:pt x="342366" y="629164"/>
                </a:lnTo>
                <a:lnTo>
                  <a:pt x="395364" y="643572"/>
                </a:lnTo>
                <a:lnTo>
                  <a:pt x="451060" y="656046"/>
                </a:lnTo>
                <a:lnTo>
                  <a:pt x="509225" y="666482"/>
                </a:lnTo>
                <a:lnTo>
                  <a:pt x="569630" y="674779"/>
                </a:lnTo>
                <a:lnTo>
                  <a:pt x="632047" y="680833"/>
                </a:lnTo>
                <a:lnTo>
                  <a:pt x="696246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4000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96361" y="28963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430"/>
                </a:lnTo>
                <a:lnTo>
                  <a:pt x="42918" y="229166"/>
                </a:lnTo>
                <a:lnTo>
                  <a:pt x="93822" y="177931"/>
                </a:lnTo>
                <a:lnTo>
                  <a:pt x="125835" y="154081"/>
                </a:lnTo>
                <a:lnTo>
                  <a:pt x="161917" y="131548"/>
                </a:lnTo>
                <a:lnTo>
                  <a:pt x="201840" y="110433"/>
                </a:lnTo>
                <a:lnTo>
                  <a:pt x="245375" y="90841"/>
                </a:lnTo>
                <a:lnTo>
                  <a:pt x="292293" y="72874"/>
                </a:lnTo>
                <a:lnTo>
                  <a:pt x="342366" y="56635"/>
                </a:lnTo>
                <a:lnTo>
                  <a:pt x="395364" y="42227"/>
                </a:lnTo>
                <a:lnTo>
                  <a:pt x="451060" y="29753"/>
                </a:lnTo>
                <a:lnTo>
                  <a:pt x="509225" y="19317"/>
                </a:lnTo>
                <a:lnTo>
                  <a:pt x="569630" y="11020"/>
                </a:lnTo>
                <a:lnTo>
                  <a:pt x="632047" y="4966"/>
                </a:lnTo>
                <a:lnTo>
                  <a:pt x="696246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4000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31209" y="3057525"/>
            <a:ext cx="653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58561" y="3048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762000" y="0"/>
                </a:moveTo>
                <a:lnTo>
                  <a:pt x="696246" y="1258"/>
                </a:lnTo>
                <a:lnTo>
                  <a:pt x="632047" y="4966"/>
                </a:lnTo>
                <a:lnTo>
                  <a:pt x="569630" y="11020"/>
                </a:lnTo>
                <a:lnTo>
                  <a:pt x="509225" y="19317"/>
                </a:lnTo>
                <a:lnTo>
                  <a:pt x="451060" y="29753"/>
                </a:lnTo>
                <a:lnTo>
                  <a:pt x="395364" y="42227"/>
                </a:lnTo>
                <a:lnTo>
                  <a:pt x="342366" y="56635"/>
                </a:lnTo>
                <a:lnTo>
                  <a:pt x="292293" y="72874"/>
                </a:lnTo>
                <a:lnTo>
                  <a:pt x="245375" y="90841"/>
                </a:lnTo>
                <a:lnTo>
                  <a:pt x="201840" y="110433"/>
                </a:lnTo>
                <a:lnTo>
                  <a:pt x="161917" y="131548"/>
                </a:lnTo>
                <a:lnTo>
                  <a:pt x="125835" y="154081"/>
                </a:lnTo>
                <a:lnTo>
                  <a:pt x="93822" y="177931"/>
                </a:lnTo>
                <a:lnTo>
                  <a:pt x="42918" y="229166"/>
                </a:lnTo>
                <a:lnTo>
                  <a:pt x="11034" y="284430"/>
                </a:lnTo>
                <a:lnTo>
                  <a:pt x="0" y="342900"/>
                </a:lnTo>
                <a:lnTo>
                  <a:pt x="2796" y="372483"/>
                </a:lnTo>
                <a:lnTo>
                  <a:pt x="24484" y="429453"/>
                </a:lnTo>
                <a:lnTo>
                  <a:pt x="66107" y="482806"/>
                </a:lnTo>
                <a:lnTo>
                  <a:pt x="125835" y="531718"/>
                </a:lnTo>
                <a:lnTo>
                  <a:pt x="161917" y="554251"/>
                </a:lnTo>
                <a:lnTo>
                  <a:pt x="201840" y="575366"/>
                </a:lnTo>
                <a:lnTo>
                  <a:pt x="245375" y="594958"/>
                </a:lnTo>
                <a:lnTo>
                  <a:pt x="292293" y="612925"/>
                </a:lnTo>
                <a:lnTo>
                  <a:pt x="342366" y="629164"/>
                </a:lnTo>
                <a:lnTo>
                  <a:pt x="395364" y="643572"/>
                </a:lnTo>
                <a:lnTo>
                  <a:pt x="451060" y="656046"/>
                </a:lnTo>
                <a:lnTo>
                  <a:pt x="509225" y="666482"/>
                </a:lnTo>
                <a:lnTo>
                  <a:pt x="569630" y="674779"/>
                </a:lnTo>
                <a:lnTo>
                  <a:pt x="632047" y="680833"/>
                </a:lnTo>
                <a:lnTo>
                  <a:pt x="696246" y="684541"/>
                </a:lnTo>
                <a:lnTo>
                  <a:pt x="762000" y="685800"/>
                </a:lnTo>
                <a:lnTo>
                  <a:pt x="827753" y="684541"/>
                </a:lnTo>
                <a:lnTo>
                  <a:pt x="891952" y="680833"/>
                </a:lnTo>
                <a:lnTo>
                  <a:pt x="954369" y="674779"/>
                </a:lnTo>
                <a:lnTo>
                  <a:pt x="1014774" y="666482"/>
                </a:lnTo>
                <a:lnTo>
                  <a:pt x="1072939" y="656046"/>
                </a:lnTo>
                <a:lnTo>
                  <a:pt x="1128635" y="643572"/>
                </a:lnTo>
                <a:lnTo>
                  <a:pt x="1181633" y="629164"/>
                </a:lnTo>
                <a:lnTo>
                  <a:pt x="1231706" y="612925"/>
                </a:lnTo>
                <a:lnTo>
                  <a:pt x="1278624" y="594958"/>
                </a:lnTo>
                <a:lnTo>
                  <a:pt x="1322159" y="575366"/>
                </a:lnTo>
                <a:lnTo>
                  <a:pt x="1362082" y="554251"/>
                </a:lnTo>
                <a:lnTo>
                  <a:pt x="1398164" y="531718"/>
                </a:lnTo>
                <a:lnTo>
                  <a:pt x="1430177" y="507868"/>
                </a:lnTo>
                <a:lnTo>
                  <a:pt x="1481081" y="456633"/>
                </a:lnTo>
                <a:lnTo>
                  <a:pt x="1512965" y="401369"/>
                </a:lnTo>
                <a:lnTo>
                  <a:pt x="1523999" y="342900"/>
                </a:lnTo>
                <a:lnTo>
                  <a:pt x="1521203" y="313316"/>
                </a:lnTo>
                <a:lnTo>
                  <a:pt x="1499515" y="256346"/>
                </a:lnTo>
                <a:lnTo>
                  <a:pt x="1457892" y="202993"/>
                </a:lnTo>
                <a:lnTo>
                  <a:pt x="1398164" y="154081"/>
                </a:lnTo>
                <a:lnTo>
                  <a:pt x="1362082" y="131548"/>
                </a:lnTo>
                <a:lnTo>
                  <a:pt x="1322159" y="110433"/>
                </a:lnTo>
                <a:lnTo>
                  <a:pt x="1278624" y="90841"/>
                </a:lnTo>
                <a:lnTo>
                  <a:pt x="1231706" y="72874"/>
                </a:lnTo>
                <a:lnTo>
                  <a:pt x="1181633" y="56635"/>
                </a:lnTo>
                <a:lnTo>
                  <a:pt x="1128635" y="42227"/>
                </a:lnTo>
                <a:lnTo>
                  <a:pt x="1072939" y="29753"/>
                </a:lnTo>
                <a:lnTo>
                  <a:pt x="1014774" y="19317"/>
                </a:lnTo>
                <a:lnTo>
                  <a:pt x="954369" y="11020"/>
                </a:lnTo>
                <a:lnTo>
                  <a:pt x="891952" y="4966"/>
                </a:lnTo>
                <a:lnTo>
                  <a:pt x="827753" y="1258"/>
                </a:lnTo>
                <a:lnTo>
                  <a:pt x="76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58561" y="3048761"/>
            <a:ext cx="1524000" cy="685800"/>
          </a:xfrm>
          <a:custGeom>
            <a:avLst/>
            <a:gdLst/>
            <a:ahLst/>
            <a:cxnLst/>
            <a:rect l="l" t="t" r="r" b="b"/>
            <a:pathLst>
              <a:path w="1524000" h="685800">
                <a:moveTo>
                  <a:pt x="0" y="342900"/>
                </a:moveTo>
                <a:lnTo>
                  <a:pt x="11034" y="284430"/>
                </a:lnTo>
                <a:lnTo>
                  <a:pt x="42918" y="229166"/>
                </a:lnTo>
                <a:lnTo>
                  <a:pt x="93822" y="177931"/>
                </a:lnTo>
                <a:lnTo>
                  <a:pt x="125835" y="154081"/>
                </a:lnTo>
                <a:lnTo>
                  <a:pt x="161917" y="131548"/>
                </a:lnTo>
                <a:lnTo>
                  <a:pt x="201840" y="110433"/>
                </a:lnTo>
                <a:lnTo>
                  <a:pt x="245375" y="90841"/>
                </a:lnTo>
                <a:lnTo>
                  <a:pt x="292293" y="72874"/>
                </a:lnTo>
                <a:lnTo>
                  <a:pt x="342366" y="56635"/>
                </a:lnTo>
                <a:lnTo>
                  <a:pt x="395364" y="42227"/>
                </a:lnTo>
                <a:lnTo>
                  <a:pt x="451060" y="29753"/>
                </a:lnTo>
                <a:lnTo>
                  <a:pt x="509225" y="19317"/>
                </a:lnTo>
                <a:lnTo>
                  <a:pt x="569630" y="11020"/>
                </a:lnTo>
                <a:lnTo>
                  <a:pt x="632047" y="4966"/>
                </a:lnTo>
                <a:lnTo>
                  <a:pt x="696246" y="1258"/>
                </a:lnTo>
                <a:lnTo>
                  <a:pt x="762000" y="0"/>
                </a:lnTo>
                <a:lnTo>
                  <a:pt x="827753" y="1258"/>
                </a:lnTo>
                <a:lnTo>
                  <a:pt x="891952" y="4966"/>
                </a:lnTo>
                <a:lnTo>
                  <a:pt x="954369" y="11020"/>
                </a:lnTo>
                <a:lnTo>
                  <a:pt x="1014774" y="19317"/>
                </a:lnTo>
                <a:lnTo>
                  <a:pt x="1072939" y="29753"/>
                </a:lnTo>
                <a:lnTo>
                  <a:pt x="1128635" y="42227"/>
                </a:lnTo>
                <a:lnTo>
                  <a:pt x="1181633" y="56635"/>
                </a:lnTo>
                <a:lnTo>
                  <a:pt x="1231706" y="72874"/>
                </a:lnTo>
                <a:lnTo>
                  <a:pt x="1278624" y="90841"/>
                </a:lnTo>
                <a:lnTo>
                  <a:pt x="1322159" y="110433"/>
                </a:lnTo>
                <a:lnTo>
                  <a:pt x="1362082" y="131548"/>
                </a:lnTo>
                <a:lnTo>
                  <a:pt x="1398164" y="154081"/>
                </a:lnTo>
                <a:lnTo>
                  <a:pt x="1430177" y="177931"/>
                </a:lnTo>
                <a:lnTo>
                  <a:pt x="1481081" y="229166"/>
                </a:lnTo>
                <a:lnTo>
                  <a:pt x="1512965" y="284430"/>
                </a:lnTo>
                <a:lnTo>
                  <a:pt x="1523999" y="342900"/>
                </a:lnTo>
                <a:lnTo>
                  <a:pt x="1521203" y="372483"/>
                </a:lnTo>
                <a:lnTo>
                  <a:pt x="1499515" y="429453"/>
                </a:lnTo>
                <a:lnTo>
                  <a:pt x="1457892" y="482806"/>
                </a:lnTo>
                <a:lnTo>
                  <a:pt x="1398164" y="531718"/>
                </a:lnTo>
                <a:lnTo>
                  <a:pt x="1362082" y="554251"/>
                </a:lnTo>
                <a:lnTo>
                  <a:pt x="1322159" y="575366"/>
                </a:lnTo>
                <a:lnTo>
                  <a:pt x="1278624" y="594958"/>
                </a:lnTo>
                <a:lnTo>
                  <a:pt x="1231706" y="612925"/>
                </a:lnTo>
                <a:lnTo>
                  <a:pt x="1181633" y="629164"/>
                </a:lnTo>
                <a:lnTo>
                  <a:pt x="1128635" y="643572"/>
                </a:lnTo>
                <a:lnTo>
                  <a:pt x="1072939" y="656046"/>
                </a:lnTo>
                <a:lnTo>
                  <a:pt x="1014774" y="666482"/>
                </a:lnTo>
                <a:lnTo>
                  <a:pt x="954369" y="674779"/>
                </a:lnTo>
                <a:lnTo>
                  <a:pt x="891952" y="680833"/>
                </a:lnTo>
                <a:lnTo>
                  <a:pt x="827753" y="684541"/>
                </a:lnTo>
                <a:lnTo>
                  <a:pt x="762000" y="685800"/>
                </a:lnTo>
                <a:lnTo>
                  <a:pt x="696246" y="684541"/>
                </a:lnTo>
                <a:lnTo>
                  <a:pt x="632047" y="680833"/>
                </a:lnTo>
                <a:lnTo>
                  <a:pt x="569630" y="674779"/>
                </a:lnTo>
                <a:lnTo>
                  <a:pt x="509225" y="666482"/>
                </a:lnTo>
                <a:lnTo>
                  <a:pt x="451060" y="656046"/>
                </a:lnTo>
                <a:lnTo>
                  <a:pt x="395364" y="643572"/>
                </a:lnTo>
                <a:lnTo>
                  <a:pt x="342366" y="629164"/>
                </a:lnTo>
                <a:lnTo>
                  <a:pt x="292293" y="612925"/>
                </a:lnTo>
                <a:lnTo>
                  <a:pt x="245375" y="594958"/>
                </a:lnTo>
                <a:lnTo>
                  <a:pt x="201840" y="575366"/>
                </a:lnTo>
                <a:lnTo>
                  <a:pt x="161917" y="554251"/>
                </a:lnTo>
                <a:lnTo>
                  <a:pt x="125835" y="531718"/>
                </a:lnTo>
                <a:lnTo>
                  <a:pt x="93822" y="507868"/>
                </a:lnTo>
                <a:lnTo>
                  <a:pt x="42918" y="456633"/>
                </a:lnTo>
                <a:lnTo>
                  <a:pt x="11034" y="401369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84063" y="3209925"/>
            <a:ext cx="871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Add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5" dirty="0">
                <a:latin typeface="Calibri"/>
                <a:cs typeface="Calibri"/>
              </a:rPr>
              <a:t>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40457" y="4395978"/>
            <a:ext cx="909319" cy="520065"/>
          </a:xfrm>
          <a:custGeom>
            <a:avLst/>
            <a:gdLst/>
            <a:ahLst/>
            <a:cxnLst/>
            <a:rect l="l" t="t" r="r" b="b"/>
            <a:pathLst>
              <a:path w="909319" h="520064">
                <a:moveTo>
                  <a:pt x="0" y="0"/>
                </a:moveTo>
                <a:lnTo>
                  <a:pt x="908939" y="51955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58361" y="3582161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381000" y="83820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961" y="4534661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381000"/>
                </a:moveTo>
                <a:lnTo>
                  <a:pt x="114299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1361" y="3633978"/>
            <a:ext cx="680720" cy="786765"/>
          </a:xfrm>
          <a:custGeom>
            <a:avLst/>
            <a:gdLst/>
            <a:ahLst/>
            <a:cxnLst/>
            <a:rect l="l" t="t" r="r" b="b"/>
            <a:pathLst>
              <a:path w="680720" h="786764">
                <a:moveTo>
                  <a:pt x="0" y="786257"/>
                </a:moveTo>
                <a:lnTo>
                  <a:pt x="680338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340181"/>
            <a:ext cx="9144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Attribute </a:t>
            </a:r>
            <a:r>
              <a:rPr sz="4000" spc="-45" dirty="0"/>
              <a:t>Value </a:t>
            </a:r>
            <a:r>
              <a:rPr sz="4000" spc="-25" dirty="0"/>
              <a:t>(Attribute</a:t>
            </a:r>
            <a:r>
              <a:rPr sz="4000" spc="85" dirty="0"/>
              <a:t> </a:t>
            </a:r>
            <a:r>
              <a:rPr sz="4000" spc="-10" dirty="0"/>
              <a:t>Domain)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1140" y="1002312"/>
            <a:ext cx="8447405" cy="229806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9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set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allowable values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one or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particular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  <a:p>
            <a:pPr marL="355600" marR="629285" indent="-34290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values that describe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become </a:t>
            </a:r>
            <a:r>
              <a:rPr sz="2600" dirty="0">
                <a:latin typeface="Calibri"/>
                <a:cs typeface="Calibri"/>
              </a:rPr>
              <a:t>a  major </a:t>
            </a:r>
            <a:r>
              <a:rPr sz="2600" spc="-5" dirty="0">
                <a:latin typeface="Calibri"/>
                <a:cs typeface="Calibri"/>
              </a:rPr>
              <a:t>part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data stored </a:t>
            </a:r>
            <a:r>
              <a:rPr sz="2600" dirty="0">
                <a:latin typeface="Calibri"/>
                <a:cs typeface="Calibri"/>
              </a:rPr>
              <a:t>in 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98450" y="4260850"/>
          <a:ext cx="8458200" cy="132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EmpID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TeleNo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E001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Nimal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Silva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  <a:tabLst>
                          <a:tab pos="767080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142,	School Lane, Colombo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0777885522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1" y="336549"/>
            <a:ext cx="5062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Types </a:t>
            </a:r>
            <a:r>
              <a:rPr sz="4000" spc="-5" dirty="0"/>
              <a:t>of</a:t>
            </a:r>
            <a:r>
              <a:rPr sz="4000" spc="-10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6964680" cy="3752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Several </a:t>
            </a:r>
            <a:r>
              <a:rPr sz="2600" dirty="0">
                <a:latin typeface="Calibri"/>
                <a:cs typeface="Calibri"/>
              </a:rPr>
              <a:t>types of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occur </a:t>
            </a:r>
            <a:r>
              <a:rPr sz="2600" dirty="0">
                <a:latin typeface="Calibri"/>
                <a:cs typeface="Calibri"/>
              </a:rPr>
              <a:t>in the 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model: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Composite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Single valued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Multi </a:t>
            </a:r>
            <a:r>
              <a:rPr sz="2600" spc="-5" dirty="0">
                <a:latin typeface="Calibri"/>
                <a:cs typeface="Calibri"/>
              </a:rPr>
              <a:t>valued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Stored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Derived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0120" y="336549"/>
            <a:ext cx="6423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Simple </a:t>
            </a:r>
            <a:r>
              <a:rPr sz="4000" spc="-25" dirty="0"/>
              <a:t>(Atomic)</a:t>
            </a:r>
            <a:r>
              <a:rPr sz="4000" spc="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1523" y="1307033"/>
            <a:ext cx="8027034" cy="4227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not divisible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smaller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components.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basic </a:t>
            </a:r>
            <a:r>
              <a:rPr sz="2600" spc="-10" dirty="0">
                <a:latin typeface="Calibri"/>
                <a:cs typeface="Calibri"/>
              </a:rPr>
              <a:t>attributes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independent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meanings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alibri"/>
                <a:cs typeface="Calibri"/>
              </a:rPr>
              <a:t>EmpID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E001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alibri"/>
                <a:cs typeface="Calibri"/>
              </a:rPr>
              <a:t>Age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30</a:t>
            </a:r>
            <a:endParaRPr sz="2600">
              <a:latin typeface="Calibri"/>
              <a:cs typeface="Calibri"/>
            </a:endParaRPr>
          </a:p>
          <a:p>
            <a:pPr marL="927100" marR="4615180">
              <a:lnSpc>
                <a:spcPct val="120000"/>
              </a:lnSpc>
            </a:pPr>
            <a:r>
              <a:rPr sz="2600" dirty="0">
                <a:latin typeface="Calibri"/>
                <a:cs typeface="Calibri"/>
              </a:rPr>
              <a:t>Salary - 25000  </a:t>
            </a:r>
            <a:r>
              <a:rPr sz="2600" spc="-10" dirty="0">
                <a:latin typeface="Calibri"/>
                <a:cs typeface="Calibri"/>
              </a:rPr>
              <a:t>FirstName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Nimal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8760" y="336549"/>
            <a:ext cx="549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Composite</a:t>
            </a:r>
            <a:r>
              <a:rPr sz="4000" spc="-10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107045" cy="1771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Attributes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</a:t>
            </a:r>
            <a:r>
              <a:rPr sz="2600" spc="-5" dirty="0">
                <a:latin typeface="Calibri"/>
                <a:cs typeface="Calibri"/>
              </a:rPr>
              <a:t>divided </a:t>
            </a:r>
            <a:r>
              <a:rPr sz="2600" spc="-1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smaller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subparts.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10" dirty="0">
                <a:latin typeface="Calibri"/>
                <a:cs typeface="Calibri"/>
              </a:rPr>
              <a:t>composite attribute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0" dirty="0">
                <a:latin typeface="Calibri"/>
                <a:cs typeface="Calibri"/>
              </a:rPr>
              <a:t>concatenation </a:t>
            </a:r>
            <a:r>
              <a:rPr sz="2600" spc="-5" dirty="0">
                <a:latin typeface="Calibri"/>
                <a:cs typeface="Calibri"/>
              </a:rPr>
              <a:t>of 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values of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10" dirty="0">
                <a:latin typeface="Calibri"/>
                <a:cs typeface="Calibri"/>
              </a:rPr>
              <a:t>component </a:t>
            </a:r>
            <a:r>
              <a:rPr sz="2600" spc="-5" dirty="0">
                <a:latin typeface="Calibri"/>
                <a:cs typeface="Calibri"/>
              </a:rPr>
              <a:t>simple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attributes.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709921"/>
            <a:ext cx="11004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Add</a:t>
            </a:r>
            <a:r>
              <a:rPr sz="2600" spc="-2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ess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0650" y="4155795"/>
            <a:ext cx="2052320" cy="1452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600" spc="-5" dirty="0">
                <a:latin typeface="Calibri"/>
                <a:cs typeface="Calibri"/>
              </a:rPr>
              <a:t>House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Number  </a:t>
            </a:r>
            <a:r>
              <a:rPr sz="2600" spc="-10" dirty="0">
                <a:latin typeface="Calibri"/>
                <a:cs typeface="Calibri"/>
              </a:rPr>
              <a:t>Street </a:t>
            </a:r>
            <a:r>
              <a:rPr sz="2600" dirty="0">
                <a:latin typeface="Calibri"/>
                <a:cs typeface="Calibri"/>
              </a:rPr>
              <a:t>Name  </a:t>
            </a:r>
            <a:r>
              <a:rPr sz="2600" spc="-5" dirty="0">
                <a:latin typeface="Calibri"/>
                <a:cs typeface="Calibri"/>
              </a:rPr>
              <a:t>City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4241" y="4413250"/>
            <a:ext cx="918844" cy="473709"/>
          </a:xfrm>
          <a:custGeom>
            <a:avLst/>
            <a:gdLst/>
            <a:ahLst/>
            <a:cxnLst/>
            <a:rect l="l" t="t" r="r" b="b"/>
            <a:pathLst>
              <a:path w="918844" h="473710">
                <a:moveTo>
                  <a:pt x="864040" y="23401"/>
                </a:moveTo>
                <a:lnTo>
                  <a:pt x="0" y="455422"/>
                </a:lnTo>
                <a:lnTo>
                  <a:pt x="8889" y="473201"/>
                </a:lnTo>
                <a:lnTo>
                  <a:pt x="872918" y="41187"/>
                </a:lnTo>
                <a:lnTo>
                  <a:pt x="883725" y="24679"/>
                </a:lnTo>
                <a:lnTo>
                  <a:pt x="864040" y="23401"/>
                </a:lnTo>
                <a:close/>
              </a:path>
              <a:path w="918844" h="473710">
                <a:moveTo>
                  <a:pt x="916865" y="6985"/>
                </a:moveTo>
                <a:lnTo>
                  <a:pt x="896873" y="6985"/>
                </a:lnTo>
                <a:lnTo>
                  <a:pt x="905763" y="24764"/>
                </a:lnTo>
                <a:lnTo>
                  <a:pt x="872918" y="41187"/>
                </a:lnTo>
                <a:lnTo>
                  <a:pt x="844676" y="84327"/>
                </a:lnTo>
                <a:lnTo>
                  <a:pt x="841756" y="88900"/>
                </a:lnTo>
                <a:lnTo>
                  <a:pt x="843026" y="94995"/>
                </a:lnTo>
                <a:lnTo>
                  <a:pt x="847597" y="98043"/>
                </a:lnTo>
                <a:lnTo>
                  <a:pt x="852169" y="100964"/>
                </a:lnTo>
                <a:lnTo>
                  <a:pt x="858265" y="99694"/>
                </a:lnTo>
                <a:lnTo>
                  <a:pt x="861397" y="94995"/>
                </a:lnTo>
                <a:lnTo>
                  <a:pt x="918844" y="7112"/>
                </a:lnTo>
                <a:lnTo>
                  <a:pt x="916865" y="6985"/>
                </a:lnTo>
                <a:close/>
              </a:path>
              <a:path w="918844" h="473710">
                <a:moveTo>
                  <a:pt x="883725" y="24679"/>
                </a:moveTo>
                <a:lnTo>
                  <a:pt x="872918" y="41187"/>
                </a:lnTo>
                <a:lnTo>
                  <a:pt x="903731" y="25781"/>
                </a:lnTo>
                <a:lnTo>
                  <a:pt x="900683" y="25781"/>
                </a:lnTo>
                <a:lnTo>
                  <a:pt x="883725" y="24679"/>
                </a:lnTo>
                <a:close/>
              </a:path>
              <a:path w="918844" h="473710">
                <a:moveTo>
                  <a:pt x="893063" y="10413"/>
                </a:moveTo>
                <a:lnTo>
                  <a:pt x="883725" y="24679"/>
                </a:lnTo>
                <a:lnTo>
                  <a:pt x="900683" y="25781"/>
                </a:lnTo>
                <a:lnTo>
                  <a:pt x="893063" y="10413"/>
                </a:lnTo>
                <a:close/>
              </a:path>
              <a:path w="918844" h="473710">
                <a:moveTo>
                  <a:pt x="898588" y="10413"/>
                </a:moveTo>
                <a:lnTo>
                  <a:pt x="893063" y="10413"/>
                </a:lnTo>
                <a:lnTo>
                  <a:pt x="900683" y="25781"/>
                </a:lnTo>
                <a:lnTo>
                  <a:pt x="903731" y="25781"/>
                </a:lnTo>
                <a:lnTo>
                  <a:pt x="905763" y="24764"/>
                </a:lnTo>
                <a:lnTo>
                  <a:pt x="898588" y="10413"/>
                </a:lnTo>
                <a:close/>
              </a:path>
              <a:path w="918844" h="473710">
                <a:moveTo>
                  <a:pt x="896873" y="6985"/>
                </a:moveTo>
                <a:lnTo>
                  <a:pt x="864040" y="23401"/>
                </a:lnTo>
                <a:lnTo>
                  <a:pt x="883725" y="24679"/>
                </a:lnTo>
                <a:lnTo>
                  <a:pt x="893063" y="10413"/>
                </a:lnTo>
                <a:lnTo>
                  <a:pt x="898588" y="10413"/>
                </a:lnTo>
                <a:lnTo>
                  <a:pt x="896873" y="6985"/>
                </a:lnTo>
                <a:close/>
              </a:path>
              <a:path w="918844" h="473710">
                <a:moveTo>
                  <a:pt x="808482" y="0"/>
                </a:moveTo>
                <a:lnTo>
                  <a:pt x="803782" y="4063"/>
                </a:lnTo>
                <a:lnTo>
                  <a:pt x="803020" y="14986"/>
                </a:lnTo>
                <a:lnTo>
                  <a:pt x="807211" y="19685"/>
                </a:lnTo>
                <a:lnTo>
                  <a:pt x="864040" y="23401"/>
                </a:lnTo>
                <a:lnTo>
                  <a:pt x="896873" y="6985"/>
                </a:lnTo>
                <a:lnTo>
                  <a:pt x="916865" y="6985"/>
                </a:lnTo>
                <a:lnTo>
                  <a:pt x="808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78685" y="4899405"/>
            <a:ext cx="914400" cy="111760"/>
          </a:xfrm>
          <a:custGeom>
            <a:avLst/>
            <a:gdLst/>
            <a:ahLst/>
            <a:cxnLst/>
            <a:rect l="l" t="t" r="r" b="b"/>
            <a:pathLst>
              <a:path w="914400" h="111760">
                <a:moveTo>
                  <a:pt x="818895" y="0"/>
                </a:moveTo>
                <a:lnTo>
                  <a:pt x="812926" y="1651"/>
                </a:lnTo>
                <a:lnTo>
                  <a:pt x="807338" y="11049"/>
                </a:lnTo>
                <a:lnTo>
                  <a:pt x="808989" y="17145"/>
                </a:lnTo>
                <a:lnTo>
                  <a:pt x="813688" y="19812"/>
                </a:lnTo>
                <a:lnTo>
                  <a:pt x="858102" y="45911"/>
                </a:lnTo>
                <a:lnTo>
                  <a:pt x="894841" y="45974"/>
                </a:lnTo>
                <a:lnTo>
                  <a:pt x="894714" y="65786"/>
                </a:lnTo>
                <a:lnTo>
                  <a:pt x="858102" y="65786"/>
                </a:lnTo>
                <a:lnTo>
                  <a:pt x="813562" y="91694"/>
                </a:lnTo>
                <a:lnTo>
                  <a:pt x="808863" y="94361"/>
                </a:lnTo>
                <a:lnTo>
                  <a:pt x="807212" y="100457"/>
                </a:lnTo>
                <a:lnTo>
                  <a:pt x="810006" y="105156"/>
                </a:lnTo>
                <a:lnTo>
                  <a:pt x="812672" y="109982"/>
                </a:lnTo>
                <a:lnTo>
                  <a:pt x="818769" y="111506"/>
                </a:lnTo>
                <a:lnTo>
                  <a:pt x="823468" y="108839"/>
                </a:lnTo>
                <a:lnTo>
                  <a:pt x="897391" y="65786"/>
                </a:lnTo>
                <a:lnTo>
                  <a:pt x="894714" y="65786"/>
                </a:lnTo>
                <a:lnTo>
                  <a:pt x="897497" y="65723"/>
                </a:lnTo>
                <a:lnTo>
                  <a:pt x="914400" y="55880"/>
                </a:lnTo>
                <a:lnTo>
                  <a:pt x="818895" y="0"/>
                </a:lnTo>
                <a:close/>
              </a:path>
              <a:path w="914400" h="111760">
                <a:moveTo>
                  <a:pt x="875099" y="55899"/>
                </a:moveTo>
                <a:lnTo>
                  <a:pt x="858209" y="65723"/>
                </a:lnTo>
                <a:lnTo>
                  <a:pt x="894714" y="65786"/>
                </a:lnTo>
                <a:lnTo>
                  <a:pt x="894723" y="64516"/>
                </a:lnTo>
                <a:lnTo>
                  <a:pt x="889762" y="64516"/>
                </a:lnTo>
                <a:lnTo>
                  <a:pt x="875099" y="55899"/>
                </a:lnTo>
                <a:close/>
              </a:path>
              <a:path w="914400" h="111760">
                <a:moveTo>
                  <a:pt x="0" y="44450"/>
                </a:moveTo>
                <a:lnTo>
                  <a:pt x="0" y="64262"/>
                </a:lnTo>
                <a:lnTo>
                  <a:pt x="858209" y="65723"/>
                </a:lnTo>
                <a:lnTo>
                  <a:pt x="875099" y="55899"/>
                </a:lnTo>
                <a:lnTo>
                  <a:pt x="858102" y="45911"/>
                </a:lnTo>
                <a:lnTo>
                  <a:pt x="0" y="44450"/>
                </a:lnTo>
                <a:close/>
              </a:path>
              <a:path w="914400" h="111760">
                <a:moveTo>
                  <a:pt x="889762" y="47371"/>
                </a:moveTo>
                <a:lnTo>
                  <a:pt x="875099" y="55899"/>
                </a:lnTo>
                <a:lnTo>
                  <a:pt x="889762" y="64516"/>
                </a:lnTo>
                <a:lnTo>
                  <a:pt x="889762" y="47371"/>
                </a:lnTo>
                <a:close/>
              </a:path>
              <a:path w="914400" h="111760">
                <a:moveTo>
                  <a:pt x="894833" y="47371"/>
                </a:moveTo>
                <a:lnTo>
                  <a:pt x="889762" y="47371"/>
                </a:lnTo>
                <a:lnTo>
                  <a:pt x="889762" y="64516"/>
                </a:lnTo>
                <a:lnTo>
                  <a:pt x="894723" y="64516"/>
                </a:lnTo>
                <a:lnTo>
                  <a:pt x="894833" y="47371"/>
                </a:lnTo>
                <a:close/>
              </a:path>
              <a:path w="914400" h="111760">
                <a:moveTo>
                  <a:pt x="858102" y="45911"/>
                </a:moveTo>
                <a:lnTo>
                  <a:pt x="875099" y="55899"/>
                </a:lnTo>
                <a:lnTo>
                  <a:pt x="889762" y="47371"/>
                </a:lnTo>
                <a:lnTo>
                  <a:pt x="894833" y="47371"/>
                </a:lnTo>
                <a:lnTo>
                  <a:pt x="894841" y="45974"/>
                </a:lnTo>
                <a:lnTo>
                  <a:pt x="858102" y="45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75129" y="5096890"/>
            <a:ext cx="994410" cy="408305"/>
          </a:xfrm>
          <a:custGeom>
            <a:avLst/>
            <a:gdLst/>
            <a:ahLst/>
            <a:cxnLst/>
            <a:rect l="l" t="t" r="r" b="b"/>
            <a:pathLst>
              <a:path w="994410" h="408304">
                <a:moveTo>
                  <a:pt x="938258" y="379335"/>
                </a:moveTo>
                <a:lnTo>
                  <a:pt x="881761" y="388492"/>
                </a:lnTo>
                <a:lnTo>
                  <a:pt x="878077" y="393572"/>
                </a:lnTo>
                <a:lnTo>
                  <a:pt x="879856" y="404367"/>
                </a:lnTo>
                <a:lnTo>
                  <a:pt x="884936" y="408050"/>
                </a:lnTo>
                <a:lnTo>
                  <a:pt x="980893" y="392429"/>
                </a:lnTo>
                <a:lnTo>
                  <a:pt x="972312" y="392429"/>
                </a:lnTo>
                <a:lnTo>
                  <a:pt x="938258" y="379335"/>
                </a:lnTo>
                <a:close/>
              </a:path>
              <a:path w="994410" h="408304">
                <a:moveTo>
                  <a:pt x="957569" y="376205"/>
                </a:moveTo>
                <a:lnTo>
                  <a:pt x="938258" y="379335"/>
                </a:lnTo>
                <a:lnTo>
                  <a:pt x="972312" y="392429"/>
                </a:lnTo>
                <a:lnTo>
                  <a:pt x="973489" y="389381"/>
                </a:lnTo>
                <a:lnTo>
                  <a:pt x="968120" y="389381"/>
                </a:lnTo>
                <a:lnTo>
                  <a:pt x="957569" y="376205"/>
                </a:lnTo>
                <a:close/>
              </a:path>
              <a:path w="994410" h="408304">
                <a:moveTo>
                  <a:pt x="918718" y="303275"/>
                </a:moveTo>
                <a:lnTo>
                  <a:pt x="914526" y="306704"/>
                </a:lnTo>
                <a:lnTo>
                  <a:pt x="910208" y="310133"/>
                </a:lnTo>
                <a:lnTo>
                  <a:pt x="909574" y="316356"/>
                </a:lnTo>
                <a:lnTo>
                  <a:pt x="913002" y="320547"/>
                </a:lnTo>
                <a:lnTo>
                  <a:pt x="945307" y="360891"/>
                </a:lnTo>
                <a:lnTo>
                  <a:pt x="979424" y="374014"/>
                </a:lnTo>
                <a:lnTo>
                  <a:pt x="972312" y="392429"/>
                </a:lnTo>
                <a:lnTo>
                  <a:pt x="980893" y="392429"/>
                </a:lnTo>
                <a:lnTo>
                  <a:pt x="994156" y="390270"/>
                </a:lnTo>
                <a:lnTo>
                  <a:pt x="928369" y="308228"/>
                </a:lnTo>
                <a:lnTo>
                  <a:pt x="924940" y="303910"/>
                </a:lnTo>
                <a:lnTo>
                  <a:pt x="918718" y="303275"/>
                </a:lnTo>
                <a:close/>
              </a:path>
              <a:path w="994410" h="408304">
                <a:moveTo>
                  <a:pt x="974217" y="373506"/>
                </a:moveTo>
                <a:lnTo>
                  <a:pt x="957569" y="376205"/>
                </a:lnTo>
                <a:lnTo>
                  <a:pt x="968120" y="389381"/>
                </a:lnTo>
                <a:lnTo>
                  <a:pt x="974217" y="373506"/>
                </a:lnTo>
                <a:close/>
              </a:path>
              <a:path w="994410" h="408304">
                <a:moveTo>
                  <a:pt x="978103" y="373506"/>
                </a:moveTo>
                <a:lnTo>
                  <a:pt x="974217" y="373506"/>
                </a:lnTo>
                <a:lnTo>
                  <a:pt x="968120" y="389381"/>
                </a:lnTo>
                <a:lnTo>
                  <a:pt x="973489" y="389381"/>
                </a:lnTo>
                <a:lnTo>
                  <a:pt x="979424" y="374014"/>
                </a:lnTo>
                <a:lnTo>
                  <a:pt x="978103" y="373506"/>
                </a:lnTo>
                <a:close/>
              </a:path>
              <a:path w="994410" h="408304">
                <a:moveTo>
                  <a:pt x="7112" y="0"/>
                </a:moveTo>
                <a:lnTo>
                  <a:pt x="0" y="18541"/>
                </a:lnTo>
                <a:lnTo>
                  <a:pt x="938258" y="379335"/>
                </a:lnTo>
                <a:lnTo>
                  <a:pt x="957569" y="376205"/>
                </a:lnTo>
                <a:lnTo>
                  <a:pt x="945307" y="360891"/>
                </a:lnTo>
                <a:lnTo>
                  <a:pt x="7112" y="0"/>
                </a:lnTo>
                <a:close/>
              </a:path>
              <a:path w="994410" h="408304">
                <a:moveTo>
                  <a:pt x="945307" y="360891"/>
                </a:moveTo>
                <a:lnTo>
                  <a:pt x="957569" y="376205"/>
                </a:lnTo>
                <a:lnTo>
                  <a:pt x="974217" y="373506"/>
                </a:lnTo>
                <a:lnTo>
                  <a:pt x="978103" y="373506"/>
                </a:lnTo>
                <a:lnTo>
                  <a:pt x="945307" y="3608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0" y="3843528"/>
            <a:ext cx="4035552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93773" y="336549"/>
            <a:ext cx="608342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Single </a:t>
            </a:r>
            <a:r>
              <a:rPr sz="4000" spc="-40" dirty="0"/>
              <a:t>Valued</a:t>
            </a:r>
            <a:r>
              <a:rPr sz="4000" spc="-5" dirty="0"/>
              <a:t> </a:t>
            </a:r>
            <a:r>
              <a:rPr sz="4000" spc="-30" dirty="0"/>
              <a:t>Attributes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83540" y="1459433"/>
            <a:ext cx="8006715" cy="3276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attribute </a:t>
            </a:r>
            <a:r>
              <a:rPr sz="2600" spc="-5" dirty="0">
                <a:latin typeface="Calibri"/>
                <a:cs typeface="Calibri"/>
              </a:rPr>
              <a:t>that 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particular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Eg: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alibri"/>
                <a:cs typeface="Calibri"/>
              </a:rPr>
              <a:t>Age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30</a:t>
            </a:r>
            <a:endParaRPr sz="2600">
              <a:latin typeface="Calibri"/>
              <a:cs typeface="Calibri"/>
            </a:endParaRPr>
          </a:p>
          <a:p>
            <a:pPr marL="927100" marR="4562475">
              <a:lnSpc>
                <a:spcPct val="120000"/>
              </a:lnSpc>
            </a:pPr>
            <a:r>
              <a:rPr sz="2600" dirty="0">
                <a:latin typeface="Calibri"/>
                <a:cs typeface="Calibri"/>
              </a:rPr>
              <a:t>DOB –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24/09/1984  EmpID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E001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30"/>
              </a:spcBef>
            </a:pPr>
            <a:r>
              <a:rPr sz="2600" spc="-10" dirty="0">
                <a:latin typeface="Calibri"/>
                <a:cs typeface="Calibri"/>
              </a:rPr>
              <a:t>FirstName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Nimal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{7D810E4A-FD8C-1A4C-B9EC-3E3927C3CB49}tf10001073</Template>
  <TotalTime>3</TotalTime>
  <Words>793</Words>
  <Application>Microsoft Office PowerPoint</Application>
  <PresentationFormat>On-screen Show (4:3)</PresentationFormat>
  <Paragraphs>175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Tw Cen MT</vt:lpstr>
      <vt:lpstr>Droplet</vt:lpstr>
      <vt:lpstr>PUSL2019 </vt:lpstr>
      <vt:lpstr>Entity Relationship Diagrams</vt:lpstr>
      <vt:lpstr>Entity</vt:lpstr>
      <vt:lpstr>Attributes</vt:lpstr>
      <vt:lpstr>Attribute Value (Attribute Domain)</vt:lpstr>
      <vt:lpstr>Types of Attributes</vt:lpstr>
      <vt:lpstr>Simple (Atomic) Attributes</vt:lpstr>
      <vt:lpstr>Composite Attributes</vt:lpstr>
      <vt:lpstr>Single Valued Attributes</vt:lpstr>
      <vt:lpstr>Multi Valued Attributes</vt:lpstr>
      <vt:lpstr>Stored Attributes</vt:lpstr>
      <vt:lpstr>Derived Attributes</vt:lpstr>
      <vt:lpstr>PowerPoint Presentation</vt:lpstr>
      <vt:lpstr>Key Attributes</vt:lpstr>
      <vt:lpstr>Entity Type</vt:lpstr>
      <vt:lpstr>Relationships</vt:lpstr>
      <vt:lpstr>Weak Entity and Relationship Example</vt:lpstr>
      <vt:lpstr>Relationship Attributes</vt:lpstr>
      <vt:lpstr>Degree of a Relationship</vt:lpstr>
      <vt:lpstr>Unary Relationship</vt:lpstr>
      <vt:lpstr>Unary Relationship</vt:lpstr>
      <vt:lpstr>Binary Relationship</vt:lpstr>
      <vt:lpstr>Ternary Relationship</vt:lpstr>
      <vt:lpstr>Multiplicity (Cardinality Ratio)</vt:lpstr>
      <vt:lpstr>Participation Constraint</vt:lpstr>
      <vt:lpstr>Total participation constraint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2</cp:revision>
  <dcterms:created xsi:type="dcterms:W3CDTF">2020-09-15T03:15:41Z</dcterms:created>
  <dcterms:modified xsi:type="dcterms:W3CDTF">2024-01-04T18:30:38Z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2017-10-02T00:00:00Z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2020-09-15T00:00:00Z</vt:filetime>
  </property>
</Properties>
</file>