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>
      <p:cViewPr varScale="1">
        <p:scale>
          <a:sx n="22" d="100"/>
          <a:sy n="22" d="100"/>
        </p:scale>
        <p:origin x="5251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1728788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5410202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5410202"/>
            <a:ext cx="3843665" cy="365125"/>
          </a:xfrm>
        </p:spPr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5410200"/>
            <a:ext cx="578317" cy="365125"/>
          </a:xfr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94508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21867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09135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  <p:sp>
        <p:nvSpPr>
          <p:cNvPr id="60" name="TextBox 59"/>
          <p:cNvSpPr txBox="1"/>
          <p:nvPr/>
        </p:nvSpPr>
        <p:spPr>
          <a:xfrm>
            <a:off x="677634" y="73239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764972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712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4258974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3360263"/>
            <a:ext cx="240655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3363435"/>
            <a:ext cx="2396873" cy="243093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18475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273708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826643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30484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27091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68307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03571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2249486"/>
            <a:ext cx="3487337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2249485"/>
            <a:ext cx="348495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70511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39422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09476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12157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4450881" cy="163988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609602"/>
            <a:ext cx="2750018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2249486"/>
            <a:ext cx="4450883" cy="354171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40044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82407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3256" y="1963039"/>
            <a:ext cx="7217409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Calibri"/>
                <a:cs typeface="Calibri"/>
              </a:rPr>
              <a:t>Lesson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4</a:t>
            </a:r>
          </a:p>
          <a:p>
            <a:pPr algn="ctr">
              <a:lnSpc>
                <a:spcPct val="100000"/>
              </a:lnSpc>
            </a:pPr>
            <a:r>
              <a:rPr sz="3600" b="1" spc="-10" dirty="0">
                <a:latin typeface="Calibri"/>
                <a:cs typeface="Calibri"/>
              </a:rPr>
              <a:t>Extended</a:t>
            </a:r>
            <a:r>
              <a:rPr sz="3600" b="1" spc="1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Entity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Relationship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Diagrams</a:t>
            </a:r>
            <a:r>
              <a:rPr lang="en-US" sz="3600" spc="-15" dirty="0">
                <a:latin typeface="Calibri"/>
                <a:cs typeface="Calibri"/>
              </a:rPr>
              <a:t> (EERD)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9954" y="647161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D0EA39D-36AD-7744-8A7D-28016850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9326" y="336549"/>
            <a:ext cx="3088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Generalization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7033"/>
            <a:ext cx="8255634" cy="3411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minimizing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differences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between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entities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identifying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their</a:t>
            </a:r>
            <a:r>
              <a:rPr sz="2600" spc="-10" dirty="0">
                <a:latin typeface="Calibri"/>
                <a:cs typeface="Calibri"/>
              </a:rPr>
              <a:t> common </a:t>
            </a:r>
            <a:r>
              <a:rPr sz="2600" spc="-5" dirty="0">
                <a:latin typeface="Calibri"/>
                <a:cs typeface="Calibri"/>
              </a:rPr>
              <a:t>characteristics.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22161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bottom-up</a:t>
            </a:r>
            <a:r>
              <a:rPr sz="2600" spc="-5" dirty="0">
                <a:latin typeface="Calibri"/>
                <a:cs typeface="Calibri"/>
              </a:rPr>
              <a:t> approach,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results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identification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generalized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superclass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from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original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entity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1524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Identify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common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features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(attributes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relationships)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generalize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them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superclass.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8385" y="336549"/>
            <a:ext cx="2890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EER</a:t>
            </a:r>
            <a:r>
              <a:rPr spc="-55" dirty="0"/>
              <a:t> </a:t>
            </a:r>
            <a:r>
              <a:rPr spc="-20" dirty="0"/>
              <a:t>Diagrams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71726"/>
            <a:ext cx="8079105" cy="3115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9621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Subclasses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spc="-10" dirty="0">
                <a:latin typeface="Calibri"/>
                <a:cs typeface="Calibri"/>
              </a:rPr>
              <a:t>define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specialization are </a:t>
            </a:r>
            <a:r>
              <a:rPr sz="2600" spc="-15" dirty="0">
                <a:latin typeface="Calibri"/>
                <a:cs typeface="Calibri"/>
              </a:rPr>
              <a:t>attached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a </a:t>
            </a:r>
            <a:r>
              <a:rPr sz="2600" spc="-5" dirty="0">
                <a:latin typeface="Calibri"/>
                <a:cs typeface="Calibri"/>
              </a:rPr>
              <a:t>circle,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connected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250">
              <a:latin typeface="Calibri"/>
              <a:cs typeface="Calibri"/>
            </a:endParaRPr>
          </a:p>
          <a:p>
            <a:pPr marL="355600" marR="70040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Subset </a:t>
            </a:r>
            <a:r>
              <a:rPr sz="2600" spc="-10" dirty="0">
                <a:latin typeface="Calibri"/>
                <a:cs typeface="Calibri"/>
              </a:rPr>
              <a:t>symbol indicates </a:t>
            </a:r>
            <a:r>
              <a:rPr sz="2600" spc="-5" dirty="0">
                <a:latin typeface="Calibri"/>
                <a:cs typeface="Calibri"/>
              </a:rPr>
              <a:t>direction 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relationship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(towards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class).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3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Specific </a:t>
            </a:r>
            <a:r>
              <a:rPr sz="2600" spc="-10" dirty="0">
                <a:latin typeface="Calibri"/>
                <a:cs typeface="Calibri"/>
              </a:rPr>
              <a:t>attributes </a:t>
            </a:r>
            <a:r>
              <a:rPr sz="2600" spc="-5" dirty="0">
                <a:latin typeface="Calibri"/>
                <a:cs typeface="Calibri"/>
              </a:rPr>
              <a:t>(those that </a:t>
            </a:r>
            <a:r>
              <a:rPr sz="2600" dirty="0">
                <a:latin typeface="Calibri"/>
                <a:cs typeface="Calibri"/>
              </a:rPr>
              <a:t>apply </a:t>
            </a:r>
            <a:r>
              <a:rPr sz="2600" spc="-5" dirty="0">
                <a:latin typeface="Calibri"/>
                <a:cs typeface="Calibri"/>
              </a:rPr>
              <a:t>only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entities 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subclass)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attached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that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subclass.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4608" y="336549"/>
            <a:ext cx="54190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Constraints</a:t>
            </a:r>
            <a:r>
              <a:rPr spc="5" dirty="0"/>
              <a:t> </a:t>
            </a:r>
            <a:r>
              <a:rPr spc="-5" dirty="0"/>
              <a:t>on</a:t>
            </a:r>
            <a:r>
              <a:rPr spc="-30" dirty="0"/>
              <a:t> </a:t>
            </a:r>
            <a:r>
              <a:rPr spc="-5" dirty="0"/>
              <a:t>Subclasses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581734"/>
            <a:ext cx="7790180" cy="2444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Can </a:t>
            </a:r>
            <a:r>
              <a:rPr sz="2800" spc="-15" dirty="0">
                <a:latin typeface="Calibri"/>
                <a:cs typeface="Calibri"/>
              </a:rPr>
              <a:t>determine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exactly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entities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become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members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each </a:t>
            </a:r>
            <a:r>
              <a:rPr sz="2800" spc="-10" dirty="0">
                <a:latin typeface="Calibri"/>
                <a:cs typeface="Calibri"/>
              </a:rPr>
              <a:t>sub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300">
              <a:latin typeface="Calibri"/>
              <a:cs typeface="Calibri"/>
            </a:endParaRPr>
          </a:p>
          <a:p>
            <a:pPr marL="1117600" lvl="1" indent="-191135">
              <a:lnSpc>
                <a:spcPct val="100000"/>
              </a:lnSpc>
              <a:buChar char="-"/>
              <a:tabLst>
                <a:tab pos="1118235" algn="l"/>
              </a:tabLst>
            </a:pPr>
            <a:r>
              <a:rPr sz="2800" spc="-15" dirty="0">
                <a:latin typeface="Calibri"/>
                <a:cs typeface="Calibri"/>
              </a:rPr>
              <a:t>Predicate-defined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subclasses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Calibri"/>
              <a:buChar char="-"/>
            </a:pPr>
            <a:endParaRPr sz="2250">
              <a:latin typeface="Calibri"/>
              <a:cs typeface="Calibri"/>
            </a:endParaRPr>
          </a:p>
          <a:p>
            <a:pPr marL="1117600" lvl="1" indent="-191135">
              <a:lnSpc>
                <a:spcPct val="100000"/>
              </a:lnSpc>
              <a:buChar char="-"/>
              <a:tabLst>
                <a:tab pos="1118235" algn="l"/>
              </a:tabLst>
            </a:pPr>
            <a:r>
              <a:rPr sz="2800" spc="-20" dirty="0">
                <a:latin typeface="Calibri"/>
                <a:cs typeface="Calibri"/>
              </a:rPr>
              <a:t>Attribute-defined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subclasses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3628" y="244805"/>
            <a:ext cx="6089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Predicate-defined</a:t>
            </a:r>
            <a:r>
              <a:rPr spc="-5" dirty="0"/>
              <a:t> subclasses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154938"/>
            <a:ext cx="7680959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Based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predicate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(establish)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condition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constraints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members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subclasses.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133598"/>
            <a:ext cx="7845552" cy="46329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632" y="286588"/>
            <a:ext cx="6022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Attribute-defined</a:t>
            </a:r>
            <a:r>
              <a:rPr spc="15" dirty="0"/>
              <a:t> </a:t>
            </a:r>
            <a:r>
              <a:rPr spc="-5" dirty="0"/>
              <a:t>subclasses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323" y="1154938"/>
            <a:ext cx="7849234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If all subclasses in a </a:t>
            </a:r>
            <a:r>
              <a:rPr sz="2600" spc="-10" dirty="0">
                <a:latin typeface="Calibri"/>
                <a:cs typeface="Calibri"/>
              </a:rPr>
              <a:t>specialization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membership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condition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same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88" y="2304288"/>
            <a:ext cx="8744712" cy="43266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98" y="304800"/>
            <a:ext cx="8952230" cy="6032500"/>
            <a:chOff x="76198" y="304800"/>
            <a:chExt cx="8952230" cy="6032500"/>
          </a:xfrm>
        </p:grpSpPr>
        <p:sp>
          <p:nvSpPr>
            <p:cNvPr id="3" name="object 3"/>
            <p:cNvSpPr/>
            <p:nvPr/>
          </p:nvSpPr>
          <p:spPr>
            <a:xfrm>
              <a:off x="305562" y="1067562"/>
              <a:ext cx="8458200" cy="0"/>
            </a:xfrm>
            <a:custGeom>
              <a:avLst/>
              <a:gdLst/>
              <a:ahLst/>
              <a:cxnLst/>
              <a:rect l="l" t="t" r="r" b="b"/>
              <a:pathLst>
                <a:path w="8458200">
                  <a:moveTo>
                    <a:pt x="0" y="0"/>
                  </a:moveTo>
                  <a:lnTo>
                    <a:pt x="8458200" y="0"/>
                  </a:lnTo>
                </a:path>
              </a:pathLst>
            </a:custGeom>
            <a:ln w="19812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8" y="304800"/>
              <a:ext cx="8951976" cy="603199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654" y="336549"/>
            <a:ext cx="3934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Disjoint</a:t>
            </a:r>
            <a:r>
              <a:rPr spc="-30" dirty="0"/>
              <a:t> </a:t>
            </a:r>
            <a:r>
              <a:rPr spc="-25" dirty="0"/>
              <a:t>Constraint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83233"/>
            <a:ext cx="7878445" cy="3514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" marR="5080" indent="-28194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4005" algn="l"/>
                <a:tab pos="294640" algn="l"/>
              </a:tabLst>
            </a:pPr>
            <a:r>
              <a:rPr sz="2600" dirty="0">
                <a:latin typeface="Calibri"/>
                <a:cs typeface="Calibri"/>
              </a:rPr>
              <a:t>Describes the </a:t>
            </a:r>
            <a:r>
              <a:rPr sz="2600" spc="-5" dirty="0">
                <a:latin typeface="Calibri"/>
                <a:cs typeface="Calibri"/>
              </a:rPr>
              <a:t>relationship between </a:t>
            </a:r>
            <a:r>
              <a:rPr sz="2600" spc="-10" dirty="0">
                <a:latin typeface="Calibri"/>
                <a:cs typeface="Calibri"/>
              </a:rPr>
              <a:t>members </a:t>
            </a:r>
            <a:r>
              <a:rPr sz="2600" dirty="0">
                <a:latin typeface="Calibri"/>
                <a:cs typeface="Calibri"/>
              </a:rPr>
              <a:t>of the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subclasses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indicates </a:t>
            </a:r>
            <a:r>
              <a:rPr sz="2600" spc="-5" dirty="0">
                <a:latin typeface="Calibri"/>
                <a:cs typeface="Calibri"/>
              </a:rPr>
              <a:t>whether </a:t>
            </a:r>
            <a:r>
              <a:rPr sz="2600" dirty="0">
                <a:latin typeface="Calibri"/>
                <a:cs typeface="Calibri"/>
              </a:rPr>
              <a:t>it is </a:t>
            </a:r>
            <a:r>
              <a:rPr sz="2600" spc="-5" dirty="0">
                <a:latin typeface="Calibri"/>
                <a:cs typeface="Calibri"/>
              </a:rPr>
              <a:t>possible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member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superclass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member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one,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more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one,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subclass.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2425" indent="-340360">
              <a:lnSpc>
                <a:spcPct val="100000"/>
              </a:lnSpc>
              <a:buFont typeface="Arial MT"/>
              <a:buChar char="•"/>
              <a:tabLst>
                <a:tab pos="352425" algn="l"/>
                <a:tab pos="353060" algn="l"/>
              </a:tabLst>
            </a:pPr>
            <a:r>
              <a:rPr sz="2600" spc="-10" dirty="0">
                <a:latin typeface="Calibri"/>
                <a:cs typeface="Calibri"/>
              </a:rPr>
              <a:t>There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two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constraints:</a:t>
            </a:r>
            <a:endParaRPr sz="2600">
              <a:latin typeface="Calibri"/>
              <a:cs typeface="Calibri"/>
            </a:endParaRPr>
          </a:p>
          <a:p>
            <a:pPr marL="64516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alibri"/>
                <a:cs typeface="Calibri"/>
              </a:rPr>
              <a:t>‒</a:t>
            </a:r>
            <a:r>
              <a:rPr sz="2600" spc="2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Disjoint</a:t>
            </a:r>
            <a:endParaRPr sz="2600">
              <a:latin typeface="Calibri"/>
              <a:cs typeface="Calibri"/>
            </a:endParaRPr>
          </a:p>
          <a:p>
            <a:pPr marL="64516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alibri"/>
                <a:cs typeface="Calibri"/>
              </a:rPr>
              <a:t>‒</a:t>
            </a:r>
            <a:r>
              <a:rPr sz="2600" spc="2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Overlap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1702" y="336549"/>
            <a:ext cx="1643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Disjoi</a:t>
            </a:r>
            <a:r>
              <a:rPr spc="-35" dirty="0"/>
              <a:t>n</a:t>
            </a:r>
            <a:r>
              <a:rPr spc="-5" dirty="0"/>
              <a:t>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267065" cy="2167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" marR="5080" indent="-28194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4005" algn="l"/>
                <a:tab pos="294640" algn="l"/>
                <a:tab pos="1240790" algn="l"/>
              </a:tabLst>
            </a:pPr>
            <a:r>
              <a:rPr sz="2600" dirty="0">
                <a:latin typeface="Calibri"/>
                <a:cs typeface="Calibri"/>
              </a:rPr>
              <a:t>An </a:t>
            </a:r>
            <a:r>
              <a:rPr sz="2600" spc="-5" dirty="0">
                <a:latin typeface="Calibri"/>
                <a:cs typeface="Calibri"/>
              </a:rPr>
              <a:t>entity occurrence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dirty="0">
                <a:latin typeface="Calibri"/>
                <a:cs typeface="Calibri"/>
              </a:rPr>
              <a:t>be a </a:t>
            </a:r>
            <a:r>
              <a:rPr sz="2600" spc="-5" dirty="0">
                <a:latin typeface="Calibri"/>
                <a:cs typeface="Calibri"/>
              </a:rPr>
              <a:t>member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5" dirty="0">
                <a:latin typeface="Calibri"/>
                <a:cs typeface="Calibri"/>
              </a:rPr>
              <a:t>only </a:t>
            </a:r>
            <a:r>
              <a:rPr sz="2600" dirty="0">
                <a:latin typeface="Calibri"/>
                <a:cs typeface="Calibri"/>
              </a:rPr>
              <a:t>one </a:t>
            </a:r>
            <a:r>
              <a:rPr sz="2600" spc="-5" dirty="0">
                <a:latin typeface="Calibri"/>
                <a:cs typeface="Calibri"/>
              </a:rPr>
              <a:t>subclass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	</a:t>
            </a:r>
            <a:r>
              <a:rPr sz="2600" spc="-10" dirty="0">
                <a:latin typeface="Calibri"/>
                <a:cs typeface="Calibri"/>
              </a:rPr>
              <a:t>specialization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294640" marR="268605" indent="-281940">
              <a:lnSpc>
                <a:spcPct val="100000"/>
              </a:lnSpc>
              <a:buFont typeface="Arial MT"/>
              <a:buChar char="•"/>
              <a:tabLst>
                <a:tab pos="294005" algn="l"/>
                <a:tab pos="29464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disjoint </a:t>
            </a:r>
            <a:r>
              <a:rPr sz="2600" spc="-15" dirty="0">
                <a:latin typeface="Calibri"/>
                <a:cs typeface="Calibri"/>
              </a:rPr>
              <a:t>constraint </a:t>
            </a:r>
            <a:r>
              <a:rPr sz="2600" spc="-5" dirty="0">
                <a:latin typeface="Calibri"/>
                <a:cs typeface="Calibri"/>
              </a:rPr>
              <a:t>only </a:t>
            </a:r>
            <a:r>
              <a:rPr sz="2600" dirty="0">
                <a:latin typeface="Calibri"/>
                <a:cs typeface="Calibri"/>
              </a:rPr>
              <a:t>applies when a </a:t>
            </a:r>
            <a:r>
              <a:rPr sz="2600" spc="-5" dirty="0">
                <a:latin typeface="Calibri"/>
                <a:cs typeface="Calibri"/>
              </a:rPr>
              <a:t>superclass has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than </a:t>
            </a:r>
            <a:r>
              <a:rPr sz="2600" spc="-5" dirty="0">
                <a:latin typeface="Calibri"/>
                <a:cs typeface="Calibri"/>
              </a:rPr>
              <a:t>one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subclass.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59" y="3810000"/>
            <a:ext cx="8686800" cy="28956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16408" y="3823715"/>
            <a:ext cx="807720" cy="515620"/>
            <a:chOff x="216408" y="3823715"/>
            <a:chExt cx="807720" cy="515620"/>
          </a:xfrm>
        </p:grpSpPr>
        <p:sp>
          <p:nvSpPr>
            <p:cNvPr id="6" name="object 6"/>
            <p:cNvSpPr/>
            <p:nvPr/>
          </p:nvSpPr>
          <p:spPr>
            <a:xfrm>
              <a:off x="229362" y="3836669"/>
              <a:ext cx="782320" cy="489584"/>
            </a:xfrm>
            <a:custGeom>
              <a:avLst/>
              <a:gdLst/>
              <a:ahLst/>
              <a:cxnLst/>
              <a:rect l="l" t="t" r="r" b="b"/>
              <a:pathLst>
                <a:path w="782319" h="489585">
                  <a:moveTo>
                    <a:pt x="781812" y="0"/>
                  </a:moveTo>
                  <a:lnTo>
                    <a:pt x="0" y="0"/>
                  </a:lnTo>
                  <a:lnTo>
                    <a:pt x="0" y="489203"/>
                  </a:lnTo>
                  <a:lnTo>
                    <a:pt x="781812" y="489203"/>
                  </a:lnTo>
                  <a:lnTo>
                    <a:pt x="781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362" y="3836669"/>
              <a:ext cx="782320" cy="489584"/>
            </a:xfrm>
            <a:custGeom>
              <a:avLst/>
              <a:gdLst/>
              <a:ahLst/>
              <a:cxnLst/>
              <a:rect l="l" t="t" r="r" b="b"/>
              <a:pathLst>
                <a:path w="782319" h="489585">
                  <a:moveTo>
                    <a:pt x="0" y="489203"/>
                  </a:moveTo>
                  <a:lnTo>
                    <a:pt x="781812" y="489203"/>
                  </a:lnTo>
                  <a:lnTo>
                    <a:pt x="781812" y="0"/>
                  </a:lnTo>
                  <a:lnTo>
                    <a:pt x="0" y="0"/>
                  </a:lnTo>
                  <a:lnTo>
                    <a:pt x="0" y="48920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1702" y="336549"/>
            <a:ext cx="1643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Disjoi</a:t>
            </a:r>
            <a:r>
              <a:rPr spc="-35" dirty="0"/>
              <a:t>n</a:t>
            </a:r>
            <a:r>
              <a:rPr spc="-5" dirty="0"/>
              <a:t>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352" y="1179575"/>
            <a:ext cx="8601456" cy="52212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0365" y="336549"/>
            <a:ext cx="1687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Overlap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074659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entity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occurrence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may</a:t>
            </a:r>
            <a:r>
              <a:rPr sz="2600" dirty="0">
                <a:latin typeface="Calibri"/>
                <a:cs typeface="Calibri"/>
              </a:rPr>
              <a:t> be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member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more</a:t>
            </a:r>
            <a:r>
              <a:rPr sz="2600" dirty="0">
                <a:latin typeface="Calibri"/>
                <a:cs typeface="Calibri"/>
              </a:rPr>
              <a:t> than </a:t>
            </a:r>
            <a:r>
              <a:rPr sz="2600" spc="-5" dirty="0">
                <a:latin typeface="Calibri"/>
                <a:cs typeface="Calibri"/>
              </a:rPr>
              <a:t>one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subclass.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2" y="2590800"/>
            <a:ext cx="8987028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78649"/>
            <a:ext cx="7272020" cy="383667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30" dirty="0">
                <a:latin typeface="Calibri"/>
                <a:cs typeface="Calibri"/>
              </a:rPr>
              <a:t>At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end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 this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lesson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you</a:t>
            </a:r>
            <a:r>
              <a:rPr sz="2600" spc="-5" dirty="0">
                <a:latin typeface="Calibri"/>
                <a:cs typeface="Calibri"/>
              </a:rPr>
              <a:t> will</a:t>
            </a:r>
            <a:r>
              <a:rPr sz="2600" dirty="0">
                <a:latin typeface="Calibri"/>
                <a:cs typeface="Calibri"/>
              </a:rPr>
              <a:t> learn: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limitations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basic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concepts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enhanced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Entity–Relationship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(EER)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additional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concepts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latin typeface="Calibri"/>
                <a:cs typeface="Calibri"/>
              </a:rPr>
              <a:t>super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class/sub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5" dirty="0">
                <a:latin typeface="Calibri"/>
                <a:cs typeface="Calibri"/>
              </a:rPr>
              <a:t>specialization/generalization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5" dirty="0">
                <a:latin typeface="Calibri"/>
                <a:cs typeface="Calibri"/>
              </a:rPr>
              <a:t>constraints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EER</a:t>
            </a:r>
            <a:r>
              <a:rPr sz="2200" spc="-5" dirty="0">
                <a:latin typeface="Calibri"/>
                <a:cs typeface="Calibri"/>
              </a:rPr>
              <a:t> model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latin typeface="Calibri"/>
                <a:cs typeface="Calibri"/>
              </a:rPr>
              <a:t>specialization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hierarchy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lattice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latin typeface="Calibri"/>
                <a:cs typeface="Calibri"/>
              </a:rPr>
              <a:t>union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type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category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3314" y="336549"/>
            <a:ext cx="32816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Session</a:t>
            </a:r>
            <a:r>
              <a:rPr spc="-45" dirty="0"/>
              <a:t> </a:t>
            </a:r>
            <a:r>
              <a:rPr spc="-10"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717" y="336549"/>
            <a:ext cx="5216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Participation</a:t>
            </a:r>
            <a:r>
              <a:rPr spc="-5" dirty="0"/>
              <a:t> </a:t>
            </a:r>
            <a:r>
              <a:rPr spc="-20" dirty="0"/>
              <a:t>Constraints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506423"/>
            <a:ext cx="8217534" cy="4368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Determines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whether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every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member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superclass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must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participate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member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subclass.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spc="-50" dirty="0">
                <a:latin typeface="Calibri"/>
                <a:cs typeface="Calibri"/>
              </a:rPr>
              <a:t>Total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Specialization</a:t>
            </a:r>
            <a:endParaRPr sz="2600">
              <a:latin typeface="Calibri"/>
              <a:cs typeface="Calibri"/>
            </a:endParaRPr>
          </a:p>
          <a:p>
            <a:pPr marL="756285" marR="575945" lvl="1" indent="-287020">
              <a:lnSpc>
                <a:spcPct val="100000"/>
              </a:lnSpc>
              <a:spcBef>
                <a:spcPts val="58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every entity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super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member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subclass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 specialization.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alibri"/>
              <a:buChar char="–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spc="-10" dirty="0">
                <a:latin typeface="Calibri"/>
                <a:cs typeface="Calibri"/>
              </a:rPr>
              <a:t>Partial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Specialization</a:t>
            </a:r>
            <a:endParaRPr sz="2600">
              <a:latin typeface="Calibri"/>
              <a:cs typeface="Calibri"/>
            </a:endParaRPr>
          </a:p>
          <a:p>
            <a:pPr marL="756285" marR="16510" lvl="1" indent="-287020">
              <a:lnSpc>
                <a:spcPct val="100000"/>
              </a:lnSpc>
              <a:spcBef>
                <a:spcPts val="58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allows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entity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superclass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 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belong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subclasses.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3525" y="336549"/>
            <a:ext cx="6002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Four</a:t>
            </a:r>
            <a:r>
              <a:rPr spc="-20" dirty="0"/>
              <a:t> </a:t>
            </a:r>
            <a:r>
              <a:rPr spc="-5" dirty="0"/>
              <a:t>types</a:t>
            </a:r>
            <a:r>
              <a:rPr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10" dirty="0"/>
              <a:t>Specializations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885083"/>
            <a:ext cx="3215640" cy="20739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Disjoint,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Total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Disjoint,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Partial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Overlapping,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Total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Overlapping,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Partial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8166" y="335991"/>
            <a:ext cx="63411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Specialization </a:t>
            </a:r>
            <a:r>
              <a:rPr sz="3600" spc="-20" dirty="0"/>
              <a:t>Hierarchy</a:t>
            </a:r>
            <a:r>
              <a:rPr sz="3600" spc="-30" dirty="0"/>
              <a:t> </a:t>
            </a:r>
            <a:r>
              <a:rPr sz="3600" dirty="0"/>
              <a:t>&amp;</a:t>
            </a:r>
            <a:r>
              <a:rPr sz="3600" spc="-10" dirty="0"/>
              <a:t> Lattice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9778" y="1150049"/>
            <a:ext cx="8210550" cy="518731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29895" indent="-41783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429895" algn="l"/>
                <a:tab pos="430530" algn="l"/>
              </a:tabLst>
            </a:pPr>
            <a:r>
              <a:rPr sz="2600" spc="-5" dirty="0">
                <a:latin typeface="Calibri"/>
                <a:cs typeface="Calibri"/>
              </a:rPr>
              <a:t>Specialization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Hierarchy</a:t>
            </a:r>
            <a:endParaRPr sz="2600">
              <a:latin typeface="Calibri"/>
              <a:cs typeface="Calibri"/>
            </a:endParaRPr>
          </a:p>
          <a:p>
            <a:pPr marL="756285" marR="1083945" lvl="1" indent="-287020">
              <a:lnSpc>
                <a:spcPct val="100000"/>
              </a:lnSpc>
              <a:spcBef>
                <a:spcPts val="5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Every </a:t>
            </a:r>
            <a:r>
              <a:rPr sz="2400" spc="-5" dirty="0">
                <a:latin typeface="Calibri"/>
                <a:cs typeface="Calibri"/>
              </a:rPr>
              <a:t>subclass </a:t>
            </a:r>
            <a:r>
              <a:rPr sz="2400" spc="-10" dirty="0">
                <a:latin typeface="Calibri"/>
                <a:cs typeface="Calibri"/>
              </a:rPr>
              <a:t>participates </a:t>
            </a:r>
            <a:r>
              <a:rPr sz="2400" dirty="0">
                <a:latin typeface="Calibri"/>
                <a:cs typeface="Calibri"/>
              </a:rPr>
              <a:t>as a </a:t>
            </a:r>
            <a:r>
              <a:rPr sz="2400" spc="-5" dirty="0">
                <a:latin typeface="Calibri"/>
                <a:cs typeface="Calibri"/>
              </a:rPr>
              <a:t>subclass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only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class/subclass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Each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subclass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parent.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inheritance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Char char="–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Specialization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Lattice</a:t>
            </a:r>
            <a:endParaRPr sz="26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subclass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subclass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more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spc="-10" dirty="0">
                <a:latin typeface="Calibri"/>
                <a:cs typeface="Calibri"/>
              </a:rPr>
              <a:t>class/subclass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subclass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dirty="0">
                <a:latin typeface="Calibri"/>
                <a:cs typeface="Calibri"/>
              </a:rPr>
              <a:t> than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5" dirty="0">
                <a:latin typeface="Calibri"/>
                <a:cs typeface="Calibri"/>
              </a:rPr>
              <a:t>superclass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called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‘shared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400" spc="-30" dirty="0">
                <a:latin typeface="Calibri"/>
                <a:cs typeface="Calibri"/>
              </a:rPr>
              <a:t>subclass’.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Multiple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inheritance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6860" y="336549"/>
            <a:ext cx="4438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Specialization</a:t>
            </a:r>
            <a:r>
              <a:rPr spc="5" dirty="0"/>
              <a:t> </a:t>
            </a:r>
            <a:r>
              <a:rPr spc="-20" dirty="0"/>
              <a:t>Lattice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68" y="1905000"/>
            <a:ext cx="8991600" cy="355396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" y="397763"/>
            <a:ext cx="9067800" cy="62392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08557"/>
            <a:ext cx="8232140" cy="4599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ENGINEERING_MANAGER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subclass</a:t>
            </a:r>
            <a:r>
              <a:rPr sz="2400" spc="-10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three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super classes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ENGINEER,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MANAGER,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SALARIED_EMPLOYEE.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55600" marR="28511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entity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5" dirty="0">
                <a:latin typeface="Calibri"/>
                <a:cs typeface="Calibri"/>
              </a:rPr>
              <a:t>member of ENGINEERING_MANAGER </a:t>
            </a:r>
            <a:r>
              <a:rPr sz="2400" spc="-10" dirty="0">
                <a:latin typeface="Calibri"/>
                <a:cs typeface="Calibri"/>
              </a:rPr>
              <a:t>must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exist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three.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9207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ENGINEERING_MANAGER </a:t>
            </a:r>
            <a:r>
              <a:rPr sz="2400" dirty="0">
                <a:latin typeface="Calibri"/>
                <a:cs typeface="Calibri"/>
              </a:rPr>
              <a:t>inherits all the </a:t>
            </a:r>
            <a:r>
              <a:rPr sz="2400" spc="-10" dirty="0">
                <a:latin typeface="Calibri"/>
                <a:cs typeface="Calibri"/>
              </a:rPr>
              <a:t>attributes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5" dirty="0">
                <a:latin typeface="Calibri"/>
                <a:cs typeface="Calibri"/>
              </a:rPr>
              <a:t>super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 an </a:t>
            </a:r>
            <a:r>
              <a:rPr sz="2400" spc="-10" dirty="0">
                <a:latin typeface="Calibri"/>
                <a:cs typeface="Calibri"/>
              </a:rPr>
              <a:t>attribute </a:t>
            </a:r>
            <a:r>
              <a:rPr sz="2400" spc="-5" dirty="0">
                <a:latin typeface="Calibri"/>
                <a:cs typeface="Calibri"/>
              </a:rPr>
              <a:t>(or </a:t>
            </a:r>
            <a:r>
              <a:rPr sz="2400" spc="-10" dirty="0">
                <a:latin typeface="Calibri"/>
                <a:cs typeface="Calibri"/>
              </a:rPr>
              <a:t>relationship) </a:t>
            </a:r>
            <a:r>
              <a:rPr sz="2400" spc="-5" dirty="0">
                <a:latin typeface="Calibri"/>
                <a:cs typeface="Calibri"/>
              </a:rPr>
              <a:t>originating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" dirty="0">
                <a:latin typeface="Calibri"/>
                <a:cs typeface="Calibri"/>
              </a:rPr>
              <a:t>same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superclass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inherited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paths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lattice, </a:t>
            </a:r>
            <a:r>
              <a:rPr sz="2400" dirty="0">
                <a:latin typeface="Calibri"/>
                <a:cs typeface="Calibri"/>
              </a:rPr>
              <a:t>then it </a:t>
            </a:r>
            <a:r>
              <a:rPr sz="2400" spc="-5" dirty="0">
                <a:latin typeface="Calibri"/>
                <a:cs typeface="Calibri"/>
              </a:rPr>
              <a:t>should be </a:t>
            </a:r>
            <a:r>
              <a:rPr sz="2400" dirty="0">
                <a:latin typeface="Calibri"/>
                <a:cs typeface="Calibri"/>
              </a:rPr>
              <a:t>included </a:t>
            </a:r>
            <a:r>
              <a:rPr sz="2400" spc="-10" dirty="0">
                <a:latin typeface="Calibri"/>
                <a:cs typeface="Calibri"/>
              </a:rPr>
              <a:t>only </a:t>
            </a:r>
            <a:r>
              <a:rPr sz="2400" spc="-5" dirty="0">
                <a:latin typeface="Calibri"/>
                <a:cs typeface="Calibri"/>
              </a:rPr>
              <a:t>once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shared </a:t>
            </a:r>
            <a:r>
              <a:rPr sz="2400" spc="-5" dirty="0">
                <a:latin typeface="Calibri"/>
                <a:cs typeface="Calibri"/>
              </a:rPr>
              <a:t> subclass.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6860" y="336549"/>
            <a:ext cx="4438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Specialization</a:t>
            </a:r>
            <a:r>
              <a:rPr spc="5" dirty="0"/>
              <a:t> </a:t>
            </a:r>
            <a:r>
              <a:rPr spc="-20" dirty="0"/>
              <a:t>Lattice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92964"/>
            <a:ext cx="8610600" cy="6384290"/>
            <a:chOff x="304800" y="92964"/>
            <a:chExt cx="8610600" cy="6384290"/>
          </a:xfrm>
        </p:grpSpPr>
        <p:sp>
          <p:nvSpPr>
            <p:cNvPr id="3" name="object 3"/>
            <p:cNvSpPr/>
            <p:nvPr/>
          </p:nvSpPr>
          <p:spPr>
            <a:xfrm>
              <a:off x="305561" y="1067561"/>
              <a:ext cx="8458200" cy="0"/>
            </a:xfrm>
            <a:custGeom>
              <a:avLst/>
              <a:gdLst/>
              <a:ahLst/>
              <a:cxnLst/>
              <a:rect l="l" t="t" r="r" b="b"/>
              <a:pathLst>
                <a:path w="8458200">
                  <a:moveTo>
                    <a:pt x="0" y="0"/>
                  </a:moveTo>
                  <a:lnTo>
                    <a:pt x="8458200" y="0"/>
                  </a:lnTo>
                </a:path>
              </a:pathLst>
            </a:custGeom>
            <a:ln w="19812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92964"/>
              <a:ext cx="8610600" cy="63840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2352" y="260349"/>
            <a:ext cx="4940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UNION</a:t>
            </a:r>
            <a:r>
              <a:rPr spc="-30" dirty="0"/>
              <a:t> </a:t>
            </a:r>
            <a:r>
              <a:rPr spc="-35" dirty="0"/>
              <a:t>Type</a:t>
            </a:r>
            <a:r>
              <a:rPr spc="-25" dirty="0"/>
              <a:t> </a:t>
            </a:r>
            <a:r>
              <a:rPr spc="-5" dirty="0"/>
              <a:t>/</a:t>
            </a:r>
            <a:r>
              <a:rPr spc="-25" dirty="0"/>
              <a:t> </a:t>
            </a:r>
            <a:r>
              <a:rPr spc="-20" dirty="0"/>
              <a:t>Category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155953"/>
            <a:ext cx="8161655" cy="478790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354965" indent="-342900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single subclass </a:t>
            </a:r>
            <a:r>
              <a:rPr sz="2600" spc="-10" dirty="0">
                <a:latin typeface="Calibri"/>
                <a:cs typeface="Calibri"/>
              </a:rPr>
              <a:t>(superclass/subclass </a:t>
            </a:r>
            <a:r>
              <a:rPr sz="2600" spc="-5" dirty="0">
                <a:latin typeface="Calibri"/>
                <a:cs typeface="Calibri"/>
              </a:rPr>
              <a:t>relationship) </a:t>
            </a:r>
            <a:r>
              <a:rPr sz="2600" dirty="0">
                <a:latin typeface="Calibri"/>
                <a:cs typeface="Calibri"/>
              </a:rPr>
              <a:t>with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than </a:t>
            </a:r>
            <a:r>
              <a:rPr sz="2600" spc="-5" dirty="0">
                <a:latin typeface="Calibri"/>
                <a:cs typeface="Calibri"/>
              </a:rPr>
              <a:t>one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superclass.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100">
              <a:latin typeface="Calibri"/>
              <a:cs typeface="Calibri"/>
            </a:endParaRPr>
          </a:p>
          <a:p>
            <a:pPr marL="355600" marR="1087755" indent="-342900">
              <a:lnSpc>
                <a:spcPts val="281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Has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two</a:t>
            </a:r>
            <a:r>
              <a:rPr sz="2600" spc="-5" dirty="0">
                <a:latin typeface="Calibri"/>
                <a:cs typeface="Calibri"/>
              </a:rPr>
              <a:t> 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more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may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represent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different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entity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5600" marR="616585" indent="-342900" algn="just">
              <a:lnSpc>
                <a:spcPts val="2810"/>
              </a:lnSpc>
              <a:buFont typeface="Arial MT"/>
              <a:buChar char="•"/>
              <a:tabLst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Subclass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-10" dirty="0">
                <a:latin typeface="Calibri"/>
                <a:cs typeface="Calibri"/>
              </a:rPr>
              <a:t>represent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collection of objects that </a:t>
            </a:r>
            <a:r>
              <a:rPr sz="2600" dirty="0">
                <a:latin typeface="Calibri"/>
                <a:cs typeface="Calibri"/>
              </a:rPr>
              <a:t>is a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subset of </a:t>
            </a:r>
            <a:r>
              <a:rPr sz="2600" dirty="0">
                <a:latin typeface="Calibri"/>
                <a:cs typeface="Calibri"/>
              </a:rPr>
              <a:t>the UNION </a:t>
            </a:r>
            <a:r>
              <a:rPr sz="2600" spc="-5" dirty="0">
                <a:latin typeface="Calibri"/>
                <a:cs typeface="Calibri"/>
              </a:rPr>
              <a:t>of distinct entity </a:t>
            </a:r>
            <a:r>
              <a:rPr sz="2600" dirty="0">
                <a:latin typeface="Calibri"/>
                <a:cs typeface="Calibri"/>
              </a:rPr>
              <a:t>types </a:t>
            </a:r>
            <a:r>
              <a:rPr sz="2600" spc="-5" dirty="0">
                <a:latin typeface="Calibri"/>
                <a:cs typeface="Calibri"/>
              </a:rPr>
              <a:t>(its super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classes).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5600" marR="5080" indent="-342900">
              <a:lnSpc>
                <a:spcPts val="281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Attribute </a:t>
            </a:r>
            <a:r>
              <a:rPr sz="2600" spc="-5" dirty="0">
                <a:latin typeface="Calibri"/>
                <a:cs typeface="Calibri"/>
              </a:rPr>
              <a:t>inheritance </a:t>
            </a:r>
            <a:r>
              <a:rPr sz="2600" spc="-15" dirty="0">
                <a:latin typeface="Calibri"/>
                <a:cs typeface="Calibri"/>
              </a:rPr>
              <a:t>works </a:t>
            </a:r>
            <a:r>
              <a:rPr sz="2600" spc="-10" dirty="0">
                <a:latin typeface="Calibri"/>
                <a:cs typeface="Calibri"/>
              </a:rPr>
              <a:t>more </a:t>
            </a:r>
            <a:r>
              <a:rPr sz="2600" spc="-5" dirty="0">
                <a:latin typeface="Calibri"/>
                <a:cs typeface="Calibri"/>
              </a:rPr>
              <a:t>selectively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5" dirty="0">
                <a:latin typeface="Calibri"/>
                <a:cs typeface="Calibri"/>
              </a:rPr>
              <a:t>case 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categories.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5561" y="18288"/>
            <a:ext cx="8458200" cy="6685915"/>
            <a:chOff x="305561" y="18288"/>
            <a:chExt cx="8458200" cy="6685915"/>
          </a:xfrm>
        </p:grpSpPr>
        <p:sp>
          <p:nvSpPr>
            <p:cNvPr id="3" name="object 3"/>
            <p:cNvSpPr/>
            <p:nvPr/>
          </p:nvSpPr>
          <p:spPr>
            <a:xfrm>
              <a:off x="305561" y="1067562"/>
              <a:ext cx="8458200" cy="0"/>
            </a:xfrm>
            <a:custGeom>
              <a:avLst/>
              <a:gdLst/>
              <a:ahLst/>
              <a:cxnLst/>
              <a:rect l="l" t="t" r="r" b="b"/>
              <a:pathLst>
                <a:path w="8458200">
                  <a:moveTo>
                    <a:pt x="0" y="0"/>
                  </a:moveTo>
                  <a:lnTo>
                    <a:pt x="8458200" y="0"/>
                  </a:lnTo>
                </a:path>
              </a:pathLst>
            </a:custGeom>
            <a:ln w="19812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7600" y="18288"/>
              <a:ext cx="4800600" cy="668578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706" y="2002662"/>
            <a:ext cx="262572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UNION</a:t>
            </a:r>
            <a:r>
              <a:rPr spc="-55" dirty="0"/>
              <a:t> </a:t>
            </a:r>
            <a:r>
              <a:rPr spc="-35" dirty="0"/>
              <a:t>Type</a:t>
            </a:r>
          </a:p>
          <a:p>
            <a:pPr marL="635" algn="ctr">
              <a:lnSpc>
                <a:spcPct val="100000"/>
              </a:lnSpc>
            </a:pPr>
            <a:r>
              <a:rPr spc="-5" dirty="0"/>
              <a:t>/</a:t>
            </a:r>
            <a:r>
              <a:rPr spc="-35" dirty="0"/>
              <a:t> </a:t>
            </a:r>
            <a:r>
              <a:rPr spc="-20" dirty="0"/>
              <a:t>Category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150146"/>
            <a:ext cx="8428355" cy="47415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OWNER:</a:t>
            </a:r>
            <a:endParaRPr sz="2600">
              <a:latin typeface="Calibri"/>
              <a:cs typeface="Calibri"/>
            </a:endParaRPr>
          </a:p>
          <a:p>
            <a:pPr marL="756285" marR="62230" lvl="1" indent="-287020">
              <a:lnSpc>
                <a:spcPts val="2590"/>
              </a:lnSpc>
              <a:spcBef>
                <a:spcPts val="62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subclass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UNION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three </a:t>
            </a:r>
            <a:r>
              <a:rPr sz="2400" spc="-5" dirty="0">
                <a:latin typeface="Calibri"/>
                <a:cs typeface="Calibri"/>
              </a:rPr>
              <a:t>entity sets of </a:t>
            </a:r>
            <a:r>
              <a:rPr sz="2400" spc="-65" dirty="0">
                <a:latin typeface="Calibri"/>
                <a:cs typeface="Calibri"/>
              </a:rPr>
              <a:t>COMPANY,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BANK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PERSON.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–"/>
            </a:pPr>
            <a:endParaRPr sz="330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2810"/>
              </a:lnSpc>
              <a:buFont typeface="Arial MT"/>
              <a:buChar char="•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An </a:t>
            </a:r>
            <a:r>
              <a:rPr sz="2600" spc="-5" dirty="0">
                <a:latin typeface="Calibri"/>
                <a:cs typeface="Calibri"/>
              </a:rPr>
              <a:t>entity that </a:t>
            </a:r>
            <a:r>
              <a:rPr sz="2600" dirty="0">
                <a:latin typeface="Calibri"/>
                <a:cs typeface="Calibri"/>
              </a:rPr>
              <a:t>is a member </a:t>
            </a:r>
            <a:r>
              <a:rPr sz="2600" spc="-5" dirty="0">
                <a:latin typeface="Calibri"/>
                <a:cs typeface="Calibri"/>
              </a:rPr>
              <a:t>of OWNER must </a:t>
            </a:r>
            <a:r>
              <a:rPr sz="2600" spc="-15" dirty="0">
                <a:latin typeface="Calibri"/>
                <a:cs typeface="Calibri"/>
              </a:rPr>
              <a:t>exist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only </a:t>
            </a:r>
            <a:r>
              <a:rPr sz="2600" spc="-10" dirty="0">
                <a:latin typeface="Calibri"/>
                <a:cs typeface="Calibri"/>
              </a:rPr>
              <a:t>one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classes.</a:t>
            </a:r>
            <a:endParaRPr sz="2600">
              <a:latin typeface="Calibri"/>
              <a:cs typeface="Calibri"/>
            </a:endParaRPr>
          </a:p>
          <a:p>
            <a:pPr marL="756285" marR="551180" lvl="1" indent="-287020">
              <a:lnSpc>
                <a:spcPts val="259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  <a:tab pos="6548755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OWNER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 vehicle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be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PERSON,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	</a:t>
            </a:r>
            <a:r>
              <a:rPr sz="2400" spc="-5" dirty="0">
                <a:latin typeface="Calibri"/>
                <a:cs typeface="Calibri"/>
              </a:rPr>
              <a:t>BANK,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COMPANY.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–"/>
            </a:pPr>
            <a:endParaRPr sz="3300">
              <a:latin typeface="Calibri"/>
              <a:cs typeface="Calibri"/>
            </a:endParaRPr>
          </a:p>
          <a:p>
            <a:pPr marL="355600" marR="36830" indent="-342900" algn="just">
              <a:lnSpc>
                <a:spcPts val="281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Each </a:t>
            </a:r>
            <a:r>
              <a:rPr sz="2600" spc="-5" dirty="0">
                <a:latin typeface="Calibri"/>
                <a:cs typeface="Calibri"/>
              </a:rPr>
              <a:t>OWNER entity </a:t>
            </a:r>
            <a:r>
              <a:rPr sz="2600" dirty="0">
                <a:latin typeface="Calibri"/>
                <a:cs typeface="Calibri"/>
              </a:rPr>
              <a:t>inherits the </a:t>
            </a:r>
            <a:r>
              <a:rPr sz="2600" spc="-10" dirty="0">
                <a:latin typeface="Calibri"/>
                <a:cs typeface="Calibri"/>
              </a:rPr>
              <a:t>attributes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30" dirty="0">
                <a:latin typeface="Calibri"/>
                <a:cs typeface="Calibri"/>
              </a:rPr>
              <a:t>COMPANY </a:t>
            </a:r>
            <a:r>
              <a:rPr sz="2600" spc="-5" dirty="0">
                <a:latin typeface="Calibri"/>
                <a:cs typeface="Calibri"/>
              </a:rPr>
              <a:t>or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PERSON </a:t>
            </a:r>
            <a:r>
              <a:rPr sz="2600" dirty="0">
                <a:latin typeface="Calibri"/>
                <a:cs typeface="Calibri"/>
              </a:rPr>
              <a:t>or a </a:t>
            </a:r>
            <a:r>
              <a:rPr sz="2600" spc="-5" dirty="0">
                <a:latin typeface="Calibri"/>
                <a:cs typeface="Calibri"/>
              </a:rPr>
              <a:t>BANK, depending </a:t>
            </a:r>
            <a:r>
              <a:rPr sz="2600" dirty="0">
                <a:latin typeface="Calibri"/>
                <a:cs typeface="Calibri"/>
              </a:rPr>
              <a:t>on the </a:t>
            </a:r>
            <a:r>
              <a:rPr sz="2600" spc="-5" dirty="0">
                <a:latin typeface="Calibri"/>
                <a:cs typeface="Calibri"/>
              </a:rPr>
              <a:t>superclass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which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entity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belongs.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2352" y="260349"/>
            <a:ext cx="4940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UNION</a:t>
            </a:r>
            <a:r>
              <a:rPr spc="-30" dirty="0"/>
              <a:t> </a:t>
            </a:r>
            <a:r>
              <a:rPr spc="-35" dirty="0"/>
              <a:t>Type</a:t>
            </a:r>
            <a:r>
              <a:rPr spc="-25" dirty="0"/>
              <a:t> </a:t>
            </a:r>
            <a:r>
              <a:rPr spc="-5" dirty="0"/>
              <a:t>/</a:t>
            </a:r>
            <a:r>
              <a:rPr spc="-25" dirty="0"/>
              <a:t> </a:t>
            </a:r>
            <a:r>
              <a:rPr spc="-20" dirty="0"/>
              <a:t>Category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560" y="412697"/>
            <a:ext cx="7429499" cy="1478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Extended</a:t>
            </a:r>
            <a:r>
              <a:rPr spc="-5" dirty="0"/>
              <a:t> </a:t>
            </a:r>
            <a:r>
              <a:rPr spc="-10" dirty="0"/>
              <a:t>Entity</a:t>
            </a:r>
            <a:r>
              <a:rPr spc="40" dirty="0"/>
              <a:t> </a:t>
            </a:r>
            <a:r>
              <a:rPr spc="-15" dirty="0"/>
              <a:t>Relationship</a:t>
            </a:r>
            <a:r>
              <a:rPr spc="30" dirty="0"/>
              <a:t> </a:t>
            </a:r>
            <a:r>
              <a:rPr spc="-10" dirty="0"/>
              <a:t>(EER)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151982"/>
            <a:ext cx="7399020" cy="4821555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Includes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concepts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basic </a:t>
            </a:r>
            <a:r>
              <a:rPr sz="2800" dirty="0">
                <a:latin typeface="Calibri"/>
                <a:cs typeface="Calibri"/>
              </a:rPr>
              <a:t>ER.</a:t>
            </a:r>
          </a:p>
          <a:p>
            <a:pPr marL="355600" indent="-342900">
              <a:lnSpc>
                <a:spcPct val="100000"/>
              </a:lnSpc>
              <a:spcBef>
                <a:spcPts val="18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Additional </a:t>
            </a:r>
            <a:r>
              <a:rPr sz="2800" spc="-10" dirty="0">
                <a:latin typeface="Calibri"/>
                <a:cs typeface="Calibri"/>
              </a:rPr>
              <a:t>concepts:</a:t>
            </a:r>
            <a:endParaRPr sz="28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55"/>
              </a:spcBef>
              <a:buChar char="-"/>
              <a:tabLst>
                <a:tab pos="1155700" algn="l"/>
                <a:tab pos="1156335" algn="l"/>
              </a:tabLst>
            </a:pPr>
            <a:r>
              <a:rPr sz="2550" spc="5" dirty="0">
                <a:latin typeface="Calibri"/>
                <a:cs typeface="Calibri"/>
              </a:rPr>
              <a:t>subclasses/</a:t>
            </a:r>
            <a:r>
              <a:rPr sz="2550" spc="25" dirty="0">
                <a:latin typeface="Calibri"/>
                <a:cs typeface="Calibri"/>
              </a:rPr>
              <a:t> </a:t>
            </a:r>
            <a:r>
              <a:rPr sz="2550" spc="10" dirty="0">
                <a:latin typeface="Calibri"/>
                <a:cs typeface="Calibri"/>
              </a:rPr>
              <a:t>super</a:t>
            </a:r>
            <a:r>
              <a:rPr sz="2550" spc="20" dirty="0">
                <a:latin typeface="Calibri"/>
                <a:cs typeface="Calibri"/>
              </a:rPr>
              <a:t> </a:t>
            </a:r>
            <a:r>
              <a:rPr sz="2550" spc="5" dirty="0">
                <a:latin typeface="Calibri"/>
                <a:cs typeface="Calibri"/>
              </a:rPr>
              <a:t>classes</a:t>
            </a:r>
            <a:endParaRPr sz="255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40"/>
              </a:spcBef>
              <a:buChar char="-"/>
              <a:tabLst>
                <a:tab pos="1155700" algn="l"/>
                <a:tab pos="1156335" algn="l"/>
              </a:tabLst>
            </a:pPr>
            <a:r>
              <a:rPr sz="2550" spc="-5" dirty="0">
                <a:latin typeface="Calibri"/>
                <a:cs typeface="Calibri"/>
              </a:rPr>
              <a:t>specialization/generalization</a:t>
            </a:r>
            <a:endParaRPr sz="255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50"/>
              </a:spcBef>
              <a:buChar char="-"/>
              <a:tabLst>
                <a:tab pos="1155700" algn="l"/>
                <a:tab pos="1156335" algn="l"/>
              </a:tabLst>
            </a:pPr>
            <a:r>
              <a:rPr sz="2550" dirty="0">
                <a:latin typeface="Calibri"/>
                <a:cs typeface="Calibri"/>
              </a:rPr>
              <a:t>categories</a:t>
            </a:r>
            <a:r>
              <a:rPr sz="2550" spc="-15" dirty="0">
                <a:latin typeface="Calibri"/>
                <a:cs typeface="Calibri"/>
              </a:rPr>
              <a:t> </a:t>
            </a:r>
            <a:r>
              <a:rPr sz="2550" spc="10" dirty="0">
                <a:latin typeface="Calibri"/>
                <a:cs typeface="Calibri"/>
              </a:rPr>
              <a:t>(UNION</a:t>
            </a:r>
            <a:r>
              <a:rPr sz="2550" spc="5" dirty="0">
                <a:latin typeface="Calibri"/>
                <a:cs typeface="Calibri"/>
              </a:rPr>
              <a:t> </a:t>
            </a:r>
            <a:r>
              <a:rPr sz="2550" spc="10" dirty="0">
                <a:latin typeface="Calibri"/>
                <a:cs typeface="Calibri"/>
              </a:rPr>
              <a:t>types)</a:t>
            </a:r>
            <a:endParaRPr sz="255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35"/>
              </a:spcBef>
              <a:buChar char="-"/>
              <a:tabLst>
                <a:tab pos="1155700" algn="l"/>
                <a:tab pos="1156335" algn="l"/>
              </a:tabLst>
            </a:pPr>
            <a:r>
              <a:rPr sz="2550" spc="-5" dirty="0">
                <a:latin typeface="Calibri"/>
                <a:cs typeface="Calibri"/>
              </a:rPr>
              <a:t>attribute</a:t>
            </a:r>
            <a:r>
              <a:rPr sz="2550" spc="25" dirty="0">
                <a:latin typeface="Calibri"/>
                <a:cs typeface="Calibri"/>
              </a:rPr>
              <a:t> </a:t>
            </a:r>
            <a:r>
              <a:rPr sz="2550" spc="15" dirty="0">
                <a:latin typeface="Calibri"/>
                <a:cs typeface="Calibri"/>
              </a:rPr>
              <a:t>and</a:t>
            </a:r>
            <a:r>
              <a:rPr sz="2550" spc="2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relationship</a:t>
            </a:r>
            <a:r>
              <a:rPr sz="2550" spc="60" dirty="0">
                <a:latin typeface="Calibri"/>
                <a:cs typeface="Calibri"/>
              </a:rPr>
              <a:t> </a:t>
            </a:r>
            <a:r>
              <a:rPr sz="2550" spc="5" dirty="0">
                <a:latin typeface="Calibri"/>
                <a:cs typeface="Calibri"/>
              </a:rPr>
              <a:t>inheritance</a:t>
            </a:r>
            <a:endParaRPr sz="25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Char char="-"/>
            </a:pPr>
            <a:endParaRPr sz="3300" dirty="0">
              <a:latin typeface="Calibri"/>
              <a:cs typeface="Calibri"/>
            </a:endParaRPr>
          </a:p>
          <a:p>
            <a:pPr marL="329565" marR="5080" indent="-317500">
              <a:lnSpc>
                <a:spcPct val="100000"/>
              </a:lnSpc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2600" spc="-5" dirty="0">
                <a:latin typeface="Calibri"/>
                <a:cs typeface="Calibri"/>
              </a:rPr>
              <a:t>EER </a:t>
            </a:r>
            <a:r>
              <a:rPr sz="2600" dirty="0">
                <a:latin typeface="Calibri"/>
                <a:cs typeface="Calibri"/>
              </a:rPr>
              <a:t>includes </a:t>
            </a:r>
            <a:r>
              <a:rPr sz="2600" spc="-5" dirty="0">
                <a:latin typeface="Calibri"/>
                <a:cs typeface="Calibri"/>
              </a:rPr>
              <a:t>some object-oriented concepts, such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5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inheritance.</a:t>
            </a:r>
          </a:p>
          <a:p>
            <a:pPr marL="329565" indent="-317500">
              <a:lnSpc>
                <a:spcPct val="100000"/>
              </a:lnSpc>
              <a:spcBef>
                <a:spcPts val="1820"/>
              </a:spcBef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2400" dirty="0">
                <a:latin typeface="Calibri"/>
                <a:cs typeface="Calibri"/>
              </a:rPr>
              <a:t>EER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hierarchical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78649"/>
            <a:ext cx="7794625" cy="40767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REGISTERED_VEHICLE: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subclass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TRUCK.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–"/>
            </a:pPr>
            <a:endParaRPr sz="3550">
              <a:latin typeface="Calibri"/>
              <a:cs typeface="Calibri"/>
            </a:endParaRPr>
          </a:p>
          <a:p>
            <a:pPr marL="355600" marR="9906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REGISTERED_VEHICLE </a:t>
            </a:r>
            <a:r>
              <a:rPr sz="2600" spc="-10" dirty="0">
                <a:latin typeface="Calibri"/>
                <a:cs typeface="Calibri"/>
              </a:rPr>
              <a:t>category </a:t>
            </a:r>
            <a:r>
              <a:rPr sz="2600" dirty="0">
                <a:latin typeface="Calibri"/>
                <a:cs typeface="Calibri"/>
              </a:rPr>
              <a:t>includes </a:t>
            </a:r>
            <a:r>
              <a:rPr sz="2600" spc="-5" dirty="0">
                <a:latin typeface="Calibri"/>
                <a:cs typeface="Calibri"/>
              </a:rPr>
              <a:t>some </a:t>
            </a:r>
            <a:r>
              <a:rPr sz="2600" spc="-20" dirty="0">
                <a:latin typeface="Calibri"/>
                <a:cs typeface="Calibri"/>
              </a:rPr>
              <a:t>cars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some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trucks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but not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necessarily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them.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cars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trucks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registered.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Char char="–"/>
            </a:pPr>
            <a:endParaRPr sz="35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Implies </a:t>
            </a:r>
            <a:r>
              <a:rPr sz="2600" spc="-5" dirty="0">
                <a:latin typeface="Calibri"/>
                <a:cs typeface="Calibri"/>
              </a:rPr>
              <a:t>that only </a:t>
            </a:r>
            <a:r>
              <a:rPr sz="2600" spc="-20" dirty="0">
                <a:latin typeface="Calibri"/>
                <a:cs typeface="Calibri"/>
              </a:rPr>
              <a:t>cars </a:t>
            </a:r>
            <a:r>
              <a:rPr sz="2600" dirty="0">
                <a:latin typeface="Calibri"/>
                <a:cs typeface="Calibri"/>
              </a:rPr>
              <a:t>and trucks, </a:t>
            </a:r>
            <a:r>
              <a:rPr sz="2600" spc="-5" dirty="0">
                <a:latin typeface="Calibri"/>
                <a:cs typeface="Calibri"/>
              </a:rPr>
              <a:t>but not other </a:t>
            </a:r>
            <a:r>
              <a:rPr sz="2600" dirty="0">
                <a:latin typeface="Calibri"/>
                <a:cs typeface="Calibri"/>
              </a:rPr>
              <a:t>types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entities,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members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REGISTERED_VEHICLE.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2352" y="260349"/>
            <a:ext cx="4940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UNION</a:t>
            </a:r>
            <a:r>
              <a:rPr spc="-30" dirty="0"/>
              <a:t> </a:t>
            </a:r>
            <a:r>
              <a:rPr spc="-35" dirty="0"/>
              <a:t>Type</a:t>
            </a:r>
            <a:r>
              <a:rPr spc="-25" dirty="0"/>
              <a:t> </a:t>
            </a:r>
            <a:r>
              <a:rPr spc="-5" dirty="0"/>
              <a:t>/</a:t>
            </a:r>
            <a:r>
              <a:rPr spc="-25" dirty="0"/>
              <a:t> </a:t>
            </a:r>
            <a:r>
              <a:rPr spc="-20" dirty="0"/>
              <a:t>Category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7301" y="336549"/>
            <a:ext cx="5013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Participation</a:t>
            </a:r>
            <a:r>
              <a:rPr spc="20" dirty="0"/>
              <a:t> </a:t>
            </a:r>
            <a:r>
              <a:rPr spc="-25" dirty="0"/>
              <a:t>Constraint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002312"/>
            <a:ext cx="8265795" cy="4966335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category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total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partial.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total </a:t>
            </a:r>
            <a:r>
              <a:rPr sz="2600" spc="-10" dirty="0">
                <a:latin typeface="Calibri"/>
                <a:cs typeface="Calibri"/>
              </a:rPr>
              <a:t>category </a:t>
            </a:r>
            <a:r>
              <a:rPr sz="2600" spc="-5" dirty="0">
                <a:latin typeface="Calibri"/>
                <a:cs typeface="Calibri"/>
              </a:rPr>
              <a:t>holds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union of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5" dirty="0">
                <a:latin typeface="Calibri"/>
                <a:cs typeface="Calibri"/>
              </a:rPr>
              <a:t>entities </a:t>
            </a:r>
            <a:r>
              <a:rPr sz="2600" dirty="0">
                <a:latin typeface="Calibri"/>
                <a:cs typeface="Calibri"/>
              </a:rPr>
              <a:t>in its </a:t>
            </a:r>
            <a:r>
              <a:rPr sz="2600" spc="-5" dirty="0">
                <a:latin typeface="Calibri"/>
                <a:cs typeface="Calibri"/>
              </a:rPr>
              <a:t>super </a:t>
            </a:r>
            <a:r>
              <a:rPr sz="2600" dirty="0">
                <a:latin typeface="Calibri"/>
                <a:cs typeface="Calibri"/>
              </a:rPr>
              <a:t> classes, </a:t>
            </a:r>
            <a:r>
              <a:rPr sz="2600" spc="-5" dirty="0">
                <a:latin typeface="Calibri"/>
                <a:cs typeface="Calibri"/>
              </a:rPr>
              <a:t>whereas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partial </a:t>
            </a:r>
            <a:r>
              <a:rPr sz="2600" spc="-10" dirty="0">
                <a:latin typeface="Calibri"/>
                <a:cs typeface="Calibri"/>
              </a:rPr>
              <a:t>category can </a:t>
            </a:r>
            <a:r>
              <a:rPr sz="2600" spc="-5" dirty="0">
                <a:latin typeface="Calibri"/>
                <a:cs typeface="Calibri"/>
              </a:rPr>
              <a:t>hold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subset 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union.</a:t>
            </a:r>
            <a:endParaRPr sz="2600">
              <a:latin typeface="Calibri"/>
              <a:cs typeface="Calibri"/>
            </a:endParaRPr>
          </a:p>
          <a:p>
            <a:pPr marL="355600" marR="638175" indent="-342900">
              <a:lnSpc>
                <a:spcPct val="100000"/>
              </a:lnSpc>
              <a:spcBef>
                <a:spcPts val="18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total </a:t>
            </a:r>
            <a:r>
              <a:rPr sz="2600" spc="-10" dirty="0">
                <a:latin typeface="Calibri"/>
                <a:cs typeface="Calibri"/>
              </a:rPr>
              <a:t>category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represented diagrammatically by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double </a:t>
            </a:r>
            <a:r>
              <a:rPr sz="2600" dirty="0">
                <a:latin typeface="Calibri"/>
                <a:cs typeface="Calibri"/>
              </a:rPr>
              <a:t>line </a:t>
            </a:r>
            <a:r>
              <a:rPr sz="2600" spc="-5" dirty="0">
                <a:latin typeface="Calibri"/>
                <a:cs typeface="Calibri"/>
              </a:rPr>
              <a:t>connecting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category </a:t>
            </a:r>
            <a:r>
              <a:rPr sz="2600" dirty="0">
                <a:latin typeface="Calibri"/>
                <a:cs typeface="Calibri"/>
              </a:rPr>
              <a:t>and the </a:t>
            </a:r>
            <a:r>
              <a:rPr sz="2600" spc="-5" dirty="0">
                <a:latin typeface="Calibri"/>
                <a:cs typeface="Calibri"/>
              </a:rPr>
              <a:t>circle,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whereas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partial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category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indicated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single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line.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Eg: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OWNER: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Total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REGISTERED_VEHICLE: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Partical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285" y="336549"/>
            <a:ext cx="2967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Key</a:t>
            </a:r>
            <a:r>
              <a:rPr spc="-80" dirty="0"/>
              <a:t> </a:t>
            </a:r>
            <a:r>
              <a:rPr spc="-20" dirty="0"/>
              <a:t>attributes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26249"/>
            <a:ext cx="7727950" cy="350392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category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may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have</a:t>
            </a:r>
            <a:endParaRPr sz="26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demonstrated</a:t>
            </a:r>
            <a:r>
              <a:rPr sz="2400" spc="-10" dirty="0">
                <a:latin typeface="Calibri"/>
                <a:cs typeface="Calibri"/>
              </a:rPr>
              <a:t> 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OWNER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category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756285" marR="1586230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same </a:t>
            </a:r>
            <a:r>
              <a:rPr sz="2400" spc="-25" dirty="0">
                <a:latin typeface="Calibri"/>
                <a:cs typeface="Calibri"/>
              </a:rPr>
              <a:t>key </a:t>
            </a:r>
            <a:r>
              <a:rPr sz="2400" spc="-10" dirty="0">
                <a:latin typeface="Calibri"/>
                <a:cs typeface="Calibri"/>
              </a:rPr>
              <a:t>attribute,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5" dirty="0">
                <a:latin typeface="Calibri"/>
                <a:cs typeface="Calibri"/>
              </a:rPr>
              <a:t>demonstrated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REGISTERED_VEHICLE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category.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Char char="–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may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15" dirty="0">
                <a:latin typeface="Calibri"/>
                <a:cs typeface="Calibri"/>
              </a:rPr>
              <a:t> represented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alternatively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appropriate.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498" y="2681173"/>
            <a:ext cx="3611879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Thank</a:t>
            </a:r>
            <a:r>
              <a:rPr sz="6600" spc="-105" dirty="0"/>
              <a:t> </a:t>
            </a:r>
            <a:r>
              <a:rPr sz="6600" spc="-180" dirty="0"/>
              <a:t>You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7720330" y="650971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4461" y="336549"/>
            <a:ext cx="3200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Class</a:t>
            </a:r>
            <a:r>
              <a:rPr spc="-25" dirty="0"/>
              <a:t> </a:t>
            </a:r>
            <a:r>
              <a:rPr spc="-30" dirty="0"/>
              <a:t>Hierarchy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18640"/>
            <a:ext cx="7599680" cy="4063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265" marR="4034154" indent="-342265" algn="r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42265" algn="l"/>
                <a:tab pos="342900" algn="l"/>
              </a:tabLst>
            </a:pPr>
            <a:r>
              <a:rPr sz="2600" b="1" spc="-10" dirty="0">
                <a:latin typeface="Calibri"/>
                <a:cs typeface="Calibri"/>
              </a:rPr>
              <a:t>Superclass</a:t>
            </a:r>
            <a:r>
              <a:rPr sz="2600" b="1" spc="2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(Super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type)</a:t>
            </a:r>
            <a:endParaRPr sz="2600">
              <a:latin typeface="Calibri"/>
              <a:cs typeface="Calibri"/>
            </a:endParaRPr>
          </a:p>
          <a:p>
            <a:pPr marL="756285" marR="372110" lvl="1" indent="-287020">
              <a:lnSpc>
                <a:spcPct val="100000"/>
              </a:lnSpc>
              <a:spcBef>
                <a:spcPts val="180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entity </a:t>
            </a:r>
            <a:r>
              <a:rPr sz="2400" dirty="0">
                <a:latin typeface="Calibri"/>
                <a:cs typeface="Calibri"/>
              </a:rPr>
              <a:t>type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includes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spc="-5" dirty="0">
                <a:latin typeface="Calibri"/>
                <a:cs typeface="Calibri"/>
              </a:rPr>
              <a:t>distinct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subgroupings of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5" dirty="0">
                <a:latin typeface="Calibri"/>
                <a:cs typeface="Calibri"/>
              </a:rPr>
              <a:t>occurrences,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10" dirty="0">
                <a:latin typeface="Calibri"/>
                <a:cs typeface="Calibri"/>
              </a:rPr>
              <a:t>require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model.</a:t>
            </a:r>
            <a:endParaRPr sz="2400">
              <a:latin typeface="Calibri"/>
              <a:cs typeface="Calibri"/>
            </a:endParaRPr>
          </a:p>
          <a:p>
            <a:pPr marL="756285" marR="3965575" lvl="1" indent="-756920" algn="r">
              <a:lnSpc>
                <a:spcPct val="100000"/>
              </a:lnSpc>
              <a:spcBef>
                <a:spcPts val="180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distinct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subclasses.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–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spc="-5" dirty="0">
                <a:latin typeface="Calibri"/>
                <a:cs typeface="Calibri"/>
              </a:rPr>
              <a:t>Subclass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(Sub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type)</a:t>
            </a:r>
            <a:endParaRPr sz="26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distinct </a:t>
            </a:r>
            <a:r>
              <a:rPr sz="2400" spc="-10" dirty="0">
                <a:latin typeface="Calibri"/>
                <a:cs typeface="Calibri"/>
              </a:rPr>
              <a:t>subgrouping </a:t>
            </a:r>
            <a:r>
              <a:rPr sz="2400" spc="-5" dirty="0">
                <a:latin typeface="Calibri"/>
                <a:cs typeface="Calibri"/>
              </a:rPr>
              <a:t>of occurrences of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entity </a:t>
            </a:r>
            <a:r>
              <a:rPr sz="2400" dirty="0">
                <a:latin typeface="Calibri"/>
                <a:cs typeface="Calibri"/>
              </a:rPr>
              <a:t>type,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represented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4001" y="336549"/>
            <a:ext cx="2940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8210" algn="l"/>
              </a:tabLst>
            </a:pPr>
            <a:r>
              <a:rPr spc="-5" dirty="0"/>
              <a:t>I</a:t>
            </a:r>
            <a:r>
              <a:rPr spc="-60" dirty="0"/>
              <a:t>S</a:t>
            </a:r>
            <a:r>
              <a:rPr spc="-5" dirty="0"/>
              <a:t>A</a:t>
            </a:r>
            <a:r>
              <a:rPr dirty="0"/>
              <a:t>	</a:t>
            </a:r>
            <a:r>
              <a:rPr spc="-5" dirty="0"/>
              <a:t>Hie</a:t>
            </a:r>
            <a:r>
              <a:rPr spc="-90" dirty="0"/>
              <a:t>r</a:t>
            </a:r>
            <a:r>
              <a:rPr spc="-5" dirty="0"/>
              <a:t>a</a:t>
            </a:r>
            <a:r>
              <a:rPr spc="-75" dirty="0"/>
              <a:t>r</a:t>
            </a:r>
            <a:r>
              <a:rPr spc="-10" dirty="0"/>
              <a:t>c</a:t>
            </a:r>
            <a:r>
              <a:rPr spc="-80" dirty="0"/>
              <a:t>h</a:t>
            </a:r>
            <a:r>
              <a:rPr spc="-5" dirty="0"/>
              <a:t>y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30833"/>
            <a:ext cx="8061959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5" dirty="0">
                <a:solidFill>
                  <a:srgbClr val="CC3300"/>
                </a:solidFill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ttribute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CC3300"/>
                </a:solidFill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nheritance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dirty="0">
                <a:solidFill>
                  <a:srgbClr val="CC3300"/>
                </a:solidFill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uper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/ </a:t>
            </a:r>
            <a:r>
              <a:rPr sz="2600" dirty="0">
                <a:solidFill>
                  <a:srgbClr val="CC3300"/>
                </a:solidFill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ub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Relationships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1904" y="1914144"/>
            <a:ext cx="2403475" cy="786765"/>
            <a:chOff x="3041904" y="1914144"/>
            <a:chExt cx="2403475" cy="7867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2008" y="1914144"/>
              <a:ext cx="2333244" cy="7162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1904" y="1996440"/>
              <a:ext cx="2321560" cy="704215"/>
            </a:xfrm>
            <a:custGeom>
              <a:avLst/>
              <a:gdLst/>
              <a:ahLst/>
              <a:cxnLst/>
              <a:rect l="l" t="t" r="r" b="b"/>
              <a:pathLst>
                <a:path w="2321560" h="704214">
                  <a:moveTo>
                    <a:pt x="2321051" y="0"/>
                  </a:moveTo>
                  <a:lnTo>
                    <a:pt x="0" y="0"/>
                  </a:lnTo>
                  <a:lnTo>
                    <a:pt x="0" y="704088"/>
                  </a:lnTo>
                  <a:lnTo>
                    <a:pt x="2321051" y="704088"/>
                  </a:lnTo>
                  <a:lnTo>
                    <a:pt x="232105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41904" y="1996439"/>
            <a:ext cx="2321560" cy="7042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535940">
              <a:lnSpc>
                <a:spcPct val="100000"/>
              </a:lnSpc>
              <a:spcBef>
                <a:spcPts val="675"/>
              </a:spcBef>
            </a:pPr>
            <a:r>
              <a:rPr sz="2800" b="1" spc="-15" dirty="0">
                <a:latin typeface="Calibri"/>
                <a:cs typeface="Calibri"/>
              </a:rPr>
              <a:t>Employee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5591" y="2648711"/>
            <a:ext cx="5224780" cy="2776855"/>
            <a:chOff x="545591" y="2648711"/>
            <a:chExt cx="5224780" cy="2776855"/>
          </a:xfrm>
        </p:grpSpPr>
        <p:sp>
          <p:nvSpPr>
            <p:cNvPr id="9" name="object 9"/>
            <p:cNvSpPr/>
            <p:nvPr/>
          </p:nvSpPr>
          <p:spPr>
            <a:xfrm>
              <a:off x="4133850" y="2667761"/>
              <a:ext cx="0" cy="922019"/>
            </a:xfrm>
            <a:custGeom>
              <a:avLst/>
              <a:gdLst/>
              <a:ahLst/>
              <a:cxnLst/>
              <a:rect l="l" t="t" r="r" b="b"/>
              <a:pathLst>
                <a:path h="922020">
                  <a:moveTo>
                    <a:pt x="0" y="0"/>
                  </a:moveTo>
                  <a:lnTo>
                    <a:pt x="0" y="92202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33088" y="36576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75153" y="3588258"/>
              <a:ext cx="3375660" cy="1195070"/>
            </a:xfrm>
            <a:custGeom>
              <a:avLst/>
              <a:gdLst/>
              <a:ahLst/>
              <a:cxnLst/>
              <a:rect l="l" t="t" r="r" b="b"/>
              <a:pathLst>
                <a:path w="3375660" h="1195070">
                  <a:moveTo>
                    <a:pt x="1758695" y="0"/>
                  </a:moveTo>
                  <a:lnTo>
                    <a:pt x="0" y="1194815"/>
                  </a:lnTo>
                </a:path>
                <a:path w="3375660" h="1195070">
                  <a:moveTo>
                    <a:pt x="1758695" y="0"/>
                  </a:moveTo>
                  <a:lnTo>
                    <a:pt x="3375659" y="112471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591" y="4771644"/>
              <a:ext cx="2613660" cy="57454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8491" y="4782311"/>
              <a:ext cx="1929384" cy="64312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75487" y="4853940"/>
            <a:ext cx="2601595" cy="56261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520700">
              <a:lnSpc>
                <a:spcPct val="100000"/>
              </a:lnSpc>
              <a:spcBef>
                <a:spcPts val="625"/>
              </a:spcBef>
            </a:pPr>
            <a:r>
              <a:rPr sz="2400" b="1" dirty="0">
                <a:latin typeface="Calibri"/>
                <a:cs typeface="Calibri"/>
              </a:rPr>
              <a:t>Hourly_Emp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27903" y="4771644"/>
            <a:ext cx="3107690" cy="688975"/>
            <a:chOff x="5327903" y="4771644"/>
            <a:chExt cx="3107690" cy="68897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27903" y="4771644"/>
              <a:ext cx="3107436" cy="64465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0343" y="4817364"/>
              <a:ext cx="2161031" cy="64312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257800" y="4853940"/>
            <a:ext cx="3095625" cy="63246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651510">
              <a:lnSpc>
                <a:spcPct val="100000"/>
              </a:lnSpc>
              <a:spcBef>
                <a:spcPts val="900"/>
              </a:spcBef>
            </a:pPr>
            <a:r>
              <a:rPr sz="2400" b="1" spc="-5" dirty="0">
                <a:latin typeface="Calibri"/>
                <a:cs typeface="Calibri"/>
              </a:rPr>
              <a:t>Monthly_Emp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70725" y="5973889"/>
            <a:ext cx="1767205" cy="431800"/>
            <a:chOff x="470725" y="5973889"/>
            <a:chExt cx="1767205" cy="431800"/>
          </a:xfrm>
        </p:grpSpPr>
        <p:sp>
          <p:nvSpPr>
            <p:cNvPr id="20" name="object 20"/>
            <p:cNvSpPr/>
            <p:nvPr/>
          </p:nvSpPr>
          <p:spPr>
            <a:xfrm>
              <a:off x="475487" y="5978652"/>
              <a:ext cx="1757680" cy="422275"/>
            </a:xfrm>
            <a:custGeom>
              <a:avLst/>
              <a:gdLst/>
              <a:ahLst/>
              <a:cxnLst/>
              <a:rect l="l" t="t" r="r" b="b"/>
              <a:pathLst>
                <a:path w="1757680" h="422275">
                  <a:moveTo>
                    <a:pt x="878586" y="0"/>
                  </a:moveTo>
                  <a:lnTo>
                    <a:pt x="806528" y="699"/>
                  </a:lnTo>
                  <a:lnTo>
                    <a:pt x="736074" y="2762"/>
                  </a:lnTo>
                  <a:lnTo>
                    <a:pt x="667451" y="6134"/>
                  </a:lnTo>
                  <a:lnTo>
                    <a:pt x="600885" y="10760"/>
                  </a:lnTo>
                  <a:lnTo>
                    <a:pt x="536600" y="16587"/>
                  </a:lnTo>
                  <a:lnTo>
                    <a:pt x="474825" y="23559"/>
                  </a:lnTo>
                  <a:lnTo>
                    <a:pt x="415784" y="31623"/>
                  </a:lnTo>
                  <a:lnTo>
                    <a:pt x="359704" y="40724"/>
                  </a:lnTo>
                  <a:lnTo>
                    <a:pt x="306811" y="50809"/>
                  </a:lnTo>
                  <a:lnTo>
                    <a:pt x="257332" y="61822"/>
                  </a:lnTo>
                  <a:lnTo>
                    <a:pt x="211491" y="73709"/>
                  </a:lnTo>
                  <a:lnTo>
                    <a:pt x="169516" y="86416"/>
                  </a:lnTo>
                  <a:lnTo>
                    <a:pt x="131632" y="99889"/>
                  </a:lnTo>
                  <a:lnTo>
                    <a:pt x="69043" y="128914"/>
                  </a:lnTo>
                  <a:lnTo>
                    <a:pt x="25534" y="160350"/>
                  </a:lnTo>
                  <a:lnTo>
                    <a:pt x="2912" y="193762"/>
                  </a:lnTo>
                  <a:lnTo>
                    <a:pt x="0" y="211074"/>
                  </a:lnTo>
                  <a:lnTo>
                    <a:pt x="2912" y="228385"/>
                  </a:lnTo>
                  <a:lnTo>
                    <a:pt x="25534" y="261797"/>
                  </a:lnTo>
                  <a:lnTo>
                    <a:pt x="69043" y="293233"/>
                  </a:lnTo>
                  <a:lnTo>
                    <a:pt x="131632" y="322258"/>
                  </a:lnTo>
                  <a:lnTo>
                    <a:pt x="169516" y="335731"/>
                  </a:lnTo>
                  <a:lnTo>
                    <a:pt x="211491" y="348438"/>
                  </a:lnTo>
                  <a:lnTo>
                    <a:pt x="257332" y="360325"/>
                  </a:lnTo>
                  <a:lnTo>
                    <a:pt x="306811" y="371338"/>
                  </a:lnTo>
                  <a:lnTo>
                    <a:pt x="359704" y="381423"/>
                  </a:lnTo>
                  <a:lnTo>
                    <a:pt x="415784" y="390524"/>
                  </a:lnTo>
                  <a:lnTo>
                    <a:pt x="474825" y="398588"/>
                  </a:lnTo>
                  <a:lnTo>
                    <a:pt x="536600" y="405560"/>
                  </a:lnTo>
                  <a:lnTo>
                    <a:pt x="600885" y="411387"/>
                  </a:lnTo>
                  <a:lnTo>
                    <a:pt x="667451" y="416013"/>
                  </a:lnTo>
                  <a:lnTo>
                    <a:pt x="736074" y="419385"/>
                  </a:lnTo>
                  <a:lnTo>
                    <a:pt x="806528" y="421448"/>
                  </a:lnTo>
                  <a:lnTo>
                    <a:pt x="878586" y="422148"/>
                  </a:lnTo>
                  <a:lnTo>
                    <a:pt x="950648" y="421448"/>
                  </a:lnTo>
                  <a:lnTo>
                    <a:pt x="1021106" y="419385"/>
                  </a:lnTo>
                  <a:lnTo>
                    <a:pt x="1089732" y="416013"/>
                  </a:lnTo>
                  <a:lnTo>
                    <a:pt x="1156301" y="411387"/>
                  </a:lnTo>
                  <a:lnTo>
                    <a:pt x="1220587" y="405560"/>
                  </a:lnTo>
                  <a:lnTo>
                    <a:pt x="1282363" y="398588"/>
                  </a:lnTo>
                  <a:lnTo>
                    <a:pt x="1341404" y="390524"/>
                  </a:lnTo>
                  <a:lnTo>
                    <a:pt x="1397483" y="381423"/>
                  </a:lnTo>
                  <a:lnTo>
                    <a:pt x="1450375" y="371338"/>
                  </a:lnTo>
                  <a:lnTo>
                    <a:pt x="1499854" y="360325"/>
                  </a:lnTo>
                  <a:lnTo>
                    <a:pt x="1545693" y="348438"/>
                  </a:lnTo>
                  <a:lnTo>
                    <a:pt x="1587666" y="335731"/>
                  </a:lnTo>
                  <a:lnTo>
                    <a:pt x="1625548" y="322258"/>
                  </a:lnTo>
                  <a:lnTo>
                    <a:pt x="1688133" y="293233"/>
                  </a:lnTo>
                  <a:lnTo>
                    <a:pt x="1731640" y="261797"/>
                  </a:lnTo>
                  <a:lnTo>
                    <a:pt x="1754259" y="228385"/>
                  </a:lnTo>
                  <a:lnTo>
                    <a:pt x="1757172" y="211074"/>
                  </a:lnTo>
                  <a:lnTo>
                    <a:pt x="1754259" y="193762"/>
                  </a:lnTo>
                  <a:lnTo>
                    <a:pt x="1731640" y="160350"/>
                  </a:lnTo>
                  <a:lnTo>
                    <a:pt x="1688133" y="128914"/>
                  </a:lnTo>
                  <a:lnTo>
                    <a:pt x="1625548" y="99889"/>
                  </a:lnTo>
                  <a:lnTo>
                    <a:pt x="1587666" y="86416"/>
                  </a:lnTo>
                  <a:lnTo>
                    <a:pt x="1545693" y="73709"/>
                  </a:lnTo>
                  <a:lnTo>
                    <a:pt x="1499854" y="61822"/>
                  </a:lnTo>
                  <a:lnTo>
                    <a:pt x="1450375" y="50809"/>
                  </a:lnTo>
                  <a:lnTo>
                    <a:pt x="1397483" y="40724"/>
                  </a:lnTo>
                  <a:lnTo>
                    <a:pt x="1341404" y="31623"/>
                  </a:lnTo>
                  <a:lnTo>
                    <a:pt x="1282363" y="23559"/>
                  </a:lnTo>
                  <a:lnTo>
                    <a:pt x="1220587" y="16587"/>
                  </a:lnTo>
                  <a:lnTo>
                    <a:pt x="1156301" y="10760"/>
                  </a:lnTo>
                  <a:lnTo>
                    <a:pt x="1089732" y="6134"/>
                  </a:lnTo>
                  <a:lnTo>
                    <a:pt x="1021106" y="2762"/>
                  </a:lnTo>
                  <a:lnTo>
                    <a:pt x="950648" y="699"/>
                  </a:lnTo>
                  <a:lnTo>
                    <a:pt x="878586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5487" y="5978652"/>
              <a:ext cx="1757680" cy="422275"/>
            </a:xfrm>
            <a:custGeom>
              <a:avLst/>
              <a:gdLst/>
              <a:ahLst/>
              <a:cxnLst/>
              <a:rect l="l" t="t" r="r" b="b"/>
              <a:pathLst>
                <a:path w="1757680" h="422275">
                  <a:moveTo>
                    <a:pt x="0" y="211074"/>
                  </a:moveTo>
                  <a:lnTo>
                    <a:pt x="25534" y="160350"/>
                  </a:lnTo>
                  <a:lnTo>
                    <a:pt x="69043" y="128914"/>
                  </a:lnTo>
                  <a:lnTo>
                    <a:pt x="131632" y="99889"/>
                  </a:lnTo>
                  <a:lnTo>
                    <a:pt x="169516" y="86416"/>
                  </a:lnTo>
                  <a:lnTo>
                    <a:pt x="211491" y="73709"/>
                  </a:lnTo>
                  <a:lnTo>
                    <a:pt x="257332" y="61822"/>
                  </a:lnTo>
                  <a:lnTo>
                    <a:pt x="306811" y="50809"/>
                  </a:lnTo>
                  <a:lnTo>
                    <a:pt x="359704" y="40724"/>
                  </a:lnTo>
                  <a:lnTo>
                    <a:pt x="415784" y="31623"/>
                  </a:lnTo>
                  <a:lnTo>
                    <a:pt x="474825" y="23559"/>
                  </a:lnTo>
                  <a:lnTo>
                    <a:pt x="536600" y="16587"/>
                  </a:lnTo>
                  <a:lnTo>
                    <a:pt x="600885" y="10760"/>
                  </a:lnTo>
                  <a:lnTo>
                    <a:pt x="667451" y="6134"/>
                  </a:lnTo>
                  <a:lnTo>
                    <a:pt x="736074" y="2762"/>
                  </a:lnTo>
                  <a:lnTo>
                    <a:pt x="806528" y="699"/>
                  </a:lnTo>
                  <a:lnTo>
                    <a:pt x="878586" y="0"/>
                  </a:lnTo>
                  <a:lnTo>
                    <a:pt x="950648" y="699"/>
                  </a:lnTo>
                  <a:lnTo>
                    <a:pt x="1021106" y="2762"/>
                  </a:lnTo>
                  <a:lnTo>
                    <a:pt x="1089732" y="6134"/>
                  </a:lnTo>
                  <a:lnTo>
                    <a:pt x="1156301" y="10760"/>
                  </a:lnTo>
                  <a:lnTo>
                    <a:pt x="1220587" y="16587"/>
                  </a:lnTo>
                  <a:lnTo>
                    <a:pt x="1282363" y="23559"/>
                  </a:lnTo>
                  <a:lnTo>
                    <a:pt x="1341404" y="31623"/>
                  </a:lnTo>
                  <a:lnTo>
                    <a:pt x="1397483" y="40724"/>
                  </a:lnTo>
                  <a:lnTo>
                    <a:pt x="1450375" y="50809"/>
                  </a:lnTo>
                  <a:lnTo>
                    <a:pt x="1499854" y="61822"/>
                  </a:lnTo>
                  <a:lnTo>
                    <a:pt x="1545693" y="73709"/>
                  </a:lnTo>
                  <a:lnTo>
                    <a:pt x="1587666" y="86416"/>
                  </a:lnTo>
                  <a:lnTo>
                    <a:pt x="1625548" y="99889"/>
                  </a:lnTo>
                  <a:lnTo>
                    <a:pt x="1688133" y="128914"/>
                  </a:lnTo>
                  <a:lnTo>
                    <a:pt x="1731640" y="160350"/>
                  </a:lnTo>
                  <a:lnTo>
                    <a:pt x="1754259" y="193762"/>
                  </a:lnTo>
                  <a:lnTo>
                    <a:pt x="1757172" y="211074"/>
                  </a:lnTo>
                  <a:lnTo>
                    <a:pt x="1754259" y="228385"/>
                  </a:lnTo>
                  <a:lnTo>
                    <a:pt x="1731640" y="261797"/>
                  </a:lnTo>
                  <a:lnTo>
                    <a:pt x="1688133" y="293233"/>
                  </a:lnTo>
                  <a:lnTo>
                    <a:pt x="1625548" y="322258"/>
                  </a:lnTo>
                  <a:lnTo>
                    <a:pt x="1587666" y="335731"/>
                  </a:lnTo>
                  <a:lnTo>
                    <a:pt x="1545693" y="348438"/>
                  </a:lnTo>
                  <a:lnTo>
                    <a:pt x="1499854" y="360325"/>
                  </a:lnTo>
                  <a:lnTo>
                    <a:pt x="1450375" y="371338"/>
                  </a:lnTo>
                  <a:lnTo>
                    <a:pt x="1397483" y="381423"/>
                  </a:lnTo>
                  <a:lnTo>
                    <a:pt x="1341404" y="390524"/>
                  </a:lnTo>
                  <a:lnTo>
                    <a:pt x="1282363" y="398588"/>
                  </a:lnTo>
                  <a:lnTo>
                    <a:pt x="1220587" y="405560"/>
                  </a:lnTo>
                  <a:lnTo>
                    <a:pt x="1156301" y="411387"/>
                  </a:lnTo>
                  <a:lnTo>
                    <a:pt x="1089732" y="416013"/>
                  </a:lnTo>
                  <a:lnTo>
                    <a:pt x="1021106" y="419385"/>
                  </a:lnTo>
                  <a:lnTo>
                    <a:pt x="950648" y="421448"/>
                  </a:lnTo>
                  <a:lnTo>
                    <a:pt x="878586" y="422148"/>
                  </a:lnTo>
                  <a:lnTo>
                    <a:pt x="806528" y="421448"/>
                  </a:lnTo>
                  <a:lnTo>
                    <a:pt x="736074" y="419385"/>
                  </a:lnTo>
                  <a:lnTo>
                    <a:pt x="667451" y="416013"/>
                  </a:lnTo>
                  <a:lnTo>
                    <a:pt x="600885" y="411387"/>
                  </a:lnTo>
                  <a:lnTo>
                    <a:pt x="536600" y="405560"/>
                  </a:lnTo>
                  <a:lnTo>
                    <a:pt x="474825" y="398588"/>
                  </a:lnTo>
                  <a:lnTo>
                    <a:pt x="415784" y="390524"/>
                  </a:lnTo>
                  <a:lnTo>
                    <a:pt x="359704" y="381423"/>
                  </a:lnTo>
                  <a:lnTo>
                    <a:pt x="306811" y="371338"/>
                  </a:lnTo>
                  <a:lnTo>
                    <a:pt x="257332" y="360325"/>
                  </a:lnTo>
                  <a:lnTo>
                    <a:pt x="211491" y="348438"/>
                  </a:lnTo>
                  <a:lnTo>
                    <a:pt x="169516" y="335731"/>
                  </a:lnTo>
                  <a:lnTo>
                    <a:pt x="131632" y="322258"/>
                  </a:lnTo>
                  <a:lnTo>
                    <a:pt x="69043" y="293233"/>
                  </a:lnTo>
                  <a:lnTo>
                    <a:pt x="25534" y="261797"/>
                  </a:lnTo>
                  <a:lnTo>
                    <a:pt x="2912" y="228385"/>
                  </a:lnTo>
                  <a:lnTo>
                    <a:pt x="0" y="21107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93114" y="5976010"/>
            <a:ext cx="520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91777" y="5973889"/>
            <a:ext cx="2118995" cy="431800"/>
            <a:chOff x="2791777" y="5973889"/>
            <a:chExt cx="2118995" cy="431800"/>
          </a:xfrm>
        </p:grpSpPr>
        <p:sp>
          <p:nvSpPr>
            <p:cNvPr id="24" name="object 24"/>
            <p:cNvSpPr/>
            <p:nvPr/>
          </p:nvSpPr>
          <p:spPr>
            <a:xfrm>
              <a:off x="2796539" y="5978652"/>
              <a:ext cx="2109470" cy="422275"/>
            </a:xfrm>
            <a:custGeom>
              <a:avLst/>
              <a:gdLst/>
              <a:ahLst/>
              <a:cxnLst/>
              <a:rect l="l" t="t" r="r" b="b"/>
              <a:pathLst>
                <a:path w="2109470" h="422275">
                  <a:moveTo>
                    <a:pt x="1054608" y="0"/>
                  </a:moveTo>
                  <a:lnTo>
                    <a:pt x="979294" y="529"/>
                  </a:lnTo>
                  <a:lnTo>
                    <a:pt x="905410" y="2096"/>
                  </a:lnTo>
                  <a:lnTo>
                    <a:pt x="833133" y="4662"/>
                  </a:lnTo>
                  <a:lnTo>
                    <a:pt x="762642" y="8193"/>
                  </a:lnTo>
                  <a:lnTo>
                    <a:pt x="694115" y="12653"/>
                  </a:lnTo>
                  <a:lnTo>
                    <a:pt x="627730" y="18007"/>
                  </a:lnTo>
                  <a:lnTo>
                    <a:pt x="563667" y="24218"/>
                  </a:lnTo>
                  <a:lnTo>
                    <a:pt x="502104" y="31251"/>
                  </a:lnTo>
                  <a:lnTo>
                    <a:pt x="443219" y="39069"/>
                  </a:lnTo>
                  <a:lnTo>
                    <a:pt x="387191" y="47639"/>
                  </a:lnTo>
                  <a:lnTo>
                    <a:pt x="334198" y="56923"/>
                  </a:lnTo>
                  <a:lnTo>
                    <a:pt x="284418" y="66886"/>
                  </a:lnTo>
                  <a:lnTo>
                    <a:pt x="238031" y="77492"/>
                  </a:lnTo>
                  <a:lnTo>
                    <a:pt x="195215" y="88705"/>
                  </a:lnTo>
                  <a:lnTo>
                    <a:pt x="156148" y="100491"/>
                  </a:lnTo>
                  <a:lnTo>
                    <a:pt x="89975" y="125634"/>
                  </a:lnTo>
                  <a:lnTo>
                    <a:pt x="40940" y="152636"/>
                  </a:lnTo>
                  <a:lnTo>
                    <a:pt x="10473" y="181211"/>
                  </a:lnTo>
                  <a:lnTo>
                    <a:pt x="0" y="211074"/>
                  </a:lnTo>
                  <a:lnTo>
                    <a:pt x="2648" y="226148"/>
                  </a:lnTo>
                  <a:lnTo>
                    <a:pt x="40940" y="269511"/>
                  </a:lnTo>
                  <a:lnTo>
                    <a:pt x="89975" y="296513"/>
                  </a:lnTo>
                  <a:lnTo>
                    <a:pt x="156148" y="321656"/>
                  </a:lnTo>
                  <a:lnTo>
                    <a:pt x="195215" y="333442"/>
                  </a:lnTo>
                  <a:lnTo>
                    <a:pt x="238031" y="344655"/>
                  </a:lnTo>
                  <a:lnTo>
                    <a:pt x="284418" y="355261"/>
                  </a:lnTo>
                  <a:lnTo>
                    <a:pt x="334198" y="365224"/>
                  </a:lnTo>
                  <a:lnTo>
                    <a:pt x="387191" y="374508"/>
                  </a:lnTo>
                  <a:lnTo>
                    <a:pt x="443219" y="383078"/>
                  </a:lnTo>
                  <a:lnTo>
                    <a:pt x="502104" y="390896"/>
                  </a:lnTo>
                  <a:lnTo>
                    <a:pt x="563667" y="397929"/>
                  </a:lnTo>
                  <a:lnTo>
                    <a:pt x="627730" y="404140"/>
                  </a:lnTo>
                  <a:lnTo>
                    <a:pt x="694115" y="409494"/>
                  </a:lnTo>
                  <a:lnTo>
                    <a:pt x="762642" y="413954"/>
                  </a:lnTo>
                  <a:lnTo>
                    <a:pt x="833133" y="417485"/>
                  </a:lnTo>
                  <a:lnTo>
                    <a:pt x="905410" y="420051"/>
                  </a:lnTo>
                  <a:lnTo>
                    <a:pt x="979294" y="421618"/>
                  </a:lnTo>
                  <a:lnTo>
                    <a:pt x="1054608" y="422148"/>
                  </a:lnTo>
                  <a:lnTo>
                    <a:pt x="1129921" y="421618"/>
                  </a:lnTo>
                  <a:lnTo>
                    <a:pt x="1203805" y="420051"/>
                  </a:lnTo>
                  <a:lnTo>
                    <a:pt x="1276082" y="417485"/>
                  </a:lnTo>
                  <a:lnTo>
                    <a:pt x="1346573" y="413954"/>
                  </a:lnTo>
                  <a:lnTo>
                    <a:pt x="1415100" y="409494"/>
                  </a:lnTo>
                  <a:lnTo>
                    <a:pt x="1481485" y="404140"/>
                  </a:lnTo>
                  <a:lnTo>
                    <a:pt x="1545548" y="397929"/>
                  </a:lnTo>
                  <a:lnTo>
                    <a:pt x="1607111" y="390896"/>
                  </a:lnTo>
                  <a:lnTo>
                    <a:pt x="1665996" y="383078"/>
                  </a:lnTo>
                  <a:lnTo>
                    <a:pt x="1722024" y="374508"/>
                  </a:lnTo>
                  <a:lnTo>
                    <a:pt x="1775017" y="365224"/>
                  </a:lnTo>
                  <a:lnTo>
                    <a:pt x="1824797" y="355261"/>
                  </a:lnTo>
                  <a:lnTo>
                    <a:pt x="1871184" y="344655"/>
                  </a:lnTo>
                  <a:lnTo>
                    <a:pt x="1914000" y="333442"/>
                  </a:lnTo>
                  <a:lnTo>
                    <a:pt x="1953067" y="321656"/>
                  </a:lnTo>
                  <a:lnTo>
                    <a:pt x="2019240" y="296513"/>
                  </a:lnTo>
                  <a:lnTo>
                    <a:pt x="2068275" y="269511"/>
                  </a:lnTo>
                  <a:lnTo>
                    <a:pt x="2098742" y="240936"/>
                  </a:lnTo>
                  <a:lnTo>
                    <a:pt x="2109216" y="211074"/>
                  </a:lnTo>
                  <a:lnTo>
                    <a:pt x="2106567" y="195999"/>
                  </a:lnTo>
                  <a:lnTo>
                    <a:pt x="2068275" y="152636"/>
                  </a:lnTo>
                  <a:lnTo>
                    <a:pt x="2019240" y="125634"/>
                  </a:lnTo>
                  <a:lnTo>
                    <a:pt x="1953067" y="100491"/>
                  </a:lnTo>
                  <a:lnTo>
                    <a:pt x="1914000" y="88705"/>
                  </a:lnTo>
                  <a:lnTo>
                    <a:pt x="1871184" y="77492"/>
                  </a:lnTo>
                  <a:lnTo>
                    <a:pt x="1824797" y="66886"/>
                  </a:lnTo>
                  <a:lnTo>
                    <a:pt x="1775017" y="56923"/>
                  </a:lnTo>
                  <a:lnTo>
                    <a:pt x="1722024" y="47639"/>
                  </a:lnTo>
                  <a:lnTo>
                    <a:pt x="1665996" y="39069"/>
                  </a:lnTo>
                  <a:lnTo>
                    <a:pt x="1607111" y="31251"/>
                  </a:lnTo>
                  <a:lnTo>
                    <a:pt x="1545548" y="24218"/>
                  </a:lnTo>
                  <a:lnTo>
                    <a:pt x="1481485" y="18007"/>
                  </a:lnTo>
                  <a:lnTo>
                    <a:pt x="1415100" y="12653"/>
                  </a:lnTo>
                  <a:lnTo>
                    <a:pt x="1346573" y="8193"/>
                  </a:lnTo>
                  <a:lnTo>
                    <a:pt x="1276082" y="4662"/>
                  </a:lnTo>
                  <a:lnTo>
                    <a:pt x="1203805" y="2096"/>
                  </a:lnTo>
                  <a:lnTo>
                    <a:pt x="1129921" y="529"/>
                  </a:lnTo>
                  <a:lnTo>
                    <a:pt x="1054608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96539" y="5978652"/>
              <a:ext cx="2109470" cy="422275"/>
            </a:xfrm>
            <a:custGeom>
              <a:avLst/>
              <a:gdLst/>
              <a:ahLst/>
              <a:cxnLst/>
              <a:rect l="l" t="t" r="r" b="b"/>
              <a:pathLst>
                <a:path w="2109470" h="422275">
                  <a:moveTo>
                    <a:pt x="0" y="211074"/>
                  </a:moveTo>
                  <a:lnTo>
                    <a:pt x="23297" y="166745"/>
                  </a:lnTo>
                  <a:lnTo>
                    <a:pt x="63226" y="138921"/>
                  </a:lnTo>
                  <a:lnTo>
                    <a:pt x="121008" y="112812"/>
                  </a:lnTo>
                  <a:lnTo>
                    <a:pt x="195215" y="88705"/>
                  </a:lnTo>
                  <a:lnTo>
                    <a:pt x="238031" y="77492"/>
                  </a:lnTo>
                  <a:lnTo>
                    <a:pt x="284418" y="66886"/>
                  </a:lnTo>
                  <a:lnTo>
                    <a:pt x="334198" y="56923"/>
                  </a:lnTo>
                  <a:lnTo>
                    <a:pt x="387191" y="47639"/>
                  </a:lnTo>
                  <a:lnTo>
                    <a:pt x="443219" y="39069"/>
                  </a:lnTo>
                  <a:lnTo>
                    <a:pt x="502104" y="31251"/>
                  </a:lnTo>
                  <a:lnTo>
                    <a:pt x="563667" y="24218"/>
                  </a:lnTo>
                  <a:lnTo>
                    <a:pt x="627730" y="18007"/>
                  </a:lnTo>
                  <a:lnTo>
                    <a:pt x="694115" y="12653"/>
                  </a:lnTo>
                  <a:lnTo>
                    <a:pt x="762642" y="8193"/>
                  </a:lnTo>
                  <a:lnTo>
                    <a:pt x="833133" y="4662"/>
                  </a:lnTo>
                  <a:lnTo>
                    <a:pt x="905410" y="2096"/>
                  </a:lnTo>
                  <a:lnTo>
                    <a:pt x="979294" y="529"/>
                  </a:lnTo>
                  <a:lnTo>
                    <a:pt x="1054608" y="0"/>
                  </a:lnTo>
                  <a:lnTo>
                    <a:pt x="1129921" y="529"/>
                  </a:lnTo>
                  <a:lnTo>
                    <a:pt x="1203805" y="2096"/>
                  </a:lnTo>
                  <a:lnTo>
                    <a:pt x="1276082" y="4662"/>
                  </a:lnTo>
                  <a:lnTo>
                    <a:pt x="1346573" y="8193"/>
                  </a:lnTo>
                  <a:lnTo>
                    <a:pt x="1415100" y="12653"/>
                  </a:lnTo>
                  <a:lnTo>
                    <a:pt x="1481485" y="18007"/>
                  </a:lnTo>
                  <a:lnTo>
                    <a:pt x="1545548" y="24218"/>
                  </a:lnTo>
                  <a:lnTo>
                    <a:pt x="1607111" y="31251"/>
                  </a:lnTo>
                  <a:lnTo>
                    <a:pt x="1665996" y="39069"/>
                  </a:lnTo>
                  <a:lnTo>
                    <a:pt x="1722024" y="47639"/>
                  </a:lnTo>
                  <a:lnTo>
                    <a:pt x="1775017" y="56923"/>
                  </a:lnTo>
                  <a:lnTo>
                    <a:pt x="1824797" y="66886"/>
                  </a:lnTo>
                  <a:lnTo>
                    <a:pt x="1871184" y="77492"/>
                  </a:lnTo>
                  <a:lnTo>
                    <a:pt x="1914000" y="88705"/>
                  </a:lnTo>
                  <a:lnTo>
                    <a:pt x="1953067" y="100491"/>
                  </a:lnTo>
                  <a:lnTo>
                    <a:pt x="2019240" y="125634"/>
                  </a:lnTo>
                  <a:lnTo>
                    <a:pt x="2068275" y="152636"/>
                  </a:lnTo>
                  <a:lnTo>
                    <a:pt x="2098742" y="181211"/>
                  </a:lnTo>
                  <a:lnTo>
                    <a:pt x="2109216" y="211074"/>
                  </a:lnTo>
                  <a:lnTo>
                    <a:pt x="2106567" y="226148"/>
                  </a:lnTo>
                  <a:lnTo>
                    <a:pt x="2068275" y="269511"/>
                  </a:lnTo>
                  <a:lnTo>
                    <a:pt x="2019240" y="296513"/>
                  </a:lnTo>
                  <a:lnTo>
                    <a:pt x="1953067" y="321656"/>
                  </a:lnTo>
                  <a:lnTo>
                    <a:pt x="1914000" y="333442"/>
                  </a:lnTo>
                  <a:lnTo>
                    <a:pt x="1871184" y="344655"/>
                  </a:lnTo>
                  <a:lnTo>
                    <a:pt x="1824797" y="355261"/>
                  </a:lnTo>
                  <a:lnTo>
                    <a:pt x="1775017" y="365224"/>
                  </a:lnTo>
                  <a:lnTo>
                    <a:pt x="1722024" y="374508"/>
                  </a:lnTo>
                  <a:lnTo>
                    <a:pt x="1665996" y="383078"/>
                  </a:lnTo>
                  <a:lnTo>
                    <a:pt x="1607111" y="390896"/>
                  </a:lnTo>
                  <a:lnTo>
                    <a:pt x="1545548" y="397929"/>
                  </a:lnTo>
                  <a:lnTo>
                    <a:pt x="1481485" y="404140"/>
                  </a:lnTo>
                  <a:lnTo>
                    <a:pt x="1415100" y="409494"/>
                  </a:lnTo>
                  <a:lnTo>
                    <a:pt x="1346573" y="413954"/>
                  </a:lnTo>
                  <a:lnTo>
                    <a:pt x="1276082" y="417485"/>
                  </a:lnTo>
                  <a:lnTo>
                    <a:pt x="1203805" y="420051"/>
                  </a:lnTo>
                  <a:lnTo>
                    <a:pt x="1129921" y="421618"/>
                  </a:lnTo>
                  <a:lnTo>
                    <a:pt x="1054608" y="422148"/>
                  </a:lnTo>
                  <a:lnTo>
                    <a:pt x="979294" y="421618"/>
                  </a:lnTo>
                  <a:lnTo>
                    <a:pt x="905410" y="420051"/>
                  </a:lnTo>
                  <a:lnTo>
                    <a:pt x="833133" y="417485"/>
                  </a:lnTo>
                  <a:lnTo>
                    <a:pt x="762642" y="413954"/>
                  </a:lnTo>
                  <a:lnTo>
                    <a:pt x="694115" y="409494"/>
                  </a:lnTo>
                  <a:lnTo>
                    <a:pt x="627730" y="404140"/>
                  </a:lnTo>
                  <a:lnTo>
                    <a:pt x="563667" y="397929"/>
                  </a:lnTo>
                  <a:lnTo>
                    <a:pt x="502104" y="390896"/>
                  </a:lnTo>
                  <a:lnTo>
                    <a:pt x="443219" y="383078"/>
                  </a:lnTo>
                  <a:lnTo>
                    <a:pt x="387191" y="374508"/>
                  </a:lnTo>
                  <a:lnTo>
                    <a:pt x="334198" y="365224"/>
                  </a:lnTo>
                  <a:lnTo>
                    <a:pt x="284418" y="355261"/>
                  </a:lnTo>
                  <a:lnTo>
                    <a:pt x="238031" y="344655"/>
                  </a:lnTo>
                  <a:lnTo>
                    <a:pt x="195215" y="333442"/>
                  </a:lnTo>
                  <a:lnTo>
                    <a:pt x="156148" y="321656"/>
                  </a:lnTo>
                  <a:lnTo>
                    <a:pt x="89975" y="296513"/>
                  </a:lnTo>
                  <a:lnTo>
                    <a:pt x="40940" y="269511"/>
                  </a:lnTo>
                  <a:lnTo>
                    <a:pt x="10473" y="240936"/>
                  </a:lnTo>
                  <a:lnTo>
                    <a:pt x="0" y="21107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190748" y="5976010"/>
            <a:ext cx="1323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No_of</a:t>
            </a:r>
            <a:r>
              <a:rPr sz="2400" spc="5" dirty="0">
                <a:latin typeface="Calibri"/>
                <a:cs typeface="Calibri"/>
              </a:rPr>
              <a:t>_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292149" y="3722941"/>
            <a:ext cx="1628139" cy="431800"/>
            <a:chOff x="7292149" y="3722941"/>
            <a:chExt cx="1628139" cy="431800"/>
          </a:xfrm>
        </p:grpSpPr>
        <p:sp>
          <p:nvSpPr>
            <p:cNvPr id="28" name="object 28"/>
            <p:cNvSpPr/>
            <p:nvPr/>
          </p:nvSpPr>
          <p:spPr>
            <a:xfrm>
              <a:off x="7296911" y="3727703"/>
              <a:ext cx="1618615" cy="422275"/>
            </a:xfrm>
            <a:custGeom>
              <a:avLst/>
              <a:gdLst/>
              <a:ahLst/>
              <a:cxnLst/>
              <a:rect l="l" t="t" r="r" b="b"/>
              <a:pathLst>
                <a:path w="1618615" h="422275">
                  <a:moveTo>
                    <a:pt x="809244" y="0"/>
                  </a:moveTo>
                  <a:lnTo>
                    <a:pt x="735589" y="862"/>
                  </a:lnTo>
                  <a:lnTo>
                    <a:pt x="663786" y="3400"/>
                  </a:lnTo>
                  <a:lnTo>
                    <a:pt x="594121" y="7538"/>
                  </a:lnTo>
                  <a:lnTo>
                    <a:pt x="526880" y="13203"/>
                  </a:lnTo>
                  <a:lnTo>
                    <a:pt x="462348" y="20320"/>
                  </a:lnTo>
                  <a:lnTo>
                    <a:pt x="400811" y="28814"/>
                  </a:lnTo>
                  <a:lnTo>
                    <a:pt x="342556" y="38612"/>
                  </a:lnTo>
                  <a:lnTo>
                    <a:pt x="287866" y="49637"/>
                  </a:lnTo>
                  <a:lnTo>
                    <a:pt x="237029" y="61817"/>
                  </a:lnTo>
                  <a:lnTo>
                    <a:pt x="190330" y="75076"/>
                  </a:lnTo>
                  <a:lnTo>
                    <a:pt x="148055" y="89340"/>
                  </a:lnTo>
                  <a:lnTo>
                    <a:pt x="110489" y="104535"/>
                  </a:lnTo>
                  <a:lnTo>
                    <a:pt x="50630" y="137418"/>
                  </a:lnTo>
                  <a:lnTo>
                    <a:pt x="13038" y="173129"/>
                  </a:lnTo>
                  <a:lnTo>
                    <a:pt x="0" y="211074"/>
                  </a:lnTo>
                  <a:lnTo>
                    <a:pt x="3307" y="230287"/>
                  </a:lnTo>
                  <a:lnTo>
                    <a:pt x="28908" y="267190"/>
                  </a:lnTo>
                  <a:lnTo>
                    <a:pt x="77919" y="301562"/>
                  </a:lnTo>
                  <a:lnTo>
                    <a:pt x="148055" y="332807"/>
                  </a:lnTo>
                  <a:lnTo>
                    <a:pt x="190330" y="347071"/>
                  </a:lnTo>
                  <a:lnTo>
                    <a:pt x="237029" y="360330"/>
                  </a:lnTo>
                  <a:lnTo>
                    <a:pt x="287866" y="372510"/>
                  </a:lnTo>
                  <a:lnTo>
                    <a:pt x="342556" y="383535"/>
                  </a:lnTo>
                  <a:lnTo>
                    <a:pt x="400812" y="393333"/>
                  </a:lnTo>
                  <a:lnTo>
                    <a:pt x="462348" y="401827"/>
                  </a:lnTo>
                  <a:lnTo>
                    <a:pt x="526880" y="408944"/>
                  </a:lnTo>
                  <a:lnTo>
                    <a:pt x="594121" y="414609"/>
                  </a:lnTo>
                  <a:lnTo>
                    <a:pt x="663786" y="418747"/>
                  </a:lnTo>
                  <a:lnTo>
                    <a:pt x="735589" y="421285"/>
                  </a:lnTo>
                  <a:lnTo>
                    <a:pt x="809244" y="422148"/>
                  </a:lnTo>
                  <a:lnTo>
                    <a:pt x="882898" y="421285"/>
                  </a:lnTo>
                  <a:lnTo>
                    <a:pt x="954701" y="418747"/>
                  </a:lnTo>
                  <a:lnTo>
                    <a:pt x="1024366" y="414609"/>
                  </a:lnTo>
                  <a:lnTo>
                    <a:pt x="1091607" y="408944"/>
                  </a:lnTo>
                  <a:lnTo>
                    <a:pt x="1156139" y="401827"/>
                  </a:lnTo>
                  <a:lnTo>
                    <a:pt x="1217676" y="393333"/>
                  </a:lnTo>
                  <a:lnTo>
                    <a:pt x="1275931" y="383535"/>
                  </a:lnTo>
                  <a:lnTo>
                    <a:pt x="1330621" y="372510"/>
                  </a:lnTo>
                  <a:lnTo>
                    <a:pt x="1381458" y="360330"/>
                  </a:lnTo>
                  <a:lnTo>
                    <a:pt x="1428157" y="347071"/>
                  </a:lnTo>
                  <a:lnTo>
                    <a:pt x="1470432" y="332807"/>
                  </a:lnTo>
                  <a:lnTo>
                    <a:pt x="1507998" y="317612"/>
                  </a:lnTo>
                  <a:lnTo>
                    <a:pt x="1567857" y="284729"/>
                  </a:lnTo>
                  <a:lnTo>
                    <a:pt x="1605449" y="249018"/>
                  </a:lnTo>
                  <a:lnTo>
                    <a:pt x="1618488" y="211074"/>
                  </a:lnTo>
                  <a:lnTo>
                    <a:pt x="1615180" y="191860"/>
                  </a:lnTo>
                  <a:lnTo>
                    <a:pt x="1589579" y="154957"/>
                  </a:lnTo>
                  <a:lnTo>
                    <a:pt x="1540568" y="120585"/>
                  </a:lnTo>
                  <a:lnTo>
                    <a:pt x="1470432" y="89340"/>
                  </a:lnTo>
                  <a:lnTo>
                    <a:pt x="1428157" y="75076"/>
                  </a:lnTo>
                  <a:lnTo>
                    <a:pt x="1381458" y="61817"/>
                  </a:lnTo>
                  <a:lnTo>
                    <a:pt x="1330621" y="49637"/>
                  </a:lnTo>
                  <a:lnTo>
                    <a:pt x="1275931" y="38612"/>
                  </a:lnTo>
                  <a:lnTo>
                    <a:pt x="1217676" y="28814"/>
                  </a:lnTo>
                  <a:lnTo>
                    <a:pt x="1156139" y="20320"/>
                  </a:lnTo>
                  <a:lnTo>
                    <a:pt x="1091607" y="13203"/>
                  </a:lnTo>
                  <a:lnTo>
                    <a:pt x="1024366" y="7538"/>
                  </a:lnTo>
                  <a:lnTo>
                    <a:pt x="954701" y="3400"/>
                  </a:lnTo>
                  <a:lnTo>
                    <a:pt x="882898" y="862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96911" y="3727703"/>
              <a:ext cx="1618615" cy="422275"/>
            </a:xfrm>
            <a:custGeom>
              <a:avLst/>
              <a:gdLst/>
              <a:ahLst/>
              <a:cxnLst/>
              <a:rect l="l" t="t" r="r" b="b"/>
              <a:pathLst>
                <a:path w="1618615" h="422275">
                  <a:moveTo>
                    <a:pt x="0" y="211074"/>
                  </a:moveTo>
                  <a:lnTo>
                    <a:pt x="13038" y="173129"/>
                  </a:lnTo>
                  <a:lnTo>
                    <a:pt x="50630" y="137418"/>
                  </a:lnTo>
                  <a:lnTo>
                    <a:pt x="110489" y="104535"/>
                  </a:lnTo>
                  <a:lnTo>
                    <a:pt x="148055" y="89340"/>
                  </a:lnTo>
                  <a:lnTo>
                    <a:pt x="190330" y="75076"/>
                  </a:lnTo>
                  <a:lnTo>
                    <a:pt x="237029" y="61817"/>
                  </a:lnTo>
                  <a:lnTo>
                    <a:pt x="287866" y="49637"/>
                  </a:lnTo>
                  <a:lnTo>
                    <a:pt x="342556" y="38612"/>
                  </a:lnTo>
                  <a:lnTo>
                    <a:pt x="400811" y="28814"/>
                  </a:lnTo>
                  <a:lnTo>
                    <a:pt x="462348" y="20320"/>
                  </a:lnTo>
                  <a:lnTo>
                    <a:pt x="526880" y="13203"/>
                  </a:lnTo>
                  <a:lnTo>
                    <a:pt x="594121" y="7538"/>
                  </a:lnTo>
                  <a:lnTo>
                    <a:pt x="663786" y="3400"/>
                  </a:lnTo>
                  <a:lnTo>
                    <a:pt x="735589" y="862"/>
                  </a:lnTo>
                  <a:lnTo>
                    <a:pt x="809244" y="0"/>
                  </a:lnTo>
                  <a:lnTo>
                    <a:pt x="882898" y="862"/>
                  </a:lnTo>
                  <a:lnTo>
                    <a:pt x="954701" y="3400"/>
                  </a:lnTo>
                  <a:lnTo>
                    <a:pt x="1024366" y="7538"/>
                  </a:lnTo>
                  <a:lnTo>
                    <a:pt x="1091607" y="13203"/>
                  </a:lnTo>
                  <a:lnTo>
                    <a:pt x="1156139" y="20320"/>
                  </a:lnTo>
                  <a:lnTo>
                    <a:pt x="1217676" y="28814"/>
                  </a:lnTo>
                  <a:lnTo>
                    <a:pt x="1275931" y="38612"/>
                  </a:lnTo>
                  <a:lnTo>
                    <a:pt x="1330621" y="49637"/>
                  </a:lnTo>
                  <a:lnTo>
                    <a:pt x="1381458" y="61817"/>
                  </a:lnTo>
                  <a:lnTo>
                    <a:pt x="1428157" y="75076"/>
                  </a:lnTo>
                  <a:lnTo>
                    <a:pt x="1470432" y="89340"/>
                  </a:lnTo>
                  <a:lnTo>
                    <a:pt x="1507998" y="104535"/>
                  </a:lnTo>
                  <a:lnTo>
                    <a:pt x="1567857" y="137418"/>
                  </a:lnTo>
                  <a:lnTo>
                    <a:pt x="1605449" y="173129"/>
                  </a:lnTo>
                  <a:lnTo>
                    <a:pt x="1618488" y="211074"/>
                  </a:lnTo>
                  <a:lnTo>
                    <a:pt x="1615180" y="230287"/>
                  </a:lnTo>
                  <a:lnTo>
                    <a:pt x="1589579" y="267190"/>
                  </a:lnTo>
                  <a:lnTo>
                    <a:pt x="1540568" y="301562"/>
                  </a:lnTo>
                  <a:lnTo>
                    <a:pt x="1470432" y="332807"/>
                  </a:lnTo>
                  <a:lnTo>
                    <a:pt x="1428157" y="347071"/>
                  </a:lnTo>
                  <a:lnTo>
                    <a:pt x="1381458" y="360330"/>
                  </a:lnTo>
                  <a:lnTo>
                    <a:pt x="1330621" y="372510"/>
                  </a:lnTo>
                  <a:lnTo>
                    <a:pt x="1275931" y="383535"/>
                  </a:lnTo>
                  <a:lnTo>
                    <a:pt x="1217676" y="393333"/>
                  </a:lnTo>
                  <a:lnTo>
                    <a:pt x="1156139" y="401827"/>
                  </a:lnTo>
                  <a:lnTo>
                    <a:pt x="1091607" y="408944"/>
                  </a:lnTo>
                  <a:lnTo>
                    <a:pt x="1024366" y="414609"/>
                  </a:lnTo>
                  <a:lnTo>
                    <a:pt x="954701" y="418747"/>
                  </a:lnTo>
                  <a:lnTo>
                    <a:pt x="882898" y="421285"/>
                  </a:lnTo>
                  <a:lnTo>
                    <a:pt x="809244" y="422148"/>
                  </a:lnTo>
                  <a:lnTo>
                    <a:pt x="735589" y="421285"/>
                  </a:lnTo>
                  <a:lnTo>
                    <a:pt x="663786" y="418747"/>
                  </a:lnTo>
                  <a:lnTo>
                    <a:pt x="594121" y="414609"/>
                  </a:lnTo>
                  <a:lnTo>
                    <a:pt x="526880" y="408944"/>
                  </a:lnTo>
                  <a:lnTo>
                    <a:pt x="462348" y="401827"/>
                  </a:lnTo>
                  <a:lnTo>
                    <a:pt x="400812" y="393333"/>
                  </a:lnTo>
                  <a:lnTo>
                    <a:pt x="342556" y="383535"/>
                  </a:lnTo>
                  <a:lnTo>
                    <a:pt x="287866" y="372510"/>
                  </a:lnTo>
                  <a:lnTo>
                    <a:pt x="237029" y="360330"/>
                  </a:lnTo>
                  <a:lnTo>
                    <a:pt x="190330" y="347071"/>
                  </a:lnTo>
                  <a:lnTo>
                    <a:pt x="148055" y="332807"/>
                  </a:lnTo>
                  <a:lnTo>
                    <a:pt x="110490" y="317612"/>
                  </a:lnTo>
                  <a:lnTo>
                    <a:pt x="50630" y="284729"/>
                  </a:lnTo>
                  <a:lnTo>
                    <a:pt x="13038" y="249018"/>
                  </a:lnTo>
                  <a:lnTo>
                    <a:pt x="0" y="21107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520178" y="3724097"/>
            <a:ext cx="11734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Exp_date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167437" y="5973889"/>
            <a:ext cx="2190750" cy="431800"/>
            <a:chOff x="6167437" y="5973889"/>
            <a:chExt cx="2190750" cy="431800"/>
          </a:xfrm>
        </p:grpSpPr>
        <p:sp>
          <p:nvSpPr>
            <p:cNvPr id="32" name="object 32"/>
            <p:cNvSpPr/>
            <p:nvPr/>
          </p:nvSpPr>
          <p:spPr>
            <a:xfrm>
              <a:off x="6172200" y="5978652"/>
              <a:ext cx="2181225" cy="422275"/>
            </a:xfrm>
            <a:custGeom>
              <a:avLst/>
              <a:gdLst/>
              <a:ahLst/>
              <a:cxnLst/>
              <a:rect l="l" t="t" r="r" b="b"/>
              <a:pathLst>
                <a:path w="2181225" h="422275">
                  <a:moveTo>
                    <a:pt x="1090422" y="0"/>
                  </a:moveTo>
                  <a:lnTo>
                    <a:pt x="1015763" y="486"/>
                  </a:lnTo>
                  <a:lnTo>
                    <a:pt x="942455" y="1926"/>
                  </a:lnTo>
                  <a:lnTo>
                    <a:pt x="870660" y="4288"/>
                  </a:lnTo>
                  <a:lnTo>
                    <a:pt x="800540" y="7539"/>
                  </a:lnTo>
                  <a:lnTo>
                    <a:pt x="732258" y="11649"/>
                  </a:lnTo>
                  <a:lnTo>
                    <a:pt x="665976" y="16587"/>
                  </a:lnTo>
                  <a:lnTo>
                    <a:pt x="601855" y="22320"/>
                  </a:lnTo>
                  <a:lnTo>
                    <a:pt x="540060" y="28817"/>
                  </a:lnTo>
                  <a:lnTo>
                    <a:pt x="480752" y="36048"/>
                  </a:lnTo>
                  <a:lnTo>
                    <a:pt x="424093" y="43979"/>
                  </a:lnTo>
                  <a:lnTo>
                    <a:pt x="370246" y="52581"/>
                  </a:lnTo>
                  <a:lnTo>
                    <a:pt x="319373" y="61822"/>
                  </a:lnTo>
                  <a:lnTo>
                    <a:pt x="271637" y="71669"/>
                  </a:lnTo>
                  <a:lnTo>
                    <a:pt x="227199" y="82092"/>
                  </a:lnTo>
                  <a:lnTo>
                    <a:pt x="186224" y="93060"/>
                  </a:lnTo>
                  <a:lnTo>
                    <a:pt x="148872" y="104540"/>
                  </a:lnTo>
                  <a:lnTo>
                    <a:pt x="85689" y="128914"/>
                  </a:lnTo>
                  <a:lnTo>
                    <a:pt x="38950" y="154962"/>
                  </a:lnTo>
                  <a:lnTo>
                    <a:pt x="9954" y="182432"/>
                  </a:lnTo>
                  <a:lnTo>
                    <a:pt x="0" y="211074"/>
                  </a:lnTo>
                  <a:lnTo>
                    <a:pt x="2515" y="225525"/>
                  </a:lnTo>
                  <a:lnTo>
                    <a:pt x="38950" y="267185"/>
                  </a:lnTo>
                  <a:lnTo>
                    <a:pt x="85689" y="293233"/>
                  </a:lnTo>
                  <a:lnTo>
                    <a:pt x="148872" y="317607"/>
                  </a:lnTo>
                  <a:lnTo>
                    <a:pt x="186224" y="329087"/>
                  </a:lnTo>
                  <a:lnTo>
                    <a:pt x="227199" y="340055"/>
                  </a:lnTo>
                  <a:lnTo>
                    <a:pt x="271637" y="350478"/>
                  </a:lnTo>
                  <a:lnTo>
                    <a:pt x="319373" y="360325"/>
                  </a:lnTo>
                  <a:lnTo>
                    <a:pt x="370246" y="369566"/>
                  </a:lnTo>
                  <a:lnTo>
                    <a:pt x="424093" y="378168"/>
                  </a:lnTo>
                  <a:lnTo>
                    <a:pt x="480752" y="386099"/>
                  </a:lnTo>
                  <a:lnTo>
                    <a:pt x="540060" y="393330"/>
                  </a:lnTo>
                  <a:lnTo>
                    <a:pt x="601855" y="399827"/>
                  </a:lnTo>
                  <a:lnTo>
                    <a:pt x="665976" y="405560"/>
                  </a:lnTo>
                  <a:lnTo>
                    <a:pt x="732258" y="410498"/>
                  </a:lnTo>
                  <a:lnTo>
                    <a:pt x="800540" y="414608"/>
                  </a:lnTo>
                  <a:lnTo>
                    <a:pt x="870660" y="417859"/>
                  </a:lnTo>
                  <a:lnTo>
                    <a:pt x="942455" y="420221"/>
                  </a:lnTo>
                  <a:lnTo>
                    <a:pt x="1015763" y="421661"/>
                  </a:lnTo>
                  <a:lnTo>
                    <a:pt x="1090422" y="422148"/>
                  </a:lnTo>
                  <a:lnTo>
                    <a:pt x="1165080" y="421661"/>
                  </a:lnTo>
                  <a:lnTo>
                    <a:pt x="1238388" y="420221"/>
                  </a:lnTo>
                  <a:lnTo>
                    <a:pt x="1310183" y="417859"/>
                  </a:lnTo>
                  <a:lnTo>
                    <a:pt x="1380303" y="414608"/>
                  </a:lnTo>
                  <a:lnTo>
                    <a:pt x="1448585" y="410498"/>
                  </a:lnTo>
                  <a:lnTo>
                    <a:pt x="1514867" y="405560"/>
                  </a:lnTo>
                  <a:lnTo>
                    <a:pt x="1578988" y="399827"/>
                  </a:lnTo>
                  <a:lnTo>
                    <a:pt x="1640783" y="393330"/>
                  </a:lnTo>
                  <a:lnTo>
                    <a:pt x="1700091" y="386099"/>
                  </a:lnTo>
                  <a:lnTo>
                    <a:pt x="1756750" y="378168"/>
                  </a:lnTo>
                  <a:lnTo>
                    <a:pt x="1810597" y="369566"/>
                  </a:lnTo>
                  <a:lnTo>
                    <a:pt x="1861470" y="360325"/>
                  </a:lnTo>
                  <a:lnTo>
                    <a:pt x="1909206" y="350478"/>
                  </a:lnTo>
                  <a:lnTo>
                    <a:pt x="1953644" y="340055"/>
                  </a:lnTo>
                  <a:lnTo>
                    <a:pt x="1994619" y="329087"/>
                  </a:lnTo>
                  <a:lnTo>
                    <a:pt x="2031971" y="317607"/>
                  </a:lnTo>
                  <a:lnTo>
                    <a:pt x="2095154" y="293233"/>
                  </a:lnTo>
                  <a:lnTo>
                    <a:pt x="2141893" y="267185"/>
                  </a:lnTo>
                  <a:lnTo>
                    <a:pt x="2170889" y="239715"/>
                  </a:lnTo>
                  <a:lnTo>
                    <a:pt x="2180844" y="211074"/>
                  </a:lnTo>
                  <a:lnTo>
                    <a:pt x="2178328" y="196622"/>
                  </a:lnTo>
                  <a:lnTo>
                    <a:pt x="2141893" y="154962"/>
                  </a:lnTo>
                  <a:lnTo>
                    <a:pt x="2095154" y="128914"/>
                  </a:lnTo>
                  <a:lnTo>
                    <a:pt x="2031971" y="104540"/>
                  </a:lnTo>
                  <a:lnTo>
                    <a:pt x="1994619" y="93060"/>
                  </a:lnTo>
                  <a:lnTo>
                    <a:pt x="1953644" y="82092"/>
                  </a:lnTo>
                  <a:lnTo>
                    <a:pt x="1909206" y="71669"/>
                  </a:lnTo>
                  <a:lnTo>
                    <a:pt x="1861470" y="61822"/>
                  </a:lnTo>
                  <a:lnTo>
                    <a:pt x="1810597" y="52581"/>
                  </a:lnTo>
                  <a:lnTo>
                    <a:pt x="1756750" y="43979"/>
                  </a:lnTo>
                  <a:lnTo>
                    <a:pt x="1700091" y="36048"/>
                  </a:lnTo>
                  <a:lnTo>
                    <a:pt x="1640783" y="28817"/>
                  </a:lnTo>
                  <a:lnTo>
                    <a:pt x="1578988" y="22320"/>
                  </a:lnTo>
                  <a:lnTo>
                    <a:pt x="1514867" y="16587"/>
                  </a:lnTo>
                  <a:lnTo>
                    <a:pt x="1448585" y="11649"/>
                  </a:lnTo>
                  <a:lnTo>
                    <a:pt x="1380303" y="7539"/>
                  </a:lnTo>
                  <a:lnTo>
                    <a:pt x="1310183" y="4288"/>
                  </a:lnTo>
                  <a:lnTo>
                    <a:pt x="1238388" y="1926"/>
                  </a:lnTo>
                  <a:lnTo>
                    <a:pt x="1165080" y="486"/>
                  </a:lnTo>
                  <a:lnTo>
                    <a:pt x="1090422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72200" y="5978652"/>
              <a:ext cx="2181225" cy="422275"/>
            </a:xfrm>
            <a:custGeom>
              <a:avLst/>
              <a:gdLst/>
              <a:ahLst/>
              <a:cxnLst/>
              <a:rect l="l" t="t" r="r" b="b"/>
              <a:pathLst>
                <a:path w="2181225" h="422275">
                  <a:moveTo>
                    <a:pt x="0" y="211074"/>
                  </a:moveTo>
                  <a:lnTo>
                    <a:pt x="22153" y="168535"/>
                  </a:lnTo>
                  <a:lnTo>
                    <a:pt x="60183" y="141744"/>
                  </a:lnTo>
                  <a:lnTo>
                    <a:pt x="115306" y="116502"/>
                  </a:lnTo>
                  <a:lnTo>
                    <a:pt x="186224" y="93060"/>
                  </a:lnTo>
                  <a:lnTo>
                    <a:pt x="227199" y="82092"/>
                  </a:lnTo>
                  <a:lnTo>
                    <a:pt x="271637" y="71669"/>
                  </a:lnTo>
                  <a:lnTo>
                    <a:pt x="319373" y="61822"/>
                  </a:lnTo>
                  <a:lnTo>
                    <a:pt x="370246" y="52581"/>
                  </a:lnTo>
                  <a:lnTo>
                    <a:pt x="424093" y="43979"/>
                  </a:lnTo>
                  <a:lnTo>
                    <a:pt x="480752" y="36048"/>
                  </a:lnTo>
                  <a:lnTo>
                    <a:pt x="540060" y="28817"/>
                  </a:lnTo>
                  <a:lnTo>
                    <a:pt x="601855" y="22320"/>
                  </a:lnTo>
                  <a:lnTo>
                    <a:pt x="665976" y="16587"/>
                  </a:lnTo>
                  <a:lnTo>
                    <a:pt x="732258" y="11649"/>
                  </a:lnTo>
                  <a:lnTo>
                    <a:pt x="800540" y="7539"/>
                  </a:lnTo>
                  <a:lnTo>
                    <a:pt x="870660" y="4288"/>
                  </a:lnTo>
                  <a:lnTo>
                    <a:pt x="942455" y="1926"/>
                  </a:lnTo>
                  <a:lnTo>
                    <a:pt x="1015763" y="486"/>
                  </a:lnTo>
                  <a:lnTo>
                    <a:pt x="1090422" y="0"/>
                  </a:lnTo>
                  <a:lnTo>
                    <a:pt x="1165080" y="486"/>
                  </a:lnTo>
                  <a:lnTo>
                    <a:pt x="1238388" y="1926"/>
                  </a:lnTo>
                  <a:lnTo>
                    <a:pt x="1310183" y="4288"/>
                  </a:lnTo>
                  <a:lnTo>
                    <a:pt x="1380303" y="7539"/>
                  </a:lnTo>
                  <a:lnTo>
                    <a:pt x="1448585" y="11649"/>
                  </a:lnTo>
                  <a:lnTo>
                    <a:pt x="1514867" y="16587"/>
                  </a:lnTo>
                  <a:lnTo>
                    <a:pt x="1578988" y="22320"/>
                  </a:lnTo>
                  <a:lnTo>
                    <a:pt x="1640783" y="28817"/>
                  </a:lnTo>
                  <a:lnTo>
                    <a:pt x="1700091" y="36048"/>
                  </a:lnTo>
                  <a:lnTo>
                    <a:pt x="1756750" y="43979"/>
                  </a:lnTo>
                  <a:lnTo>
                    <a:pt x="1810597" y="52581"/>
                  </a:lnTo>
                  <a:lnTo>
                    <a:pt x="1861470" y="61822"/>
                  </a:lnTo>
                  <a:lnTo>
                    <a:pt x="1909206" y="71669"/>
                  </a:lnTo>
                  <a:lnTo>
                    <a:pt x="1953644" y="82092"/>
                  </a:lnTo>
                  <a:lnTo>
                    <a:pt x="1994619" y="93060"/>
                  </a:lnTo>
                  <a:lnTo>
                    <a:pt x="2031971" y="104540"/>
                  </a:lnTo>
                  <a:lnTo>
                    <a:pt x="2095154" y="128914"/>
                  </a:lnTo>
                  <a:lnTo>
                    <a:pt x="2141893" y="154962"/>
                  </a:lnTo>
                  <a:lnTo>
                    <a:pt x="2170889" y="182432"/>
                  </a:lnTo>
                  <a:lnTo>
                    <a:pt x="2180844" y="211074"/>
                  </a:lnTo>
                  <a:lnTo>
                    <a:pt x="2178328" y="225525"/>
                  </a:lnTo>
                  <a:lnTo>
                    <a:pt x="2141893" y="267185"/>
                  </a:lnTo>
                  <a:lnTo>
                    <a:pt x="2095154" y="293233"/>
                  </a:lnTo>
                  <a:lnTo>
                    <a:pt x="2031971" y="317607"/>
                  </a:lnTo>
                  <a:lnTo>
                    <a:pt x="1994619" y="329087"/>
                  </a:lnTo>
                  <a:lnTo>
                    <a:pt x="1953644" y="340055"/>
                  </a:lnTo>
                  <a:lnTo>
                    <a:pt x="1909206" y="350478"/>
                  </a:lnTo>
                  <a:lnTo>
                    <a:pt x="1861470" y="360325"/>
                  </a:lnTo>
                  <a:lnTo>
                    <a:pt x="1810597" y="369566"/>
                  </a:lnTo>
                  <a:lnTo>
                    <a:pt x="1756750" y="378168"/>
                  </a:lnTo>
                  <a:lnTo>
                    <a:pt x="1700091" y="386099"/>
                  </a:lnTo>
                  <a:lnTo>
                    <a:pt x="1640783" y="393330"/>
                  </a:lnTo>
                  <a:lnTo>
                    <a:pt x="1578988" y="399827"/>
                  </a:lnTo>
                  <a:lnTo>
                    <a:pt x="1514867" y="405560"/>
                  </a:lnTo>
                  <a:lnTo>
                    <a:pt x="1448585" y="410498"/>
                  </a:lnTo>
                  <a:lnTo>
                    <a:pt x="1380303" y="414608"/>
                  </a:lnTo>
                  <a:lnTo>
                    <a:pt x="1310183" y="417859"/>
                  </a:lnTo>
                  <a:lnTo>
                    <a:pt x="1238388" y="420221"/>
                  </a:lnTo>
                  <a:lnTo>
                    <a:pt x="1165080" y="421661"/>
                  </a:lnTo>
                  <a:lnTo>
                    <a:pt x="1090422" y="422148"/>
                  </a:lnTo>
                  <a:lnTo>
                    <a:pt x="1015763" y="421661"/>
                  </a:lnTo>
                  <a:lnTo>
                    <a:pt x="942455" y="420221"/>
                  </a:lnTo>
                  <a:lnTo>
                    <a:pt x="870660" y="417859"/>
                  </a:lnTo>
                  <a:lnTo>
                    <a:pt x="800540" y="414608"/>
                  </a:lnTo>
                  <a:lnTo>
                    <a:pt x="732258" y="410498"/>
                  </a:lnTo>
                  <a:lnTo>
                    <a:pt x="665976" y="405560"/>
                  </a:lnTo>
                  <a:lnTo>
                    <a:pt x="601855" y="399827"/>
                  </a:lnTo>
                  <a:lnTo>
                    <a:pt x="540060" y="393330"/>
                  </a:lnTo>
                  <a:lnTo>
                    <a:pt x="480752" y="386099"/>
                  </a:lnTo>
                  <a:lnTo>
                    <a:pt x="424093" y="378168"/>
                  </a:lnTo>
                  <a:lnTo>
                    <a:pt x="370246" y="369566"/>
                  </a:lnTo>
                  <a:lnTo>
                    <a:pt x="319373" y="360325"/>
                  </a:lnTo>
                  <a:lnTo>
                    <a:pt x="271637" y="350478"/>
                  </a:lnTo>
                  <a:lnTo>
                    <a:pt x="227199" y="340055"/>
                  </a:lnTo>
                  <a:lnTo>
                    <a:pt x="186224" y="329087"/>
                  </a:lnTo>
                  <a:lnTo>
                    <a:pt x="148872" y="317607"/>
                  </a:lnTo>
                  <a:lnTo>
                    <a:pt x="85689" y="293233"/>
                  </a:lnTo>
                  <a:lnTo>
                    <a:pt x="38950" y="267185"/>
                  </a:lnTo>
                  <a:lnTo>
                    <a:pt x="9954" y="239715"/>
                  </a:lnTo>
                  <a:lnTo>
                    <a:pt x="0" y="21107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84365" y="5976010"/>
            <a:ext cx="1558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Contract_no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16089" y="2330005"/>
            <a:ext cx="7922259" cy="3653790"/>
            <a:chOff x="716089" y="2330005"/>
            <a:chExt cx="7922259" cy="3653790"/>
          </a:xfrm>
        </p:grpSpPr>
        <p:sp>
          <p:nvSpPr>
            <p:cNvPr id="36" name="object 36"/>
            <p:cNvSpPr/>
            <p:nvPr/>
          </p:nvSpPr>
          <p:spPr>
            <a:xfrm>
              <a:off x="1248155" y="4149851"/>
              <a:ext cx="7385684" cy="1828800"/>
            </a:xfrm>
            <a:custGeom>
              <a:avLst/>
              <a:gdLst/>
              <a:ahLst/>
              <a:cxnLst/>
              <a:rect l="l" t="t" r="r" b="b"/>
              <a:pathLst>
                <a:path w="7385684" h="1828800">
                  <a:moveTo>
                    <a:pt x="211835" y="1266444"/>
                  </a:moveTo>
                  <a:lnTo>
                    <a:pt x="0" y="1828800"/>
                  </a:lnTo>
                </a:path>
                <a:path w="7385684" h="1828800">
                  <a:moveTo>
                    <a:pt x="1196339" y="1266444"/>
                  </a:moveTo>
                  <a:lnTo>
                    <a:pt x="2040635" y="1828800"/>
                  </a:lnTo>
                </a:path>
                <a:path w="7385684" h="1828800">
                  <a:moveTo>
                    <a:pt x="5628132" y="1336548"/>
                  </a:moveTo>
                  <a:lnTo>
                    <a:pt x="5838444" y="1828800"/>
                  </a:lnTo>
                </a:path>
                <a:path w="7385684" h="1828800">
                  <a:moveTo>
                    <a:pt x="7385304" y="0"/>
                  </a:moveTo>
                  <a:lnTo>
                    <a:pt x="6612636" y="6324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0851" y="2334767"/>
              <a:ext cx="1407160" cy="492759"/>
            </a:xfrm>
            <a:custGeom>
              <a:avLst/>
              <a:gdLst/>
              <a:ahLst/>
              <a:cxnLst/>
              <a:rect l="l" t="t" r="r" b="b"/>
              <a:pathLst>
                <a:path w="1407160" h="492760">
                  <a:moveTo>
                    <a:pt x="703326" y="0"/>
                  </a:moveTo>
                  <a:lnTo>
                    <a:pt x="635590" y="1127"/>
                  </a:lnTo>
                  <a:lnTo>
                    <a:pt x="569676" y="4439"/>
                  </a:lnTo>
                  <a:lnTo>
                    <a:pt x="505878" y="9834"/>
                  </a:lnTo>
                  <a:lnTo>
                    <a:pt x="444492" y="17207"/>
                  </a:lnTo>
                  <a:lnTo>
                    <a:pt x="385812" y="26455"/>
                  </a:lnTo>
                  <a:lnTo>
                    <a:pt x="330133" y="37476"/>
                  </a:lnTo>
                  <a:lnTo>
                    <a:pt x="277749" y="50166"/>
                  </a:lnTo>
                  <a:lnTo>
                    <a:pt x="228955" y="64421"/>
                  </a:lnTo>
                  <a:lnTo>
                    <a:pt x="184046" y="80139"/>
                  </a:lnTo>
                  <a:lnTo>
                    <a:pt x="143317" y="97215"/>
                  </a:lnTo>
                  <a:lnTo>
                    <a:pt x="107062" y="115548"/>
                  </a:lnTo>
                  <a:lnTo>
                    <a:pt x="49155" y="155566"/>
                  </a:lnTo>
                  <a:lnTo>
                    <a:pt x="12681" y="199367"/>
                  </a:lnTo>
                  <a:lnTo>
                    <a:pt x="0" y="246126"/>
                  </a:lnTo>
                  <a:lnTo>
                    <a:pt x="3219" y="269823"/>
                  </a:lnTo>
                  <a:lnTo>
                    <a:pt x="28091" y="315206"/>
                  </a:lnTo>
                  <a:lnTo>
                    <a:pt x="75577" y="357219"/>
                  </a:lnTo>
                  <a:lnTo>
                    <a:pt x="143317" y="395036"/>
                  </a:lnTo>
                  <a:lnTo>
                    <a:pt x="184046" y="412112"/>
                  </a:lnTo>
                  <a:lnTo>
                    <a:pt x="228955" y="427830"/>
                  </a:lnTo>
                  <a:lnTo>
                    <a:pt x="277749" y="442085"/>
                  </a:lnTo>
                  <a:lnTo>
                    <a:pt x="330133" y="454775"/>
                  </a:lnTo>
                  <a:lnTo>
                    <a:pt x="385812" y="465796"/>
                  </a:lnTo>
                  <a:lnTo>
                    <a:pt x="444492" y="475044"/>
                  </a:lnTo>
                  <a:lnTo>
                    <a:pt x="505878" y="482417"/>
                  </a:lnTo>
                  <a:lnTo>
                    <a:pt x="569676" y="487812"/>
                  </a:lnTo>
                  <a:lnTo>
                    <a:pt x="635590" y="491124"/>
                  </a:lnTo>
                  <a:lnTo>
                    <a:pt x="703326" y="492252"/>
                  </a:lnTo>
                  <a:lnTo>
                    <a:pt x="771069" y="491124"/>
                  </a:lnTo>
                  <a:lnTo>
                    <a:pt x="836989" y="487812"/>
                  </a:lnTo>
                  <a:lnTo>
                    <a:pt x="900791" y="482417"/>
                  </a:lnTo>
                  <a:lnTo>
                    <a:pt x="962180" y="475044"/>
                  </a:lnTo>
                  <a:lnTo>
                    <a:pt x="1020861" y="465796"/>
                  </a:lnTo>
                  <a:lnTo>
                    <a:pt x="1076541" y="454775"/>
                  </a:lnTo>
                  <a:lnTo>
                    <a:pt x="1128924" y="442085"/>
                  </a:lnTo>
                  <a:lnTo>
                    <a:pt x="1177716" y="427830"/>
                  </a:lnTo>
                  <a:lnTo>
                    <a:pt x="1222623" y="412112"/>
                  </a:lnTo>
                  <a:lnTo>
                    <a:pt x="1263349" y="395036"/>
                  </a:lnTo>
                  <a:lnTo>
                    <a:pt x="1299601" y="376703"/>
                  </a:lnTo>
                  <a:lnTo>
                    <a:pt x="1357503" y="336685"/>
                  </a:lnTo>
                  <a:lnTo>
                    <a:pt x="1393972" y="292884"/>
                  </a:lnTo>
                  <a:lnTo>
                    <a:pt x="1406652" y="246126"/>
                  </a:lnTo>
                  <a:lnTo>
                    <a:pt x="1403432" y="222428"/>
                  </a:lnTo>
                  <a:lnTo>
                    <a:pt x="1378563" y="177045"/>
                  </a:lnTo>
                  <a:lnTo>
                    <a:pt x="1331084" y="135032"/>
                  </a:lnTo>
                  <a:lnTo>
                    <a:pt x="1263349" y="97215"/>
                  </a:lnTo>
                  <a:lnTo>
                    <a:pt x="1222623" y="80139"/>
                  </a:lnTo>
                  <a:lnTo>
                    <a:pt x="1177716" y="64421"/>
                  </a:lnTo>
                  <a:lnTo>
                    <a:pt x="1128924" y="50166"/>
                  </a:lnTo>
                  <a:lnTo>
                    <a:pt x="1076541" y="37476"/>
                  </a:lnTo>
                  <a:lnTo>
                    <a:pt x="1020861" y="26455"/>
                  </a:lnTo>
                  <a:lnTo>
                    <a:pt x="962180" y="17207"/>
                  </a:lnTo>
                  <a:lnTo>
                    <a:pt x="900791" y="9834"/>
                  </a:lnTo>
                  <a:lnTo>
                    <a:pt x="836989" y="4439"/>
                  </a:lnTo>
                  <a:lnTo>
                    <a:pt x="771069" y="1127"/>
                  </a:lnTo>
                  <a:lnTo>
                    <a:pt x="70332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0851" y="2334767"/>
              <a:ext cx="1407160" cy="492759"/>
            </a:xfrm>
            <a:custGeom>
              <a:avLst/>
              <a:gdLst/>
              <a:ahLst/>
              <a:cxnLst/>
              <a:rect l="l" t="t" r="r" b="b"/>
              <a:pathLst>
                <a:path w="1407160" h="492760">
                  <a:moveTo>
                    <a:pt x="0" y="246126"/>
                  </a:moveTo>
                  <a:lnTo>
                    <a:pt x="12681" y="199367"/>
                  </a:lnTo>
                  <a:lnTo>
                    <a:pt x="49155" y="155566"/>
                  </a:lnTo>
                  <a:lnTo>
                    <a:pt x="107062" y="115548"/>
                  </a:lnTo>
                  <a:lnTo>
                    <a:pt x="143317" y="97215"/>
                  </a:lnTo>
                  <a:lnTo>
                    <a:pt x="184046" y="80139"/>
                  </a:lnTo>
                  <a:lnTo>
                    <a:pt x="228955" y="64421"/>
                  </a:lnTo>
                  <a:lnTo>
                    <a:pt x="277749" y="50166"/>
                  </a:lnTo>
                  <a:lnTo>
                    <a:pt x="330133" y="37476"/>
                  </a:lnTo>
                  <a:lnTo>
                    <a:pt x="385812" y="26455"/>
                  </a:lnTo>
                  <a:lnTo>
                    <a:pt x="444492" y="17207"/>
                  </a:lnTo>
                  <a:lnTo>
                    <a:pt x="505878" y="9834"/>
                  </a:lnTo>
                  <a:lnTo>
                    <a:pt x="569676" y="4439"/>
                  </a:lnTo>
                  <a:lnTo>
                    <a:pt x="635590" y="1127"/>
                  </a:lnTo>
                  <a:lnTo>
                    <a:pt x="703326" y="0"/>
                  </a:lnTo>
                  <a:lnTo>
                    <a:pt x="771069" y="1127"/>
                  </a:lnTo>
                  <a:lnTo>
                    <a:pt x="836989" y="4439"/>
                  </a:lnTo>
                  <a:lnTo>
                    <a:pt x="900791" y="9834"/>
                  </a:lnTo>
                  <a:lnTo>
                    <a:pt x="962180" y="17207"/>
                  </a:lnTo>
                  <a:lnTo>
                    <a:pt x="1020861" y="26455"/>
                  </a:lnTo>
                  <a:lnTo>
                    <a:pt x="1076541" y="37476"/>
                  </a:lnTo>
                  <a:lnTo>
                    <a:pt x="1128924" y="50166"/>
                  </a:lnTo>
                  <a:lnTo>
                    <a:pt x="1177716" y="64421"/>
                  </a:lnTo>
                  <a:lnTo>
                    <a:pt x="1222623" y="80139"/>
                  </a:lnTo>
                  <a:lnTo>
                    <a:pt x="1263349" y="97215"/>
                  </a:lnTo>
                  <a:lnTo>
                    <a:pt x="1299601" y="115548"/>
                  </a:lnTo>
                  <a:lnTo>
                    <a:pt x="1357503" y="155566"/>
                  </a:lnTo>
                  <a:lnTo>
                    <a:pt x="1393972" y="199367"/>
                  </a:lnTo>
                  <a:lnTo>
                    <a:pt x="1406652" y="246126"/>
                  </a:lnTo>
                  <a:lnTo>
                    <a:pt x="1403432" y="269823"/>
                  </a:lnTo>
                  <a:lnTo>
                    <a:pt x="1378563" y="315206"/>
                  </a:lnTo>
                  <a:lnTo>
                    <a:pt x="1331084" y="357219"/>
                  </a:lnTo>
                  <a:lnTo>
                    <a:pt x="1263349" y="395036"/>
                  </a:lnTo>
                  <a:lnTo>
                    <a:pt x="1222623" y="412112"/>
                  </a:lnTo>
                  <a:lnTo>
                    <a:pt x="1177716" y="427830"/>
                  </a:lnTo>
                  <a:lnTo>
                    <a:pt x="1128924" y="442085"/>
                  </a:lnTo>
                  <a:lnTo>
                    <a:pt x="1076541" y="454775"/>
                  </a:lnTo>
                  <a:lnTo>
                    <a:pt x="1020861" y="465796"/>
                  </a:lnTo>
                  <a:lnTo>
                    <a:pt x="962180" y="475044"/>
                  </a:lnTo>
                  <a:lnTo>
                    <a:pt x="900791" y="482417"/>
                  </a:lnTo>
                  <a:lnTo>
                    <a:pt x="836989" y="487812"/>
                  </a:lnTo>
                  <a:lnTo>
                    <a:pt x="771069" y="491124"/>
                  </a:lnTo>
                  <a:lnTo>
                    <a:pt x="703326" y="492252"/>
                  </a:lnTo>
                  <a:lnTo>
                    <a:pt x="635590" y="491124"/>
                  </a:lnTo>
                  <a:lnTo>
                    <a:pt x="569676" y="487812"/>
                  </a:lnTo>
                  <a:lnTo>
                    <a:pt x="505878" y="482417"/>
                  </a:lnTo>
                  <a:lnTo>
                    <a:pt x="444492" y="475044"/>
                  </a:lnTo>
                  <a:lnTo>
                    <a:pt x="385812" y="465796"/>
                  </a:lnTo>
                  <a:lnTo>
                    <a:pt x="330133" y="454775"/>
                  </a:lnTo>
                  <a:lnTo>
                    <a:pt x="277749" y="442085"/>
                  </a:lnTo>
                  <a:lnTo>
                    <a:pt x="228955" y="427830"/>
                  </a:lnTo>
                  <a:lnTo>
                    <a:pt x="184046" y="412112"/>
                  </a:lnTo>
                  <a:lnTo>
                    <a:pt x="143317" y="395036"/>
                  </a:lnTo>
                  <a:lnTo>
                    <a:pt x="107062" y="376703"/>
                  </a:lnTo>
                  <a:lnTo>
                    <a:pt x="49155" y="336685"/>
                  </a:lnTo>
                  <a:lnTo>
                    <a:pt x="12681" y="292884"/>
                  </a:lnTo>
                  <a:lnTo>
                    <a:pt x="0" y="246126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82802" y="2333370"/>
            <a:ext cx="1084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Emp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o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885497" y="2694241"/>
            <a:ext cx="1416685" cy="503555"/>
            <a:chOff x="5885497" y="2694241"/>
            <a:chExt cx="1416685" cy="503555"/>
          </a:xfrm>
        </p:grpSpPr>
        <p:sp>
          <p:nvSpPr>
            <p:cNvPr id="41" name="object 41"/>
            <p:cNvSpPr/>
            <p:nvPr/>
          </p:nvSpPr>
          <p:spPr>
            <a:xfrm>
              <a:off x="5890259" y="2699004"/>
              <a:ext cx="1407160" cy="494030"/>
            </a:xfrm>
            <a:custGeom>
              <a:avLst/>
              <a:gdLst/>
              <a:ahLst/>
              <a:cxnLst/>
              <a:rect l="l" t="t" r="r" b="b"/>
              <a:pathLst>
                <a:path w="1407159" h="494030">
                  <a:moveTo>
                    <a:pt x="703325" y="0"/>
                  </a:moveTo>
                  <a:lnTo>
                    <a:pt x="635582" y="1129"/>
                  </a:lnTo>
                  <a:lnTo>
                    <a:pt x="569662" y="4450"/>
                  </a:lnTo>
                  <a:lnTo>
                    <a:pt x="505860" y="9857"/>
                  </a:lnTo>
                  <a:lnTo>
                    <a:pt x="444471" y="17249"/>
                  </a:lnTo>
                  <a:lnTo>
                    <a:pt x="385790" y="26521"/>
                  </a:lnTo>
                  <a:lnTo>
                    <a:pt x="330110" y="37571"/>
                  </a:lnTo>
                  <a:lnTo>
                    <a:pt x="277727" y="50295"/>
                  </a:lnTo>
                  <a:lnTo>
                    <a:pt x="228935" y="64590"/>
                  </a:lnTo>
                  <a:lnTo>
                    <a:pt x="184028" y="80352"/>
                  </a:lnTo>
                  <a:lnTo>
                    <a:pt x="143302" y="97479"/>
                  </a:lnTo>
                  <a:lnTo>
                    <a:pt x="107050" y="115867"/>
                  </a:lnTo>
                  <a:lnTo>
                    <a:pt x="49148" y="156011"/>
                  </a:lnTo>
                  <a:lnTo>
                    <a:pt x="12679" y="199961"/>
                  </a:lnTo>
                  <a:lnTo>
                    <a:pt x="0" y="246887"/>
                  </a:lnTo>
                  <a:lnTo>
                    <a:pt x="3219" y="270672"/>
                  </a:lnTo>
                  <a:lnTo>
                    <a:pt x="28088" y="316213"/>
                  </a:lnTo>
                  <a:lnTo>
                    <a:pt x="75567" y="358363"/>
                  </a:lnTo>
                  <a:lnTo>
                    <a:pt x="143302" y="396296"/>
                  </a:lnTo>
                  <a:lnTo>
                    <a:pt x="184028" y="413423"/>
                  </a:lnTo>
                  <a:lnTo>
                    <a:pt x="228935" y="429185"/>
                  </a:lnTo>
                  <a:lnTo>
                    <a:pt x="277727" y="443480"/>
                  </a:lnTo>
                  <a:lnTo>
                    <a:pt x="330110" y="456204"/>
                  </a:lnTo>
                  <a:lnTo>
                    <a:pt x="385790" y="467254"/>
                  </a:lnTo>
                  <a:lnTo>
                    <a:pt x="444471" y="476526"/>
                  </a:lnTo>
                  <a:lnTo>
                    <a:pt x="505860" y="483918"/>
                  </a:lnTo>
                  <a:lnTo>
                    <a:pt x="569662" y="489325"/>
                  </a:lnTo>
                  <a:lnTo>
                    <a:pt x="635582" y="492646"/>
                  </a:lnTo>
                  <a:lnTo>
                    <a:pt x="703325" y="493775"/>
                  </a:lnTo>
                  <a:lnTo>
                    <a:pt x="771069" y="492646"/>
                  </a:lnTo>
                  <a:lnTo>
                    <a:pt x="836989" y="489325"/>
                  </a:lnTo>
                  <a:lnTo>
                    <a:pt x="900791" y="483918"/>
                  </a:lnTo>
                  <a:lnTo>
                    <a:pt x="962180" y="476526"/>
                  </a:lnTo>
                  <a:lnTo>
                    <a:pt x="1020861" y="467254"/>
                  </a:lnTo>
                  <a:lnTo>
                    <a:pt x="1076541" y="456204"/>
                  </a:lnTo>
                  <a:lnTo>
                    <a:pt x="1128924" y="443480"/>
                  </a:lnTo>
                  <a:lnTo>
                    <a:pt x="1177716" y="429185"/>
                  </a:lnTo>
                  <a:lnTo>
                    <a:pt x="1222623" y="413423"/>
                  </a:lnTo>
                  <a:lnTo>
                    <a:pt x="1263349" y="396296"/>
                  </a:lnTo>
                  <a:lnTo>
                    <a:pt x="1299601" y="377908"/>
                  </a:lnTo>
                  <a:lnTo>
                    <a:pt x="1357503" y="337764"/>
                  </a:lnTo>
                  <a:lnTo>
                    <a:pt x="1393972" y="293814"/>
                  </a:lnTo>
                  <a:lnTo>
                    <a:pt x="1406651" y="246887"/>
                  </a:lnTo>
                  <a:lnTo>
                    <a:pt x="1403432" y="223103"/>
                  </a:lnTo>
                  <a:lnTo>
                    <a:pt x="1378563" y="177562"/>
                  </a:lnTo>
                  <a:lnTo>
                    <a:pt x="1331084" y="135412"/>
                  </a:lnTo>
                  <a:lnTo>
                    <a:pt x="1263349" y="97479"/>
                  </a:lnTo>
                  <a:lnTo>
                    <a:pt x="1222623" y="80352"/>
                  </a:lnTo>
                  <a:lnTo>
                    <a:pt x="1177716" y="64590"/>
                  </a:lnTo>
                  <a:lnTo>
                    <a:pt x="1128924" y="50295"/>
                  </a:lnTo>
                  <a:lnTo>
                    <a:pt x="1076541" y="37571"/>
                  </a:lnTo>
                  <a:lnTo>
                    <a:pt x="1020861" y="26521"/>
                  </a:lnTo>
                  <a:lnTo>
                    <a:pt x="962180" y="17249"/>
                  </a:lnTo>
                  <a:lnTo>
                    <a:pt x="900791" y="9857"/>
                  </a:lnTo>
                  <a:lnTo>
                    <a:pt x="836989" y="4450"/>
                  </a:lnTo>
                  <a:lnTo>
                    <a:pt x="771069" y="1129"/>
                  </a:lnTo>
                  <a:lnTo>
                    <a:pt x="70332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90259" y="2699004"/>
              <a:ext cx="1407160" cy="494030"/>
            </a:xfrm>
            <a:custGeom>
              <a:avLst/>
              <a:gdLst/>
              <a:ahLst/>
              <a:cxnLst/>
              <a:rect l="l" t="t" r="r" b="b"/>
              <a:pathLst>
                <a:path w="1407159" h="494030">
                  <a:moveTo>
                    <a:pt x="0" y="246887"/>
                  </a:moveTo>
                  <a:lnTo>
                    <a:pt x="12679" y="199961"/>
                  </a:lnTo>
                  <a:lnTo>
                    <a:pt x="49148" y="156011"/>
                  </a:lnTo>
                  <a:lnTo>
                    <a:pt x="107050" y="115867"/>
                  </a:lnTo>
                  <a:lnTo>
                    <a:pt x="143302" y="97479"/>
                  </a:lnTo>
                  <a:lnTo>
                    <a:pt x="184028" y="80352"/>
                  </a:lnTo>
                  <a:lnTo>
                    <a:pt x="228935" y="64590"/>
                  </a:lnTo>
                  <a:lnTo>
                    <a:pt x="277727" y="50295"/>
                  </a:lnTo>
                  <a:lnTo>
                    <a:pt x="330110" y="37571"/>
                  </a:lnTo>
                  <a:lnTo>
                    <a:pt x="385790" y="26521"/>
                  </a:lnTo>
                  <a:lnTo>
                    <a:pt x="444471" y="17249"/>
                  </a:lnTo>
                  <a:lnTo>
                    <a:pt x="505860" y="9857"/>
                  </a:lnTo>
                  <a:lnTo>
                    <a:pt x="569662" y="4450"/>
                  </a:lnTo>
                  <a:lnTo>
                    <a:pt x="635582" y="1129"/>
                  </a:lnTo>
                  <a:lnTo>
                    <a:pt x="703325" y="0"/>
                  </a:lnTo>
                  <a:lnTo>
                    <a:pt x="771069" y="1129"/>
                  </a:lnTo>
                  <a:lnTo>
                    <a:pt x="836989" y="4450"/>
                  </a:lnTo>
                  <a:lnTo>
                    <a:pt x="900791" y="9857"/>
                  </a:lnTo>
                  <a:lnTo>
                    <a:pt x="962180" y="17249"/>
                  </a:lnTo>
                  <a:lnTo>
                    <a:pt x="1020861" y="26521"/>
                  </a:lnTo>
                  <a:lnTo>
                    <a:pt x="1076541" y="37571"/>
                  </a:lnTo>
                  <a:lnTo>
                    <a:pt x="1128924" y="50295"/>
                  </a:lnTo>
                  <a:lnTo>
                    <a:pt x="1177716" y="64590"/>
                  </a:lnTo>
                  <a:lnTo>
                    <a:pt x="1222623" y="80352"/>
                  </a:lnTo>
                  <a:lnTo>
                    <a:pt x="1263349" y="97479"/>
                  </a:lnTo>
                  <a:lnTo>
                    <a:pt x="1299601" y="115867"/>
                  </a:lnTo>
                  <a:lnTo>
                    <a:pt x="1357503" y="156011"/>
                  </a:lnTo>
                  <a:lnTo>
                    <a:pt x="1393972" y="199961"/>
                  </a:lnTo>
                  <a:lnTo>
                    <a:pt x="1406651" y="246887"/>
                  </a:lnTo>
                  <a:lnTo>
                    <a:pt x="1403432" y="270672"/>
                  </a:lnTo>
                  <a:lnTo>
                    <a:pt x="1378563" y="316213"/>
                  </a:lnTo>
                  <a:lnTo>
                    <a:pt x="1331084" y="358363"/>
                  </a:lnTo>
                  <a:lnTo>
                    <a:pt x="1263349" y="396296"/>
                  </a:lnTo>
                  <a:lnTo>
                    <a:pt x="1222623" y="413423"/>
                  </a:lnTo>
                  <a:lnTo>
                    <a:pt x="1177716" y="429185"/>
                  </a:lnTo>
                  <a:lnTo>
                    <a:pt x="1128924" y="443480"/>
                  </a:lnTo>
                  <a:lnTo>
                    <a:pt x="1076541" y="456204"/>
                  </a:lnTo>
                  <a:lnTo>
                    <a:pt x="1020861" y="467254"/>
                  </a:lnTo>
                  <a:lnTo>
                    <a:pt x="962180" y="476526"/>
                  </a:lnTo>
                  <a:lnTo>
                    <a:pt x="900791" y="483918"/>
                  </a:lnTo>
                  <a:lnTo>
                    <a:pt x="836989" y="489325"/>
                  </a:lnTo>
                  <a:lnTo>
                    <a:pt x="771069" y="492646"/>
                  </a:lnTo>
                  <a:lnTo>
                    <a:pt x="703325" y="493775"/>
                  </a:lnTo>
                  <a:lnTo>
                    <a:pt x="635582" y="492646"/>
                  </a:lnTo>
                  <a:lnTo>
                    <a:pt x="569662" y="489325"/>
                  </a:lnTo>
                  <a:lnTo>
                    <a:pt x="505860" y="483918"/>
                  </a:lnTo>
                  <a:lnTo>
                    <a:pt x="444471" y="476526"/>
                  </a:lnTo>
                  <a:lnTo>
                    <a:pt x="385790" y="467254"/>
                  </a:lnTo>
                  <a:lnTo>
                    <a:pt x="330110" y="456204"/>
                  </a:lnTo>
                  <a:lnTo>
                    <a:pt x="277727" y="443480"/>
                  </a:lnTo>
                  <a:lnTo>
                    <a:pt x="228935" y="429185"/>
                  </a:lnTo>
                  <a:lnTo>
                    <a:pt x="184028" y="413423"/>
                  </a:lnTo>
                  <a:lnTo>
                    <a:pt x="143302" y="396296"/>
                  </a:lnTo>
                  <a:lnTo>
                    <a:pt x="107050" y="377908"/>
                  </a:lnTo>
                  <a:lnTo>
                    <a:pt x="49148" y="337764"/>
                  </a:lnTo>
                  <a:lnTo>
                    <a:pt x="12679" y="293814"/>
                  </a:lnTo>
                  <a:lnTo>
                    <a:pt x="0" y="2468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259195" y="2697302"/>
            <a:ext cx="670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DOB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063805" y="1788985"/>
            <a:ext cx="1416685" cy="502284"/>
            <a:chOff x="6063805" y="1788985"/>
            <a:chExt cx="1416685" cy="502284"/>
          </a:xfrm>
        </p:grpSpPr>
        <p:sp>
          <p:nvSpPr>
            <p:cNvPr id="45" name="object 45"/>
            <p:cNvSpPr/>
            <p:nvPr/>
          </p:nvSpPr>
          <p:spPr>
            <a:xfrm>
              <a:off x="6068567" y="1793748"/>
              <a:ext cx="1407160" cy="492759"/>
            </a:xfrm>
            <a:custGeom>
              <a:avLst/>
              <a:gdLst/>
              <a:ahLst/>
              <a:cxnLst/>
              <a:rect l="l" t="t" r="r" b="b"/>
              <a:pathLst>
                <a:path w="1407159" h="492760">
                  <a:moveTo>
                    <a:pt x="703326" y="0"/>
                  </a:moveTo>
                  <a:lnTo>
                    <a:pt x="635582" y="1127"/>
                  </a:lnTo>
                  <a:lnTo>
                    <a:pt x="569662" y="4439"/>
                  </a:lnTo>
                  <a:lnTo>
                    <a:pt x="505860" y="9834"/>
                  </a:lnTo>
                  <a:lnTo>
                    <a:pt x="444471" y="17207"/>
                  </a:lnTo>
                  <a:lnTo>
                    <a:pt x="385790" y="26455"/>
                  </a:lnTo>
                  <a:lnTo>
                    <a:pt x="330110" y="37476"/>
                  </a:lnTo>
                  <a:lnTo>
                    <a:pt x="277727" y="50166"/>
                  </a:lnTo>
                  <a:lnTo>
                    <a:pt x="228935" y="64421"/>
                  </a:lnTo>
                  <a:lnTo>
                    <a:pt x="184028" y="80139"/>
                  </a:lnTo>
                  <a:lnTo>
                    <a:pt x="143302" y="97215"/>
                  </a:lnTo>
                  <a:lnTo>
                    <a:pt x="107050" y="115548"/>
                  </a:lnTo>
                  <a:lnTo>
                    <a:pt x="49148" y="155566"/>
                  </a:lnTo>
                  <a:lnTo>
                    <a:pt x="12679" y="199367"/>
                  </a:lnTo>
                  <a:lnTo>
                    <a:pt x="0" y="246125"/>
                  </a:lnTo>
                  <a:lnTo>
                    <a:pt x="3219" y="269823"/>
                  </a:lnTo>
                  <a:lnTo>
                    <a:pt x="28088" y="315206"/>
                  </a:lnTo>
                  <a:lnTo>
                    <a:pt x="75567" y="357219"/>
                  </a:lnTo>
                  <a:lnTo>
                    <a:pt x="143302" y="395036"/>
                  </a:lnTo>
                  <a:lnTo>
                    <a:pt x="184028" y="412112"/>
                  </a:lnTo>
                  <a:lnTo>
                    <a:pt x="228935" y="427830"/>
                  </a:lnTo>
                  <a:lnTo>
                    <a:pt x="277727" y="442085"/>
                  </a:lnTo>
                  <a:lnTo>
                    <a:pt x="330110" y="454775"/>
                  </a:lnTo>
                  <a:lnTo>
                    <a:pt x="385790" y="465796"/>
                  </a:lnTo>
                  <a:lnTo>
                    <a:pt x="444471" y="475044"/>
                  </a:lnTo>
                  <a:lnTo>
                    <a:pt x="505860" y="482417"/>
                  </a:lnTo>
                  <a:lnTo>
                    <a:pt x="569662" y="487812"/>
                  </a:lnTo>
                  <a:lnTo>
                    <a:pt x="635582" y="491124"/>
                  </a:lnTo>
                  <a:lnTo>
                    <a:pt x="703326" y="492251"/>
                  </a:lnTo>
                  <a:lnTo>
                    <a:pt x="771069" y="491124"/>
                  </a:lnTo>
                  <a:lnTo>
                    <a:pt x="836989" y="487812"/>
                  </a:lnTo>
                  <a:lnTo>
                    <a:pt x="900791" y="482417"/>
                  </a:lnTo>
                  <a:lnTo>
                    <a:pt x="962180" y="475044"/>
                  </a:lnTo>
                  <a:lnTo>
                    <a:pt x="1020861" y="465796"/>
                  </a:lnTo>
                  <a:lnTo>
                    <a:pt x="1076541" y="454775"/>
                  </a:lnTo>
                  <a:lnTo>
                    <a:pt x="1128924" y="442085"/>
                  </a:lnTo>
                  <a:lnTo>
                    <a:pt x="1177716" y="427830"/>
                  </a:lnTo>
                  <a:lnTo>
                    <a:pt x="1222623" y="412112"/>
                  </a:lnTo>
                  <a:lnTo>
                    <a:pt x="1263349" y="395036"/>
                  </a:lnTo>
                  <a:lnTo>
                    <a:pt x="1299601" y="376703"/>
                  </a:lnTo>
                  <a:lnTo>
                    <a:pt x="1357503" y="336685"/>
                  </a:lnTo>
                  <a:lnTo>
                    <a:pt x="1393972" y="292884"/>
                  </a:lnTo>
                  <a:lnTo>
                    <a:pt x="1406652" y="246125"/>
                  </a:lnTo>
                  <a:lnTo>
                    <a:pt x="1403432" y="222428"/>
                  </a:lnTo>
                  <a:lnTo>
                    <a:pt x="1378563" y="177045"/>
                  </a:lnTo>
                  <a:lnTo>
                    <a:pt x="1331084" y="135032"/>
                  </a:lnTo>
                  <a:lnTo>
                    <a:pt x="1263349" y="97215"/>
                  </a:lnTo>
                  <a:lnTo>
                    <a:pt x="1222623" y="80139"/>
                  </a:lnTo>
                  <a:lnTo>
                    <a:pt x="1177716" y="64421"/>
                  </a:lnTo>
                  <a:lnTo>
                    <a:pt x="1128924" y="50166"/>
                  </a:lnTo>
                  <a:lnTo>
                    <a:pt x="1076541" y="37476"/>
                  </a:lnTo>
                  <a:lnTo>
                    <a:pt x="1020861" y="26455"/>
                  </a:lnTo>
                  <a:lnTo>
                    <a:pt x="962180" y="17207"/>
                  </a:lnTo>
                  <a:lnTo>
                    <a:pt x="900791" y="9834"/>
                  </a:lnTo>
                  <a:lnTo>
                    <a:pt x="836989" y="4439"/>
                  </a:lnTo>
                  <a:lnTo>
                    <a:pt x="771069" y="1127"/>
                  </a:lnTo>
                  <a:lnTo>
                    <a:pt x="70332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68567" y="1793748"/>
              <a:ext cx="1407160" cy="492759"/>
            </a:xfrm>
            <a:custGeom>
              <a:avLst/>
              <a:gdLst/>
              <a:ahLst/>
              <a:cxnLst/>
              <a:rect l="l" t="t" r="r" b="b"/>
              <a:pathLst>
                <a:path w="1407159" h="492760">
                  <a:moveTo>
                    <a:pt x="0" y="246125"/>
                  </a:moveTo>
                  <a:lnTo>
                    <a:pt x="12679" y="199367"/>
                  </a:lnTo>
                  <a:lnTo>
                    <a:pt x="49148" y="155566"/>
                  </a:lnTo>
                  <a:lnTo>
                    <a:pt x="107050" y="115548"/>
                  </a:lnTo>
                  <a:lnTo>
                    <a:pt x="143302" y="97215"/>
                  </a:lnTo>
                  <a:lnTo>
                    <a:pt x="184028" y="80139"/>
                  </a:lnTo>
                  <a:lnTo>
                    <a:pt x="228935" y="64421"/>
                  </a:lnTo>
                  <a:lnTo>
                    <a:pt x="277727" y="50166"/>
                  </a:lnTo>
                  <a:lnTo>
                    <a:pt x="330110" y="37476"/>
                  </a:lnTo>
                  <a:lnTo>
                    <a:pt x="385790" y="26455"/>
                  </a:lnTo>
                  <a:lnTo>
                    <a:pt x="444471" y="17207"/>
                  </a:lnTo>
                  <a:lnTo>
                    <a:pt x="505860" y="9834"/>
                  </a:lnTo>
                  <a:lnTo>
                    <a:pt x="569662" y="4439"/>
                  </a:lnTo>
                  <a:lnTo>
                    <a:pt x="635582" y="1127"/>
                  </a:lnTo>
                  <a:lnTo>
                    <a:pt x="703326" y="0"/>
                  </a:lnTo>
                  <a:lnTo>
                    <a:pt x="771069" y="1127"/>
                  </a:lnTo>
                  <a:lnTo>
                    <a:pt x="836989" y="4439"/>
                  </a:lnTo>
                  <a:lnTo>
                    <a:pt x="900791" y="9834"/>
                  </a:lnTo>
                  <a:lnTo>
                    <a:pt x="962180" y="17207"/>
                  </a:lnTo>
                  <a:lnTo>
                    <a:pt x="1020861" y="26455"/>
                  </a:lnTo>
                  <a:lnTo>
                    <a:pt x="1076541" y="37476"/>
                  </a:lnTo>
                  <a:lnTo>
                    <a:pt x="1128924" y="50166"/>
                  </a:lnTo>
                  <a:lnTo>
                    <a:pt x="1177716" y="64421"/>
                  </a:lnTo>
                  <a:lnTo>
                    <a:pt x="1222623" y="80139"/>
                  </a:lnTo>
                  <a:lnTo>
                    <a:pt x="1263349" y="97215"/>
                  </a:lnTo>
                  <a:lnTo>
                    <a:pt x="1299601" y="115548"/>
                  </a:lnTo>
                  <a:lnTo>
                    <a:pt x="1357503" y="155566"/>
                  </a:lnTo>
                  <a:lnTo>
                    <a:pt x="1393972" y="199367"/>
                  </a:lnTo>
                  <a:lnTo>
                    <a:pt x="1406652" y="246125"/>
                  </a:lnTo>
                  <a:lnTo>
                    <a:pt x="1403432" y="269823"/>
                  </a:lnTo>
                  <a:lnTo>
                    <a:pt x="1378563" y="315206"/>
                  </a:lnTo>
                  <a:lnTo>
                    <a:pt x="1331084" y="357219"/>
                  </a:lnTo>
                  <a:lnTo>
                    <a:pt x="1263349" y="395036"/>
                  </a:lnTo>
                  <a:lnTo>
                    <a:pt x="1222623" y="412112"/>
                  </a:lnTo>
                  <a:lnTo>
                    <a:pt x="1177716" y="427830"/>
                  </a:lnTo>
                  <a:lnTo>
                    <a:pt x="1128924" y="442085"/>
                  </a:lnTo>
                  <a:lnTo>
                    <a:pt x="1076541" y="454775"/>
                  </a:lnTo>
                  <a:lnTo>
                    <a:pt x="1020861" y="465796"/>
                  </a:lnTo>
                  <a:lnTo>
                    <a:pt x="962180" y="475044"/>
                  </a:lnTo>
                  <a:lnTo>
                    <a:pt x="900791" y="482417"/>
                  </a:lnTo>
                  <a:lnTo>
                    <a:pt x="836989" y="487812"/>
                  </a:lnTo>
                  <a:lnTo>
                    <a:pt x="771069" y="491124"/>
                  </a:lnTo>
                  <a:lnTo>
                    <a:pt x="703326" y="492251"/>
                  </a:lnTo>
                  <a:lnTo>
                    <a:pt x="635582" y="491124"/>
                  </a:lnTo>
                  <a:lnTo>
                    <a:pt x="569662" y="487812"/>
                  </a:lnTo>
                  <a:lnTo>
                    <a:pt x="505860" y="482417"/>
                  </a:lnTo>
                  <a:lnTo>
                    <a:pt x="444471" y="475044"/>
                  </a:lnTo>
                  <a:lnTo>
                    <a:pt x="385790" y="465796"/>
                  </a:lnTo>
                  <a:lnTo>
                    <a:pt x="330110" y="454775"/>
                  </a:lnTo>
                  <a:lnTo>
                    <a:pt x="277727" y="442085"/>
                  </a:lnTo>
                  <a:lnTo>
                    <a:pt x="228935" y="427830"/>
                  </a:lnTo>
                  <a:lnTo>
                    <a:pt x="184028" y="412112"/>
                  </a:lnTo>
                  <a:lnTo>
                    <a:pt x="143302" y="395036"/>
                  </a:lnTo>
                  <a:lnTo>
                    <a:pt x="107050" y="376703"/>
                  </a:lnTo>
                  <a:lnTo>
                    <a:pt x="49148" y="336685"/>
                  </a:lnTo>
                  <a:lnTo>
                    <a:pt x="12679" y="292884"/>
                  </a:lnTo>
                  <a:lnTo>
                    <a:pt x="0" y="24612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329934" y="1791461"/>
            <a:ext cx="885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Name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116835" y="2054351"/>
            <a:ext cx="3956685" cy="2138680"/>
            <a:chOff x="2116835" y="2054351"/>
            <a:chExt cx="3956685" cy="2138680"/>
          </a:xfrm>
        </p:grpSpPr>
        <p:sp>
          <p:nvSpPr>
            <p:cNvPr id="49" name="object 49"/>
            <p:cNvSpPr/>
            <p:nvPr/>
          </p:nvSpPr>
          <p:spPr>
            <a:xfrm>
              <a:off x="2121407" y="2058923"/>
              <a:ext cx="3947160" cy="824865"/>
            </a:xfrm>
            <a:custGeom>
              <a:avLst/>
              <a:gdLst/>
              <a:ahLst/>
              <a:cxnLst/>
              <a:rect l="l" t="t" r="r" b="b"/>
              <a:pathLst>
                <a:path w="3947160" h="824864">
                  <a:moveTo>
                    <a:pt x="914400" y="239267"/>
                  </a:moveTo>
                  <a:lnTo>
                    <a:pt x="0" y="449579"/>
                  </a:lnTo>
                </a:path>
                <a:path w="3947160" h="824864">
                  <a:moveTo>
                    <a:pt x="3247644" y="254508"/>
                  </a:moveTo>
                  <a:lnTo>
                    <a:pt x="3947159" y="0"/>
                  </a:lnTo>
                </a:path>
                <a:path w="3947160" h="824864">
                  <a:moveTo>
                    <a:pt x="3206496" y="614172"/>
                  </a:moveTo>
                  <a:lnTo>
                    <a:pt x="3768852" y="82448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289553" y="4171950"/>
              <a:ext cx="1617345" cy="1905"/>
            </a:xfrm>
            <a:custGeom>
              <a:avLst/>
              <a:gdLst/>
              <a:ahLst/>
              <a:cxnLst/>
              <a:rect l="l" t="t" r="r" b="b"/>
              <a:pathLst>
                <a:path w="1617345" h="1904">
                  <a:moveTo>
                    <a:pt x="0" y="0"/>
                  </a:moveTo>
                  <a:lnTo>
                    <a:pt x="1616964" y="152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900678" y="3660775"/>
            <a:ext cx="481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59433"/>
            <a:ext cx="8012430" cy="4508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382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between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superclass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20" dirty="0">
                <a:latin typeface="Calibri"/>
                <a:cs typeface="Calibri"/>
              </a:rPr>
              <a:t>any </a:t>
            </a:r>
            <a:r>
              <a:rPr sz="2600" dirty="0">
                <a:latin typeface="Calibri"/>
                <a:cs typeface="Calibri"/>
              </a:rPr>
              <a:t>one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its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subclasses.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Often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referred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 an</a:t>
            </a:r>
            <a:r>
              <a:rPr sz="2600" spc="-20" dirty="0">
                <a:latin typeface="Calibri"/>
                <a:cs typeface="Calibri"/>
              </a:rPr>
              <a:t> “IS-A”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relationship.</a:t>
            </a:r>
            <a:endParaRPr sz="2600">
              <a:latin typeface="Calibri"/>
              <a:cs typeface="Calibri"/>
            </a:endParaRPr>
          </a:p>
          <a:p>
            <a:pPr marL="355600" marR="821055" indent="-342900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Each </a:t>
            </a:r>
            <a:r>
              <a:rPr sz="2600" dirty="0">
                <a:latin typeface="Calibri"/>
                <a:cs typeface="Calibri"/>
              </a:rPr>
              <a:t>member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subclass </a:t>
            </a:r>
            <a:r>
              <a:rPr sz="2600" dirty="0">
                <a:latin typeface="Calibri"/>
                <a:cs typeface="Calibri"/>
              </a:rPr>
              <a:t>is also a member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superclass.</a:t>
            </a:r>
            <a:endParaRPr sz="2600">
              <a:latin typeface="Calibri"/>
              <a:cs typeface="Calibri"/>
            </a:endParaRPr>
          </a:p>
          <a:p>
            <a:pPr marL="355600" marR="973455" indent="-342900">
              <a:lnSpc>
                <a:spcPct val="100000"/>
              </a:lnSpc>
              <a:spcBef>
                <a:spcPts val="18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entity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subclass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same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entity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superclass,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but has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distinct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role.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Sub </a:t>
            </a:r>
            <a:r>
              <a:rPr sz="2600" dirty="0">
                <a:latin typeface="Calibri"/>
                <a:cs typeface="Calibri"/>
              </a:rPr>
              <a:t>class inherits </a:t>
            </a:r>
            <a:r>
              <a:rPr sz="2600" spc="-5" dirty="0">
                <a:latin typeface="Calibri"/>
                <a:cs typeface="Calibri"/>
              </a:rPr>
              <a:t>all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attributes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relationship </a:t>
            </a:r>
            <a:r>
              <a:rPr sz="2600" dirty="0">
                <a:latin typeface="Calibri"/>
                <a:cs typeface="Calibri"/>
              </a:rPr>
              <a:t>types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0422" y="336549"/>
            <a:ext cx="72872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Superclass</a:t>
            </a:r>
            <a:r>
              <a:rPr spc="30" dirty="0"/>
              <a:t> </a:t>
            </a:r>
            <a:r>
              <a:rPr spc="-5" dirty="0"/>
              <a:t>/Subclass</a:t>
            </a:r>
            <a:r>
              <a:rPr spc="-10" dirty="0"/>
              <a:t> </a:t>
            </a:r>
            <a:r>
              <a:rPr spc="-15" dirty="0"/>
              <a:t>Relationships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0" y="19810"/>
            <a:ext cx="4447032" cy="67558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467" y="2684145"/>
            <a:ext cx="3159760" cy="909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900" spc="-5" dirty="0"/>
              <a:t>Superclass</a:t>
            </a:r>
            <a:r>
              <a:rPr sz="2900" spc="-105" dirty="0"/>
              <a:t> </a:t>
            </a:r>
            <a:r>
              <a:rPr sz="2900" dirty="0"/>
              <a:t>/Subclass </a:t>
            </a:r>
            <a:r>
              <a:rPr sz="2900" spc="-640" dirty="0"/>
              <a:t> </a:t>
            </a:r>
            <a:r>
              <a:rPr sz="2900" spc="-10" dirty="0"/>
              <a:t>Relationships</a:t>
            </a:r>
            <a:endParaRPr sz="29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584" y="609600"/>
            <a:ext cx="8918575" cy="5568950"/>
            <a:chOff x="100584" y="609600"/>
            <a:chExt cx="8918575" cy="5568950"/>
          </a:xfrm>
        </p:grpSpPr>
        <p:sp>
          <p:nvSpPr>
            <p:cNvPr id="3" name="object 3"/>
            <p:cNvSpPr/>
            <p:nvPr/>
          </p:nvSpPr>
          <p:spPr>
            <a:xfrm>
              <a:off x="305561" y="1067562"/>
              <a:ext cx="8458200" cy="0"/>
            </a:xfrm>
            <a:custGeom>
              <a:avLst/>
              <a:gdLst/>
              <a:ahLst/>
              <a:cxnLst/>
              <a:rect l="l" t="t" r="r" b="b"/>
              <a:pathLst>
                <a:path w="8458200">
                  <a:moveTo>
                    <a:pt x="0" y="0"/>
                  </a:moveTo>
                  <a:lnTo>
                    <a:pt x="8458200" y="0"/>
                  </a:lnTo>
                </a:path>
              </a:pathLst>
            </a:custGeom>
            <a:ln w="19812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84" y="609600"/>
              <a:ext cx="8918448" cy="556869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6194" y="336549"/>
            <a:ext cx="2918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Specialization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71726"/>
            <a:ext cx="8265159" cy="3806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8704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process </a:t>
            </a:r>
            <a:r>
              <a:rPr sz="2600" spc="-5" dirty="0">
                <a:latin typeface="Calibri"/>
                <a:cs typeface="Calibri"/>
              </a:rPr>
              <a:t>of maximizing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differences </a:t>
            </a:r>
            <a:r>
              <a:rPr sz="2600" spc="-5" dirty="0">
                <a:latin typeface="Calibri"/>
                <a:cs typeface="Calibri"/>
              </a:rPr>
              <a:t>between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members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entity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identifying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their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distinguishing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characteristics.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top-down </a:t>
            </a:r>
            <a:r>
              <a:rPr sz="2600" spc="-5" dirty="0">
                <a:latin typeface="Calibri"/>
                <a:cs typeface="Calibri"/>
              </a:rPr>
              <a:t>approach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defining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set of super </a:t>
            </a:r>
            <a:r>
              <a:rPr sz="2600" dirty="0">
                <a:latin typeface="Calibri"/>
                <a:cs typeface="Calibri"/>
              </a:rPr>
              <a:t>classes and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their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subclasses.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89535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set of subclasses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defined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basis </a:t>
            </a:r>
            <a:r>
              <a:rPr sz="2600" spc="-10" dirty="0">
                <a:latin typeface="Calibri"/>
                <a:cs typeface="Calibri"/>
              </a:rPr>
              <a:t>of </a:t>
            </a:r>
            <a:r>
              <a:rPr sz="2600" spc="-5" dirty="0">
                <a:latin typeface="Calibri"/>
                <a:cs typeface="Calibri"/>
              </a:rPr>
              <a:t>some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distinguishing characteristics </a:t>
            </a:r>
            <a:r>
              <a:rPr sz="2600" dirty="0">
                <a:latin typeface="Calibri"/>
                <a:cs typeface="Calibri"/>
              </a:rPr>
              <a:t>of the </a:t>
            </a:r>
            <a:r>
              <a:rPr sz="2600" spc="-5" dirty="0">
                <a:latin typeface="Calibri"/>
                <a:cs typeface="Calibri"/>
              </a:rPr>
              <a:t>entities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superclass.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SBMGREE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SBMGREEN" id="{3740D033-CD50-1349-A19D-93671F4B53EE}" vid="{46FA6C5E-1871-FF41-B720-45A712CDE1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NSBMGREEN</Template>
  <TotalTime>214</TotalTime>
  <Words>1198</Words>
  <Application>Microsoft Office PowerPoint</Application>
  <PresentationFormat>On-screen Show (4:3)</PresentationFormat>
  <Paragraphs>198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Arial MT</vt:lpstr>
      <vt:lpstr>Calibri</vt:lpstr>
      <vt:lpstr>Tw Cen MT</vt:lpstr>
      <vt:lpstr>NSBMGREEN</vt:lpstr>
      <vt:lpstr>PowerPoint Presentation</vt:lpstr>
      <vt:lpstr>Session Outline</vt:lpstr>
      <vt:lpstr>Extended Entity Relationship (EER)</vt:lpstr>
      <vt:lpstr>Class Hierarchy</vt:lpstr>
      <vt:lpstr>ISA Hierarchy</vt:lpstr>
      <vt:lpstr>Superclass /Subclass Relationships</vt:lpstr>
      <vt:lpstr>Superclass /Subclass  Relationships</vt:lpstr>
      <vt:lpstr>PowerPoint Presentation</vt:lpstr>
      <vt:lpstr>Specialization</vt:lpstr>
      <vt:lpstr>Generalization</vt:lpstr>
      <vt:lpstr>EER Diagrams</vt:lpstr>
      <vt:lpstr>Constraints on Subclasses</vt:lpstr>
      <vt:lpstr>Predicate-defined subclasses</vt:lpstr>
      <vt:lpstr>Attribute-defined subclasses</vt:lpstr>
      <vt:lpstr>PowerPoint Presentation</vt:lpstr>
      <vt:lpstr>Disjoint Constraint</vt:lpstr>
      <vt:lpstr>Disjoint</vt:lpstr>
      <vt:lpstr>Disjoint</vt:lpstr>
      <vt:lpstr>Overlap</vt:lpstr>
      <vt:lpstr>Participation Constraints</vt:lpstr>
      <vt:lpstr>Four types of Specializations</vt:lpstr>
      <vt:lpstr>Specialization Hierarchy &amp; Lattice</vt:lpstr>
      <vt:lpstr>Specialization Lattice</vt:lpstr>
      <vt:lpstr>PowerPoint Presentation</vt:lpstr>
      <vt:lpstr>Specialization Lattice</vt:lpstr>
      <vt:lpstr>PowerPoint Presentation</vt:lpstr>
      <vt:lpstr>UNION Type / Category</vt:lpstr>
      <vt:lpstr>UNION Type / Category</vt:lpstr>
      <vt:lpstr>UNION Type / Category</vt:lpstr>
      <vt:lpstr>UNION Type / Category</vt:lpstr>
      <vt:lpstr>Participation Constraint</vt:lpstr>
      <vt:lpstr>Key attributes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Structured Query Language</dc:title>
  <dc:creator>Lab01</dc:creator>
  <cp:lastModifiedBy>ALD Perera</cp:lastModifiedBy>
  <cp:revision>3</cp:revision>
  <dcterms:created xsi:type="dcterms:W3CDTF">2021-10-13T04:57:05Z</dcterms:created>
  <dcterms:modified xsi:type="dcterms:W3CDTF">2024-01-04T18:31:00Z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2021-10-13T00:00:00Z</vt:filetime>
  </property>
</Properties>
</file>