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inimized">
    <p:restoredLeft sz="0" autoAdjust="0"/>
    <p:restoredTop sz="0" autoAdjust="0"/>
  </p:normalViewPr>
  <p:slideViewPr>
    <p:cSldViewPr>
      <p:cViewPr varScale="1">
        <p:scale>
          <a:sx n="22" d="100"/>
          <a:sy n="22" d="100"/>
        </p:scale>
        <p:origin x="5251" y="2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16479" y="298449"/>
            <a:ext cx="451104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3540" y="1075847"/>
            <a:ext cx="8376919" cy="2578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220214" y="740410"/>
            <a:ext cx="480441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pc="-15"/>
              <a:t>Databases</a:t>
            </a:r>
            <a:endParaRPr spc="-15" dirty="0"/>
          </a:p>
        </p:txBody>
      </p:sp>
      <p:sp>
        <p:nvSpPr>
          <p:cNvPr id="4" name="object 4"/>
          <p:cNvSpPr txBox="1"/>
          <p:nvPr/>
        </p:nvSpPr>
        <p:spPr>
          <a:xfrm>
            <a:off x="2802763" y="1963039"/>
            <a:ext cx="363601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00838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alibri"/>
                <a:cs typeface="Calibri"/>
              </a:rPr>
              <a:t>Lesson</a:t>
            </a:r>
            <a:r>
              <a:rPr sz="3600" dirty="0">
                <a:latin typeface="Calibri"/>
                <a:cs typeface="Calibri"/>
              </a:rPr>
              <a:t> 5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Introduction</a:t>
            </a:r>
            <a:r>
              <a:rPr sz="3600" spc="-8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to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SQL</a:t>
            </a:r>
            <a:endParaRPr sz="36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8000" y="3505200"/>
            <a:ext cx="299466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2517" y="260349"/>
            <a:ext cx="3846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2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610994"/>
            <a:ext cx="7367270" cy="2350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  <a:tab pos="3232150" algn="l"/>
              </a:tabLst>
            </a:pPr>
            <a:r>
              <a:rPr sz="2800" spc="-45" dirty="0">
                <a:latin typeface="Calibri"/>
                <a:cs typeface="Calibri"/>
              </a:rPr>
              <a:t>CREATE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DATABASE	</a:t>
            </a:r>
            <a:r>
              <a:rPr sz="2800" spc="-10" dirty="0">
                <a:latin typeface="Calibri"/>
                <a:cs typeface="Calibri"/>
              </a:rPr>
              <a:t>&lt;Database_Name&gt;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38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Exercise:</a:t>
            </a:r>
            <a:endParaRPr sz="2800">
              <a:latin typeface="Calibri"/>
              <a:cs typeface="Calibri"/>
            </a:endParaRPr>
          </a:p>
          <a:p>
            <a:pPr marL="756285" marR="5080" indent="-287020">
              <a:lnSpc>
                <a:spcPct val="100000"/>
              </a:lnSpc>
              <a:spcBef>
                <a:spcPts val="645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85" dirty="0">
                <a:latin typeface="Arial MT"/>
                <a:cs typeface="Arial MT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save</a:t>
            </a:r>
            <a:r>
              <a:rPr sz="2600" spc="-10" dirty="0">
                <a:latin typeface="Calibri"/>
                <a:cs typeface="Calibri"/>
              </a:rPr>
              <a:t> details </a:t>
            </a:r>
            <a:r>
              <a:rPr sz="2600" dirty="0">
                <a:latin typeface="Calibri"/>
                <a:cs typeface="Calibri"/>
              </a:rPr>
              <a:t>about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office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activities.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" y="228600"/>
            <a:ext cx="7239000" cy="64907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07945" y="260349"/>
            <a:ext cx="3855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Delete</a:t>
            </a:r>
            <a:r>
              <a:rPr spc="-30" dirty="0"/>
              <a:t> </a:t>
            </a:r>
            <a:r>
              <a:rPr spc="-5" dirty="0"/>
              <a:t>a</a:t>
            </a:r>
            <a:r>
              <a:rPr spc="-25" dirty="0"/>
              <a:t> </a:t>
            </a:r>
            <a:r>
              <a:rPr spc="-15" dirty="0"/>
              <a:t>Database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534794"/>
            <a:ext cx="275463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DROP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354208" y="1534794"/>
            <a:ext cx="2760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&lt;Database_Name&gt;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3540" y="2983859"/>
            <a:ext cx="7411084" cy="1017269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5" dirty="0">
                <a:latin typeface="Calibri"/>
                <a:cs typeface="Calibri"/>
              </a:rPr>
              <a:t>Exercise:</a:t>
            </a:r>
            <a:endParaRPr sz="2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40"/>
              </a:spcBef>
            </a:pPr>
            <a:r>
              <a:rPr sz="2600" dirty="0">
                <a:latin typeface="Arial MT"/>
                <a:cs typeface="Arial MT"/>
              </a:rPr>
              <a:t>–</a:t>
            </a:r>
            <a:r>
              <a:rPr sz="2600" spc="95" dirty="0">
                <a:latin typeface="Arial MT"/>
                <a:cs typeface="Arial MT"/>
              </a:rPr>
              <a:t> </a:t>
            </a:r>
            <a:r>
              <a:rPr sz="2600" spc="-10" dirty="0">
                <a:latin typeface="Calibri"/>
                <a:cs typeface="Calibri"/>
              </a:rPr>
              <a:t>Delete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OfficeDB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that</a:t>
            </a:r>
            <a:r>
              <a:rPr sz="2600" spc="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you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have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created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earlier.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5338571"/>
            <a:ext cx="4248912" cy="106222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18866" y="336549"/>
            <a:ext cx="282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Create</a:t>
            </a:r>
            <a:r>
              <a:rPr spc="-65" dirty="0"/>
              <a:t> </a:t>
            </a:r>
            <a:r>
              <a:rPr spc="-55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1129" y="1371598"/>
            <a:ext cx="3326765" cy="14351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81610" marR="5080" indent="-169545">
              <a:lnSpc>
                <a:spcPct val="110000"/>
              </a:lnSpc>
              <a:spcBef>
                <a:spcPts val="105"/>
              </a:spcBef>
            </a:pPr>
            <a:r>
              <a:rPr sz="2800" spc="-10" dirty="0">
                <a:latin typeface="Calibri"/>
                <a:cs typeface="Calibri"/>
              </a:rPr>
              <a:t>&lt;table_name&gt; 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data_type(field_size),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data_type(field_size),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6240" y="1371598"/>
            <a:ext cx="2260600" cy="2843530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40"/>
              </a:spcBef>
            </a:pPr>
            <a:r>
              <a:rPr sz="2800" b="1" spc="-50" dirty="0">
                <a:latin typeface="Calibri"/>
                <a:cs typeface="Calibri"/>
              </a:rPr>
              <a:t>CREATE</a:t>
            </a:r>
            <a:r>
              <a:rPr sz="2800" b="1" spc="-10" dirty="0">
                <a:latin typeface="Calibri"/>
                <a:cs typeface="Calibri"/>
              </a:rPr>
              <a:t> </a:t>
            </a:r>
            <a:r>
              <a:rPr sz="2800" b="1" spc="-50" dirty="0">
                <a:latin typeface="Calibri"/>
                <a:cs typeface="Calibri"/>
              </a:rPr>
              <a:t>TABLE</a:t>
            </a:r>
            <a:endParaRPr sz="2800">
              <a:latin typeface="Calibri"/>
              <a:cs typeface="Calibri"/>
            </a:endParaRPr>
          </a:p>
          <a:p>
            <a:pPr marL="423545" indent="-81280">
              <a:lnSpc>
                <a:spcPct val="110000"/>
              </a:lnSpc>
              <a:spcBef>
                <a:spcPts val="5"/>
              </a:spcBef>
            </a:pPr>
            <a:r>
              <a:rPr sz="2800" b="1" dirty="0">
                <a:latin typeface="Calibri"/>
                <a:cs typeface="Calibri"/>
              </a:rPr>
              <a:t>(</a:t>
            </a:r>
            <a:r>
              <a:rPr sz="2800" spc="-10" dirty="0">
                <a:latin typeface="Calibri"/>
                <a:cs typeface="Calibri"/>
              </a:rPr>
              <a:t>fie</a:t>
            </a:r>
            <a:r>
              <a:rPr sz="2800" spc="-20" dirty="0">
                <a:latin typeface="Calibri"/>
                <a:cs typeface="Calibri"/>
              </a:rPr>
              <a:t>l</a:t>
            </a:r>
            <a:r>
              <a:rPr sz="2800" spc="-10" dirty="0">
                <a:latin typeface="Calibri"/>
                <a:cs typeface="Calibri"/>
              </a:rPr>
              <a:t>d_nam</a:t>
            </a:r>
            <a:r>
              <a:rPr sz="2800" spc="-5" dirty="0">
                <a:latin typeface="Calibri"/>
                <a:cs typeface="Calibri"/>
              </a:rPr>
              <a:t>e1  </a:t>
            </a:r>
            <a:r>
              <a:rPr sz="2800" spc="-10" dirty="0">
                <a:latin typeface="Calibri"/>
                <a:cs typeface="Calibri"/>
              </a:rPr>
              <a:t>field_name2</a:t>
            </a:r>
            <a:endParaRPr sz="2800">
              <a:latin typeface="Calibri"/>
              <a:cs typeface="Calibri"/>
            </a:endParaRPr>
          </a:p>
          <a:p>
            <a:pPr marL="914400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Calibri"/>
                <a:cs typeface="Calibri"/>
              </a:rPr>
              <a:t>….</a:t>
            </a:r>
            <a:endParaRPr sz="2800">
              <a:latin typeface="Calibri"/>
              <a:cs typeface="Calibri"/>
            </a:endParaRPr>
          </a:p>
          <a:p>
            <a:pPr marL="405130" marR="219075" indent="509270">
              <a:lnSpc>
                <a:spcPct val="110000"/>
              </a:lnSpc>
            </a:pPr>
            <a:r>
              <a:rPr sz="2800" spc="-5" dirty="0">
                <a:latin typeface="Calibri"/>
                <a:cs typeface="Calibri"/>
              </a:rPr>
              <a:t>….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</a:t>
            </a:r>
            <a:r>
              <a:rPr sz="2800" spc="-15" dirty="0">
                <a:latin typeface="Calibri"/>
                <a:cs typeface="Calibri"/>
              </a:rPr>
              <a:t>i</a:t>
            </a:r>
            <a:r>
              <a:rPr sz="2800" spc="-5" dirty="0">
                <a:latin typeface="Calibri"/>
                <a:cs typeface="Calibri"/>
              </a:rPr>
              <a:t>el</a:t>
            </a:r>
            <a:r>
              <a:rPr sz="2800" spc="-15" dirty="0">
                <a:latin typeface="Calibri"/>
                <a:cs typeface="Calibri"/>
              </a:rPr>
              <a:t>d</a:t>
            </a:r>
            <a:r>
              <a:rPr sz="2800" spc="-10" dirty="0">
                <a:latin typeface="Calibri"/>
                <a:cs typeface="Calibri"/>
              </a:rPr>
              <a:t>_name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60650" y="3762832"/>
            <a:ext cx="30372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data_type(field_size)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3540" y="4232909"/>
            <a:ext cx="7783830" cy="1716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550">
              <a:latin typeface="Calibri"/>
              <a:cs typeface="Calibri"/>
            </a:endParaRPr>
          </a:p>
          <a:p>
            <a:pPr marL="355600" marR="5080" indent="-342900">
              <a:lnSpc>
                <a:spcPts val="281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No </a:t>
            </a:r>
            <a:r>
              <a:rPr sz="2600" spc="-5" dirty="0">
                <a:latin typeface="Calibri"/>
                <a:cs typeface="Calibri"/>
              </a:rPr>
              <a:t>need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specify the </a:t>
            </a:r>
            <a:r>
              <a:rPr sz="2600" spc="-5" dirty="0">
                <a:latin typeface="Calibri"/>
                <a:cs typeface="Calibri"/>
              </a:rPr>
              <a:t>field </a:t>
            </a:r>
            <a:r>
              <a:rPr sz="2600" spc="-15" dirty="0">
                <a:latin typeface="Calibri"/>
                <a:cs typeface="Calibri"/>
              </a:rPr>
              <a:t>sizes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" dirty="0">
                <a:latin typeface="Calibri"/>
                <a:cs typeface="Calibri"/>
              </a:rPr>
              <a:t>INTEGER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60" dirty="0">
                <a:latin typeface="Calibri"/>
                <a:cs typeface="Calibri"/>
              </a:rPr>
              <a:t>DATE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types.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5126" y="336549"/>
            <a:ext cx="171640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E</a:t>
            </a:r>
            <a:r>
              <a:rPr spc="-105" dirty="0"/>
              <a:t>x</a:t>
            </a:r>
            <a:r>
              <a:rPr spc="-10" dirty="0"/>
              <a:t>e</a:t>
            </a:r>
            <a:r>
              <a:rPr spc="-65" dirty="0"/>
              <a:t>r</a:t>
            </a:r>
            <a:r>
              <a:rPr spc="-10" dirty="0"/>
              <a:t>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343608"/>
            <a:ext cx="7177405" cy="5170805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55600" marR="5080" indent="-342900">
              <a:lnSpc>
                <a:spcPts val="2810"/>
              </a:lnSpc>
              <a:spcBef>
                <a:spcPts val="4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Create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5" dirty="0">
                <a:latin typeface="Calibri"/>
                <a:cs typeface="Calibri"/>
              </a:rPr>
              <a:t>OfficeDB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save </a:t>
            </a:r>
            <a:r>
              <a:rPr sz="2600" spc="-10" dirty="0">
                <a:latin typeface="Calibri"/>
                <a:cs typeface="Calibri"/>
              </a:rPr>
              <a:t>details </a:t>
            </a:r>
            <a:r>
              <a:rPr sz="2600" dirty="0">
                <a:latin typeface="Calibri"/>
                <a:cs typeface="Calibri"/>
              </a:rPr>
              <a:t>about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employees.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16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Fields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9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Address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DOB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Age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Contact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no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9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NIC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91439"/>
            <a:ext cx="7467600" cy="661415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3068" y="609600"/>
            <a:ext cx="8904732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600" y="304800"/>
            <a:ext cx="8763000" cy="62865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8532" y="222249"/>
            <a:ext cx="51904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Records</a:t>
            </a:r>
            <a:r>
              <a:rPr spc="20" dirty="0"/>
              <a:t> </a:t>
            </a:r>
            <a:r>
              <a:rPr spc="-25" dirty="0"/>
              <a:t>to</a:t>
            </a:r>
            <a:r>
              <a:rPr spc="-10" dirty="0"/>
              <a:t> </a:t>
            </a:r>
            <a:r>
              <a:rPr spc="-5" dirty="0"/>
              <a:t>a</a:t>
            </a:r>
            <a:r>
              <a:rPr spc="-15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15237"/>
            <a:ext cx="5384165" cy="2331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325245" indent="-354965">
              <a:lnSpc>
                <a:spcPct val="1201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INSERT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INTO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&lt;table_name&gt;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(…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….</a:t>
            </a:r>
            <a:r>
              <a:rPr sz="2600" dirty="0">
                <a:latin typeface="Calibri"/>
                <a:cs typeface="Calibri"/>
              </a:rPr>
              <a:t> ,</a:t>
            </a:r>
            <a:r>
              <a:rPr sz="2600" spc="-5" dirty="0">
                <a:latin typeface="Calibri"/>
                <a:cs typeface="Calibri"/>
              </a:rPr>
              <a:t> …..)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your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details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18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28800"/>
            <a:ext cx="8955023" cy="304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019805" y="336549"/>
            <a:ext cx="30302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55" dirty="0"/>
              <a:t> </a:t>
            </a:r>
            <a:r>
              <a:rPr spc="-25" dirty="0"/>
              <a:t>Records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010" y="336549"/>
            <a:ext cx="7023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" dirty="0"/>
              <a:t>Structured</a:t>
            </a:r>
            <a:r>
              <a:rPr spc="25" dirty="0"/>
              <a:t> </a:t>
            </a:r>
            <a:r>
              <a:rPr spc="-5" dirty="0"/>
              <a:t>Query</a:t>
            </a:r>
            <a:r>
              <a:rPr spc="15" dirty="0"/>
              <a:t> </a:t>
            </a:r>
            <a:r>
              <a:rPr spc="-10" dirty="0"/>
              <a:t>Language</a:t>
            </a:r>
            <a:r>
              <a:rPr spc="45" dirty="0"/>
              <a:t> </a:t>
            </a:r>
            <a:r>
              <a:rPr spc="-5" dirty="0"/>
              <a:t>(SQL)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8287384" cy="45700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9112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The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most </a:t>
            </a:r>
            <a:r>
              <a:rPr sz="2600" dirty="0">
                <a:latin typeface="Calibri"/>
                <a:cs typeface="Calibri"/>
              </a:rPr>
              <a:t>widely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standard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language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for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RDBMS.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00">
              <a:latin typeface="Calibri"/>
              <a:cs typeface="Calibri"/>
            </a:endParaRPr>
          </a:p>
          <a:p>
            <a:pPr marL="355600" marR="2413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A </a:t>
            </a:r>
            <a:r>
              <a:rPr sz="2600" b="1" spc="-15" dirty="0">
                <a:latin typeface="Calibri"/>
                <a:cs typeface="Calibri"/>
              </a:rPr>
              <a:t>Declarative </a:t>
            </a:r>
            <a:r>
              <a:rPr sz="2600" b="1" spc="-5" dirty="0">
                <a:latin typeface="Calibri"/>
                <a:cs typeface="Calibri"/>
              </a:rPr>
              <a:t>Language </a:t>
            </a:r>
            <a:r>
              <a:rPr sz="2600" spc="-5" dirty="0">
                <a:latin typeface="Calibri"/>
                <a:cs typeface="Calibri"/>
              </a:rPr>
              <a:t>(Non </a:t>
            </a:r>
            <a:r>
              <a:rPr sz="2600" spc="-10" dirty="0">
                <a:latin typeface="Calibri"/>
                <a:cs typeface="Calibri"/>
              </a:rPr>
              <a:t>procedural </a:t>
            </a:r>
            <a:r>
              <a:rPr sz="2600" spc="-5" dirty="0">
                <a:latin typeface="Calibri"/>
                <a:cs typeface="Calibri"/>
              </a:rPr>
              <a:t>language) used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communicate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with a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 marL="756285" marR="31432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Expected </a:t>
            </a:r>
            <a:r>
              <a:rPr sz="2400" spc="-10" dirty="0">
                <a:latin typeface="Calibri"/>
                <a:cs typeface="Calibri"/>
              </a:rPr>
              <a:t>result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dirty="0">
                <a:latin typeface="Calibri"/>
                <a:cs typeface="Calibri"/>
              </a:rPr>
              <a:t>without </a:t>
            </a:r>
            <a:r>
              <a:rPr sz="2400" spc="-5" dirty="0">
                <a:latin typeface="Calibri"/>
                <a:cs typeface="Calibri"/>
              </a:rPr>
              <a:t>specific </a:t>
            </a:r>
            <a:r>
              <a:rPr sz="2400" spc="-10" dirty="0">
                <a:latin typeface="Calibri"/>
                <a:cs typeface="Calibri"/>
              </a:rPr>
              <a:t>details </a:t>
            </a:r>
            <a:r>
              <a:rPr sz="2400" dirty="0">
                <a:latin typeface="Calibri"/>
                <a:cs typeface="Calibri"/>
              </a:rPr>
              <a:t>about </a:t>
            </a:r>
            <a:r>
              <a:rPr sz="2400" spc="-10" dirty="0">
                <a:latin typeface="Calibri"/>
                <a:cs typeface="Calibri"/>
              </a:rPr>
              <a:t>how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accomplish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task.</a:t>
            </a:r>
            <a:endParaRPr sz="24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Only need </a:t>
            </a:r>
            <a:r>
              <a:rPr sz="2400" spc="-10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specify </a:t>
            </a:r>
            <a:r>
              <a:rPr sz="2400" spc="-10" dirty="0">
                <a:latin typeface="Calibri"/>
                <a:cs typeface="Calibri"/>
              </a:rPr>
              <a:t>what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be accomplished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not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how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it.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DBMS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determines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internally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step </a:t>
            </a:r>
            <a:r>
              <a:rPr sz="2400" spc="-10" dirty="0">
                <a:latin typeface="Calibri"/>
                <a:cs typeface="Calibri"/>
              </a:rPr>
              <a:t>by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5" dirty="0">
                <a:latin typeface="Calibri"/>
                <a:cs typeface="Calibri"/>
              </a:rPr>
              <a:t>step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operations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obtain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result.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94257"/>
            <a:ext cx="8109584" cy="3527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Insert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5" dirty="0">
                <a:latin typeface="Calibri"/>
                <a:cs typeface="Calibri"/>
              </a:rPr>
              <a:t> only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selected</a:t>
            </a:r>
            <a:r>
              <a:rPr sz="2600" spc="-5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fields: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294640" marR="69215" indent="16510">
              <a:lnSpc>
                <a:spcPct val="100000"/>
              </a:lnSpc>
            </a:pPr>
            <a:r>
              <a:rPr sz="2600" spc="-5" dirty="0">
                <a:latin typeface="Calibri"/>
                <a:cs typeface="Calibri"/>
              </a:rPr>
              <a:t>INSERT </a:t>
            </a:r>
            <a:r>
              <a:rPr sz="2600" spc="-20" dirty="0">
                <a:latin typeface="Calibri"/>
                <a:cs typeface="Calibri"/>
              </a:rPr>
              <a:t>INTO </a:t>
            </a:r>
            <a:r>
              <a:rPr sz="2600" spc="-5" dirty="0">
                <a:latin typeface="Calibri"/>
                <a:cs typeface="Calibri"/>
              </a:rPr>
              <a:t>&lt;table_name&gt; &lt;field names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enter </a:t>
            </a:r>
            <a:r>
              <a:rPr sz="2600" spc="-5" dirty="0">
                <a:latin typeface="Calibri"/>
                <a:cs typeface="Calibri"/>
              </a:rPr>
              <a:t>values&gt;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35" dirty="0">
                <a:latin typeface="Calibri"/>
                <a:cs typeface="Calibri"/>
              </a:rPr>
              <a:t>VALUES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(… , ….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…..)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ID,</a:t>
            </a:r>
            <a:r>
              <a:rPr sz="2400" spc="-10" dirty="0">
                <a:latin typeface="Calibri"/>
                <a:cs typeface="Calibri"/>
              </a:rPr>
              <a:t> Employee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ContactNo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  <a:spcBef>
                <a:spcPts val="5"/>
              </a:spcBef>
            </a:pP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20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Insert</a:t>
            </a:r>
            <a:r>
              <a:rPr spc="-15" dirty="0"/>
              <a:t> </a:t>
            </a:r>
            <a:r>
              <a:rPr spc="-25" dirty="0"/>
              <a:t>Data</a:t>
            </a:r>
            <a:r>
              <a:rPr spc="-5" dirty="0"/>
              <a:t> </a:t>
            </a:r>
            <a:r>
              <a:rPr spc="-25" dirty="0"/>
              <a:t>to</a:t>
            </a:r>
            <a:r>
              <a:rPr spc="-15" dirty="0"/>
              <a:t> </a:t>
            </a:r>
            <a:r>
              <a:rPr spc="-5" dirty="0"/>
              <a:t>a</a:t>
            </a:r>
            <a:r>
              <a:rPr spc="-1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294257"/>
            <a:ext cx="7583805" cy="2179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Insert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by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</a:t>
            </a:r>
            <a:r>
              <a:rPr sz="2400" spc="-5" dirty="0">
                <a:latin typeface="Calibri"/>
                <a:cs typeface="Calibri"/>
              </a:rPr>
              <a:t>hanging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order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fields</a:t>
            </a:r>
            <a:r>
              <a:rPr sz="2600" spc="-5" dirty="0">
                <a:latin typeface="Calibri"/>
                <a:cs typeface="Calibri"/>
              </a:rPr>
              <a:t>: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60" dirty="0">
                <a:latin typeface="Arial MT"/>
                <a:cs typeface="Arial MT"/>
              </a:rPr>
              <a:t> </a:t>
            </a: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ContactNo,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Age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endParaRPr sz="2400">
              <a:latin typeface="Calibri"/>
              <a:cs typeface="Calibri"/>
            </a:endParaRPr>
          </a:p>
          <a:p>
            <a:pPr marL="756285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Name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21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6738" y="336549"/>
            <a:ext cx="335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Update</a:t>
            </a:r>
            <a:r>
              <a:rPr spc="-60" dirty="0"/>
              <a:t> </a:t>
            </a:r>
            <a:r>
              <a:rPr spc="-25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75847"/>
            <a:ext cx="8264525" cy="315785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305"/>
              </a:spcBef>
            </a:pPr>
            <a:r>
              <a:rPr sz="2800" spc="-50" dirty="0">
                <a:latin typeface="Calibri"/>
                <a:cs typeface="Calibri"/>
              </a:rPr>
              <a:t>UPDATE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5"/>
              </a:spcBef>
            </a:pPr>
            <a:r>
              <a:rPr sz="2800" spc="-10" dirty="0">
                <a:latin typeface="Calibri"/>
                <a:cs typeface="Calibri"/>
              </a:rPr>
              <a:t>SET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&lt;New_attribute_domain&gt;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5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&lt;Searching_attribute_domain&gt;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Update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contact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number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Employee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0001.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6492" y="1828800"/>
            <a:ext cx="8941307" cy="371551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856738" y="336549"/>
            <a:ext cx="335343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Update</a:t>
            </a:r>
            <a:r>
              <a:rPr spc="-60" dirty="0"/>
              <a:t> </a:t>
            </a:r>
            <a:r>
              <a:rPr spc="-25" dirty="0"/>
              <a:t>Records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42082" y="336549"/>
            <a:ext cx="31826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Delete</a:t>
            </a:r>
            <a:r>
              <a:rPr spc="-65" dirty="0"/>
              <a:t> </a:t>
            </a:r>
            <a:r>
              <a:rPr spc="-25" dirty="0"/>
              <a:t>Records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03157" y="6471615"/>
            <a:ext cx="1809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alibri"/>
                <a:cs typeface="Calibri"/>
              </a:rPr>
              <a:t>24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540" y="1075847"/>
            <a:ext cx="8264525" cy="257873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294640">
              <a:lnSpc>
                <a:spcPct val="100000"/>
              </a:lnSpc>
              <a:spcBef>
                <a:spcPts val="1305"/>
              </a:spcBef>
            </a:pPr>
            <a:r>
              <a:rPr sz="2800" spc="-5" dirty="0">
                <a:latin typeface="Calibri"/>
                <a:cs typeface="Calibri"/>
              </a:rPr>
              <a:t>DELETE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FROM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&lt;table_name&gt;</a:t>
            </a:r>
            <a:endParaRPr sz="2800">
              <a:latin typeface="Calibri"/>
              <a:cs typeface="Calibri"/>
            </a:endParaRPr>
          </a:p>
          <a:p>
            <a:pPr marL="294640">
              <a:lnSpc>
                <a:spcPct val="100000"/>
              </a:lnSpc>
              <a:spcBef>
                <a:spcPts val="1205"/>
              </a:spcBef>
            </a:pPr>
            <a:r>
              <a:rPr sz="2800" spc="-5" dirty="0">
                <a:latin typeface="Calibri"/>
                <a:cs typeface="Calibri"/>
              </a:rPr>
              <a:t>WHERE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&lt;field_name&gt;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=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&lt;Searching_attribute_domain&gt;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Exercise:</a:t>
            </a:r>
            <a:endParaRPr sz="26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0" dirty="0">
                <a:latin typeface="Arial MT"/>
                <a:cs typeface="Arial MT"/>
              </a:rPr>
              <a:t> </a:t>
            </a:r>
            <a:r>
              <a:rPr sz="2400" spc="-10" dirty="0">
                <a:latin typeface="Calibri"/>
                <a:cs typeface="Calibri"/>
              </a:rPr>
              <a:t>Delete your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record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Employee </a:t>
            </a:r>
            <a:r>
              <a:rPr sz="2400" spc="-5" dirty="0">
                <a:latin typeface="Calibri"/>
                <a:cs typeface="Calibri"/>
              </a:rPr>
              <a:t>table.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1498" y="2681173"/>
            <a:ext cx="3611879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00" spc="-5" dirty="0"/>
              <a:t>Thank</a:t>
            </a:r>
            <a:r>
              <a:rPr sz="6600" spc="-105" dirty="0"/>
              <a:t> </a:t>
            </a:r>
            <a:r>
              <a:rPr sz="6600" spc="-180" dirty="0"/>
              <a:t>You</a:t>
            </a:r>
            <a:endParaRPr sz="6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02457" y="184149"/>
            <a:ext cx="33401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5" dirty="0"/>
              <a:t>SQL</a:t>
            </a:r>
            <a:r>
              <a:rPr spc="-40" dirty="0"/>
              <a:t> </a:t>
            </a:r>
            <a:r>
              <a:rPr spc="-25" dirty="0"/>
              <a:t>Statements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230833"/>
            <a:ext cx="8239125" cy="42348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604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Instructions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spc="-5" dirty="0">
                <a:latin typeface="Calibri"/>
                <a:cs typeface="Calibri"/>
              </a:rPr>
              <a:t>given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20" dirty="0">
                <a:latin typeface="Calibri"/>
                <a:cs typeface="Calibri"/>
              </a:rPr>
              <a:t>form </a:t>
            </a:r>
            <a:r>
              <a:rPr sz="2600" dirty="0">
                <a:latin typeface="Calibri"/>
                <a:cs typeface="Calibri"/>
              </a:rPr>
              <a:t>of </a:t>
            </a:r>
            <a:r>
              <a:rPr sz="2600" spc="-15" dirty="0">
                <a:latin typeface="Calibri"/>
                <a:cs typeface="Calibri"/>
              </a:rPr>
              <a:t>statements, </a:t>
            </a:r>
            <a:r>
              <a:rPr sz="2600" spc="-5" dirty="0">
                <a:latin typeface="Calibri"/>
                <a:cs typeface="Calibri"/>
              </a:rPr>
              <a:t>consisting </a:t>
            </a:r>
            <a:r>
              <a:rPr sz="2600" spc="-58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a </a:t>
            </a:r>
            <a:r>
              <a:rPr sz="2600" spc="-5" dirty="0">
                <a:latin typeface="Calibri"/>
                <a:cs typeface="Calibri"/>
              </a:rPr>
              <a:t>specific SQL command </a:t>
            </a:r>
            <a:r>
              <a:rPr sz="2600" dirty="0">
                <a:latin typeface="Calibri"/>
                <a:cs typeface="Calibri"/>
              </a:rPr>
              <a:t>and additional </a:t>
            </a:r>
            <a:r>
              <a:rPr sz="2600" spc="-15" dirty="0">
                <a:latin typeface="Calibri"/>
                <a:cs typeface="Calibri"/>
              </a:rPr>
              <a:t>parameters </a:t>
            </a:r>
            <a:r>
              <a:rPr sz="2600" spc="-5" dirty="0">
                <a:latin typeface="Calibri"/>
                <a:cs typeface="Calibri"/>
              </a:rPr>
              <a:t>that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apply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that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statement.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Commonly used </a:t>
            </a:r>
            <a:r>
              <a:rPr sz="2600" spc="-15" dirty="0">
                <a:latin typeface="Calibri"/>
                <a:cs typeface="Calibri"/>
              </a:rPr>
              <a:t>statements </a:t>
            </a:r>
            <a:r>
              <a:rPr sz="2600" spc="-10" dirty="0">
                <a:latin typeface="Calibri"/>
                <a:cs typeface="Calibri"/>
              </a:rPr>
              <a:t>are grouped into </a:t>
            </a:r>
            <a:r>
              <a:rPr sz="2600" dirty="0">
                <a:latin typeface="Calibri"/>
                <a:cs typeface="Calibri"/>
              </a:rPr>
              <a:t>the </a:t>
            </a:r>
            <a:r>
              <a:rPr sz="2600" spc="-10" dirty="0">
                <a:latin typeface="Calibri"/>
                <a:cs typeface="Calibri"/>
              </a:rPr>
              <a:t>following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categories: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 Language</a:t>
            </a:r>
            <a:r>
              <a:rPr sz="2400" spc="-5" dirty="0">
                <a:latin typeface="Calibri"/>
                <a:cs typeface="Calibri"/>
              </a:rPr>
              <a:t> (DDL)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Manipulation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(DML)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Control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spc="-5" dirty="0">
                <a:latin typeface="Calibri"/>
                <a:cs typeface="Calibri"/>
              </a:rPr>
              <a:t> (DCL)</a:t>
            </a:r>
            <a:endParaRPr sz="24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Language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(DQL)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606" y="336549"/>
            <a:ext cx="6630034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Definition</a:t>
            </a:r>
            <a:r>
              <a:rPr spc="-5" dirty="0"/>
              <a:t> </a:t>
            </a:r>
            <a:r>
              <a:rPr spc="-10" dirty="0"/>
              <a:t>Language</a:t>
            </a:r>
            <a:r>
              <a:rPr spc="70" dirty="0"/>
              <a:t> </a:t>
            </a:r>
            <a:r>
              <a:rPr spc="-5" dirty="0"/>
              <a:t>(DDL)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11605"/>
            <a:ext cx="7833995" cy="44024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Used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define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0" dirty="0">
                <a:latin typeface="Calibri"/>
                <a:cs typeface="Calibri"/>
              </a:rPr>
              <a:t> database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structure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(Physical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Design).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4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CREATE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Create </a:t>
            </a:r>
            <a:r>
              <a:rPr sz="2400" spc="-5" dirty="0">
                <a:latin typeface="Calibri"/>
                <a:cs typeface="Calibri"/>
              </a:rPr>
              <a:t>new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 (table,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view,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ALTER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Modify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structure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objects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 MT"/>
              <a:buChar char="–"/>
            </a:pPr>
            <a:endParaRPr sz="3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DROP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3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5" dirty="0">
                <a:latin typeface="Calibri"/>
                <a:cs typeface="Calibri"/>
              </a:rPr>
              <a:t>Remove</a:t>
            </a:r>
            <a:r>
              <a:rPr sz="2400" spc="-10" dirty="0">
                <a:latin typeface="Calibri"/>
                <a:cs typeface="Calibri"/>
              </a:rPr>
              <a:t> (delete) </a:t>
            </a:r>
            <a:r>
              <a:rPr sz="2400" spc="-5" dirty="0">
                <a:latin typeface="Calibri"/>
                <a:cs typeface="Calibri"/>
              </a:rPr>
              <a:t>objects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1194" y="298449"/>
            <a:ext cx="75037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10" dirty="0"/>
              <a:t>Manipulation</a:t>
            </a:r>
            <a:r>
              <a:rPr spc="20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(DML)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3233"/>
            <a:ext cx="5194300" cy="4314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Change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database.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Char char="•"/>
            </a:pPr>
            <a:endParaRPr sz="35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INSERT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0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5" dirty="0">
                <a:latin typeface="Calibri"/>
                <a:cs typeface="Calibri"/>
              </a:rPr>
              <a:t>Insert</a:t>
            </a:r>
            <a:r>
              <a:rPr sz="2400" spc="-15" dirty="0">
                <a:latin typeface="Calibri"/>
                <a:cs typeface="Calibri"/>
              </a:rPr>
              <a:t> 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40" dirty="0">
                <a:latin typeface="Calibri"/>
                <a:cs typeface="Calibri"/>
              </a:rPr>
              <a:t>UPDATE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Updates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2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DELETE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Deletes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certain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records from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6677" y="336549"/>
            <a:ext cx="58521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10" dirty="0"/>
              <a:t> </a:t>
            </a:r>
            <a:r>
              <a:rPr spc="-5" dirty="0"/>
              <a:t>Query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-5" dirty="0"/>
              <a:t> (DQL)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540" y="1381709"/>
            <a:ext cx="7489190" cy="1915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20" dirty="0">
                <a:latin typeface="Calibri"/>
                <a:cs typeface="Calibri"/>
              </a:rPr>
              <a:t>Retrieve</a:t>
            </a:r>
            <a:r>
              <a:rPr sz="2800" spc="-10" dirty="0">
                <a:latin typeface="Calibri"/>
                <a:cs typeface="Calibri"/>
              </a:rPr>
              <a:t> certain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records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one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tables.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sz="34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10" dirty="0">
                <a:latin typeface="Calibri"/>
                <a:cs typeface="Calibri"/>
              </a:rPr>
              <a:t>SELECT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Retrieve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data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database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8082" y="301497"/>
            <a:ext cx="663384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30" dirty="0"/>
              <a:t>Data</a:t>
            </a:r>
            <a:r>
              <a:rPr sz="4400" spc="-10" dirty="0"/>
              <a:t> </a:t>
            </a:r>
            <a:r>
              <a:rPr sz="4400" spc="-15" dirty="0"/>
              <a:t>Control</a:t>
            </a:r>
            <a:r>
              <a:rPr sz="4400" spc="-30" dirty="0"/>
              <a:t> </a:t>
            </a:r>
            <a:r>
              <a:rPr sz="4400" spc="-10" dirty="0"/>
              <a:t>Language</a:t>
            </a:r>
            <a:r>
              <a:rPr sz="4400" spc="-15" dirty="0"/>
              <a:t> </a:t>
            </a:r>
            <a:r>
              <a:rPr sz="4400" dirty="0"/>
              <a:t>(DCL)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231140" y="1307033"/>
            <a:ext cx="8074659" cy="44329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752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Control </a:t>
            </a:r>
            <a:r>
              <a:rPr sz="2600" dirty="0">
                <a:latin typeface="Calibri"/>
                <a:cs typeface="Calibri"/>
              </a:rPr>
              <a:t>the access of the </a:t>
            </a:r>
            <a:r>
              <a:rPr sz="2600" spc="-15" dirty="0">
                <a:latin typeface="Calibri"/>
                <a:cs typeface="Calibri"/>
              </a:rPr>
              <a:t>data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10" dirty="0">
                <a:latin typeface="Calibri"/>
                <a:cs typeface="Calibri"/>
              </a:rPr>
              <a:t>database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determines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spc="-65" dirty="0">
                <a:latin typeface="Calibri"/>
                <a:cs typeface="Calibri"/>
              </a:rPr>
              <a:t>how,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when,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whom</a:t>
            </a:r>
            <a:r>
              <a:rPr sz="2600" spc="-10" dirty="0">
                <a:latin typeface="Calibri"/>
                <a:cs typeface="Calibri"/>
              </a:rPr>
              <a:t> can </a:t>
            </a:r>
            <a:r>
              <a:rPr sz="2600" spc="-5" dirty="0">
                <a:latin typeface="Calibri"/>
                <a:cs typeface="Calibri"/>
              </a:rPr>
              <a:t>manipulate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data.</a:t>
            </a:r>
            <a:endParaRPr sz="2600">
              <a:latin typeface="Calibri"/>
              <a:cs typeface="Calibri"/>
            </a:endParaRPr>
          </a:p>
          <a:p>
            <a:pPr marL="355600" marR="201295" indent="-342900">
              <a:lnSpc>
                <a:spcPct val="100000"/>
              </a:lnSpc>
              <a:spcBef>
                <a:spcPts val="18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Provide </a:t>
            </a:r>
            <a:r>
              <a:rPr sz="2600" spc="-5" dirty="0">
                <a:latin typeface="Calibri"/>
                <a:cs typeface="Calibri"/>
              </a:rPr>
              <a:t>commands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specify </a:t>
            </a:r>
            <a:r>
              <a:rPr sz="2600" dirty="0">
                <a:latin typeface="Calibri"/>
                <a:cs typeface="Calibri"/>
              </a:rPr>
              <a:t>access </a:t>
            </a:r>
            <a:r>
              <a:rPr sz="2600" spc="-5" dirty="0">
                <a:latin typeface="Calibri"/>
                <a:cs typeface="Calibri"/>
              </a:rPr>
              <a:t>rights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tables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views.</a:t>
            </a:r>
            <a:endParaRPr sz="2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29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dirty="0">
                <a:latin typeface="Calibri"/>
                <a:cs typeface="Calibri"/>
              </a:rPr>
              <a:t>GRANT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Give</a:t>
            </a:r>
            <a:r>
              <a:rPr sz="2400" dirty="0">
                <a:latin typeface="Calibri"/>
                <a:cs typeface="Calibri"/>
              </a:rPr>
              <a:t> access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privilege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someone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database.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9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REVOKE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70" dirty="0">
                <a:latin typeface="Calibri"/>
                <a:cs typeface="Calibri"/>
              </a:rPr>
              <a:t>Take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back/</a:t>
            </a:r>
            <a:r>
              <a:rPr sz="2400" spc="-10" dirty="0">
                <a:latin typeface="Calibri"/>
                <a:cs typeface="Calibri"/>
              </a:rPr>
              <a:t> withdraw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</a:t>
            </a:r>
            <a:r>
              <a:rPr sz="2400" spc="-10" dirty="0">
                <a:latin typeface="Calibri"/>
                <a:cs typeface="Calibri"/>
              </a:rPr>
              <a:t> privileges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granted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5" dirty="0">
                <a:latin typeface="Calibri"/>
                <a:cs typeface="Calibri"/>
              </a:rPr>
              <a:t> someone.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340" y="1222939"/>
            <a:ext cx="8227059" cy="451294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COMMIT</a:t>
            </a:r>
            <a:endParaRPr sz="26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1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Permanently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work </a:t>
            </a:r>
            <a:r>
              <a:rPr sz="2400" spc="-5" dirty="0">
                <a:latin typeface="Calibri"/>
                <a:cs typeface="Calibri"/>
              </a:rPr>
              <a:t>done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(transactions)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into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DB.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0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5" dirty="0">
                <a:latin typeface="Calibri"/>
                <a:cs typeface="Calibri"/>
              </a:rPr>
              <a:t>SAVEPOINT</a:t>
            </a:r>
            <a:endParaRPr sz="26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30" dirty="0">
                <a:latin typeface="Calibri"/>
                <a:cs typeface="Calibri"/>
              </a:rPr>
              <a:t>Temporally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transaction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so</a:t>
            </a:r>
            <a:r>
              <a:rPr sz="2400" spc="-10" dirty="0">
                <a:latin typeface="Calibri"/>
                <a:cs typeface="Calibri"/>
              </a:rPr>
              <a:t> that </a:t>
            </a:r>
            <a:r>
              <a:rPr sz="2400" spc="-15" dirty="0">
                <a:latin typeface="Calibri"/>
                <a:cs typeface="Calibri"/>
              </a:rPr>
              <a:t>we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rollback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spc="-5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</a:t>
            </a:r>
            <a:r>
              <a:rPr sz="2400" spc="-5" dirty="0">
                <a:latin typeface="Calibri"/>
                <a:cs typeface="Calibri"/>
              </a:rPr>
              <a:t> whenever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necessary.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45"/>
              </a:spcBef>
              <a:buFont typeface="Arial MT"/>
              <a:buChar char="–"/>
            </a:pPr>
            <a:endParaRPr sz="33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ROLLBACK</a:t>
            </a:r>
            <a:endParaRPr sz="2600">
              <a:latin typeface="Calibri"/>
              <a:cs typeface="Calibri"/>
            </a:endParaRPr>
          </a:p>
          <a:p>
            <a:pPr marL="756285" marR="814705" lvl="1" indent="-287020">
              <a:lnSpc>
                <a:spcPct val="120100"/>
              </a:lnSpc>
              <a:spcBef>
                <a:spcPts val="37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20" dirty="0">
                <a:latin typeface="Calibri"/>
                <a:cs typeface="Calibri"/>
              </a:rPr>
              <a:t>Restore </a:t>
            </a:r>
            <a:r>
              <a:rPr sz="2400" spc="-10" dirty="0">
                <a:latin typeface="Calibri"/>
                <a:cs typeface="Calibri"/>
              </a:rPr>
              <a:t>database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original since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last COMMIT </a:t>
            </a:r>
            <a:r>
              <a:rPr sz="2400" spc="-5" dirty="0">
                <a:latin typeface="Calibri"/>
                <a:cs typeface="Calibri"/>
              </a:rPr>
              <a:t>or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SAVEPOINT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32585" y="168910"/>
            <a:ext cx="60305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Data</a:t>
            </a:r>
            <a:r>
              <a:rPr spc="-5" dirty="0"/>
              <a:t> </a:t>
            </a:r>
            <a:r>
              <a:rPr spc="-20" dirty="0"/>
              <a:t>Control</a:t>
            </a:r>
            <a:r>
              <a:rPr spc="5" dirty="0"/>
              <a:t> </a:t>
            </a:r>
            <a:r>
              <a:rPr spc="-10" dirty="0"/>
              <a:t>Language</a:t>
            </a:r>
            <a:r>
              <a:rPr spc="5" dirty="0"/>
              <a:t> </a:t>
            </a:r>
            <a:r>
              <a:rPr spc="-5" dirty="0"/>
              <a:t>(DCL)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5561" y="1067561"/>
            <a:ext cx="8458200" cy="0"/>
          </a:xfrm>
          <a:custGeom>
            <a:avLst/>
            <a:gdLst/>
            <a:ahLst/>
            <a:cxnLst/>
            <a:rect l="l" t="t" r="r" b="b"/>
            <a:pathLst>
              <a:path w="8458200">
                <a:moveTo>
                  <a:pt x="0" y="0"/>
                </a:moveTo>
                <a:lnTo>
                  <a:pt x="8458200" y="0"/>
                </a:lnTo>
              </a:path>
            </a:pathLst>
          </a:custGeom>
          <a:ln w="19812">
            <a:solidFill>
              <a:srgbClr val="497DB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19200" y="1219200"/>
            <a:ext cx="6324600" cy="55732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987801" y="336549"/>
            <a:ext cx="30937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MS</a:t>
            </a:r>
            <a:r>
              <a:rPr spc="-45" dirty="0"/>
              <a:t> </a:t>
            </a:r>
            <a:r>
              <a:rPr spc="-5" dirty="0"/>
              <a:t>SQL</a:t>
            </a:r>
            <a:r>
              <a:rPr spc="-35" dirty="0"/>
              <a:t> </a:t>
            </a:r>
            <a:r>
              <a:rPr spc="-5" dirty="0"/>
              <a:t>Server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700</Words>
  <Application>Microsoft Office PowerPoint</Application>
  <PresentationFormat>On-screen Show (4:3)</PresentationFormat>
  <Paragraphs>139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 MT</vt:lpstr>
      <vt:lpstr>Calibri</vt:lpstr>
      <vt:lpstr>Office Theme</vt:lpstr>
      <vt:lpstr>Databases</vt:lpstr>
      <vt:lpstr>Structured Query Language (SQL)</vt:lpstr>
      <vt:lpstr>SQL Statements</vt:lpstr>
      <vt:lpstr>Data Definition Language (DDL)</vt:lpstr>
      <vt:lpstr>Data Manipulation Language (DML)</vt:lpstr>
      <vt:lpstr>Data Query Language (DQL)</vt:lpstr>
      <vt:lpstr>Data Control Language (DCL)</vt:lpstr>
      <vt:lpstr>Data Control Language (DCL)</vt:lpstr>
      <vt:lpstr>MS SQL Server</vt:lpstr>
      <vt:lpstr>Create a Database</vt:lpstr>
      <vt:lpstr>PowerPoint Presentation</vt:lpstr>
      <vt:lpstr>Delete a Database</vt:lpstr>
      <vt:lpstr>Create Tables</vt:lpstr>
      <vt:lpstr>Exercise</vt:lpstr>
      <vt:lpstr>PowerPoint Presentation</vt:lpstr>
      <vt:lpstr>PowerPoint Presentation</vt:lpstr>
      <vt:lpstr>PowerPoint Presentation</vt:lpstr>
      <vt:lpstr>Insert Records to a Table</vt:lpstr>
      <vt:lpstr>Insert Records</vt:lpstr>
      <vt:lpstr>Insert Data to a Table</vt:lpstr>
      <vt:lpstr>Insert Data to a Table</vt:lpstr>
      <vt:lpstr>Update Records</vt:lpstr>
      <vt:lpstr>Update Records</vt:lpstr>
      <vt:lpstr>Delete Records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Structured Query Language</dc:title>
  <dc:creator>Lab01</dc:creator>
  <cp:lastModifiedBy>ALD Perera</cp:lastModifiedBy>
  <cp:revision>1</cp:revision>
  <dcterms:created xsi:type="dcterms:W3CDTF">2023-12-02T06:25:17Z</dcterms:created>
  <dcterms:modified xsi:type="dcterms:W3CDTF">2024-01-04T18:31:40Z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2018-09-28T00:00:00Z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2023-12-02T00:00:00Z</vt:filetime>
  </property>
</Properties>
</file>