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2" d="100"/>
          <a:sy n="22" d="100"/>
        </p:scale>
        <p:origin x="5203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132" y="336549"/>
            <a:ext cx="3893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458594"/>
            <a:ext cx="8376919" cy="4646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7757" y="650971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3156330" y="1963039"/>
            <a:ext cx="2932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5532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6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SQL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Constraints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72641"/>
            <a:ext cx="568833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3507104"/>
            <a:ext cx="5570220" cy="198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3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remove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-5" dirty="0">
                <a:latin typeface="Calibri"/>
                <a:cs typeface="Calibri"/>
              </a:rPr>
              <a:t> NULL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constraint: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NULL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8472" y="336549"/>
            <a:ext cx="6073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35" dirty="0"/>
              <a:t> </a:t>
            </a:r>
            <a:r>
              <a:rPr spc="-5" dirty="0"/>
              <a:t>-</a:t>
            </a:r>
            <a:r>
              <a:rPr spc="-20" dirty="0"/>
              <a:t> </a:t>
            </a:r>
            <a:r>
              <a:rPr spc="-35" dirty="0"/>
              <a:t>NOT</a:t>
            </a:r>
            <a:r>
              <a:rPr spc="-25" dirty="0"/>
              <a:t> </a:t>
            </a:r>
            <a:r>
              <a:rPr spc="-5" dirty="0"/>
              <a:t>NULL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904" y="336549"/>
            <a:ext cx="4493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30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10" dirty="0"/>
              <a:t>PK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48841"/>
            <a:ext cx="461327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0061" y="4554473"/>
            <a:ext cx="5029200" cy="609600"/>
          </a:xfrm>
          <a:custGeom>
            <a:avLst/>
            <a:gdLst/>
            <a:ahLst/>
            <a:cxnLst/>
            <a:rect l="l" t="t" r="r" b="b"/>
            <a:pathLst>
              <a:path w="5029200" h="609600">
                <a:moveTo>
                  <a:pt x="5029199" y="0"/>
                </a:moveTo>
                <a:lnTo>
                  <a:pt x="5027858" y="69868"/>
                </a:lnTo>
                <a:lnTo>
                  <a:pt x="5024038" y="134016"/>
                </a:lnTo>
                <a:lnTo>
                  <a:pt x="5018043" y="190611"/>
                </a:lnTo>
                <a:lnTo>
                  <a:pt x="5010177" y="237819"/>
                </a:lnTo>
                <a:lnTo>
                  <a:pt x="4990051" y="296746"/>
                </a:lnTo>
                <a:lnTo>
                  <a:pt x="4978399" y="304800"/>
                </a:lnTo>
                <a:lnTo>
                  <a:pt x="2565400" y="304800"/>
                </a:lnTo>
                <a:lnTo>
                  <a:pt x="2553748" y="312853"/>
                </a:lnTo>
                <a:lnTo>
                  <a:pt x="2533622" y="371780"/>
                </a:lnTo>
                <a:lnTo>
                  <a:pt x="2525756" y="418988"/>
                </a:lnTo>
                <a:lnTo>
                  <a:pt x="2519761" y="475583"/>
                </a:lnTo>
                <a:lnTo>
                  <a:pt x="2515941" y="539731"/>
                </a:lnTo>
                <a:lnTo>
                  <a:pt x="2514600" y="609600"/>
                </a:lnTo>
                <a:lnTo>
                  <a:pt x="2513258" y="539731"/>
                </a:lnTo>
                <a:lnTo>
                  <a:pt x="2509438" y="475583"/>
                </a:lnTo>
                <a:lnTo>
                  <a:pt x="2503443" y="418988"/>
                </a:lnTo>
                <a:lnTo>
                  <a:pt x="2495577" y="371780"/>
                </a:lnTo>
                <a:lnTo>
                  <a:pt x="2475451" y="312853"/>
                </a:lnTo>
                <a:lnTo>
                  <a:pt x="2463800" y="304800"/>
                </a:lnTo>
                <a:lnTo>
                  <a:pt x="50800" y="304800"/>
                </a:lnTo>
                <a:lnTo>
                  <a:pt x="39148" y="296746"/>
                </a:lnTo>
                <a:lnTo>
                  <a:pt x="19022" y="237819"/>
                </a:lnTo>
                <a:lnTo>
                  <a:pt x="11156" y="190611"/>
                </a:lnTo>
                <a:lnTo>
                  <a:pt x="5161" y="134016"/>
                </a:lnTo>
                <a:lnTo>
                  <a:pt x="1341" y="69868"/>
                </a:ln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340" y="3583304"/>
            <a:ext cx="6499860" cy="2066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1986914" algn="l"/>
                <a:tab pos="3462654" algn="l"/>
              </a:tabLst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PK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AA2FFB85E4ADBBA2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50">
              <a:latin typeface="Calibri"/>
              <a:cs typeface="Calibri"/>
            </a:endParaRPr>
          </a:p>
          <a:p>
            <a:pPr marL="2527935">
              <a:lnSpc>
                <a:spcPct val="100000"/>
              </a:lnSpc>
            </a:pP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Constraint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192" y="336549"/>
            <a:ext cx="521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Giving</a:t>
            </a:r>
            <a:r>
              <a:rPr spc="-5" dirty="0"/>
              <a:t> </a:t>
            </a:r>
            <a:r>
              <a:rPr spc="-25" dirty="0"/>
              <a:t>Constraint</a:t>
            </a:r>
            <a:r>
              <a:rPr spc="10" dirty="0"/>
              <a:t> </a:t>
            </a:r>
            <a:r>
              <a:rPr spc="-5" dirty="0"/>
              <a:t>Names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1116" y="1123378"/>
            <a:ext cx="7559040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270" marR="4361815" indent="-497205">
              <a:lnSpc>
                <a:spcPct val="1482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15" dirty="0">
                <a:latin typeface="Calibri"/>
                <a:cs typeface="Calibri"/>
              </a:rPr>
              <a:t>Persons </a:t>
            </a:r>
            <a:r>
              <a:rPr sz="2600" dirty="0">
                <a:latin typeface="Calibri"/>
                <a:cs typeface="Calibri"/>
              </a:rPr>
              <a:t>(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509270" marR="2580640">
              <a:lnSpc>
                <a:spcPct val="148100"/>
              </a:lnSpc>
            </a:pPr>
            <a:r>
              <a:rPr sz="2600" spc="-5" dirty="0">
                <a:latin typeface="Calibri"/>
                <a:cs typeface="Calibri"/>
              </a:rPr>
              <a:t>LastName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varchar(25)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NULL,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509270" marR="4108450">
              <a:lnSpc>
                <a:spcPct val="148100"/>
              </a:lnSpc>
            </a:pP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varchar(255),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varchar(10),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pk_PersonID</a:t>
            </a:r>
            <a:r>
              <a:rPr sz="2600" b="1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(PersonID),</a:t>
            </a:r>
            <a:endParaRPr sz="2600">
              <a:latin typeface="Calibri"/>
              <a:cs typeface="Calibri"/>
            </a:endParaRPr>
          </a:p>
          <a:p>
            <a:pPr marL="509270">
              <a:lnSpc>
                <a:spcPct val="100000"/>
              </a:lnSpc>
              <a:spcBef>
                <a:spcPts val="150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uq_NIC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UNIQUE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(NIC)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76198"/>
            <a:ext cx="4849367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644" y="1458594"/>
            <a:ext cx="6708775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332422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(NIC)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4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UC_Person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(NIC)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UC_Person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5652" y="336549"/>
            <a:ext cx="54749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5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Unique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7904" y="336549"/>
            <a:ext cx="4493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30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30" dirty="0"/>
              <a:t> </a:t>
            </a:r>
            <a:r>
              <a:rPr spc="-10" dirty="0"/>
              <a:t>PK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1283"/>
            <a:ext cx="6887845" cy="29273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DROP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336549"/>
            <a:ext cx="492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 </a:t>
            </a:r>
            <a:r>
              <a:rPr spc="-10" dirty="0"/>
              <a:t>Primary</a:t>
            </a:r>
            <a:r>
              <a:rPr spc="10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8044" y="1763221"/>
            <a:ext cx="5866130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3765" marR="2300605" indent="-914400">
              <a:lnSpc>
                <a:spcPct val="135700"/>
              </a:lnSpc>
              <a:spcBef>
                <a:spcPts val="9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Payment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PayDate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DATE, 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MONEY,</a:t>
            </a:r>
            <a:endParaRPr sz="2800">
              <a:latin typeface="Calibri"/>
              <a:cs typeface="Calibri"/>
            </a:endParaRPr>
          </a:p>
          <a:p>
            <a:pPr marL="913765">
              <a:lnSpc>
                <a:spcPct val="100000"/>
              </a:lnSpc>
              <a:spcBef>
                <a:spcPts val="1205"/>
              </a:spcBef>
            </a:pPr>
            <a:r>
              <a:rPr sz="2800" b="1" spc="-15" dirty="0">
                <a:latin typeface="Calibri"/>
                <a:cs typeface="Calibri"/>
              </a:rPr>
              <a:t>PRIMARY</a:t>
            </a:r>
            <a:r>
              <a:rPr sz="2800" b="1" spc="-5" dirty="0">
                <a:latin typeface="Calibri"/>
                <a:cs typeface="Calibri"/>
              </a:rPr>
              <a:t> KEY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(PersonID,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PayDate)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460248"/>
            <a:ext cx="8132064" cy="58643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925" y="336549"/>
            <a:ext cx="492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 </a:t>
            </a:r>
            <a:r>
              <a:rPr spc="-10" dirty="0"/>
              <a:t>Primary</a:t>
            </a:r>
            <a:r>
              <a:rPr spc="10" dirty="0"/>
              <a:t> </a:t>
            </a:r>
            <a:r>
              <a:rPr spc="-40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53439" y="1417218"/>
            <a:ext cx="6793230" cy="408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0" marR="3222625" indent="-915035">
              <a:lnSpc>
                <a:spcPct val="1358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Payment</a:t>
            </a:r>
            <a:r>
              <a:rPr sz="2800" spc="-5" dirty="0">
                <a:latin typeface="Calibri"/>
                <a:cs typeface="Calibri"/>
              </a:rPr>
              <a:t> (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PayDate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DATE, 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Amount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MONEY,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200"/>
              </a:spcBef>
            </a:pPr>
            <a:r>
              <a:rPr sz="2800" b="1" spc="-15" dirty="0">
                <a:latin typeface="Calibri"/>
                <a:cs typeface="Calibri"/>
              </a:rPr>
              <a:t>CONSTRAINT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pk_Payment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2743835">
              <a:lnSpc>
                <a:spcPct val="100000"/>
              </a:lnSpc>
              <a:spcBef>
                <a:spcPts val="1200"/>
              </a:spcBef>
            </a:pPr>
            <a:r>
              <a:rPr sz="2800" spc="-20" dirty="0">
                <a:latin typeface="Calibri"/>
                <a:cs typeface="Calibri"/>
              </a:rPr>
              <a:t>(PersonID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PayDate)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93776"/>
            <a:ext cx="5690615" cy="58887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336549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179434" cy="463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rules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limit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validate </a:t>
            </a:r>
            <a:r>
              <a:rPr sz="2600" dirty="0">
                <a:latin typeface="Calibri"/>
                <a:cs typeface="Calibri"/>
              </a:rPr>
              <a:t>the type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entered 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7200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Ensures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accuracy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reliability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Constraints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when:</a:t>
            </a:r>
            <a:endParaRPr sz="2600">
              <a:latin typeface="Calibri"/>
              <a:cs typeface="Calibri"/>
            </a:endParaRPr>
          </a:p>
          <a:p>
            <a:pPr marL="927100" marR="900430" lvl="1" indent="-457834">
              <a:lnSpc>
                <a:spcPct val="12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(inside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CREATE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(inside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40" dirty="0">
                <a:latin typeface="Calibri"/>
                <a:cs typeface="Calibri"/>
              </a:rPr>
              <a:t>ALTER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TABLE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0389" y="336549"/>
            <a:ext cx="2829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FOREIGN</a:t>
            </a:r>
            <a:r>
              <a:rPr spc="-70" dirty="0"/>
              <a:t> </a:t>
            </a:r>
            <a:r>
              <a:rPr spc="-5" dirty="0"/>
              <a:t>KEY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1040" y="1316253"/>
            <a:ext cx="6640830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8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15" dirty="0">
                <a:latin typeface="Calibri"/>
                <a:cs typeface="Calibri"/>
              </a:rPr>
              <a:t>OrdID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OrdDate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NULL,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680"/>
              </a:spcBef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FOREIGN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KEY REFERENCES</a:t>
            </a:r>
            <a:endParaRPr sz="2800">
              <a:latin typeface="Calibri"/>
              <a:cs typeface="Calibri"/>
            </a:endParaRPr>
          </a:p>
          <a:p>
            <a:pPr marL="2743835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(PersonID)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"/>
            <a:ext cx="7391400" cy="6024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32712"/>
            <a:ext cx="7558405" cy="45434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600" spc="-40" dirty="0">
                <a:latin typeface="Calibri"/>
                <a:cs typeface="Calibri"/>
              </a:rPr>
              <a:t>CREATE TABLE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50"/>
              </a:spcBef>
            </a:pPr>
            <a:r>
              <a:rPr sz="2600" spc="-10" dirty="0">
                <a:latin typeface="Calibri"/>
                <a:cs typeface="Calibri"/>
              </a:rPr>
              <a:t>OrdID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 marR="3294379">
              <a:lnSpc>
                <a:spcPts val="4370"/>
              </a:lnSpc>
              <a:spcBef>
                <a:spcPts val="350"/>
              </a:spcBef>
            </a:pPr>
            <a:r>
              <a:rPr sz="2600" spc="-15" dirty="0">
                <a:latin typeface="Calibri"/>
                <a:cs typeface="Calibri"/>
              </a:rPr>
              <a:t>OrdDate date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NULL,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894"/>
              </a:spcBef>
            </a:pP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pk_OrdID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PRIMARY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(OrdID),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250"/>
              </a:spcBef>
            </a:pPr>
            <a:r>
              <a:rPr sz="2600" b="1" spc="-10" dirty="0">
                <a:latin typeface="Calibri"/>
                <a:cs typeface="Calibri"/>
              </a:rPr>
              <a:t>CONSTRAINT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fk_PersonID </a:t>
            </a:r>
            <a:r>
              <a:rPr sz="2600" b="1" spc="-5" dirty="0">
                <a:latin typeface="Calibri"/>
                <a:cs typeface="Calibri"/>
              </a:rPr>
              <a:t>FOREIGN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875"/>
              </a:spcBef>
            </a:pP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REFERENCES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Persons(PersonID)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0389" y="336549"/>
            <a:ext cx="2829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FOREIGN</a:t>
            </a:r>
            <a:r>
              <a:rPr spc="-70" dirty="0"/>
              <a:t> </a:t>
            </a:r>
            <a:r>
              <a:rPr spc="-5" dirty="0"/>
              <a:t>KEY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75" y="228600"/>
            <a:ext cx="5329428" cy="647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7990840" cy="4758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 TABLE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FOREIGN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REFERENCES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Persons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600" spc="-15" dirty="0">
                <a:latin typeface="Calibri"/>
                <a:cs typeface="Calibri"/>
              </a:rPr>
              <a:t>(PersonID)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TABLE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spc="5" dirty="0">
                <a:latin typeface="Calibri"/>
                <a:cs typeface="Calibri"/>
              </a:rPr>
              <a:t>ADD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FK_PersonOrder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FOREIGN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KEY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(PersonID)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REFERENCES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Persons (PersonID)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TABLE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Orders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600" spc="-10" dirty="0">
                <a:latin typeface="Calibri"/>
                <a:cs typeface="Calibri"/>
              </a:rPr>
              <a:t>DROP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FK_PersonOrder;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6192" y="336549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15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5" dirty="0"/>
              <a:t>FK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48" y="336549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</a:t>
            </a:r>
            <a:r>
              <a:rPr spc="-70" dirty="0"/>
              <a:t> </a:t>
            </a:r>
            <a:r>
              <a:rPr spc="-20" dirty="0"/>
              <a:t>Constraint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1812" y="1173368"/>
            <a:ext cx="6256020" cy="540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255" marR="3018790" indent="-262890">
              <a:lnSpc>
                <a:spcPct val="14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833755" marR="607695">
              <a:lnSpc>
                <a:spcPct val="140000"/>
              </a:lnSpc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 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varchar(15),</a:t>
            </a:r>
            <a:endParaRPr sz="2800">
              <a:latin typeface="Calibri"/>
              <a:cs typeface="Calibri"/>
            </a:endParaRPr>
          </a:p>
          <a:p>
            <a:pPr marL="833755" marR="1814830">
              <a:lnSpc>
                <a:spcPct val="14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varchar(255),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NIC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varchar(10)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UNIQUE,</a:t>
            </a:r>
            <a:endParaRPr sz="2800">
              <a:latin typeface="Calibri"/>
              <a:cs typeface="Calibri"/>
            </a:endParaRPr>
          </a:p>
          <a:p>
            <a:pPr marL="833755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DEFAULT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(‘Colombo’)</a:t>
            </a:r>
            <a:endParaRPr sz="2800">
              <a:latin typeface="Calibri"/>
              <a:cs typeface="Calibri"/>
            </a:endParaRPr>
          </a:p>
          <a:p>
            <a:pPr marL="262255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55676"/>
            <a:ext cx="6941820" cy="5907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844" y="1758823"/>
            <a:ext cx="5564505" cy="3881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Orders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335280" marR="5080">
              <a:lnSpc>
                <a:spcPct val="150000"/>
              </a:lnSpc>
            </a:pPr>
            <a:r>
              <a:rPr sz="2800" spc="-15" dirty="0">
                <a:latin typeface="Calibri"/>
                <a:cs typeface="Calibri"/>
              </a:rPr>
              <a:t>OrderID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NULL,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OrderNumber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OrderDate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65" dirty="0">
                <a:latin typeface="Calibri"/>
                <a:cs typeface="Calibri"/>
              </a:rPr>
              <a:t>DEFAULT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GETDATE()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1848" y="336549"/>
            <a:ext cx="386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Default</a:t>
            </a:r>
            <a:r>
              <a:rPr spc="-70" dirty="0"/>
              <a:t> </a:t>
            </a:r>
            <a:r>
              <a:rPr spc="-20" dirty="0"/>
              <a:t>Constraint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87194"/>
            <a:ext cx="6769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‘Colombo’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4162805"/>
            <a:ext cx="5525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15" dirty="0">
                <a:latin typeface="Calibri"/>
                <a:cs typeface="Calibri"/>
              </a:rPr>
              <a:t> DROP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6508" y="336549"/>
            <a:ext cx="5495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0" dirty="0"/>
              <a:t> Constraints</a:t>
            </a:r>
            <a:r>
              <a:rPr spc="35" dirty="0"/>
              <a:t> </a:t>
            </a:r>
            <a:r>
              <a:rPr spc="-5" dirty="0"/>
              <a:t>-</a:t>
            </a:r>
            <a:r>
              <a:rPr spc="-20" dirty="0"/>
              <a:t> Default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CHECK</a:t>
            </a:r>
            <a:r>
              <a:rPr spc="-65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43840" y="945159"/>
            <a:ext cx="7746365" cy="540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4511675" indent="-342900">
              <a:lnSpc>
                <a:spcPct val="1401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ts val="4710"/>
              </a:lnSpc>
              <a:spcBef>
                <a:spcPts val="375"/>
              </a:spcBef>
            </a:pP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CHECK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(PersonID&gt;0)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90" dirty="0">
                <a:latin typeface="Calibri"/>
                <a:cs typeface="Calibri"/>
              </a:rPr>
              <a:t>KEY,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960"/>
              </a:spcBef>
            </a:pP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varchar(15),</a:t>
            </a:r>
            <a:endParaRPr sz="2800">
              <a:latin typeface="Calibri"/>
              <a:cs typeface="Calibri"/>
            </a:endParaRPr>
          </a:p>
          <a:p>
            <a:pPr marL="914400" marR="3224530">
              <a:lnSpc>
                <a:spcPct val="140000"/>
              </a:lnSpc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 </a:t>
            </a:r>
            <a:r>
              <a:rPr sz="2800" spc="-5" dirty="0">
                <a:latin typeface="Calibri"/>
                <a:cs typeface="Calibri"/>
              </a:rPr>
              <a:t> NIC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varchar(10)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UNIQUE,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varchar(20)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DEFAULT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(‘Colombo’)</a:t>
            </a:r>
            <a:endParaRPr sz="28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1345"/>
              </a:spcBef>
            </a:pP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221996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70915"/>
            <a:ext cx="8291830" cy="523938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NULL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Indicate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cannot </a:t>
            </a:r>
            <a:r>
              <a:rPr sz="2400" spc="-25" dirty="0">
                <a:latin typeface="Calibri"/>
                <a:cs typeface="Calibri"/>
              </a:rPr>
              <a:t>store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dirty="0">
                <a:latin typeface="Calibri"/>
                <a:cs typeface="Calibri"/>
              </a:rPr>
              <a:t>UNIQUE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that</a:t>
            </a:r>
            <a:r>
              <a:rPr sz="2400" dirty="0">
                <a:latin typeface="Calibri"/>
                <a:cs typeface="Calibri"/>
              </a:rPr>
              <a:t> each</a:t>
            </a:r>
            <a:r>
              <a:rPr sz="2400" spc="-20" dirty="0">
                <a:latin typeface="Calibri"/>
                <a:cs typeface="Calibri"/>
              </a:rPr>
              <a:t> record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unique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 MT"/>
              <a:buChar char="–"/>
            </a:pP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0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ts val="274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default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" dirty="0">
                <a:latin typeface="Calibri"/>
                <a:cs typeface="Calibri"/>
              </a:rPr>
              <a:t> new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ts val="2740"/>
              </a:lnSpc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entered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CHECK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spc="-5" dirty="0">
                <a:latin typeface="Calibri"/>
                <a:cs typeface="Calibri"/>
              </a:rPr>
              <a:t> that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meets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10" dirty="0">
                <a:latin typeface="Calibri"/>
                <a:cs typeface="Calibri"/>
              </a:rPr>
              <a:t> condition.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15" dirty="0">
                <a:latin typeface="Calibri"/>
                <a:cs typeface="Calibri"/>
              </a:rPr>
              <a:t>range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placed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19456"/>
            <a:ext cx="6781800" cy="61478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01879"/>
            <a:ext cx="6838950" cy="635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2505710" indent="-915035">
              <a:lnSpc>
                <a:spcPct val="153600"/>
              </a:lnSpc>
              <a:spcBef>
                <a:spcPts val="100"/>
              </a:spcBef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Persons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PersonID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</a:t>
            </a:r>
            <a:endParaRPr sz="2800">
              <a:latin typeface="Calibri"/>
              <a:cs typeface="Calibri"/>
            </a:endParaRPr>
          </a:p>
          <a:p>
            <a:pPr marL="927100" marR="915669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LastName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NULL,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FirstName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</a:t>
            </a:r>
            <a:endParaRPr sz="2800">
              <a:latin typeface="Calibri"/>
              <a:cs typeface="Calibri"/>
            </a:endParaRPr>
          </a:p>
          <a:p>
            <a:pPr marL="927100" marR="2747645">
              <a:lnSpc>
                <a:spcPct val="153600"/>
              </a:lnSpc>
            </a:pP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varchar(255),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varchar(255),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05"/>
              </a:spcBef>
            </a:pP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pk_PersonID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PRIMARY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(PersonID),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800" b="1" spc="-15" dirty="0">
                <a:latin typeface="Calibri"/>
                <a:cs typeface="Calibri"/>
              </a:rPr>
              <a:t>CONSTRAINT</a:t>
            </a:r>
            <a:r>
              <a:rPr sz="2800" b="1" spc="5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chk_Person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CHECK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800" spc="-20" dirty="0">
                <a:latin typeface="Calibri"/>
                <a:cs typeface="Calibri"/>
              </a:rPr>
              <a:t>(PersonID&gt;0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City=‘Colombo'))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81000"/>
            <a:ext cx="6333744" cy="58994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8594"/>
            <a:ext cx="6104890" cy="4646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COLUMN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Age </a:t>
            </a:r>
            <a:r>
              <a:rPr sz="2800" spc="-15" dirty="0">
                <a:latin typeface="Calibri"/>
                <a:cs typeface="Calibri"/>
              </a:rPr>
              <a:t>int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CHECK </a:t>
            </a:r>
            <a:r>
              <a:rPr sz="2800" spc="-5" dirty="0">
                <a:latin typeface="Calibri"/>
                <a:cs typeface="Calibri"/>
              </a:rPr>
              <a:t>(Age&gt;=18)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927100" marR="353695" indent="-57213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ADD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chk_Person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CHECK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&gt;=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18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City</a:t>
            </a:r>
            <a:r>
              <a:rPr sz="2800" spc="-5" dirty="0">
                <a:latin typeface="Calibri"/>
                <a:cs typeface="Calibri"/>
              </a:rPr>
              <a:t> 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‘Colombo')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ALTER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TABLE</a:t>
            </a:r>
            <a:r>
              <a:rPr sz="2800" spc="-25" dirty="0">
                <a:latin typeface="Calibri"/>
                <a:cs typeface="Calibri"/>
              </a:rPr>
              <a:t> Persons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CONSTRAINT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chk_Person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4336" y="336549"/>
            <a:ext cx="5197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Alter</a:t>
            </a:r>
            <a:r>
              <a:rPr spc="-25" dirty="0"/>
              <a:t> </a:t>
            </a:r>
            <a:r>
              <a:rPr spc="-20" dirty="0"/>
              <a:t>Constraints</a:t>
            </a:r>
            <a:r>
              <a:rPr spc="30" dirty="0"/>
              <a:t> </a:t>
            </a:r>
            <a:r>
              <a:rPr spc="-5" dirty="0"/>
              <a:t>-</a:t>
            </a:r>
            <a:r>
              <a:rPr spc="-25" dirty="0"/>
              <a:t> </a:t>
            </a:r>
            <a:r>
              <a:rPr spc="-10" dirty="0"/>
              <a:t>Check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192150"/>
            <a:ext cx="3320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80" dirty="0"/>
              <a:t> </a:t>
            </a:r>
            <a:r>
              <a:rPr spc="-2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40186"/>
            <a:ext cx="8202295" cy="45237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10" dirty="0">
                <a:latin typeface="Calibri"/>
                <a:cs typeface="Calibri"/>
              </a:rPr>
              <a:t>PRIMARY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2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UNIQUE.</a:t>
            </a:r>
            <a:endParaRPr sz="2400">
              <a:latin typeface="Calibri"/>
              <a:cs typeface="Calibri"/>
            </a:endParaRPr>
          </a:p>
          <a:p>
            <a:pPr marL="756285" marR="401320" lvl="1" indent="-287020">
              <a:lnSpc>
                <a:spcPct val="100000"/>
              </a:lnSpc>
              <a:spcBef>
                <a:spcPts val="12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Ensures that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field (or </a:t>
            </a:r>
            <a:r>
              <a:rPr sz="2400" spc="-10" dirty="0">
                <a:latin typeface="Calibri"/>
                <a:cs typeface="Calibri"/>
              </a:rPr>
              <a:t>combination </a:t>
            </a:r>
            <a:r>
              <a:rPr sz="2400" spc="-5" dirty="0">
                <a:latin typeface="Calibri"/>
                <a:cs typeface="Calibri"/>
              </a:rPr>
              <a:t>fields) has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unique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identity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helps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particular </a:t>
            </a:r>
            <a:r>
              <a:rPr sz="2400" spc="-20" dirty="0">
                <a:latin typeface="Calibri"/>
                <a:cs typeface="Calibri"/>
              </a:rPr>
              <a:t>record </a:t>
            </a:r>
            <a:r>
              <a:rPr sz="2400" dirty="0">
                <a:latin typeface="Calibri"/>
                <a:cs typeface="Calibri"/>
              </a:rPr>
              <a:t>in a </a:t>
            </a:r>
            <a:r>
              <a:rPr sz="2400" spc="-10" dirty="0">
                <a:latin typeface="Calibri"/>
                <a:cs typeface="Calibri"/>
              </a:rPr>
              <a:t>table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quickly.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b="1" spc="-5" dirty="0">
                <a:latin typeface="Calibri"/>
                <a:cs typeface="Calibri"/>
              </a:rPr>
              <a:t>FOREIGN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KEY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2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Ensure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20" dirty="0">
                <a:latin typeface="Calibri"/>
                <a:cs typeface="Calibri"/>
              </a:rPr>
              <a:t>referential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integrity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5" dirty="0">
                <a:latin typeface="Calibri"/>
                <a:cs typeface="Calibri"/>
              </a:rPr>
              <a:t>one table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match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in another</a:t>
            </a:r>
            <a:r>
              <a:rPr sz="2400" spc="-5" dirty="0">
                <a:latin typeface="Calibri"/>
                <a:cs typeface="Calibri"/>
              </a:rPr>
              <a:t> 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750" y="331978"/>
            <a:ext cx="3837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NULL</a:t>
            </a:r>
            <a:r>
              <a:rPr sz="3600" spc="-50" dirty="0"/>
              <a:t> </a:t>
            </a:r>
            <a:r>
              <a:rPr sz="3600" spc="-40" dirty="0"/>
              <a:t>Value</a:t>
            </a:r>
            <a:r>
              <a:rPr sz="3600" spc="-45" dirty="0"/>
              <a:t> </a:t>
            </a:r>
            <a:r>
              <a:rPr sz="3600" spc="-5" dirty="0"/>
              <a:t>Concept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067040" cy="417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variable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5" dirty="0">
                <a:latin typeface="Calibri"/>
                <a:cs typeface="Calibri"/>
              </a:rPr>
              <a:t> value,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considered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null</a:t>
            </a:r>
            <a:r>
              <a:rPr sz="2600" spc="-10" dirty="0">
                <a:latin typeface="Calibri"/>
                <a:cs typeface="Calibri"/>
              </a:rPr>
              <a:t> value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value</a:t>
            </a:r>
            <a:r>
              <a:rPr sz="2600" spc="-5" dirty="0">
                <a:latin typeface="Calibri"/>
                <a:cs typeface="Calibri"/>
              </a:rPr>
              <a:t> of </a:t>
            </a:r>
            <a:r>
              <a:rPr sz="2600" dirty="0">
                <a:latin typeface="Calibri"/>
                <a:cs typeface="Calibri"/>
              </a:rPr>
              <a:t>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marR="5080" indent="-2260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Setting </a:t>
            </a:r>
            <a:r>
              <a:rPr sz="2600" dirty="0">
                <a:latin typeface="Calibri"/>
                <a:cs typeface="Calibri"/>
              </a:rPr>
              <a:t>a Null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appropriate </a:t>
            </a:r>
            <a:r>
              <a:rPr sz="2600" dirty="0">
                <a:latin typeface="Calibri"/>
                <a:cs typeface="Calibri"/>
              </a:rPr>
              <a:t>when the actual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unknown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meaningless.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238125" marR="237490" indent="-226060">
              <a:lnSpc>
                <a:spcPct val="100000"/>
              </a:lnSpc>
              <a:buFont typeface="Arial MT"/>
              <a:buChar char="•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When a </a:t>
            </a:r>
            <a:r>
              <a:rPr sz="2600" spc="-10" dirty="0">
                <a:latin typeface="Calibri"/>
                <a:cs typeface="Calibri"/>
              </a:rPr>
              <a:t>column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2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NULL then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mandatory </a:t>
            </a:r>
            <a:r>
              <a:rPr sz="2600" spc="-10" dirty="0">
                <a:latin typeface="Calibri"/>
                <a:cs typeface="Calibri"/>
              </a:rPr>
              <a:t>column. </a:t>
            </a:r>
            <a:r>
              <a:rPr sz="2600" dirty="0">
                <a:latin typeface="Calibri"/>
                <a:cs typeface="Calibri"/>
              </a:rPr>
              <a:t>User is </a:t>
            </a:r>
            <a:r>
              <a:rPr sz="2600" spc="-20" dirty="0">
                <a:latin typeface="Calibri"/>
                <a:cs typeface="Calibri"/>
              </a:rPr>
              <a:t>forced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enter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column.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929" y="306070"/>
            <a:ext cx="32410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SQL</a:t>
            </a:r>
            <a:r>
              <a:rPr sz="3900" spc="-70" dirty="0"/>
              <a:t> </a:t>
            </a:r>
            <a:r>
              <a:rPr sz="3900" spc="-20" dirty="0"/>
              <a:t>Constraints</a:t>
            </a:r>
            <a:endParaRPr sz="3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25194" y="1255361"/>
            <a:ext cx="5057775" cy="502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72310" indent="74295">
              <a:lnSpc>
                <a:spcPct val="1401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15" dirty="0">
                <a:latin typeface="Calibri"/>
                <a:cs typeface="Calibri"/>
              </a:rPr>
              <a:t>Persons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571500" indent="74295">
              <a:lnSpc>
                <a:spcPct val="140000"/>
              </a:lnSpc>
            </a:pPr>
            <a:r>
              <a:rPr sz="2600" spc="-15" dirty="0">
                <a:latin typeface="Calibri"/>
                <a:cs typeface="Calibri"/>
              </a:rPr>
              <a:t>PersonID </a:t>
            </a:r>
            <a:r>
              <a:rPr sz="2600" spc="-10" dirty="0">
                <a:latin typeface="Calibri"/>
                <a:cs typeface="Calibri"/>
              </a:rPr>
              <a:t>int </a:t>
            </a:r>
            <a:r>
              <a:rPr sz="2600" b="1" spc="-10" dirty="0">
                <a:latin typeface="Calibri"/>
                <a:cs typeface="Calibri"/>
              </a:rPr>
              <a:t>PRIMARY </a:t>
            </a:r>
            <a:r>
              <a:rPr sz="2600" b="1" spc="5" dirty="0">
                <a:latin typeface="Calibri"/>
                <a:cs typeface="Calibri"/>
              </a:rPr>
              <a:t>KEY</a:t>
            </a:r>
            <a:r>
              <a:rPr sz="2600" spc="5" dirty="0">
                <a:latin typeface="Calibri"/>
                <a:cs typeface="Calibri"/>
              </a:rPr>
              <a:t>,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LastName </a:t>
            </a:r>
            <a:r>
              <a:rPr sz="2600" spc="-10" dirty="0">
                <a:latin typeface="Calibri"/>
                <a:cs typeface="Calibri"/>
              </a:rPr>
              <a:t>varchar(25) </a:t>
            </a:r>
            <a:r>
              <a:rPr sz="2600" b="1" spc="-20" dirty="0">
                <a:latin typeface="Calibri"/>
                <a:cs typeface="Calibri"/>
              </a:rPr>
              <a:t>NOT </a:t>
            </a:r>
            <a:r>
              <a:rPr sz="2600" b="1" dirty="0">
                <a:latin typeface="Calibri"/>
                <a:cs typeface="Calibri"/>
              </a:rPr>
              <a:t>NULL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571500" marR="1110615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Address </a:t>
            </a:r>
            <a:r>
              <a:rPr sz="2600" spc="-10" dirty="0">
                <a:latin typeface="Calibri"/>
                <a:cs typeface="Calibri"/>
              </a:rPr>
              <a:t>varchar(255),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varchar(10)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UNIQUE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76198"/>
            <a:ext cx="7620000" cy="6690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89331"/>
            <a:ext cx="5487035" cy="612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45970" indent="74295">
              <a:lnSpc>
                <a:spcPct val="140000"/>
              </a:lnSpc>
              <a:spcBef>
                <a:spcPts val="100"/>
              </a:spcBef>
            </a:pPr>
            <a:r>
              <a:rPr sz="2600" spc="-40" dirty="0">
                <a:latin typeface="Calibri"/>
                <a:cs typeface="Calibri"/>
              </a:rPr>
              <a:t>CREATE TABLE </a:t>
            </a:r>
            <a:r>
              <a:rPr sz="2600" spc="-20" dirty="0">
                <a:latin typeface="Calibri"/>
                <a:cs typeface="Calibri"/>
              </a:rPr>
              <a:t>Persons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</a:t>
            </a:r>
            <a:endParaRPr sz="2600">
              <a:latin typeface="Calibri"/>
              <a:cs typeface="Calibri"/>
            </a:endParaRPr>
          </a:p>
          <a:p>
            <a:pPr marL="1001394">
              <a:lnSpc>
                <a:spcPct val="100000"/>
              </a:lnSpc>
              <a:spcBef>
                <a:spcPts val="1245"/>
              </a:spcBef>
            </a:pPr>
            <a:r>
              <a:rPr sz="2600" spc="-15" dirty="0">
                <a:latin typeface="Calibri"/>
                <a:cs typeface="Calibri"/>
              </a:rPr>
              <a:t>PersonID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int,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LastName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NOT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NULL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FirstName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varchar(15),</a:t>
            </a:r>
            <a:endParaRPr sz="2600">
              <a:latin typeface="Calibri"/>
              <a:cs typeface="Calibri"/>
            </a:endParaRPr>
          </a:p>
          <a:p>
            <a:pPr marL="927100" marR="1619250">
              <a:lnSpc>
                <a:spcPct val="140000"/>
              </a:lnSpc>
            </a:pP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varchar(255),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varchar(10),</a:t>
            </a:r>
            <a:endParaRPr sz="2600">
              <a:latin typeface="Calibri"/>
              <a:cs typeface="Calibri"/>
            </a:endParaRPr>
          </a:p>
          <a:p>
            <a:pPr marL="927100" marR="1115060">
              <a:lnSpc>
                <a:spcPct val="140000"/>
              </a:lnSpc>
              <a:spcBef>
                <a:spcPts val="5"/>
              </a:spcBef>
            </a:pPr>
            <a:r>
              <a:rPr sz="2600" spc="-5" dirty="0">
                <a:latin typeface="Calibri"/>
                <a:cs typeface="Calibri"/>
              </a:rPr>
              <a:t>City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varchar(25)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PRIMARY </a:t>
            </a:r>
            <a:r>
              <a:rPr sz="2600" b="1" dirty="0">
                <a:latin typeface="Calibri"/>
                <a:cs typeface="Calibri"/>
              </a:rPr>
              <a:t>KEY </a:t>
            </a:r>
            <a:r>
              <a:rPr sz="2600" spc="-15" dirty="0">
                <a:latin typeface="Calibri"/>
                <a:cs typeface="Calibri"/>
              </a:rPr>
              <a:t>(PersonID),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UNIQUE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(NIC)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600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944" y="76200"/>
            <a:ext cx="7610856" cy="662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On-screen Show (4:3)</PresentationFormat>
  <Paragraphs>205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 MT</vt:lpstr>
      <vt:lpstr>Calibri</vt:lpstr>
      <vt:lpstr>Office Theme</vt:lpstr>
      <vt:lpstr>Databases</vt:lpstr>
      <vt:lpstr>SQL Constraints</vt:lpstr>
      <vt:lpstr>SQL Constraints</vt:lpstr>
      <vt:lpstr>SQL Constraints</vt:lpstr>
      <vt:lpstr>NULL Value Concept</vt:lpstr>
      <vt:lpstr>SQL Constraints</vt:lpstr>
      <vt:lpstr>PowerPoint Presentation</vt:lpstr>
      <vt:lpstr>PowerPoint Presentation</vt:lpstr>
      <vt:lpstr>PowerPoint Presentation</vt:lpstr>
      <vt:lpstr>Alter Constraints - NOT NULL</vt:lpstr>
      <vt:lpstr>Alter Constraints - PK</vt:lpstr>
      <vt:lpstr>Giving Constraint Names</vt:lpstr>
      <vt:lpstr>PowerPoint Presentation</vt:lpstr>
      <vt:lpstr>Alter Constraints - Unique</vt:lpstr>
      <vt:lpstr>Alter Constraints - PK</vt:lpstr>
      <vt:lpstr>Composite Primary Key</vt:lpstr>
      <vt:lpstr>PowerPoint Presentation</vt:lpstr>
      <vt:lpstr>Composite Primary Key</vt:lpstr>
      <vt:lpstr>PowerPoint Presentation</vt:lpstr>
      <vt:lpstr>FOREIGN KEY</vt:lpstr>
      <vt:lpstr>PowerPoint Presentation</vt:lpstr>
      <vt:lpstr>FOREIGN KEY</vt:lpstr>
      <vt:lpstr>PowerPoint Presentation</vt:lpstr>
      <vt:lpstr>Alter Constraints - FK</vt:lpstr>
      <vt:lpstr>Default Constraint</vt:lpstr>
      <vt:lpstr>PowerPoint Presentation</vt:lpstr>
      <vt:lpstr>Default Constraint</vt:lpstr>
      <vt:lpstr>Alter Constraints - Default</vt:lpstr>
      <vt:lpstr>CHECK Constraints</vt:lpstr>
      <vt:lpstr>PowerPoint Presentation</vt:lpstr>
      <vt:lpstr>PowerPoint Presentation</vt:lpstr>
      <vt:lpstr>PowerPoint Presentation</vt:lpstr>
      <vt:lpstr>Alter Constraints - Check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2</cp:revision>
  <dcterms:created xsi:type="dcterms:W3CDTF">2023-11-22T16:19:53Z</dcterms:created>
  <dcterms:modified xsi:type="dcterms:W3CDTF">2024-01-04T18:32:08Z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2023-11-22T00:00:00Z</vt:filetime>
  </property>
</Properties>
</file>