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9144000" cy="6858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31" d="100"/>
          <a:sy n="131" d="100"/>
        </p:scale>
        <p:origin x="1354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9958" y="253111"/>
            <a:ext cx="624408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230833"/>
            <a:ext cx="8376919" cy="466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7757" y="650971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07335" y="1963039"/>
            <a:ext cx="36290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03935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libri"/>
                <a:cs typeface="Calibri"/>
              </a:rPr>
              <a:t>Lesson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9 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Relational</a:t>
            </a:r>
            <a:r>
              <a:rPr sz="3600" spc="-10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Mapping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0" y="3505200"/>
            <a:ext cx="2994660" cy="1905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59954" y="64716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6A92F9-07A9-904E-9CD8-B268FF10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8697" y="260349"/>
            <a:ext cx="2469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Foreign</a:t>
            </a:r>
            <a:r>
              <a:rPr spc="-60" dirty="0"/>
              <a:t> </a:t>
            </a:r>
            <a:r>
              <a:rPr spc="-40" dirty="0"/>
              <a:t>Key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1345133"/>
            <a:ext cx="679259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field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</a:t>
            </a:r>
            <a:r>
              <a:rPr sz="2600" dirty="0">
                <a:latin typeface="Calibri"/>
                <a:cs typeface="Calibri"/>
              </a:rPr>
              <a:t> which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links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another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296" y="2008631"/>
            <a:ext cx="6693407" cy="43921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Relational</a:t>
            </a:r>
            <a:r>
              <a:rPr spc="-10" dirty="0"/>
              <a:t> Model</a:t>
            </a:r>
            <a:r>
              <a:rPr spc="-20" dirty="0"/>
              <a:t> Constraints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5509"/>
            <a:ext cx="8290559" cy="480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Domain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Constraints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83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Specify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each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atomic.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8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pool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allowable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actual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 values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drawn.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8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achieved </a:t>
            </a:r>
            <a:r>
              <a:rPr sz="2400" spc="-5" dirty="0">
                <a:latin typeface="Calibri"/>
                <a:cs typeface="Calibri"/>
              </a:rPr>
              <a:t>using: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built-in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(eg: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DATE,</a:t>
            </a:r>
            <a:r>
              <a:rPr sz="2400" spc="-5" dirty="0">
                <a:latin typeface="Calibri"/>
                <a:cs typeface="Calibri"/>
              </a:rPr>
              <a:t> NUMBER)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user-defined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restriction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5" dirty="0">
                <a:latin typeface="Calibri"/>
                <a:cs typeface="Calibri"/>
              </a:rPr>
              <a:t>range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allowable</a:t>
            </a:r>
            <a:r>
              <a:rPr sz="2400" spc="-10" dirty="0">
                <a:latin typeface="Calibri"/>
                <a:cs typeface="Calibri"/>
              </a:rPr>
              <a:t> values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required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unique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69111"/>
            <a:ext cx="8087995" cy="134937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Key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Constraints</a:t>
            </a:r>
            <a:endParaRPr sz="28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10" dirty="0">
                <a:latin typeface="Calibri"/>
                <a:cs typeface="Calibri"/>
              </a:rPr>
              <a:t> two </a:t>
            </a:r>
            <a:r>
              <a:rPr sz="2400" dirty="0">
                <a:latin typeface="Calibri"/>
                <a:cs typeface="Calibri"/>
              </a:rPr>
              <a:t>tuples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combination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10" dirty="0">
                <a:latin typeface="Calibri"/>
                <a:cs typeface="Calibri"/>
              </a:rPr>
              <a:t>attributes.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3896538"/>
            <a:ext cx="7818120" cy="134937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Entity Integrity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Constraints</a:t>
            </a:r>
            <a:endParaRPr sz="28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primary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-5" dirty="0">
                <a:latin typeface="Calibri"/>
                <a:cs typeface="Calibri"/>
              </a:rPr>
              <a:t> can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null.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unique.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primary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key.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Relational</a:t>
            </a:r>
            <a:r>
              <a:rPr spc="-10" dirty="0"/>
              <a:t> Model</a:t>
            </a:r>
            <a:r>
              <a:rPr spc="-20" dirty="0"/>
              <a:t> Constraints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8594"/>
            <a:ext cx="8268970" cy="3107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Referential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Integrity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Constraints</a:t>
            </a:r>
            <a:endParaRPr sz="2800">
              <a:latin typeface="Calibri"/>
              <a:cs typeface="Calibri"/>
            </a:endParaRPr>
          </a:p>
          <a:p>
            <a:pPr marL="756285" marR="291465" lvl="1" indent="-287020">
              <a:lnSpc>
                <a:spcPct val="100000"/>
              </a:lnSpc>
              <a:spcBef>
                <a:spcPts val="183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tuple in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10" dirty="0">
                <a:latin typeface="Calibri"/>
                <a:cs typeface="Calibri"/>
              </a:rPr>
              <a:t>relation that </a:t>
            </a:r>
            <a:r>
              <a:rPr sz="2400" spc="-25" dirty="0">
                <a:latin typeface="Calibri"/>
                <a:cs typeface="Calibri"/>
              </a:rPr>
              <a:t>refers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another </a:t>
            </a:r>
            <a:r>
              <a:rPr sz="2400" spc="-10" dirty="0">
                <a:latin typeface="Calibri"/>
                <a:cs typeface="Calibri"/>
              </a:rPr>
              <a:t>relation must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refer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existing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tuple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relation.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8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Ensures that where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foreign </a:t>
            </a:r>
            <a:r>
              <a:rPr sz="2400" spc="-25" dirty="0">
                <a:latin typeface="Calibri"/>
                <a:cs typeface="Calibri"/>
              </a:rPr>
              <a:t>key </a:t>
            </a:r>
            <a:r>
              <a:rPr sz="2400" spc="-15" dirty="0">
                <a:latin typeface="Calibri"/>
                <a:cs typeface="Calibri"/>
              </a:rPr>
              <a:t>exists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5" dirty="0">
                <a:latin typeface="Calibri"/>
                <a:cs typeface="Calibri"/>
              </a:rPr>
              <a:t>table,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foreign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 </a:t>
            </a:r>
            <a:r>
              <a:rPr sz="2400" spc="-10" dirty="0">
                <a:latin typeface="Calibri"/>
                <a:cs typeface="Calibri"/>
              </a:rPr>
              <a:t>value must </a:t>
            </a:r>
            <a:r>
              <a:rPr sz="2400" dirty="0">
                <a:latin typeface="Calibri"/>
                <a:cs typeface="Calibri"/>
              </a:rPr>
              <a:t>either </a:t>
            </a:r>
            <a:r>
              <a:rPr sz="2400" spc="-10" dirty="0">
                <a:latin typeface="Calibri"/>
                <a:cs typeface="Calibri"/>
              </a:rPr>
              <a:t>match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candidate </a:t>
            </a:r>
            <a:r>
              <a:rPr sz="2400" spc="-25" dirty="0">
                <a:latin typeface="Calibri"/>
                <a:cs typeface="Calibri"/>
              </a:rPr>
              <a:t>key </a:t>
            </a:r>
            <a:r>
              <a:rPr sz="2400" spc="-5" dirty="0">
                <a:latin typeface="Calibri"/>
                <a:cs typeface="Calibri"/>
              </a:rPr>
              <a:t>(usually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primary </a:t>
            </a:r>
            <a:r>
              <a:rPr sz="2400" spc="-25" dirty="0">
                <a:latin typeface="Calibri"/>
                <a:cs typeface="Calibri"/>
              </a:rPr>
              <a:t>key)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row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home table or be </a:t>
            </a:r>
            <a:r>
              <a:rPr sz="2400" spc="-10" dirty="0">
                <a:latin typeface="Calibri"/>
                <a:cs typeface="Calibri"/>
              </a:rPr>
              <a:t>completely </a:t>
            </a:r>
            <a:r>
              <a:rPr sz="2400" spc="-5" dirty="0">
                <a:latin typeface="Calibri"/>
                <a:cs typeface="Calibri"/>
              </a:rPr>
              <a:t> null.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Relational</a:t>
            </a:r>
            <a:r>
              <a:rPr spc="-10" dirty="0"/>
              <a:t> Model</a:t>
            </a:r>
            <a:r>
              <a:rPr spc="-20" dirty="0"/>
              <a:t> Constraints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530" y="2211400"/>
            <a:ext cx="7157720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57170" marR="5080" indent="-274510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Convert </a:t>
            </a:r>
            <a:r>
              <a:rPr spc="-5" dirty="0"/>
              <a:t>of </a:t>
            </a:r>
            <a:r>
              <a:rPr spc="-15" dirty="0"/>
              <a:t>ER </a:t>
            </a:r>
            <a:r>
              <a:rPr spc="-5" dirty="0"/>
              <a:t>Model </a:t>
            </a:r>
            <a:r>
              <a:rPr spc="-20" dirty="0"/>
              <a:t>to </a:t>
            </a:r>
            <a:r>
              <a:rPr spc="-15" dirty="0"/>
              <a:t>Relational </a:t>
            </a:r>
            <a:r>
              <a:rPr spc="-890" dirty="0"/>
              <a:t> </a:t>
            </a:r>
            <a:r>
              <a:rPr spc="-5" dirty="0"/>
              <a:t>Schema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0330" y="650971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978" y="260349"/>
            <a:ext cx="6842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Mapping</a:t>
            </a:r>
            <a:r>
              <a:rPr spc="10" dirty="0"/>
              <a:t> </a:t>
            </a:r>
            <a:r>
              <a:rPr spc="-5" dirty="0"/>
              <a:t>of </a:t>
            </a:r>
            <a:r>
              <a:rPr spc="-15" dirty="0"/>
              <a:t>Regular</a:t>
            </a:r>
            <a:r>
              <a:rPr spc="10" dirty="0"/>
              <a:t> </a:t>
            </a:r>
            <a:r>
              <a:rPr spc="-15" dirty="0"/>
              <a:t>Entity</a:t>
            </a:r>
            <a:r>
              <a:rPr spc="25" dirty="0"/>
              <a:t> </a:t>
            </a:r>
            <a:r>
              <a:rPr spc="-30"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84757"/>
            <a:ext cx="7996555" cy="3603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4005" algn="l"/>
                <a:tab pos="294640" algn="l"/>
              </a:tabLst>
            </a:pPr>
            <a:r>
              <a:rPr sz="2400" spc="-15" dirty="0">
                <a:latin typeface="Calibri"/>
                <a:cs typeface="Calibri"/>
              </a:rPr>
              <a:t>Create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regular </a:t>
            </a:r>
            <a:r>
              <a:rPr sz="2400" spc="-10" dirty="0">
                <a:latin typeface="Calibri"/>
                <a:cs typeface="Calibri"/>
              </a:rPr>
              <a:t>(strong)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entity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  <a:p>
            <a:pPr marL="29464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diagram.</a:t>
            </a:r>
            <a:endParaRPr sz="24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2005"/>
              </a:spcBef>
              <a:buFont typeface="Arial MT"/>
              <a:buChar char="•"/>
              <a:tabLst>
                <a:tab pos="294005" algn="l"/>
                <a:tab pos="294640" algn="l"/>
              </a:tabLst>
            </a:pPr>
            <a:r>
              <a:rPr sz="2400" dirty="0">
                <a:latin typeface="Calibri"/>
                <a:cs typeface="Calibri"/>
              </a:rPr>
              <a:t>Include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simple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entity.</a:t>
            </a:r>
            <a:endParaRPr sz="24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2005"/>
              </a:spcBef>
              <a:buFont typeface="Arial MT"/>
              <a:buChar char="•"/>
              <a:tabLst>
                <a:tab pos="294005" algn="l"/>
                <a:tab pos="294640" algn="l"/>
              </a:tabLst>
            </a:pPr>
            <a:r>
              <a:rPr sz="2400" dirty="0">
                <a:latin typeface="Calibri"/>
                <a:cs typeface="Calibri"/>
              </a:rPr>
              <a:t>Underline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chosen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primary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key.</a:t>
            </a:r>
            <a:endParaRPr sz="2400">
              <a:latin typeface="Calibri"/>
              <a:cs typeface="Calibri"/>
            </a:endParaRPr>
          </a:p>
          <a:p>
            <a:pPr marL="294640" marR="725805" indent="-281940">
              <a:lnSpc>
                <a:spcPct val="100000"/>
              </a:lnSpc>
              <a:spcBef>
                <a:spcPts val="1989"/>
              </a:spcBef>
              <a:buFont typeface="Arial MT"/>
              <a:buChar char="•"/>
              <a:tabLst>
                <a:tab pos="294005" algn="l"/>
                <a:tab pos="294640" algn="l"/>
              </a:tabLst>
            </a:pPr>
            <a:r>
              <a:rPr sz="2400" spc="-15" dirty="0">
                <a:latin typeface="Calibri"/>
                <a:cs typeface="Calibri"/>
              </a:rPr>
              <a:t>Any </a:t>
            </a:r>
            <a:r>
              <a:rPr sz="2400" spc="-10" dirty="0">
                <a:latin typeface="Calibri"/>
                <a:cs typeface="Calibri"/>
              </a:rPr>
              <a:t>composite attributes must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represented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simple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attributes.</a:t>
            </a:r>
            <a:endParaRPr sz="24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2010"/>
              </a:spcBef>
              <a:buFont typeface="Arial MT"/>
              <a:buChar char="•"/>
              <a:tabLst>
                <a:tab pos="294005" algn="l"/>
                <a:tab pos="294640" algn="l"/>
              </a:tabLst>
            </a:pPr>
            <a:r>
              <a:rPr sz="2400" spc="-5" dirty="0">
                <a:latin typeface="Calibri"/>
                <a:cs typeface="Calibri"/>
              </a:rPr>
              <a:t>Omit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valued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derived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7116" y="260349"/>
            <a:ext cx="6430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Mapping</a:t>
            </a:r>
            <a:r>
              <a:rPr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40" dirty="0"/>
              <a:t>Weak</a:t>
            </a:r>
            <a:r>
              <a:rPr spc="-15" dirty="0"/>
              <a:t> </a:t>
            </a:r>
            <a:r>
              <a:rPr spc="-10" dirty="0"/>
              <a:t>Entity</a:t>
            </a:r>
            <a:r>
              <a:rPr spc="10" dirty="0"/>
              <a:t> </a:t>
            </a:r>
            <a:r>
              <a:rPr spc="-30"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260080" cy="3716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4005" algn="l"/>
                <a:tab pos="294640" algn="l"/>
              </a:tabLst>
            </a:pPr>
            <a:r>
              <a:rPr sz="2600" spc="-15" dirty="0">
                <a:latin typeface="Calibri"/>
                <a:cs typeface="Calibri"/>
              </a:rPr>
              <a:t>Create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new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weak </a:t>
            </a:r>
            <a:r>
              <a:rPr sz="2600" spc="-30" dirty="0">
                <a:latin typeface="Calibri"/>
                <a:cs typeface="Calibri"/>
              </a:rPr>
              <a:t>entity.</a:t>
            </a:r>
            <a:endParaRPr sz="2600">
              <a:latin typeface="Calibri"/>
              <a:cs typeface="Calibri"/>
            </a:endParaRPr>
          </a:p>
          <a:p>
            <a:pPr marL="294640" indent="-281940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294005" algn="l"/>
                <a:tab pos="294640" algn="l"/>
              </a:tabLst>
            </a:pPr>
            <a:r>
              <a:rPr sz="2600" dirty="0">
                <a:latin typeface="Calibri"/>
                <a:cs typeface="Calibri"/>
              </a:rPr>
              <a:t>Include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 the </a:t>
            </a:r>
            <a:r>
              <a:rPr sz="2600" spc="-10" dirty="0">
                <a:latin typeface="Calibri"/>
                <a:cs typeface="Calibri"/>
              </a:rPr>
              <a:t>attributes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weak </a:t>
            </a:r>
            <a:r>
              <a:rPr sz="2600" spc="-30" dirty="0">
                <a:latin typeface="Calibri"/>
                <a:cs typeface="Calibri"/>
              </a:rPr>
              <a:t>entity.</a:t>
            </a:r>
            <a:endParaRPr sz="2600">
              <a:latin typeface="Calibri"/>
              <a:cs typeface="Calibri"/>
            </a:endParaRPr>
          </a:p>
          <a:p>
            <a:pPr marL="294640" marR="5715" indent="-28194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294005" algn="l"/>
                <a:tab pos="294640" algn="l"/>
              </a:tabLst>
            </a:pPr>
            <a:r>
              <a:rPr sz="2600" dirty="0">
                <a:latin typeface="Calibri"/>
                <a:cs typeface="Calibri"/>
              </a:rPr>
              <a:t>Add the </a:t>
            </a:r>
            <a:r>
              <a:rPr sz="2600" spc="-5" dirty="0">
                <a:latin typeface="Calibri"/>
                <a:cs typeface="Calibri"/>
              </a:rPr>
              <a:t>primary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strong </a:t>
            </a:r>
            <a:r>
              <a:rPr sz="2600" spc="-5" dirty="0">
                <a:latin typeface="Calibri"/>
                <a:cs typeface="Calibri"/>
              </a:rPr>
              <a:t>entity (owner entity) </a:t>
            </a:r>
            <a:r>
              <a:rPr sz="2600" dirty="0">
                <a:latin typeface="Calibri"/>
                <a:cs typeface="Calibri"/>
              </a:rPr>
              <a:t>as a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foreign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70" dirty="0">
                <a:latin typeface="Calibri"/>
                <a:cs typeface="Calibri"/>
              </a:rPr>
              <a:t>key.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94640" marR="5080" indent="-28194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4005" algn="l"/>
                <a:tab pos="29464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primary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weak</a:t>
            </a:r>
            <a:r>
              <a:rPr sz="2600" spc="-5" dirty="0">
                <a:latin typeface="Calibri"/>
                <a:cs typeface="Calibri"/>
              </a:rPr>
              <a:t> entity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combination</a:t>
            </a:r>
            <a:r>
              <a:rPr sz="2600" spc="-5" dirty="0">
                <a:latin typeface="Calibri"/>
                <a:cs typeface="Calibri"/>
              </a:rPr>
              <a:t> 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foreign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key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(primary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key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owner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entity)</a:t>
            </a:r>
            <a:r>
              <a:rPr sz="2600" dirty="0">
                <a:latin typeface="Calibri"/>
                <a:cs typeface="Calibri"/>
              </a:rPr>
              <a:t> and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partial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weak </a:t>
            </a:r>
            <a:r>
              <a:rPr sz="2600" spc="-5" dirty="0">
                <a:latin typeface="Calibri"/>
                <a:cs typeface="Calibri"/>
              </a:rPr>
              <a:t>entity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(Composite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PK).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213" y="260349"/>
            <a:ext cx="7889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Mapping</a:t>
            </a:r>
            <a:r>
              <a:rPr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dirty="0"/>
              <a:t>Binary</a:t>
            </a:r>
            <a:r>
              <a:rPr spc="10" dirty="0"/>
              <a:t> </a:t>
            </a:r>
            <a:r>
              <a:rPr spc="-5" dirty="0"/>
              <a:t>1:1</a:t>
            </a:r>
            <a:r>
              <a:rPr spc="-25" dirty="0"/>
              <a:t> </a:t>
            </a:r>
            <a:r>
              <a:rPr spc="-15" dirty="0"/>
              <a:t>Relation</a:t>
            </a:r>
            <a:r>
              <a:rPr spc="10" dirty="0"/>
              <a:t> </a:t>
            </a:r>
            <a:r>
              <a:rPr spc="-25"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206740" cy="3014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127635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1:1 </a:t>
            </a:r>
            <a:r>
              <a:rPr sz="2600" spc="-5" dirty="0">
                <a:latin typeface="Calibri"/>
                <a:cs typeface="Calibri"/>
              </a:rPr>
              <a:t>relationships, select </a:t>
            </a:r>
            <a:r>
              <a:rPr sz="2600" spc="-15" dirty="0">
                <a:latin typeface="Calibri"/>
                <a:cs typeface="Calibri"/>
              </a:rPr>
              <a:t>any </a:t>
            </a:r>
            <a:r>
              <a:rPr sz="2600" spc="-5" dirty="0">
                <a:latin typeface="Calibri"/>
                <a:cs typeface="Calibri"/>
              </a:rPr>
              <a:t>side </a:t>
            </a:r>
            <a:r>
              <a:rPr sz="2600" dirty="0">
                <a:latin typeface="Calibri"/>
                <a:cs typeface="Calibri"/>
              </a:rPr>
              <a:t>of the </a:t>
            </a:r>
            <a:r>
              <a:rPr sz="2600" spc="-5" dirty="0">
                <a:latin typeface="Calibri"/>
                <a:cs typeface="Calibri"/>
              </a:rPr>
              <a:t>relation </a:t>
            </a:r>
            <a:r>
              <a:rPr sz="2600" spc="-15" dirty="0">
                <a:latin typeface="Calibri"/>
                <a:cs typeface="Calibri"/>
              </a:rPr>
              <a:t>(better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choose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entity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total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participation).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Indicate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primary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other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</a:t>
            </a:r>
            <a:r>
              <a:rPr sz="2600" dirty="0">
                <a:latin typeface="Calibri"/>
                <a:cs typeface="Calibri"/>
              </a:rPr>
              <a:t> as 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foreign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selected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41300" marR="15875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Include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simple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1:1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attributes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chosen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37" y="293878"/>
            <a:ext cx="7962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Mapping</a:t>
            </a:r>
            <a:r>
              <a:rPr sz="3600" spc="10" dirty="0"/>
              <a:t> </a:t>
            </a:r>
            <a:r>
              <a:rPr sz="3600" dirty="0"/>
              <a:t>of</a:t>
            </a:r>
            <a:r>
              <a:rPr sz="3600" spc="-10" dirty="0"/>
              <a:t> </a:t>
            </a:r>
            <a:r>
              <a:rPr sz="3600" dirty="0"/>
              <a:t>Binary</a:t>
            </a:r>
            <a:r>
              <a:rPr sz="3600" spc="-15" dirty="0"/>
              <a:t> </a:t>
            </a:r>
            <a:r>
              <a:rPr sz="3600" dirty="0"/>
              <a:t>1:N</a:t>
            </a:r>
            <a:r>
              <a:rPr sz="3600" spc="-10" dirty="0"/>
              <a:t> Relationship</a:t>
            </a:r>
            <a:r>
              <a:rPr sz="3600" spc="15" dirty="0"/>
              <a:t> </a:t>
            </a:r>
            <a:r>
              <a:rPr sz="3600" spc="-25" dirty="0"/>
              <a:t>Types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277225" cy="2618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1:M </a:t>
            </a:r>
            <a:r>
              <a:rPr sz="2600" spc="-5" dirty="0">
                <a:latin typeface="Calibri"/>
                <a:cs typeface="Calibri"/>
              </a:rPr>
              <a:t>relationship,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select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MANY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side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  <a:p>
            <a:pPr marL="241300" marR="715010" indent="-228600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Include the </a:t>
            </a:r>
            <a:r>
              <a:rPr sz="2600" spc="-5" dirty="0">
                <a:latin typeface="Calibri"/>
                <a:cs typeface="Calibri"/>
              </a:rPr>
              <a:t>primary </a:t>
            </a:r>
            <a:r>
              <a:rPr sz="2600" spc="-35" dirty="0">
                <a:latin typeface="Calibri"/>
                <a:cs typeface="Calibri"/>
              </a:rPr>
              <a:t>key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ONE side </a:t>
            </a:r>
            <a:r>
              <a:rPr sz="2600" spc="-10" dirty="0">
                <a:latin typeface="Calibri"/>
                <a:cs typeface="Calibri"/>
              </a:rPr>
              <a:t>relation </a:t>
            </a:r>
            <a:r>
              <a:rPr sz="2600" dirty="0">
                <a:latin typeface="Calibri"/>
                <a:cs typeface="Calibri"/>
              </a:rPr>
              <a:t>as 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foreign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key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selected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41300" marR="522605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Include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any </a:t>
            </a:r>
            <a:r>
              <a:rPr sz="2600" spc="-5" dirty="0">
                <a:latin typeface="Calibri"/>
                <a:cs typeface="Calibri"/>
              </a:rPr>
              <a:t>simple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1:M</a:t>
            </a:r>
            <a:r>
              <a:rPr sz="2600" spc="-10" dirty="0">
                <a:latin typeface="Calibri"/>
                <a:cs typeface="Calibri"/>
              </a:rPr>
              <a:t> relation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selected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7" y="293878"/>
            <a:ext cx="8126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Mapping</a:t>
            </a:r>
            <a:r>
              <a:rPr sz="3600" spc="5" dirty="0"/>
              <a:t> </a:t>
            </a:r>
            <a:r>
              <a:rPr sz="3600" dirty="0"/>
              <a:t>of</a:t>
            </a:r>
            <a:r>
              <a:rPr sz="3600" spc="-5" dirty="0"/>
              <a:t> </a:t>
            </a:r>
            <a:r>
              <a:rPr sz="3600" dirty="0"/>
              <a:t>Binary</a:t>
            </a:r>
            <a:r>
              <a:rPr sz="3600" spc="-15" dirty="0"/>
              <a:t> </a:t>
            </a:r>
            <a:r>
              <a:rPr sz="3600" spc="-5" dirty="0"/>
              <a:t>M:N</a:t>
            </a:r>
            <a:r>
              <a:rPr sz="3600" spc="-10" dirty="0"/>
              <a:t> Relationship</a:t>
            </a:r>
            <a:r>
              <a:rPr sz="3600" spc="-5" dirty="0"/>
              <a:t> </a:t>
            </a:r>
            <a:r>
              <a:rPr sz="3600" spc="-25" dirty="0"/>
              <a:t>Types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195309" cy="33197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For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M:N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create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new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Include the </a:t>
            </a:r>
            <a:r>
              <a:rPr sz="2600" spc="-5" dirty="0">
                <a:latin typeface="Calibri"/>
                <a:cs typeface="Calibri"/>
              </a:rPr>
              <a:t>primary </a:t>
            </a:r>
            <a:r>
              <a:rPr sz="2600" spc="-35" dirty="0">
                <a:latin typeface="Calibri"/>
                <a:cs typeface="Calibri"/>
              </a:rPr>
              <a:t>keys </a:t>
            </a:r>
            <a:r>
              <a:rPr sz="2600" spc="-5" dirty="0">
                <a:latin typeface="Calibri"/>
                <a:cs typeface="Calibri"/>
              </a:rPr>
              <a:t>of both relations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15" dirty="0">
                <a:latin typeface="Calibri"/>
                <a:cs typeface="Calibri"/>
              </a:rPr>
              <a:t>foreign </a:t>
            </a:r>
            <a:r>
              <a:rPr sz="2600" spc="-35" dirty="0">
                <a:latin typeface="Calibri"/>
                <a:cs typeface="Calibri"/>
              </a:rPr>
              <a:t>keys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new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41300" marR="47625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combination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both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foreign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keys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form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primary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new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(Composite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PK).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Include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any </a:t>
            </a:r>
            <a:r>
              <a:rPr sz="2600" spc="-5" dirty="0">
                <a:latin typeface="Calibri"/>
                <a:cs typeface="Calibri"/>
              </a:rPr>
              <a:t>simple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M:N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2936" y="260349"/>
            <a:ext cx="4740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Relational</a:t>
            </a:r>
            <a:r>
              <a:rPr spc="-5" dirty="0"/>
              <a:t> </a:t>
            </a:r>
            <a:r>
              <a:rPr spc="-30" dirty="0"/>
              <a:t>Data</a:t>
            </a:r>
            <a:r>
              <a:rPr spc="-1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272" y="1383233"/>
            <a:ext cx="8305165" cy="4356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relational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-5" dirty="0">
                <a:latin typeface="Calibri"/>
                <a:cs typeface="Calibri"/>
              </a:rPr>
              <a:t>collection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5" dirty="0">
                <a:latin typeface="Calibri"/>
                <a:cs typeface="Calibri"/>
              </a:rPr>
              <a:t>items </a:t>
            </a:r>
            <a:r>
              <a:rPr sz="2600" spc="-20" dirty="0">
                <a:latin typeface="Calibri"/>
                <a:cs typeface="Calibri"/>
              </a:rPr>
              <a:t>organized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formally-described </a:t>
            </a:r>
            <a:r>
              <a:rPr sz="2600" spc="-5" dirty="0">
                <a:latin typeface="Calibri"/>
                <a:cs typeface="Calibri"/>
              </a:rPr>
              <a:t>tables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 be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accessed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reassembled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many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different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ways 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without </a:t>
            </a:r>
            <a:r>
              <a:rPr sz="2600" spc="-10" dirty="0">
                <a:latin typeface="Calibri"/>
                <a:cs typeface="Calibri"/>
              </a:rPr>
              <a:t>having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reorganize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database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4965" marR="233679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database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was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invented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E.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20" dirty="0">
                <a:latin typeface="Calibri"/>
                <a:cs typeface="Calibri"/>
              </a:rPr>
              <a:t>F.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Codd</a:t>
            </a:r>
            <a:r>
              <a:rPr sz="2600" spc="-15" dirty="0">
                <a:latin typeface="Calibri"/>
                <a:cs typeface="Calibri"/>
              </a:rPr>
              <a:t> at</a:t>
            </a:r>
            <a:r>
              <a:rPr sz="2600" dirty="0">
                <a:latin typeface="Calibri"/>
                <a:cs typeface="Calibri"/>
              </a:rPr>
              <a:t> IBM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1970.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4965" marR="16002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Relational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Model </a:t>
            </a:r>
            <a:r>
              <a:rPr sz="2600" spc="-10" dirty="0">
                <a:latin typeface="Calibri"/>
                <a:cs typeface="Calibri"/>
              </a:rPr>
              <a:t>represents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DB </a:t>
            </a:r>
            <a:r>
              <a:rPr sz="2600" dirty="0">
                <a:latin typeface="Calibri"/>
                <a:cs typeface="Calibri"/>
              </a:rPr>
              <a:t>as a </a:t>
            </a:r>
            <a:r>
              <a:rPr sz="2600" spc="-5" dirty="0">
                <a:latin typeface="Calibri"/>
                <a:cs typeface="Calibri"/>
              </a:rPr>
              <a:t>collection 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 </a:t>
            </a:r>
            <a:r>
              <a:rPr sz="2600" dirty="0">
                <a:latin typeface="Calibri"/>
                <a:cs typeface="Calibri"/>
              </a:rPr>
              <a:t>which </a:t>
            </a:r>
            <a:r>
              <a:rPr sz="2600" spc="-10" dirty="0">
                <a:latin typeface="Calibri"/>
                <a:cs typeface="Calibri"/>
              </a:rPr>
              <a:t>contains </a:t>
            </a:r>
            <a:r>
              <a:rPr sz="2600" dirty="0">
                <a:latin typeface="Calibri"/>
                <a:cs typeface="Calibri"/>
              </a:rPr>
              <a:t>multiple tuples and each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tuple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must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10" dirty="0">
                <a:latin typeface="Calibri"/>
                <a:cs typeface="Calibri"/>
              </a:rPr>
              <a:t>atomic</a:t>
            </a:r>
            <a:r>
              <a:rPr sz="2600" spc="-5" dirty="0">
                <a:latin typeface="Calibri"/>
                <a:cs typeface="Calibri"/>
              </a:rPr>
              <a:t> value.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4100" y="4701540"/>
            <a:ext cx="1624965" cy="9525"/>
          </a:xfrm>
          <a:custGeom>
            <a:avLst/>
            <a:gdLst/>
            <a:ahLst/>
            <a:cxnLst/>
            <a:rect l="l" t="t" r="r" b="b"/>
            <a:pathLst>
              <a:path w="1624964" h="9525">
                <a:moveTo>
                  <a:pt x="1624584" y="0"/>
                </a:moveTo>
                <a:lnTo>
                  <a:pt x="0" y="0"/>
                </a:lnTo>
                <a:lnTo>
                  <a:pt x="0" y="9143"/>
                </a:lnTo>
                <a:lnTo>
                  <a:pt x="1624584" y="9143"/>
                </a:lnTo>
                <a:lnTo>
                  <a:pt x="162458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23359" y="4701540"/>
            <a:ext cx="2105025" cy="9525"/>
          </a:xfrm>
          <a:custGeom>
            <a:avLst/>
            <a:gdLst/>
            <a:ahLst/>
            <a:cxnLst/>
            <a:rect l="l" t="t" r="r" b="b"/>
            <a:pathLst>
              <a:path w="2105025" h="9525">
                <a:moveTo>
                  <a:pt x="2104643" y="0"/>
                </a:moveTo>
                <a:lnTo>
                  <a:pt x="0" y="0"/>
                </a:lnTo>
                <a:lnTo>
                  <a:pt x="0" y="9143"/>
                </a:lnTo>
                <a:lnTo>
                  <a:pt x="2104643" y="9143"/>
                </a:lnTo>
                <a:lnTo>
                  <a:pt x="21046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04204" y="4701539"/>
            <a:ext cx="1760220" cy="24765"/>
          </a:xfrm>
          <a:custGeom>
            <a:avLst/>
            <a:gdLst/>
            <a:ahLst/>
            <a:cxnLst/>
            <a:rect l="l" t="t" r="r" b="b"/>
            <a:pathLst>
              <a:path w="1760220" h="24764">
                <a:moveTo>
                  <a:pt x="1545336" y="0"/>
                </a:moveTo>
                <a:lnTo>
                  <a:pt x="0" y="0"/>
                </a:lnTo>
                <a:lnTo>
                  <a:pt x="0" y="9144"/>
                </a:lnTo>
                <a:lnTo>
                  <a:pt x="1545336" y="9144"/>
                </a:lnTo>
                <a:lnTo>
                  <a:pt x="1545336" y="0"/>
                </a:lnTo>
                <a:close/>
              </a:path>
              <a:path w="1760220" h="24764">
                <a:moveTo>
                  <a:pt x="1760207" y="15240"/>
                </a:moveTo>
                <a:lnTo>
                  <a:pt x="333743" y="15240"/>
                </a:lnTo>
                <a:lnTo>
                  <a:pt x="333743" y="24384"/>
                </a:lnTo>
                <a:lnTo>
                  <a:pt x="1760207" y="24384"/>
                </a:lnTo>
                <a:lnTo>
                  <a:pt x="1760207" y="1524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0942" y="293878"/>
            <a:ext cx="6584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Mapping </a:t>
            </a:r>
            <a:r>
              <a:rPr sz="3600" dirty="0"/>
              <a:t>of</a:t>
            </a:r>
            <a:r>
              <a:rPr sz="3600" spc="-10" dirty="0"/>
              <a:t> Multivalued</a:t>
            </a:r>
            <a:r>
              <a:rPr sz="3600" spc="-5" dirty="0"/>
              <a:t> </a:t>
            </a:r>
            <a:r>
              <a:rPr sz="3600" spc="-15" dirty="0"/>
              <a:t>attributes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187055" cy="4112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For</a:t>
            </a:r>
            <a:r>
              <a:rPr sz="2600" dirty="0">
                <a:latin typeface="Calibri"/>
                <a:cs typeface="Calibri"/>
              </a:rPr>
              <a:t> each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multivalued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create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new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Include the </a:t>
            </a:r>
            <a:r>
              <a:rPr sz="2600" spc="-5" dirty="0">
                <a:latin typeface="Calibri"/>
                <a:cs typeface="Calibri"/>
              </a:rPr>
              <a:t>primary </a:t>
            </a:r>
            <a:r>
              <a:rPr sz="2600" spc="-35" dirty="0">
                <a:latin typeface="Calibri"/>
                <a:cs typeface="Calibri"/>
              </a:rPr>
              <a:t>key </a:t>
            </a:r>
            <a:r>
              <a:rPr sz="2600" dirty="0">
                <a:latin typeface="Calibri"/>
                <a:cs typeface="Calibri"/>
              </a:rPr>
              <a:t>as a </a:t>
            </a:r>
            <a:r>
              <a:rPr sz="2600" spc="-15" dirty="0">
                <a:latin typeface="Calibri"/>
                <a:cs typeface="Calibri"/>
              </a:rPr>
              <a:t>foreign </a:t>
            </a:r>
            <a:r>
              <a:rPr sz="2600" spc="-35" dirty="0">
                <a:latin typeface="Calibri"/>
                <a:cs typeface="Calibri"/>
              </a:rPr>
              <a:t>key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new </a:t>
            </a:r>
            <a:r>
              <a:rPr sz="2600" spc="-10" dirty="0">
                <a:latin typeface="Calibri"/>
                <a:cs typeface="Calibri"/>
              </a:rPr>
              <a:t>relation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multi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41300" marR="227329" indent="-228600" algn="just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 primary </a:t>
            </a:r>
            <a:r>
              <a:rPr sz="2600" spc="-35" dirty="0">
                <a:latin typeface="Calibri"/>
                <a:cs typeface="Calibri"/>
              </a:rPr>
              <a:t>key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new </a:t>
            </a:r>
            <a:r>
              <a:rPr sz="2600" spc="-10" dirty="0">
                <a:latin typeface="Calibri"/>
                <a:cs typeface="Calibri"/>
              </a:rPr>
              <a:t>relation </a:t>
            </a:r>
            <a:r>
              <a:rPr sz="2600" dirty="0">
                <a:latin typeface="Calibri"/>
                <a:cs typeface="Calibri"/>
              </a:rPr>
              <a:t>is the </a:t>
            </a:r>
            <a:r>
              <a:rPr sz="2600" spc="-10" dirty="0">
                <a:latin typeface="Calibri"/>
                <a:cs typeface="Calibri"/>
              </a:rPr>
              <a:t>combination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foreign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dirty="0">
                <a:latin typeface="Calibri"/>
                <a:cs typeface="Calibri"/>
              </a:rPr>
              <a:t>and the multi </a:t>
            </a:r>
            <a:r>
              <a:rPr sz="2600" spc="-5" dirty="0">
                <a:latin typeface="Calibri"/>
                <a:cs typeface="Calibri"/>
              </a:rPr>
              <a:t>valued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spc="-5" dirty="0">
                <a:latin typeface="Calibri"/>
                <a:cs typeface="Calibri"/>
              </a:rPr>
              <a:t>(Composite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PK).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41300" marR="74930" indent="-228600" algn="just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If the </a:t>
            </a:r>
            <a:r>
              <a:rPr sz="2600" spc="-5" dirty="0">
                <a:latin typeface="Calibri"/>
                <a:cs typeface="Calibri"/>
              </a:rPr>
              <a:t>multivalued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composite, </a:t>
            </a:r>
            <a:r>
              <a:rPr sz="2600" dirty="0">
                <a:latin typeface="Calibri"/>
                <a:cs typeface="Calibri"/>
              </a:rPr>
              <a:t>include its </a:t>
            </a:r>
            <a:r>
              <a:rPr sz="2600" spc="-5" dirty="0">
                <a:latin typeface="Calibri"/>
                <a:cs typeface="Calibri"/>
              </a:rPr>
              <a:t>simple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attributes.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1486" y="293878"/>
            <a:ext cx="7025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Mapping</a:t>
            </a:r>
            <a:r>
              <a:rPr sz="3600" dirty="0"/>
              <a:t> of</a:t>
            </a:r>
            <a:r>
              <a:rPr sz="3600" spc="-10" dirty="0"/>
              <a:t> </a:t>
            </a:r>
            <a:r>
              <a:rPr sz="3600" dirty="0"/>
              <a:t>N-ary</a:t>
            </a:r>
            <a:r>
              <a:rPr sz="3600" spc="-15" dirty="0"/>
              <a:t> </a:t>
            </a:r>
            <a:r>
              <a:rPr sz="3600" spc="-10" dirty="0"/>
              <a:t>Relationship</a:t>
            </a:r>
            <a:r>
              <a:rPr sz="3600" dirty="0"/>
              <a:t> </a:t>
            </a:r>
            <a:r>
              <a:rPr sz="3600" spc="-25" dirty="0"/>
              <a:t>Types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199120" cy="3716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77724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each n-ary </a:t>
            </a:r>
            <a:r>
              <a:rPr sz="2600" spc="-5" dirty="0">
                <a:latin typeface="Calibri"/>
                <a:cs typeface="Calibri"/>
              </a:rPr>
              <a:t>relationship </a:t>
            </a:r>
            <a:r>
              <a:rPr sz="2600" spc="-10" dirty="0">
                <a:latin typeface="Calibri"/>
                <a:cs typeface="Calibri"/>
              </a:rPr>
              <a:t>(where </a:t>
            </a:r>
            <a:r>
              <a:rPr sz="2600" spc="-5" dirty="0">
                <a:latin typeface="Calibri"/>
                <a:cs typeface="Calibri"/>
              </a:rPr>
              <a:t>n&gt;2), </a:t>
            </a:r>
            <a:r>
              <a:rPr sz="2600" spc="-15" dirty="0">
                <a:latin typeface="Calibri"/>
                <a:cs typeface="Calibri"/>
              </a:rPr>
              <a:t>create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new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41300" marR="28575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Include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primary </a:t>
            </a:r>
            <a:r>
              <a:rPr sz="2600" spc="-35" dirty="0">
                <a:latin typeface="Calibri"/>
                <a:cs typeface="Calibri"/>
              </a:rPr>
              <a:t>keys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10" dirty="0">
                <a:latin typeface="Calibri"/>
                <a:cs typeface="Calibri"/>
              </a:rPr>
              <a:t>represent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participating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15" dirty="0">
                <a:latin typeface="Calibri"/>
                <a:cs typeface="Calibri"/>
              </a:rPr>
              <a:t>foreign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Include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any </a:t>
            </a:r>
            <a:r>
              <a:rPr sz="2600" spc="-5" dirty="0">
                <a:latin typeface="Calibri"/>
                <a:cs typeface="Calibri"/>
              </a:rPr>
              <a:t>simple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n-ary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type.</a:t>
            </a:r>
            <a:endParaRPr sz="2600">
              <a:latin typeface="Calibri"/>
              <a:cs typeface="Calibri"/>
            </a:endParaRPr>
          </a:p>
          <a:p>
            <a:pPr marL="241300" marR="372745" indent="-22860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combination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all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foreign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keys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form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primary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new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(Composite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PK).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1792" y="293878"/>
            <a:ext cx="6279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Mapping</a:t>
            </a:r>
            <a:r>
              <a:rPr sz="3600" spc="-30" dirty="0"/>
              <a:t> </a:t>
            </a:r>
            <a:r>
              <a:rPr sz="3600" spc="-15" dirty="0"/>
              <a:t>Recursive</a:t>
            </a:r>
            <a:r>
              <a:rPr sz="3600" spc="-45" dirty="0"/>
              <a:t> </a:t>
            </a:r>
            <a:r>
              <a:rPr sz="3600" spc="-10" dirty="0"/>
              <a:t>Relationships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1036" y="1295400"/>
            <a:ext cx="5181600" cy="36118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1036" y="5827776"/>
            <a:ext cx="6434327" cy="3840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0647" y="5127116"/>
            <a:ext cx="6885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Add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primary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key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relation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again.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41147"/>
            <a:ext cx="8001000" cy="68168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84986"/>
            <a:ext cx="8839200" cy="64968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754" y="255778"/>
            <a:ext cx="7383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Mapping</a:t>
            </a:r>
            <a:r>
              <a:rPr sz="3600" spc="-45" dirty="0"/>
              <a:t> </a:t>
            </a:r>
            <a:r>
              <a:rPr sz="3600" spc="-10" dirty="0"/>
              <a:t>Specialization/Generalization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459433"/>
            <a:ext cx="8687435" cy="3874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Mapping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Relational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Model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Uses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four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options: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80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Option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A: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Multiple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superclass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subclasses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80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Option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B: Multiple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only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80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Option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C: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Single</a:t>
            </a:r>
            <a:r>
              <a:rPr sz="2600" spc="-10" dirty="0">
                <a:latin typeface="Calibri"/>
                <a:cs typeface="Calibri"/>
              </a:rPr>
              <a:t> relation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</a:t>
            </a:r>
            <a:r>
              <a:rPr sz="2600" dirty="0">
                <a:latin typeface="Calibri"/>
                <a:cs typeface="Calibri"/>
              </a:rPr>
              <a:t> type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80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Option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D: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Single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multiple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01241" y="1775586"/>
            <a:ext cx="6343650" cy="2875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89430" algn="l"/>
              </a:tabLst>
            </a:pPr>
            <a:r>
              <a:rPr sz="2800" spc="-10" dirty="0">
                <a:latin typeface="Calibri"/>
                <a:cs typeface="Calibri"/>
              </a:rPr>
              <a:t>Sub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classes	: S1,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S2, S3 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Sm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772285" algn="l"/>
              </a:tabLst>
            </a:pPr>
            <a:r>
              <a:rPr sz="2800" spc="-10" dirty="0">
                <a:latin typeface="Calibri"/>
                <a:cs typeface="Calibri"/>
              </a:rPr>
              <a:t>Super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	: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6360"/>
              </a:lnSpc>
              <a:spcBef>
                <a:spcPts val="515"/>
              </a:spcBef>
            </a:pPr>
            <a:r>
              <a:rPr sz="2800" spc="-20" dirty="0">
                <a:latin typeface="Calibri"/>
                <a:cs typeface="Calibri"/>
              </a:rPr>
              <a:t>Attributes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C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{K, a1,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a2, </a:t>
            </a:r>
            <a:r>
              <a:rPr sz="2800" dirty="0">
                <a:latin typeface="Calibri"/>
                <a:cs typeface="Calibri"/>
              </a:rPr>
              <a:t>a3,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 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 .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, 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}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 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9114" y="260349"/>
            <a:ext cx="1908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Option</a:t>
            </a:r>
            <a:r>
              <a:rPr spc="-70" dirty="0"/>
              <a:t> </a:t>
            </a:r>
            <a:r>
              <a:rPr spc="-5" dirty="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612519"/>
            <a:ext cx="7720965" cy="176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Multiple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" dirty="0">
                <a:latin typeface="Calibri"/>
                <a:cs typeface="Calibri"/>
              </a:rPr>
              <a:t> superclass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30" dirty="0">
                <a:latin typeface="Calibri"/>
                <a:cs typeface="Calibri"/>
              </a:rPr>
              <a:t>Works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any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specialization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(total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 partial,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disjoint</a:t>
            </a:r>
            <a:r>
              <a:rPr sz="2600" spc="-5" dirty="0">
                <a:latin typeface="Calibri"/>
                <a:cs typeface="Calibri"/>
              </a:rPr>
              <a:t> or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overlapping).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9114" y="260349"/>
            <a:ext cx="1908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Option</a:t>
            </a:r>
            <a:r>
              <a:rPr spc="-70" dirty="0"/>
              <a:t> </a:t>
            </a:r>
            <a:r>
              <a:rPr spc="-5" dirty="0"/>
              <a:t>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7033"/>
            <a:ext cx="6948170" cy="147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Create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relation </a:t>
            </a:r>
            <a:r>
              <a:rPr sz="2600" b="1" dirty="0">
                <a:latin typeface="Calibri"/>
                <a:cs typeface="Calibri"/>
              </a:rPr>
              <a:t>L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C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3200" spc="-30" dirty="0">
                <a:latin typeface="Calibri"/>
                <a:cs typeface="Calibri"/>
              </a:rPr>
              <a:t>Attrs(L)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5" dirty="0">
                <a:latin typeface="Calibri"/>
                <a:cs typeface="Calibri"/>
              </a:rPr>
              <a:t>{K,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a1,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...,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an}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PK(L) =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794836"/>
            <a:ext cx="7900670" cy="180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Create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relation </a:t>
            </a:r>
            <a:r>
              <a:rPr sz="2600" b="1" dirty="0">
                <a:latin typeface="Calibri"/>
                <a:cs typeface="Calibri"/>
              </a:rPr>
              <a:t>Li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-5" dirty="0">
                <a:latin typeface="Calibri"/>
                <a:cs typeface="Calibri"/>
              </a:rPr>
              <a:t>subclass </a:t>
            </a:r>
            <a:r>
              <a:rPr sz="2600" b="1" dirty="0">
                <a:latin typeface="Calibri"/>
                <a:cs typeface="Calibri"/>
              </a:rPr>
              <a:t>Si</a:t>
            </a:r>
            <a:r>
              <a:rPr sz="2600" dirty="0">
                <a:latin typeface="Calibri"/>
                <a:cs typeface="Calibri"/>
              </a:rPr>
              <a:t>, 1 </a:t>
            </a:r>
            <a:r>
              <a:rPr sz="2600" spc="-5" dirty="0">
                <a:latin typeface="Calibri"/>
                <a:cs typeface="Calibri"/>
              </a:rPr>
              <a:t>≤i≤m, </a:t>
            </a:r>
            <a:r>
              <a:rPr sz="2600" dirty="0">
                <a:latin typeface="Calibri"/>
                <a:cs typeface="Calibri"/>
              </a:rPr>
              <a:t>with 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latin typeface="Calibri"/>
                <a:cs typeface="Calibri"/>
              </a:rPr>
              <a:t>Attrs(Li)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{K}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120" dirty="0">
                <a:latin typeface="Cambria Math"/>
                <a:cs typeface="Cambria Math"/>
              </a:rPr>
              <a:t>𝖴</a:t>
            </a:r>
            <a:r>
              <a:rPr sz="2800" spc="25" dirty="0">
                <a:latin typeface="Cambria Math"/>
                <a:cs typeface="Cambria Math"/>
              </a:rPr>
              <a:t> </a:t>
            </a:r>
            <a:r>
              <a:rPr sz="2800" spc="-15" dirty="0">
                <a:latin typeface="Calibri"/>
                <a:cs typeface="Calibri"/>
              </a:rPr>
              <a:t>{attributes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Si}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PK(Li)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9433"/>
            <a:ext cx="8201025" cy="3716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Multiple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only.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500">
              <a:latin typeface="Calibri"/>
              <a:cs typeface="Calibri"/>
            </a:endParaRPr>
          </a:p>
          <a:p>
            <a:pPr marL="355600" marR="14033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30" dirty="0">
                <a:latin typeface="Calibri"/>
                <a:cs typeface="Calibri"/>
              </a:rPr>
              <a:t>Works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only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specialization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whose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total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disjoint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9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If the </a:t>
            </a:r>
            <a:r>
              <a:rPr sz="2600" spc="-10" dirty="0">
                <a:latin typeface="Calibri"/>
                <a:cs typeface="Calibri"/>
              </a:rPr>
              <a:t>specialization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overlapping,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same entity </a:t>
            </a:r>
            <a:r>
              <a:rPr sz="2600" spc="-15" dirty="0">
                <a:latin typeface="Calibri"/>
                <a:cs typeface="Calibri"/>
              </a:rPr>
              <a:t>may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duplicated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5" dirty="0">
                <a:latin typeface="Calibri"/>
                <a:cs typeface="Calibri"/>
              </a:rPr>
              <a:t>several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1305" y="336549"/>
            <a:ext cx="1884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Option</a:t>
            </a:r>
            <a:r>
              <a:rPr spc="-70" dirty="0"/>
              <a:t> </a:t>
            </a:r>
            <a:r>
              <a:rPr spc="-5" dirty="0"/>
              <a:t>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5901" y="336549"/>
            <a:ext cx="3014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Key</a:t>
            </a:r>
            <a:r>
              <a:rPr spc="-55" dirty="0"/>
              <a:t> </a:t>
            </a:r>
            <a:r>
              <a:rPr spc="-30" dirty="0"/>
              <a:t>Attributes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30833"/>
            <a:ext cx="7922259" cy="4764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9209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establish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identify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tables.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8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They </a:t>
            </a:r>
            <a:r>
              <a:rPr sz="2600" dirty="0">
                <a:latin typeface="Calibri"/>
                <a:cs typeface="Calibri"/>
              </a:rPr>
              <a:t>also </a:t>
            </a:r>
            <a:r>
              <a:rPr sz="2600" spc="-5" dirty="0">
                <a:latin typeface="Calibri"/>
                <a:cs typeface="Calibri"/>
              </a:rPr>
              <a:t>ensure that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-20" dirty="0">
                <a:latin typeface="Calibri"/>
                <a:cs typeface="Calibri"/>
              </a:rPr>
              <a:t>record </a:t>
            </a:r>
            <a:r>
              <a:rPr sz="2600" dirty="0">
                <a:latin typeface="Calibri"/>
                <a:cs typeface="Calibri"/>
              </a:rPr>
              <a:t>within a </a:t>
            </a:r>
            <a:r>
              <a:rPr sz="2600" spc="-5" dirty="0">
                <a:latin typeface="Calibri"/>
                <a:cs typeface="Calibri"/>
              </a:rPr>
              <a:t>table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uniquely </a:t>
            </a:r>
            <a:r>
              <a:rPr sz="2600" dirty="0">
                <a:latin typeface="Calibri"/>
                <a:cs typeface="Calibri"/>
              </a:rPr>
              <a:t>identified </a:t>
            </a:r>
            <a:r>
              <a:rPr sz="2600" spc="-5" dirty="0">
                <a:latin typeface="Calibri"/>
                <a:cs typeface="Calibri"/>
              </a:rPr>
              <a:t>by combination of one or </a:t>
            </a:r>
            <a:r>
              <a:rPr sz="2600" spc="-10" dirty="0">
                <a:latin typeface="Calibri"/>
                <a:cs typeface="Calibri"/>
              </a:rPr>
              <a:t>more </a:t>
            </a:r>
            <a:r>
              <a:rPr sz="2600" spc="-5" dirty="0">
                <a:latin typeface="Calibri"/>
                <a:cs typeface="Calibri"/>
              </a:rPr>
              <a:t>fields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900">
              <a:latin typeface="Calibri"/>
              <a:cs typeface="Calibri"/>
            </a:endParaRPr>
          </a:p>
          <a:p>
            <a:pPr marL="2070100" lvl="1" indent="-457834">
              <a:lnSpc>
                <a:spcPct val="100000"/>
              </a:lnSpc>
              <a:buChar char="-"/>
              <a:tabLst>
                <a:tab pos="2070100" algn="l"/>
                <a:tab pos="2070735" algn="l"/>
              </a:tabLst>
            </a:pPr>
            <a:r>
              <a:rPr sz="2600" spc="-5" dirty="0">
                <a:latin typeface="Calibri"/>
                <a:cs typeface="Calibri"/>
              </a:rPr>
              <a:t>Super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Key</a:t>
            </a:r>
            <a:endParaRPr sz="2600">
              <a:latin typeface="Calibri"/>
              <a:cs typeface="Calibri"/>
            </a:endParaRPr>
          </a:p>
          <a:p>
            <a:pPr marL="2070100" lvl="1" indent="-457834">
              <a:lnSpc>
                <a:spcPct val="100000"/>
              </a:lnSpc>
              <a:spcBef>
                <a:spcPts val="625"/>
              </a:spcBef>
              <a:buChar char="-"/>
              <a:tabLst>
                <a:tab pos="2070100" algn="l"/>
                <a:tab pos="2070735" algn="l"/>
              </a:tabLst>
            </a:pPr>
            <a:r>
              <a:rPr sz="2600" spc="-10" dirty="0">
                <a:latin typeface="Calibri"/>
                <a:cs typeface="Calibri"/>
              </a:rPr>
              <a:t>Candidate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Key</a:t>
            </a:r>
            <a:endParaRPr sz="2600">
              <a:latin typeface="Calibri"/>
              <a:cs typeface="Calibri"/>
            </a:endParaRPr>
          </a:p>
          <a:p>
            <a:pPr marL="2070100" lvl="1" indent="-457834">
              <a:lnSpc>
                <a:spcPct val="100000"/>
              </a:lnSpc>
              <a:spcBef>
                <a:spcPts val="620"/>
              </a:spcBef>
              <a:buChar char="-"/>
              <a:tabLst>
                <a:tab pos="2070100" algn="l"/>
                <a:tab pos="2070735" algn="l"/>
              </a:tabLst>
            </a:pPr>
            <a:r>
              <a:rPr sz="2600" dirty="0">
                <a:latin typeface="Calibri"/>
                <a:cs typeface="Calibri"/>
              </a:rPr>
              <a:t>Primary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Key</a:t>
            </a:r>
            <a:endParaRPr sz="2600">
              <a:latin typeface="Calibri"/>
              <a:cs typeface="Calibri"/>
            </a:endParaRPr>
          </a:p>
          <a:p>
            <a:pPr marL="2070100" lvl="1" indent="-457834">
              <a:lnSpc>
                <a:spcPct val="100000"/>
              </a:lnSpc>
              <a:spcBef>
                <a:spcPts val="630"/>
              </a:spcBef>
              <a:buChar char="-"/>
              <a:tabLst>
                <a:tab pos="2070100" algn="l"/>
                <a:tab pos="2070735" algn="l"/>
              </a:tabLst>
            </a:pPr>
            <a:r>
              <a:rPr sz="2600" spc="-10" dirty="0">
                <a:latin typeface="Calibri"/>
                <a:cs typeface="Calibri"/>
              </a:rPr>
              <a:t>Foreign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Key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707007"/>
            <a:ext cx="8121015" cy="180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51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Create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relation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Si, </a:t>
            </a:r>
            <a:r>
              <a:rPr sz="2600" dirty="0">
                <a:latin typeface="Calibri"/>
                <a:cs typeface="Calibri"/>
              </a:rPr>
              <a:t>1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≤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 ≤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m, 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>
              <a:latin typeface="Calibri"/>
              <a:cs typeface="Calibri"/>
            </a:endParaRPr>
          </a:p>
          <a:p>
            <a:pPr marL="193675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Attrs(Li)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{attributes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Si}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120" dirty="0">
                <a:latin typeface="Cambria Math"/>
                <a:cs typeface="Cambria Math"/>
              </a:rPr>
              <a:t>𝖴</a:t>
            </a:r>
            <a:r>
              <a:rPr sz="2800" spc="2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{K,a1,...,an}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PK(Li)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 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1305" y="336549"/>
            <a:ext cx="1884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Option</a:t>
            </a:r>
            <a:r>
              <a:rPr spc="-70" dirty="0"/>
              <a:t> </a:t>
            </a:r>
            <a:r>
              <a:rPr spc="-5" dirty="0"/>
              <a:t>B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9433"/>
            <a:ext cx="7919720" cy="2167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Single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</a:t>
            </a:r>
            <a:r>
              <a:rPr sz="2600" dirty="0">
                <a:latin typeface="Calibri"/>
                <a:cs typeface="Calibri"/>
              </a:rPr>
              <a:t> with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30" dirty="0">
                <a:latin typeface="Calibri"/>
                <a:cs typeface="Calibri"/>
              </a:rPr>
              <a:t>Works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specialization </a:t>
            </a:r>
            <a:r>
              <a:rPr sz="2600" dirty="0">
                <a:latin typeface="Calibri"/>
                <a:cs typeface="Calibri"/>
              </a:rPr>
              <a:t>whose </a:t>
            </a:r>
            <a:r>
              <a:rPr sz="2600" spc="-5" dirty="0">
                <a:latin typeface="Calibri"/>
                <a:cs typeface="Calibri"/>
              </a:rPr>
              <a:t>subclasses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 disjoint,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has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potential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10" dirty="0">
                <a:latin typeface="Calibri"/>
                <a:cs typeface="Calibri"/>
              </a:rPr>
              <a:t>generating </a:t>
            </a:r>
            <a:r>
              <a:rPr sz="2600" spc="-15" dirty="0">
                <a:latin typeface="Calibri"/>
                <a:cs typeface="Calibri"/>
              </a:rPr>
              <a:t>many </a:t>
            </a:r>
            <a:r>
              <a:rPr sz="2600" spc="-5" dirty="0">
                <a:latin typeface="Calibri"/>
                <a:cs typeface="Calibri"/>
              </a:rPr>
              <a:t>NULL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 </a:t>
            </a:r>
            <a:r>
              <a:rPr sz="2600" spc="-15" dirty="0">
                <a:latin typeface="Calibri"/>
                <a:cs typeface="Calibri"/>
              </a:rPr>
              <a:t>many </a:t>
            </a:r>
            <a:r>
              <a:rPr sz="2600" spc="-5" dirty="0">
                <a:latin typeface="Calibri"/>
                <a:cs typeface="Calibri"/>
              </a:rPr>
              <a:t>specific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exist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8926" y="336549"/>
            <a:ext cx="1868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Option</a:t>
            </a:r>
            <a:r>
              <a:rPr spc="-70" dirty="0"/>
              <a:t> </a:t>
            </a:r>
            <a:r>
              <a:rPr spc="-5" dirty="0"/>
              <a:t>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229309"/>
            <a:ext cx="8349615" cy="1906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Create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single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relation</a:t>
            </a:r>
            <a:r>
              <a:rPr sz="2800" spc="-5" dirty="0">
                <a:latin typeface="Calibri"/>
                <a:cs typeface="Calibri"/>
              </a:rPr>
              <a:t> 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spc="-25" dirty="0">
                <a:latin typeface="Calibri"/>
                <a:cs typeface="Calibri"/>
              </a:rPr>
              <a:t>Attrs(L)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{K,a1,...,an}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120" dirty="0">
                <a:latin typeface="Cambria Math"/>
                <a:cs typeface="Cambria Math"/>
              </a:rPr>
              <a:t>𝖴</a:t>
            </a:r>
            <a:r>
              <a:rPr sz="2800" spc="35" dirty="0">
                <a:latin typeface="Cambria Math"/>
                <a:cs typeface="Cambria Math"/>
              </a:rPr>
              <a:t> </a:t>
            </a:r>
            <a:r>
              <a:rPr sz="2800" spc="-15" dirty="0">
                <a:latin typeface="Calibri"/>
                <a:cs typeface="Calibri"/>
              </a:rPr>
              <a:t>{attributes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S1}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45" dirty="0">
                <a:latin typeface="Cambria Math"/>
                <a:cs typeface="Cambria Math"/>
              </a:rPr>
              <a:t>𝖴</a:t>
            </a:r>
            <a:r>
              <a:rPr sz="2800" spc="45" dirty="0">
                <a:latin typeface="Calibri"/>
                <a:cs typeface="Calibri"/>
              </a:rPr>
              <a:t>...</a:t>
            </a:r>
            <a:r>
              <a:rPr sz="2800" spc="45" dirty="0">
                <a:latin typeface="Cambria Math"/>
                <a:cs typeface="Cambria Math"/>
              </a:rPr>
              <a:t>𝖴</a:t>
            </a:r>
            <a:r>
              <a:rPr sz="2800" spc="50" dirty="0">
                <a:latin typeface="Cambria Math"/>
                <a:cs typeface="Cambria Math"/>
              </a:rPr>
              <a:t> </a:t>
            </a:r>
            <a:r>
              <a:rPr sz="2800" spc="-15" dirty="0">
                <a:latin typeface="Calibri"/>
                <a:cs typeface="Calibri"/>
              </a:rPr>
              <a:t>{attributes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Sm}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120" dirty="0">
                <a:latin typeface="Cambria Math"/>
                <a:cs typeface="Cambria Math"/>
              </a:rPr>
              <a:t>𝖴</a:t>
            </a:r>
            <a:r>
              <a:rPr sz="2800" spc="2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{t} 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PK(L)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4437126"/>
            <a:ext cx="804100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type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(or </a:t>
            </a:r>
            <a:r>
              <a:rPr sz="2800" spc="-10" dirty="0">
                <a:latin typeface="Calibri"/>
                <a:cs typeface="Calibri"/>
              </a:rPr>
              <a:t>discriminating)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whose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indicates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subclass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which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tuple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belongs,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any.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98926" y="336549"/>
            <a:ext cx="1868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Option</a:t>
            </a:r>
            <a:r>
              <a:rPr spc="-70" dirty="0"/>
              <a:t> </a:t>
            </a:r>
            <a:r>
              <a:rPr spc="-5" dirty="0"/>
              <a:t>C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017" y="336549"/>
            <a:ext cx="192023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Option</a:t>
            </a:r>
            <a:r>
              <a:rPr spc="-70" dirty="0"/>
              <a:t> </a:t>
            </a:r>
            <a:r>
              <a:rPr spc="-5" dirty="0"/>
              <a:t>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688719"/>
            <a:ext cx="61696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Single</a:t>
            </a:r>
            <a:r>
              <a:rPr sz="2600" spc="-10" dirty="0">
                <a:latin typeface="Calibri"/>
                <a:cs typeface="Calibri"/>
              </a:rPr>
              <a:t> relation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multiple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</a:t>
            </a:r>
            <a:r>
              <a:rPr sz="2600" spc="-10" dirty="0">
                <a:latin typeface="Calibri"/>
                <a:cs typeface="Calibri"/>
              </a:rPr>
              <a:t> attributes.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590925"/>
            <a:ext cx="809879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Used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specialization </a:t>
            </a:r>
            <a:r>
              <a:rPr sz="2600" dirty="0">
                <a:latin typeface="Calibri"/>
                <a:cs typeface="Calibri"/>
              </a:rPr>
              <a:t>whose </a:t>
            </a:r>
            <a:r>
              <a:rPr sz="2600" spc="-5" dirty="0">
                <a:latin typeface="Calibri"/>
                <a:cs typeface="Calibri"/>
              </a:rPr>
              <a:t>subclasses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overlapping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(but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 also </a:t>
            </a:r>
            <a:r>
              <a:rPr sz="2600" spc="-10" dirty="0">
                <a:latin typeface="Calibri"/>
                <a:cs typeface="Calibri"/>
              </a:rPr>
              <a:t>work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disjoint </a:t>
            </a:r>
            <a:r>
              <a:rPr sz="2600" spc="-5" dirty="0">
                <a:latin typeface="Calibri"/>
                <a:cs typeface="Calibri"/>
              </a:rPr>
              <a:t>specialization).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017" y="336549"/>
            <a:ext cx="192023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Option</a:t>
            </a:r>
            <a:r>
              <a:rPr spc="-70" dirty="0"/>
              <a:t> </a:t>
            </a:r>
            <a:r>
              <a:rPr spc="-5" dirty="0"/>
              <a:t>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07007"/>
            <a:ext cx="8180705" cy="1772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600" spc="-15" dirty="0">
                <a:latin typeface="Calibri"/>
                <a:cs typeface="Calibri"/>
              </a:rPr>
              <a:t>Create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single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schema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 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600" spc="-20" dirty="0">
                <a:latin typeface="Calibri"/>
                <a:cs typeface="Calibri"/>
              </a:rPr>
              <a:t>Attrs(L)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{K,a1,...,an} </a:t>
            </a:r>
            <a:r>
              <a:rPr sz="2600" spc="114" dirty="0">
                <a:latin typeface="Cambria Math"/>
                <a:cs typeface="Cambria Math"/>
              </a:rPr>
              <a:t>𝖴</a:t>
            </a:r>
            <a:r>
              <a:rPr sz="2600" spc="20" dirty="0">
                <a:latin typeface="Cambria Math"/>
                <a:cs typeface="Cambria Math"/>
              </a:rPr>
              <a:t> </a:t>
            </a:r>
            <a:r>
              <a:rPr sz="2600" spc="-10" dirty="0">
                <a:latin typeface="Calibri"/>
                <a:cs typeface="Calibri"/>
              </a:rPr>
              <a:t>{attributes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S1}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114" dirty="0">
                <a:latin typeface="Cambria Math"/>
                <a:cs typeface="Cambria Math"/>
              </a:rPr>
              <a:t>𝖴</a:t>
            </a:r>
            <a:r>
              <a:rPr sz="2600" spc="25" dirty="0">
                <a:latin typeface="Cambria Math"/>
                <a:cs typeface="Cambria Math"/>
              </a:rPr>
              <a:t> </a:t>
            </a:r>
            <a:r>
              <a:rPr sz="2600" spc="30" dirty="0">
                <a:latin typeface="Calibri"/>
                <a:cs typeface="Calibri"/>
              </a:rPr>
              <a:t>...</a:t>
            </a:r>
            <a:r>
              <a:rPr sz="2600" spc="30" dirty="0">
                <a:latin typeface="Cambria Math"/>
                <a:cs typeface="Cambria Math"/>
              </a:rPr>
              <a:t>𝖴 </a:t>
            </a:r>
            <a:r>
              <a:rPr sz="2600" spc="-10" dirty="0">
                <a:latin typeface="Calibri"/>
                <a:cs typeface="Calibri"/>
              </a:rPr>
              <a:t>{attributes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Sm} </a:t>
            </a:r>
            <a:r>
              <a:rPr sz="2600" spc="114" dirty="0">
                <a:latin typeface="Cambria Math"/>
                <a:cs typeface="Cambria Math"/>
              </a:rPr>
              <a:t>𝖴</a:t>
            </a:r>
            <a:r>
              <a:rPr sz="2600" spc="5" dirty="0">
                <a:latin typeface="Cambria Math"/>
                <a:cs typeface="Cambria Math"/>
              </a:rPr>
              <a:t> </a:t>
            </a:r>
            <a:r>
              <a:rPr sz="2600" spc="-10" dirty="0">
                <a:latin typeface="Calibri"/>
                <a:cs typeface="Calibri"/>
              </a:rPr>
              <a:t>{t1,t2,...,tm}</a:t>
            </a:r>
            <a:r>
              <a:rPr sz="2600" dirty="0">
                <a:latin typeface="Calibri"/>
                <a:cs typeface="Calibri"/>
              </a:rPr>
              <a:t> and PK(L)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 K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773929"/>
            <a:ext cx="7433945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565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56565" algn="l"/>
                <a:tab pos="469900" algn="l"/>
              </a:tabLst>
            </a:pPr>
            <a:r>
              <a:rPr sz="2600" spc="-10" dirty="0">
                <a:latin typeface="Calibri"/>
                <a:cs typeface="Calibri"/>
              </a:rPr>
              <a:t>Each </a:t>
            </a:r>
            <a:r>
              <a:rPr sz="2600" dirty="0">
                <a:latin typeface="Calibri"/>
                <a:cs typeface="Calibri"/>
              </a:rPr>
              <a:t>ti,1 ≤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 ≤ m,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Boolean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type </a:t>
            </a:r>
            <a:r>
              <a:rPr sz="2600" b="1" spc="-15" dirty="0">
                <a:latin typeface="Calibri"/>
                <a:cs typeface="Calibri"/>
              </a:rPr>
              <a:t>attribute</a:t>
            </a:r>
            <a:r>
              <a:rPr sz="2600" b="1" spc="2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(0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or 1)</a:t>
            </a:r>
            <a:endParaRPr sz="2600">
              <a:latin typeface="Calibri"/>
              <a:cs typeface="Calibri"/>
            </a:endParaRPr>
          </a:p>
          <a:p>
            <a:pPr marL="77470" algn="ctr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indicating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whether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tuple</a:t>
            </a:r>
            <a:r>
              <a:rPr sz="2600" spc="-5" dirty="0">
                <a:latin typeface="Calibri"/>
                <a:cs typeface="Calibri"/>
              </a:rPr>
              <a:t> belongs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subclass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246" y="242061"/>
            <a:ext cx="6979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Mapping</a:t>
            </a:r>
            <a:r>
              <a:rPr spc="10" dirty="0"/>
              <a:t> </a:t>
            </a:r>
            <a:r>
              <a:rPr spc="-5" dirty="0"/>
              <a:t>of </a:t>
            </a:r>
            <a:r>
              <a:rPr spc="-10" dirty="0"/>
              <a:t>Specialization</a:t>
            </a:r>
            <a:r>
              <a:rPr spc="30" dirty="0"/>
              <a:t> </a:t>
            </a:r>
            <a:r>
              <a:rPr spc="-20" dirty="0"/>
              <a:t>Lattice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65985" y="1156157"/>
            <a:ext cx="4663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(Multiple</a:t>
            </a:r>
            <a:r>
              <a:rPr sz="4000" b="1" spc="-3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Inheritance)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182495"/>
            <a:ext cx="7976870" cy="39497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5600" marR="323850" indent="-342900">
              <a:lnSpc>
                <a:spcPct val="90000"/>
              </a:lnSpc>
              <a:spcBef>
                <a:spcPts val="4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All </a:t>
            </a:r>
            <a:r>
              <a:rPr sz="2600" spc="-5" dirty="0">
                <a:latin typeface="Calibri"/>
                <a:cs typeface="Calibri"/>
              </a:rPr>
              <a:t>subclasses must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same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spc="-10" dirty="0">
                <a:latin typeface="Calibri"/>
                <a:cs typeface="Calibri"/>
              </a:rPr>
              <a:t>attribute;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otherwise, the </a:t>
            </a:r>
            <a:r>
              <a:rPr sz="2600" spc="-10" dirty="0">
                <a:latin typeface="Calibri"/>
                <a:cs typeface="Calibri"/>
              </a:rPr>
              <a:t>shared </a:t>
            </a:r>
            <a:r>
              <a:rPr sz="2600" spc="-5" dirty="0">
                <a:latin typeface="Calibri"/>
                <a:cs typeface="Calibri"/>
              </a:rPr>
              <a:t>subclass </a:t>
            </a:r>
            <a:r>
              <a:rPr sz="2600" spc="-10" dirty="0">
                <a:latin typeface="Calibri"/>
                <a:cs typeface="Calibri"/>
              </a:rPr>
              <a:t>would </a:t>
            </a:r>
            <a:r>
              <a:rPr sz="2600" dirty="0">
                <a:latin typeface="Calibri"/>
                <a:cs typeface="Calibri"/>
              </a:rPr>
              <a:t>be </a:t>
            </a:r>
            <a:r>
              <a:rPr sz="2600" spc="-5" dirty="0">
                <a:latin typeface="Calibri"/>
                <a:cs typeface="Calibri"/>
              </a:rPr>
              <a:t>modeled </a:t>
            </a:r>
            <a:r>
              <a:rPr sz="2600" dirty="0">
                <a:latin typeface="Calibri"/>
                <a:cs typeface="Calibri"/>
              </a:rPr>
              <a:t>as a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category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(union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type).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marR="5080" indent="-342900">
              <a:lnSpc>
                <a:spcPct val="9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Apply </a:t>
            </a:r>
            <a:r>
              <a:rPr sz="2600" spc="-15" dirty="0">
                <a:latin typeface="Calibri"/>
                <a:cs typeface="Calibri"/>
              </a:rPr>
              <a:t>any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options discussed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0" dirty="0">
                <a:latin typeface="Calibri"/>
                <a:cs typeface="Calibri"/>
              </a:rPr>
              <a:t>step </a:t>
            </a:r>
            <a:r>
              <a:rPr sz="2600" dirty="0">
                <a:latin typeface="Calibri"/>
                <a:cs typeface="Calibri"/>
              </a:rPr>
              <a:t>8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shared </a:t>
            </a:r>
            <a:r>
              <a:rPr sz="2600" spc="-5" dirty="0">
                <a:latin typeface="Calibri"/>
                <a:cs typeface="Calibri"/>
              </a:rPr>
              <a:t> subclass, subject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restrictions discussed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5" dirty="0">
                <a:latin typeface="Calibri"/>
                <a:cs typeface="Calibri"/>
              </a:rPr>
              <a:t>step </a:t>
            </a:r>
            <a:r>
              <a:rPr sz="2600" dirty="0">
                <a:latin typeface="Calibri"/>
                <a:cs typeface="Calibri"/>
              </a:rPr>
              <a:t>8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mapping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algorithm.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350">
              <a:latin typeface="Calibri"/>
              <a:cs typeface="Calibri"/>
            </a:endParaRPr>
          </a:p>
          <a:p>
            <a:pPr marL="355600" marR="301625" indent="-342900">
              <a:lnSpc>
                <a:spcPts val="281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shared </a:t>
            </a:r>
            <a:r>
              <a:rPr sz="2600" spc="-5" dirty="0">
                <a:latin typeface="Calibri"/>
                <a:cs typeface="Calibri"/>
              </a:rPr>
              <a:t>subclass </a:t>
            </a:r>
            <a:r>
              <a:rPr sz="2600" dirty="0">
                <a:latin typeface="Calibri"/>
                <a:cs typeface="Calibri"/>
              </a:rPr>
              <a:t>inherits all the </a:t>
            </a:r>
            <a:r>
              <a:rPr sz="2600" spc="-10" dirty="0">
                <a:latin typeface="Calibri"/>
                <a:cs typeface="Calibri"/>
              </a:rPr>
              <a:t>attributes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its </a:t>
            </a:r>
            <a:r>
              <a:rPr sz="2600" spc="-5" dirty="0">
                <a:latin typeface="Calibri"/>
                <a:cs typeface="Calibri"/>
              </a:rPr>
              <a:t>super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89" y="222249"/>
            <a:ext cx="7812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Mapping</a:t>
            </a:r>
            <a:r>
              <a:rPr spc="5" dirty="0"/>
              <a:t> </a:t>
            </a:r>
            <a:r>
              <a:rPr spc="-5" dirty="0"/>
              <a:t>of </a:t>
            </a:r>
            <a:r>
              <a:rPr dirty="0"/>
              <a:t>Union</a:t>
            </a:r>
            <a:r>
              <a:rPr spc="5" dirty="0"/>
              <a:t> </a:t>
            </a:r>
            <a:r>
              <a:rPr spc="-25" dirty="0"/>
              <a:t>Types</a:t>
            </a:r>
            <a:r>
              <a:rPr spc="-15" dirty="0"/>
              <a:t> </a:t>
            </a:r>
            <a:r>
              <a:rPr spc="-20" dirty="0"/>
              <a:t>(Categories)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30833"/>
            <a:ext cx="8292465" cy="4660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2509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mapping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category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whose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defining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different </a:t>
            </a:r>
            <a:r>
              <a:rPr sz="2600" spc="-25" dirty="0">
                <a:latin typeface="Calibri"/>
                <a:cs typeface="Calibri"/>
              </a:rPr>
              <a:t>keys, </a:t>
            </a:r>
            <a:r>
              <a:rPr sz="2600" dirty="0">
                <a:latin typeface="Calibri"/>
                <a:cs typeface="Calibri"/>
              </a:rPr>
              <a:t>it is </a:t>
            </a:r>
            <a:r>
              <a:rPr sz="2600" spc="-5" dirty="0">
                <a:latin typeface="Calibri"/>
                <a:cs typeface="Calibri"/>
              </a:rPr>
              <a:t>customary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specify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new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called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surrogate</a:t>
            </a:r>
            <a:r>
              <a:rPr sz="2600" b="1" spc="25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key</a:t>
            </a:r>
            <a:r>
              <a:rPr sz="2600" spc="-25" dirty="0">
                <a:latin typeface="Calibri"/>
                <a:cs typeface="Calibri"/>
              </a:rPr>
              <a:t>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creating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correspond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category.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30" dirty="0">
                <a:latin typeface="Calibri"/>
                <a:cs typeface="Calibri"/>
              </a:rPr>
              <a:t>keys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defining </a:t>
            </a:r>
            <a:r>
              <a:rPr sz="2600" dirty="0">
                <a:latin typeface="Calibri"/>
                <a:cs typeface="Calibri"/>
              </a:rPr>
              <a:t>classes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15" dirty="0">
                <a:latin typeface="Calibri"/>
                <a:cs typeface="Calibri"/>
              </a:rPr>
              <a:t>different, </a:t>
            </a:r>
            <a:r>
              <a:rPr sz="2600" spc="-5" dirty="0">
                <a:latin typeface="Calibri"/>
                <a:cs typeface="Calibri"/>
              </a:rPr>
              <a:t>so cannot use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any </a:t>
            </a:r>
            <a:r>
              <a:rPr sz="2600" spc="-5" dirty="0">
                <a:latin typeface="Calibri"/>
                <a:cs typeface="Calibri"/>
              </a:rPr>
              <a:t>one </a:t>
            </a:r>
            <a:r>
              <a:rPr sz="2600" dirty="0">
                <a:latin typeface="Calibri"/>
                <a:cs typeface="Calibri"/>
              </a:rPr>
              <a:t>of them </a:t>
            </a:r>
            <a:r>
              <a:rPr sz="2600" spc="-15" dirty="0">
                <a:latin typeface="Calibri"/>
                <a:cs typeface="Calibri"/>
              </a:rPr>
              <a:t>exclusively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identify all </a:t>
            </a:r>
            <a:r>
              <a:rPr sz="2600" spc="-5" dirty="0">
                <a:latin typeface="Calibri"/>
                <a:cs typeface="Calibri"/>
              </a:rPr>
              <a:t>entities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category.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400">
              <a:latin typeface="Calibri"/>
              <a:cs typeface="Calibri"/>
            </a:endParaRPr>
          </a:p>
          <a:p>
            <a:pPr marL="355600" marR="35242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Create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relation correspond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category </a:t>
            </a:r>
            <a:r>
              <a:rPr sz="2600" dirty="0">
                <a:latin typeface="Calibri"/>
                <a:cs typeface="Calibri"/>
              </a:rPr>
              <a:t>and include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any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category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07033"/>
            <a:ext cx="8214359" cy="4813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primary </a:t>
            </a:r>
            <a:r>
              <a:rPr sz="2600" spc="-35" dirty="0">
                <a:latin typeface="Calibri"/>
                <a:cs typeface="Calibri"/>
              </a:rPr>
              <a:t>key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new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</a:t>
            </a:r>
            <a:r>
              <a:rPr sz="2600" dirty="0">
                <a:latin typeface="Calibri"/>
                <a:cs typeface="Calibri"/>
              </a:rPr>
              <a:t> 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surrogate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key.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9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Also include the </a:t>
            </a:r>
            <a:r>
              <a:rPr sz="2600" spc="-20" dirty="0">
                <a:latin typeface="Calibri"/>
                <a:cs typeface="Calibri"/>
              </a:rPr>
              <a:t>surrogate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dirty="0">
                <a:latin typeface="Calibri"/>
                <a:cs typeface="Calibri"/>
              </a:rPr>
              <a:t>as a </a:t>
            </a:r>
            <a:r>
              <a:rPr sz="2600" spc="-15" dirty="0">
                <a:latin typeface="Calibri"/>
                <a:cs typeface="Calibri"/>
              </a:rPr>
              <a:t>foreign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-5" dirty="0">
                <a:latin typeface="Calibri"/>
                <a:cs typeface="Calibri"/>
              </a:rPr>
              <a:t>relation corresponding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superclass </a:t>
            </a:r>
            <a:r>
              <a:rPr sz="2600" dirty="0">
                <a:latin typeface="Calibri"/>
                <a:cs typeface="Calibri"/>
              </a:rPr>
              <a:t>of 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category,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specify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correspondence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values between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surrogate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spc="-5" dirty="0">
                <a:latin typeface="Calibri"/>
                <a:cs typeface="Calibri"/>
              </a:rPr>
              <a:t>of each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355600" marR="8890" indent="-342900">
              <a:lnSpc>
                <a:spcPct val="100000"/>
              </a:lnSpc>
              <a:spcBef>
                <a:spcPts val="16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If a particular </a:t>
            </a:r>
            <a:r>
              <a:rPr sz="2600" spc="-5" dirty="0">
                <a:latin typeface="Calibri"/>
                <a:cs typeface="Calibri"/>
              </a:rPr>
              <a:t>super </a:t>
            </a:r>
            <a:r>
              <a:rPr sz="2600" dirty="0">
                <a:latin typeface="Calibri"/>
                <a:cs typeface="Calibri"/>
              </a:rPr>
              <a:t>class </a:t>
            </a:r>
            <a:r>
              <a:rPr sz="2600" spc="-5" dirty="0">
                <a:latin typeface="Calibri"/>
                <a:cs typeface="Calibri"/>
              </a:rPr>
              <a:t>entity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member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category,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would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NULL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surrogate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its </a:t>
            </a:r>
            <a:r>
              <a:rPr sz="2600" spc="-5" dirty="0">
                <a:latin typeface="Calibri"/>
                <a:cs typeface="Calibri"/>
              </a:rPr>
              <a:t>corresponding </a:t>
            </a:r>
            <a:r>
              <a:rPr sz="2600" dirty="0">
                <a:latin typeface="Calibri"/>
                <a:cs typeface="Calibri"/>
              </a:rPr>
              <a:t>tuple in the </a:t>
            </a:r>
            <a:r>
              <a:rPr sz="2600" spc="-5" dirty="0">
                <a:latin typeface="Calibri"/>
                <a:cs typeface="Calibri"/>
              </a:rPr>
              <a:t>super </a:t>
            </a:r>
            <a:r>
              <a:rPr sz="2600" dirty="0">
                <a:latin typeface="Calibri"/>
                <a:cs typeface="Calibri"/>
              </a:rPr>
              <a:t>class </a:t>
            </a:r>
            <a:r>
              <a:rPr sz="2600" spc="-10" dirty="0">
                <a:latin typeface="Calibri"/>
                <a:cs typeface="Calibri"/>
              </a:rPr>
              <a:t>relation, </a:t>
            </a:r>
            <a:r>
              <a:rPr sz="2600" dirty="0">
                <a:latin typeface="Calibri"/>
                <a:cs typeface="Calibri"/>
              </a:rPr>
              <a:t>and it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would</a:t>
            </a:r>
            <a:r>
              <a:rPr sz="2600" spc="-5" dirty="0">
                <a:latin typeface="Calibri"/>
                <a:cs typeface="Calibri"/>
              </a:rPr>
              <a:t> not </a:t>
            </a:r>
            <a:r>
              <a:rPr sz="2600" spc="-25" dirty="0">
                <a:latin typeface="Calibri"/>
                <a:cs typeface="Calibri"/>
              </a:rPr>
              <a:t>have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tuple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category </a:t>
            </a:r>
            <a:r>
              <a:rPr sz="2600" spc="-10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8177" y="222249"/>
            <a:ext cx="7932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Mapping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Union</a:t>
            </a:r>
            <a:r>
              <a:rPr spc="5" dirty="0"/>
              <a:t> </a:t>
            </a:r>
            <a:r>
              <a:rPr spc="-25" dirty="0"/>
              <a:t>Types</a:t>
            </a:r>
            <a:r>
              <a:rPr spc="-15" dirty="0"/>
              <a:t> (Categories</a:t>
            </a:r>
            <a:r>
              <a:rPr spc="15" dirty="0"/>
              <a:t> 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9433"/>
            <a:ext cx="7917180" cy="1216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It is also </a:t>
            </a:r>
            <a:r>
              <a:rPr sz="2600" spc="-10" dirty="0">
                <a:latin typeface="Calibri"/>
                <a:cs typeface="Calibri"/>
              </a:rPr>
              <a:t>recommended to </a:t>
            </a:r>
            <a:r>
              <a:rPr sz="2600" dirty="0">
                <a:latin typeface="Calibri"/>
                <a:cs typeface="Calibri"/>
              </a:rPr>
              <a:t>add a type </a:t>
            </a:r>
            <a:r>
              <a:rPr sz="2600" spc="-10" dirty="0">
                <a:latin typeface="Calibri"/>
                <a:cs typeface="Calibri"/>
              </a:rPr>
              <a:t>attribute 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category relation to indicate </a:t>
            </a:r>
            <a:r>
              <a:rPr sz="2600" dirty="0">
                <a:latin typeface="Calibri"/>
                <a:cs typeface="Calibri"/>
              </a:rPr>
              <a:t>the particular </a:t>
            </a:r>
            <a:r>
              <a:rPr sz="2600" spc="-5" dirty="0">
                <a:latin typeface="Calibri"/>
                <a:cs typeface="Calibri"/>
              </a:rPr>
              <a:t>entity </a:t>
            </a:r>
            <a:r>
              <a:rPr sz="2600" dirty="0">
                <a:latin typeface="Calibri"/>
                <a:cs typeface="Calibri"/>
              </a:rPr>
              <a:t>type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tuple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belongs.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3898468"/>
            <a:ext cx="7659370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category </a:t>
            </a:r>
            <a:r>
              <a:rPr sz="2600" dirty="0">
                <a:latin typeface="Calibri"/>
                <a:cs typeface="Calibri"/>
              </a:rPr>
              <a:t>whose </a:t>
            </a:r>
            <a:r>
              <a:rPr sz="2600" spc="-5" dirty="0">
                <a:latin typeface="Calibri"/>
                <a:cs typeface="Calibri"/>
              </a:rPr>
              <a:t>super </a:t>
            </a:r>
            <a:r>
              <a:rPr sz="2600" dirty="0">
                <a:latin typeface="Calibri"/>
                <a:cs typeface="Calibri"/>
              </a:rPr>
              <a:t>classes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same </a:t>
            </a:r>
            <a:r>
              <a:rPr sz="2600" spc="-70" dirty="0">
                <a:latin typeface="Calibri"/>
                <a:cs typeface="Calibri"/>
              </a:rPr>
              <a:t>key,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there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20" dirty="0">
                <a:latin typeface="Calibri"/>
                <a:cs typeface="Calibri"/>
              </a:rPr>
              <a:t>surrogate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70" dirty="0">
                <a:latin typeface="Calibri"/>
                <a:cs typeface="Calibri"/>
              </a:rPr>
              <a:t>key.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8177" y="222249"/>
            <a:ext cx="7932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Mapping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Union</a:t>
            </a:r>
            <a:r>
              <a:rPr spc="5" dirty="0"/>
              <a:t> </a:t>
            </a:r>
            <a:r>
              <a:rPr spc="-25" dirty="0"/>
              <a:t>Types</a:t>
            </a:r>
            <a:r>
              <a:rPr spc="-15" dirty="0"/>
              <a:t> (Categories</a:t>
            </a:r>
            <a:r>
              <a:rPr spc="15" dirty="0"/>
              <a:t> </a:t>
            </a:r>
            <a:r>
              <a:rPr spc="-5" dirty="0"/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2367" y="1066800"/>
            <a:ext cx="4648200" cy="565251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434" y="336549"/>
            <a:ext cx="2123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Super</a:t>
            </a:r>
            <a:r>
              <a:rPr spc="-65" dirty="0"/>
              <a:t> </a:t>
            </a:r>
            <a:r>
              <a:rPr spc="-40" dirty="0"/>
              <a:t>Key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37487"/>
            <a:ext cx="8018145" cy="36150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1315" marR="747395" indent="-3492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61315" algn="l"/>
                <a:tab pos="361950" algn="l"/>
              </a:tabLst>
            </a:pPr>
            <a:r>
              <a:rPr sz="2600" spc="-15" dirty="0">
                <a:latin typeface="Calibri"/>
                <a:cs typeface="Calibri"/>
              </a:rPr>
              <a:t>Any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combination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uniquely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identifies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tuple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361315" marR="5080" indent="-349250">
              <a:lnSpc>
                <a:spcPct val="100000"/>
              </a:lnSpc>
              <a:spcBef>
                <a:spcPts val="1675"/>
              </a:spcBef>
              <a:buFont typeface="Arial MT"/>
              <a:buChar char="•"/>
              <a:tabLst>
                <a:tab pos="361315" algn="l"/>
                <a:tab pos="361950" algn="l"/>
              </a:tabLst>
            </a:pPr>
            <a:r>
              <a:rPr sz="2600" spc="-5" dirty="0">
                <a:latin typeface="Calibri"/>
                <a:cs typeface="Calibri"/>
              </a:rPr>
              <a:t>The set of </a:t>
            </a:r>
            <a:r>
              <a:rPr sz="2600" b="1" dirty="0">
                <a:latin typeface="Calibri"/>
                <a:cs typeface="Calibri"/>
              </a:rPr>
              <a:t>all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attributes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relation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20" dirty="0">
                <a:latin typeface="Calibri"/>
                <a:cs typeface="Calibri"/>
              </a:rPr>
              <a:t>always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super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70" dirty="0">
                <a:latin typeface="Calibri"/>
                <a:cs typeface="Calibri"/>
              </a:rPr>
              <a:t>key.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5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Eg: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Student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{StudentID,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NIC,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CourseID}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498" y="2681173"/>
            <a:ext cx="3611879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Thank</a:t>
            </a:r>
            <a:r>
              <a:rPr sz="6600" spc="-105" dirty="0"/>
              <a:t> </a:t>
            </a:r>
            <a:r>
              <a:rPr sz="6600" spc="-180" dirty="0"/>
              <a:t>You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7720330" y="650971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5901" y="336549"/>
            <a:ext cx="3014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Key</a:t>
            </a:r>
            <a:r>
              <a:rPr spc="-55" dirty="0"/>
              <a:t> </a:t>
            </a:r>
            <a:r>
              <a:rPr spc="-30" dirty="0"/>
              <a:t>Attributes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29309"/>
            <a:ext cx="6128385" cy="4994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Calibri"/>
                <a:cs typeface="Calibri"/>
              </a:rPr>
              <a:t>Super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35" dirty="0">
                <a:latin typeface="Calibri"/>
                <a:cs typeface="Calibri"/>
              </a:rPr>
              <a:t>Key</a:t>
            </a:r>
            <a:endParaRPr sz="2800">
              <a:latin typeface="Calibri"/>
              <a:cs typeface="Calibri"/>
            </a:endParaRPr>
          </a:p>
          <a:p>
            <a:pPr marL="187960" marR="5080" indent="33020">
              <a:lnSpc>
                <a:spcPct val="230100"/>
              </a:lnSpc>
              <a:spcBef>
                <a:spcPts val="320"/>
              </a:spcBef>
              <a:tabLst>
                <a:tab pos="927100" algn="l"/>
              </a:tabLst>
            </a:pPr>
            <a:r>
              <a:rPr sz="2400" spc="-5" dirty="0">
                <a:latin typeface="Calibri"/>
                <a:cs typeface="Calibri"/>
              </a:rPr>
              <a:t>Eg:	</a:t>
            </a:r>
            <a:r>
              <a:rPr sz="2400" spc="-10" dirty="0">
                <a:latin typeface="Calibri"/>
                <a:cs typeface="Calibri"/>
              </a:rPr>
              <a:t>Student {StudentID, </a:t>
            </a:r>
            <a:r>
              <a:rPr sz="2400" dirty="0">
                <a:latin typeface="Calibri"/>
                <a:cs typeface="Calibri"/>
              </a:rPr>
              <a:t>Name, </a:t>
            </a:r>
            <a:r>
              <a:rPr sz="2400" spc="-5" dirty="0">
                <a:latin typeface="Calibri"/>
                <a:cs typeface="Calibri"/>
              </a:rPr>
              <a:t>NIC, </a:t>
            </a:r>
            <a:r>
              <a:rPr sz="2400" spc="-10" dirty="0">
                <a:latin typeface="Calibri"/>
                <a:cs typeface="Calibri"/>
              </a:rPr>
              <a:t>CourseID}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Super </a:t>
            </a:r>
            <a:r>
              <a:rPr sz="2400" spc="-20" dirty="0">
                <a:latin typeface="Calibri"/>
                <a:cs typeface="Calibri"/>
              </a:rPr>
              <a:t>Keys: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45"/>
              </a:spcBef>
            </a:pPr>
            <a:r>
              <a:rPr sz="2200" spc="-10" dirty="0">
                <a:latin typeface="Calibri"/>
                <a:cs typeface="Calibri"/>
              </a:rPr>
              <a:t>{StudentID}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sz="2200" spc="-15" dirty="0">
                <a:latin typeface="Calibri"/>
                <a:cs typeface="Calibri"/>
              </a:rPr>
              <a:t>{StudentID,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Name}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sz="2200" spc="-15" dirty="0">
                <a:latin typeface="Calibri"/>
                <a:cs typeface="Calibri"/>
              </a:rPr>
              <a:t>{StudentID,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NIC}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sz="2200" spc="-15" dirty="0">
                <a:latin typeface="Calibri"/>
                <a:cs typeface="Calibri"/>
              </a:rPr>
              <a:t>{StudentID,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Name,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NIC}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25"/>
              </a:spcBef>
            </a:pPr>
            <a:r>
              <a:rPr sz="2200" spc="-15" dirty="0">
                <a:latin typeface="Calibri"/>
                <a:cs typeface="Calibri"/>
              </a:rPr>
              <a:t>{StudentID,</a:t>
            </a:r>
            <a:r>
              <a:rPr sz="2200" spc="-10" dirty="0">
                <a:latin typeface="Calibri"/>
                <a:cs typeface="Calibri"/>
              </a:rPr>
              <a:t> CourseID}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sz="2200" spc="-15" dirty="0">
                <a:latin typeface="Calibri"/>
                <a:cs typeface="Calibri"/>
              </a:rPr>
              <a:t>{StudentID,</a:t>
            </a:r>
            <a:r>
              <a:rPr sz="2200" spc="-5" dirty="0">
                <a:latin typeface="Calibri"/>
                <a:cs typeface="Calibri"/>
              </a:rPr>
              <a:t> Name,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CourseID}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sz="2200" spc="-15" dirty="0">
                <a:latin typeface="Calibri"/>
                <a:cs typeface="Calibri"/>
              </a:rPr>
              <a:t>{StudentID,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Name,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NIC,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CourseID}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057" y="251536"/>
            <a:ext cx="3032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Candidate</a:t>
            </a:r>
            <a:r>
              <a:rPr spc="-45" dirty="0"/>
              <a:t> </a:t>
            </a:r>
            <a:r>
              <a:rPr spc="-40" dirty="0"/>
              <a:t>Key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67408"/>
            <a:ext cx="8078470" cy="442912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3840" marR="420370" indent="-231775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244475" algn="l"/>
              </a:tabLst>
            </a:pP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irreducible (cannot </a:t>
            </a:r>
            <a:r>
              <a:rPr sz="2600" spc="-15" dirty="0">
                <a:latin typeface="Calibri"/>
                <a:cs typeface="Calibri"/>
              </a:rPr>
              <a:t>separate) </a:t>
            </a:r>
            <a:r>
              <a:rPr sz="2600" spc="-5" dirty="0">
                <a:latin typeface="Calibri"/>
                <a:cs typeface="Calibri"/>
              </a:rPr>
              <a:t>set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attributes </a:t>
            </a:r>
            <a:r>
              <a:rPr sz="2600" dirty="0">
                <a:latin typeface="Calibri"/>
                <a:cs typeface="Calibri"/>
              </a:rPr>
              <a:t>which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uniquely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identifies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tuple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a </a:t>
            </a:r>
            <a:r>
              <a:rPr sz="2600" spc="-10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243840" marR="5080" indent="-231775">
              <a:lnSpc>
                <a:spcPts val="2810"/>
              </a:lnSpc>
              <a:buFont typeface="Arial MT"/>
              <a:buChar char="•"/>
              <a:tabLst>
                <a:tab pos="244475" algn="l"/>
              </a:tabLst>
            </a:pPr>
            <a:r>
              <a:rPr sz="2600" spc="-25" dirty="0">
                <a:latin typeface="Calibri"/>
                <a:cs typeface="Calibri"/>
              </a:rPr>
              <a:t>Even </a:t>
            </a:r>
            <a:r>
              <a:rPr sz="2600" dirty="0">
                <a:latin typeface="Calibri"/>
                <a:cs typeface="Calibri"/>
              </a:rPr>
              <a:t>if one or </a:t>
            </a:r>
            <a:r>
              <a:rPr sz="2600" spc="-15" dirty="0">
                <a:latin typeface="Calibri"/>
                <a:cs typeface="Calibri"/>
              </a:rPr>
              <a:t>more </a:t>
            </a:r>
            <a:r>
              <a:rPr sz="2600" spc="-10" dirty="0">
                <a:latin typeface="Calibri"/>
                <a:cs typeface="Calibri"/>
              </a:rPr>
              <a:t>attributes are excluded,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remaining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still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uniquely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identifies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tuple.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900">
              <a:latin typeface="Calibri"/>
              <a:cs typeface="Calibri"/>
            </a:endParaRPr>
          </a:p>
          <a:p>
            <a:pPr marL="243840" marR="998219" indent="-231775">
              <a:lnSpc>
                <a:spcPts val="2810"/>
              </a:lnSpc>
              <a:spcBef>
                <a:spcPts val="5"/>
              </a:spcBef>
              <a:buFont typeface="Arial MT"/>
              <a:buChar char="•"/>
              <a:tabLst>
                <a:tab pos="244475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single field or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least </a:t>
            </a:r>
            <a:r>
              <a:rPr sz="2600" spc="-10" dirty="0">
                <a:latin typeface="Calibri"/>
                <a:cs typeface="Calibri"/>
              </a:rPr>
              <a:t>combination </a:t>
            </a:r>
            <a:r>
              <a:rPr sz="2600" spc="-5" dirty="0">
                <a:latin typeface="Calibri"/>
                <a:cs typeface="Calibri"/>
              </a:rPr>
              <a:t>of fields that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uniquely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identifies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record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 marL="222885" indent="-210820">
              <a:lnSpc>
                <a:spcPct val="100000"/>
              </a:lnSpc>
              <a:spcBef>
                <a:spcPts val="1900"/>
              </a:spcBef>
              <a:buFont typeface="Arial MT"/>
              <a:buChar char="•"/>
              <a:tabLst>
                <a:tab pos="22352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subset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super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70" dirty="0">
                <a:latin typeface="Calibri"/>
                <a:cs typeface="Calibri"/>
              </a:rPr>
              <a:t>key.</a:t>
            </a:r>
            <a:endParaRPr sz="2600">
              <a:latin typeface="Calibri"/>
              <a:cs typeface="Calibri"/>
            </a:endParaRPr>
          </a:p>
          <a:p>
            <a:pPr marL="222885" indent="-210820">
              <a:lnSpc>
                <a:spcPct val="100000"/>
              </a:lnSpc>
              <a:spcBef>
                <a:spcPts val="2115"/>
              </a:spcBef>
              <a:buFont typeface="Arial MT"/>
              <a:buChar char="•"/>
              <a:tabLst>
                <a:tab pos="223520" algn="l"/>
              </a:tabLst>
            </a:pPr>
            <a:r>
              <a:rPr sz="2600" spc="-20" dirty="0">
                <a:latin typeface="Calibri"/>
                <a:cs typeface="Calibri"/>
              </a:rPr>
              <a:t>Every</a:t>
            </a:r>
            <a:r>
              <a:rPr sz="2600" spc="-10" dirty="0">
                <a:latin typeface="Calibri"/>
                <a:cs typeface="Calibri"/>
              </a:rPr>
              <a:t> table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must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least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candidate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70" dirty="0">
                <a:latin typeface="Calibri"/>
                <a:cs typeface="Calibri"/>
              </a:rPr>
              <a:t>key.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1057" y="251536"/>
            <a:ext cx="3032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Candidate</a:t>
            </a:r>
            <a:r>
              <a:rPr spc="-45" dirty="0"/>
              <a:t> </a:t>
            </a:r>
            <a:r>
              <a:rPr spc="-40" dirty="0"/>
              <a:t>Key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394460"/>
            <a:ext cx="8001000" cy="5029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285950"/>
            <a:ext cx="8141334" cy="222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885" marR="5080" indent="-210820">
              <a:lnSpc>
                <a:spcPct val="110100"/>
              </a:lnSpc>
              <a:spcBef>
                <a:spcPts val="100"/>
              </a:spcBef>
              <a:buFont typeface="Arial MT"/>
              <a:buChar char="•"/>
              <a:tabLst>
                <a:tab pos="223520" algn="l"/>
              </a:tabLst>
            </a:pPr>
            <a:r>
              <a:rPr sz="2600" dirty="0">
                <a:latin typeface="Calibri"/>
                <a:cs typeface="Calibri"/>
              </a:rPr>
              <a:t>All </a:t>
            </a:r>
            <a:r>
              <a:rPr sz="2600" spc="-10" dirty="0">
                <a:latin typeface="Calibri"/>
                <a:cs typeface="Calibri"/>
              </a:rPr>
              <a:t>candidate </a:t>
            </a:r>
            <a:r>
              <a:rPr sz="2600" spc="-30" dirty="0">
                <a:latin typeface="Calibri"/>
                <a:cs typeface="Calibri"/>
              </a:rPr>
              <a:t>keys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super </a:t>
            </a:r>
            <a:r>
              <a:rPr sz="2600" spc="-25" dirty="0">
                <a:latin typeface="Calibri"/>
                <a:cs typeface="Calibri"/>
              </a:rPr>
              <a:t>keys. </a:t>
            </a:r>
            <a:r>
              <a:rPr sz="2600" dirty="0">
                <a:latin typeface="Calibri"/>
                <a:cs typeface="Calibri"/>
              </a:rPr>
              <a:t>But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5" dirty="0">
                <a:latin typeface="Calibri"/>
                <a:cs typeface="Calibri"/>
              </a:rPr>
              <a:t>super </a:t>
            </a:r>
            <a:r>
              <a:rPr sz="2600" spc="-30" dirty="0">
                <a:latin typeface="Calibri"/>
                <a:cs typeface="Calibri"/>
              </a:rPr>
              <a:t>keys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candidate</a:t>
            </a:r>
            <a:r>
              <a:rPr sz="2600" spc="-30" dirty="0">
                <a:latin typeface="Calibri"/>
                <a:cs typeface="Calibri"/>
              </a:rPr>
              <a:t> keys.</a:t>
            </a:r>
            <a:endParaRPr sz="2600">
              <a:latin typeface="Calibri"/>
              <a:cs typeface="Calibri"/>
            </a:endParaRPr>
          </a:p>
          <a:p>
            <a:pPr marL="222885" indent="-210820">
              <a:lnSpc>
                <a:spcPct val="100000"/>
              </a:lnSpc>
              <a:spcBef>
                <a:spcPts val="2110"/>
              </a:spcBef>
              <a:buFont typeface="Arial MT"/>
              <a:buChar char="•"/>
              <a:tabLst>
                <a:tab pos="223520" algn="l"/>
              </a:tabLst>
            </a:pPr>
            <a:r>
              <a:rPr sz="2600" spc="-10" dirty="0">
                <a:latin typeface="Calibri"/>
                <a:cs typeface="Calibri"/>
              </a:rPr>
              <a:t>Candidate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specified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UNIQUE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constraint.</a:t>
            </a:r>
            <a:endParaRPr sz="2600">
              <a:latin typeface="Calibri"/>
              <a:cs typeface="Calibri"/>
            </a:endParaRPr>
          </a:p>
          <a:p>
            <a:pPr marL="222885" indent="-210820">
              <a:lnSpc>
                <a:spcPct val="100000"/>
              </a:lnSpc>
              <a:spcBef>
                <a:spcPts val="2115"/>
              </a:spcBef>
              <a:buFont typeface="Arial MT"/>
              <a:buChar char="•"/>
              <a:tabLst>
                <a:tab pos="22352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may</a:t>
            </a:r>
            <a:r>
              <a:rPr sz="2600" spc="-5" dirty="0">
                <a:latin typeface="Calibri"/>
                <a:cs typeface="Calibri"/>
              </a:rPr>
              <a:t> be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reducible.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2044" y="4263390"/>
            <a:ext cx="1945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{StudentID}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???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4994605"/>
            <a:ext cx="28606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{StudentID,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FirstName}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{StudentID,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CourseID}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{FirstName,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LastName}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3500" y="4295902"/>
            <a:ext cx="4874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Super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35" dirty="0">
                <a:latin typeface="Calibri"/>
                <a:cs typeface="Calibri"/>
              </a:rPr>
              <a:t>Key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and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Candidate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35" dirty="0">
                <a:latin typeface="Calibri"/>
                <a:cs typeface="Calibri"/>
              </a:rPr>
              <a:t>Key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0416" y="5193283"/>
            <a:ext cx="28073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Super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Keys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but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not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Candidate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30" dirty="0">
                <a:latin typeface="Calibri"/>
                <a:cs typeface="Calibri"/>
              </a:rPr>
              <a:t>Keys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31057" y="251536"/>
            <a:ext cx="3032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Candidate</a:t>
            </a:r>
            <a:r>
              <a:rPr spc="-45" dirty="0"/>
              <a:t> </a:t>
            </a:r>
            <a:r>
              <a:rPr spc="-40" dirty="0"/>
              <a:t>Key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453" y="260349"/>
            <a:ext cx="2562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Primary</a:t>
            </a:r>
            <a:r>
              <a:rPr spc="-35" dirty="0"/>
              <a:t> </a:t>
            </a:r>
            <a:r>
              <a:rPr spc="-40" dirty="0"/>
              <a:t>Key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78618"/>
            <a:ext cx="8273415" cy="1910714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990"/>
              </a:spcBef>
              <a:buFont typeface="Arial MT"/>
              <a:buChar char="•"/>
              <a:tabLst>
                <a:tab pos="244475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candidate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dirty="0">
                <a:latin typeface="Calibri"/>
                <a:cs typeface="Calibri"/>
              </a:rPr>
              <a:t>chosen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  <a:p>
            <a:pPr marL="243840" marR="5080" indent="-231775">
              <a:lnSpc>
                <a:spcPts val="2810"/>
              </a:lnSpc>
              <a:spcBef>
                <a:spcPts val="1245"/>
              </a:spcBef>
              <a:buFont typeface="Arial MT"/>
              <a:buChar char="•"/>
              <a:tabLst>
                <a:tab pos="244475" algn="l"/>
              </a:tabLst>
            </a:pPr>
            <a:r>
              <a:rPr sz="2600" spc="-5" dirty="0">
                <a:latin typeface="Calibri"/>
                <a:cs typeface="Calibri"/>
              </a:rPr>
              <a:t>Should select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candidate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dirty="0">
                <a:latin typeface="Calibri"/>
                <a:cs typeface="Calibri"/>
              </a:rPr>
              <a:t>with minimum </a:t>
            </a:r>
            <a:r>
              <a:rPr sz="2600" spc="-10" dirty="0">
                <a:latin typeface="Calibri"/>
                <a:cs typeface="Calibri"/>
              </a:rPr>
              <a:t>combination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attributes.</a:t>
            </a:r>
            <a:endParaRPr sz="2600">
              <a:latin typeface="Calibri"/>
              <a:cs typeface="Calibri"/>
            </a:endParaRPr>
          </a:p>
          <a:p>
            <a:pPr marL="243840" indent="-231775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244475" algn="l"/>
              </a:tabLst>
            </a:pPr>
            <a:r>
              <a:rPr sz="2600" spc="-5" dirty="0">
                <a:latin typeface="Calibri"/>
                <a:cs typeface="Calibri"/>
              </a:rPr>
              <a:t>Only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0860" y="3221734"/>
            <a:ext cx="5714999" cy="35128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1905</Words>
  <Application>Microsoft Office PowerPoint</Application>
  <PresentationFormat>On-screen Show (4:3)</PresentationFormat>
  <Paragraphs>243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 MT</vt:lpstr>
      <vt:lpstr>Calibri</vt:lpstr>
      <vt:lpstr>Cambria Math</vt:lpstr>
      <vt:lpstr>Office Theme</vt:lpstr>
      <vt:lpstr>PowerPoint Presentation</vt:lpstr>
      <vt:lpstr>Relational Data Model</vt:lpstr>
      <vt:lpstr>Key Attributes</vt:lpstr>
      <vt:lpstr>Super Key</vt:lpstr>
      <vt:lpstr>Key Attributes</vt:lpstr>
      <vt:lpstr>Candidate Key</vt:lpstr>
      <vt:lpstr>Candidate Key</vt:lpstr>
      <vt:lpstr>Candidate Key</vt:lpstr>
      <vt:lpstr>Primary Key</vt:lpstr>
      <vt:lpstr>Foreign Key</vt:lpstr>
      <vt:lpstr>Relational Model Constraints</vt:lpstr>
      <vt:lpstr>Relational Model Constraints</vt:lpstr>
      <vt:lpstr>Relational Model Constraints</vt:lpstr>
      <vt:lpstr>Convert of ER Model to Relational  Schema</vt:lpstr>
      <vt:lpstr>Mapping of Regular Entity Types</vt:lpstr>
      <vt:lpstr>Mapping of Weak Entity Types</vt:lpstr>
      <vt:lpstr>Mapping of Binary 1:1 Relation Types</vt:lpstr>
      <vt:lpstr>Mapping of Binary 1:N Relationship Types</vt:lpstr>
      <vt:lpstr>Mapping of Binary M:N Relationship Types</vt:lpstr>
      <vt:lpstr>Mapping of Multivalued attributes</vt:lpstr>
      <vt:lpstr>Mapping of N-ary Relationship Types</vt:lpstr>
      <vt:lpstr>Mapping Recursive Relationships</vt:lpstr>
      <vt:lpstr>PowerPoint Presentation</vt:lpstr>
      <vt:lpstr>PowerPoint Presentation</vt:lpstr>
      <vt:lpstr>Mapping Specialization/Generalization</vt:lpstr>
      <vt:lpstr>PowerPoint Presentation</vt:lpstr>
      <vt:lpstr>Option A</vt:lpstr>
      <vt:lpstr>Option A</vt:lpstr>
      <vt:lpstr>Option B</vt:lpstr>
      <vt:lpstr>Option B</vt:lpstr>
      <vt:lpstr>Option C</vt:lpstr>
      <vt:lpstr>Option C</vt:lpstr>
      <vt:lpstr>Option D</vt:lpstr>
      <vt:lpstr>Option D</vt:lpstr>
      <vt:lpstr>Mapping of Specialization Lattice</vt:lpstr>
      <vt:lpstr>Mapping of Union Types (Categories)</vt:lpstr>
      <vt:lpstr>Mapping of Union Types (Categories )</vt:lpstr>
      <vt:lpstr>Mapping of Union Types (Categories )</vt:lpstr>
      <vt:lpstr>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Structured Query Language</dc:title>
  <dc:creator>Lab01</dc:creator>
  <cp:lastModifiedBy>ALD Perera</cp:lastModifiedBy>
  <cp:revision>1</cp:revision>
  <dcterms:created xsi:type="dcterms:W3CDTF">2021-11-15T02:56:54Z</dcterms:created>
  <dcterms:modified xsi:type="dcterms:W3CDTF">2024-01-04T18:34:28Z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2021-11-15T00:00:00Z</vt:filetime>
  </property>
</Properties>
</file>