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28" autoAdjust="0"/>
  </p:normalViewPr>
  <p:slideViewPr>
    <p:cSldViewPr snapToGrid="0">
      <p:cViewPr varScale="1">
        <p:scale>
          <a:sx n="41" d="100"/>
          <a:sy n="41" d="100"/>
        </p:scale>
        <p:origin x="9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9295" b="-9295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rot="10800000" flipH="1">
            <a:off x="-2485022" y="-1674533"/>
            <a:ext cx="11961533" cy="11961533"/>
          </a:xfrm>
          <a:custGeom>
            <a:avLst/>
            <a:gdLst/>
            <a:ahLst/>
            <a:cxnLst/>
            <a:rect l="l" t="t" r="r" b="b"/>
            <a:pathLst>
              <a:path w="11961533" h="11961533" extrusionOk="0">
                <a:moveTo>
                  <a:pt x="0" y="11961533"/>
                </a:moveTo>
                <a:lnTo>
                  <a:pt x="11961533" y="11961533"/>
                </a:lnTo>
                <a:lnTo>
                  <a:pt x="11961533" y="0"/>
                </a:lnTo>
                <a:lnTo>
                  <a:pt x="0" y="0"/>
                </a:lnTo>
                <a:lnTo>
                  <a:pt x="0" y="11961533"/>
                </a:lnTo>
                <a:close/>
              </a:path>
            </a:pathLst>
          </a:custGeom>
          <a:blipFill rotWithShape="1">
            <a:blip r:embed="rId4">
              <a:alphaModFix amt="57000"/>
            </a:blip>
            <a:stretch>
              <a:fillRect/>
            </a:stretch>
          </a:blipFill>
          <a:ln>
            <a:noFill/>
          </a:ln>
        </p:spPr>
      </p:sp>
      <p:grpSp>
        <p:nvGrpSpPr>
          <p:cNvPr id="86" name="Google Shape;86;p13"/>
          <p:cNvGrpSpPr/>
          <p:nvPr/>
        </p:nvGrpSpPr>
        <p:grpSpPr>
          <a:xfrm>
            <a:off x="11246810" y="7537618"/>
            <a:ext cx="7487757" cy="2263828"/>
            <a:chOff x="0" y="-38100"/>
            <a:chExt cx="2945167" cy="596234"/>
          </a:xfrm>
        </p:grpSpPr>
        <p:sp>
          <p:nvSpPr>
            <p:cNvPr id="87" name="Google Shape;87;p13"/>
            <p:cNvSpPr/>
            <p:nvPr/>
          </p:nvSpPr>
          <p:spPr>
            <a:xfrm>
              <a:off x="0" y="0"/>
              <a:ext cx="2945167" cy="558134"/>
            </a:xfrm>
            <a:custGeom>
              <a:avLst/>
              <a:gdLst/>
              <a:ahLst/>
              <a:cxnLst/>
              <a:rect l="l" t="t" r="r" b="b"/>
              <a:pathLst>
                <a:path w="2945167" h="558134" extrusionOk="0">
                  <a:moveTo>
                    <a:pt x="69233" y="0"/>
                  </a:moveTo>
                  <a:lnTo>
                    <a:pt x="2875935" y="0"/>
                  </a:lnTo>
                  <a:cubicBezTo>
                    <a:pt x="2914171" y="0"/>
                    <a:pt x="2945167" y="30997"/>
                    <a:pt x="2945167" y="69233"/>
                  </a:cubicBezTo>
                  <a:lnTo>
                    <a:pt x="2945167" y="488902"/>
                  </a:lnTo>
                  <a:cubicBezTo>
                    <a:pt x="2945167" y="527138"/>
                    <a:pt x="2914171" y="558134"/>
                    <a:pt x="2875935" y="558134"/>
                  </a:cubicBezTo>
                  <a:lnTo>
                    <a:pt x="69233" y="558134"/>
                  </a:lnTo>
                  <a:cubicBezTo>
                    <a:pt x="30997" y="558134"/>
                    <a:pt x="0" y="527138"/>
                    <a:pt x="0" y="488902"/>
                  </a:cubicBezTo>
                  <a:lnTo>
                    <a:pt x="0" y="69233"/>
                  </a:lnTo>
                  <a:cubicBezTo>
                    <a:pt x="0" y="30997"/>
                    <a:pt x="30997" y="0"/>
                    <a:pt x="69233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0" y="-38100"/>
              <a:ext cx="2945167" cy="596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3"/>
          <p:cNvSpPr txBox="1"/>
          <p:nvPr/>
        </p:nvSpPr>
        <p:spPr>
          <a:xfrm>
            <a:off x="388869" y="1514050"/>
            <a:ext cx="103302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19" b="1" i="0" u="none" strike="noStrike" cap="none" dirty="0">
                <a:solidFill>
                  <a:srgbClr val="E1BC4D"/>
                </a:solidFill>
                <a:latin typeface="Arial"/>
                <a:ea typeface="Arial"/>
                <a:cs typeface="Arial"/>
                <a:sym typeface="Arial"/>
              </a:rPr>
              <a:t>Grape to Glass:</a:t>
            </a:r>
            <a:endParaRPr dirty="0"/>
          </a:p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19" b="1" i="0" u="none" strike="noStrike" cap="none" dirty="0">
              <a:solidFill>
                <a:srgbClr val="E1BC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1961534" y="8438002"/>
            <a:ext cx="9224060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1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CASE 01 - Wine Analytics</a:t>
            </a:r>
            <a:endParaRPr b="1" i="1" dirty="0"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1" i="1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631334" y="2855364"/>
            <a:ext cx="10330200" cy="4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19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Art of Winemaking</a:t>
            </a:r>
            <a:endParaRPr dirty="0"/>
          </a:p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19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1717"/>
            </a:gs>
            <a:gs pos="50000">
              <a:srgbClr val="490303"/>
            </a:gs>
            <a:gs pos="100000">
              <a:srgbClr val="490000"/>
            </a:gs>
          </a:gsLst>
          <a:lin ang="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10343849" y="1585926"/>
            <a:ext cx="6072023" cy="6397725"/>
          </a:xfrm>
          <a:custGeom>
            <a:avLst/>
            <a:gdLst/>
            <a:ahLst/>
            <a:cxnLst/>
            <a:rect l="l" t="t" r="r" b="b"/>
            <a:pathLst>
              <a:path w="6072023" h="6397725" extrusionOk="0">
                <a:moveTo>
                  <a:pt x="0" y="0"/>
                </a:moveTo>
                <a:lnTo>
                  <a:pt x="6072023" y="0"/>
                </a:lnTo>
                <a:lnTo>
                  <a:pt x="6072023" y="6397725"/>
                </a:lnTo>
                <a:lnTo>
                  <a:pt x="0" y="63977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4000"/>
            </a:blip>
            <a:stretch>
              <a:fillRect/>
            </a:stretch>
          </a:blipFill>
          <a:ln>
            <a:noFill/>
          </a:ln>
        </p:spPr>
      </p:sp>
      <p:sp>
        <p:nvSpPr>
          <p:cNvPr id="97" name="Google Shape;97;p14"/>
          <p:cNvSpPr/>
          <p:nvPr/>
        </p:nvSpPr>
        <p:spPr>
          <a:xfrm rot="10800000" flipH="1">
            <a:off x="11355970" y="-702241"/>
            <a:ext cx="8262471" cy="8262471"/>
          </a:xfrm>
          <a:custGeom>
            <a:avLst/>
            <a:gdLst/>
            <a:ahLst/>
            <a:cxnLst/>
            <a:rect l="l" t="t" r="r" b="b"/>
            <a:pathLst>
              <a:path w="8262471" h="8262471" extrusionOk="0">
                <a:moveTo>
                  <a:pt x="0" y="8262471"/>
                </a:moveTo>
                <a:lnTo>
                  <a:pt x="8262470" y="8262471"/>
                </a:lnTo>
                <a:lnTo>
                  <a:pt x="8262470" y="0"/>
                </a:lnTo>
                <a:lnTo>
                  <a:pt x="0" y="0"/>
                </a:lnTo>
                <a:lnTo>
                  <a:pt x="0" y="8262471"/>
                </a:lnTo>
                <a:close/>
              </a:path>
            </a:pathLst>
          </a:custGeom>
          <a:blipFill rotWithShape="1">
            <a:blip r:embed="rId4">
              <a:alphaModFix amt="76000"/>
            </a:blip>
            <a:stretch>
              <a:fillRect/>
            </a:stretch>
          </a:blipFill>
          <a:ln>
            <a:noFill/>
          </a:ln>
        </p:spPr>
      </p:sp>
      <p:grpSp>
        <p:nvGrpSpPr>
          <p:cNvPr id="98" name="Google Shape;98;p14"/>
          <p:cNvGrpSpPr/>
          <p:nvPr/>
        </p:nvGrpSpPr>
        <p:grpSpPr>
          <a:xfrm>
            <a:off x="-1443375" y="3227701"/>
            <a:ext cx="12923896" cy="6506349"/>
            <a:chOff x="0" y="-38100"/>
            <a:chExt cx="3403802" cy="1588309"/>
          </a:xfrm>
        </p:grpSpPr>
        <p:sp>
          <p:nvSpPr>
            <p:cNvPr id="99" name="Google Shape;99;p14"/>
            <p:cNvSpPr/>
            <p:nvPr/>
          </p:nvSpPr>
          <p:spPr>
            <a:xfrm>
              <a:off x="0" y="0"/>
              <a:ext cx="3403802" cy="1550209"/>
            </a:xfrm>
            <a:custGeom>
              <a:avLst/>
              <a:gdLst/>
              <a:ahLst/>
              <a:cxnLst/>
              <a:rect l="l" t="t" r="r" b="b"/>
              <a:pathLst>
                <a:path w="3403802" h="1550209" extrusionOk="0">
                  <a:moveTo>
                    <a:pt x="59904" y="0"/>
                  </a:moveTo>
                  <a:lnTo>
                    <a:pt x="3343897" y="0"/>
                  </a:lnTo>
                  <a:cubicBezTo>
                    <a:pt x="3359785" y="0"/>
                    <a:pt x="3375022" y="6311"/>
                    <a:pt x="3386256" y="17546"/>
                  </a:cubicBezTo>
                  <a:cubicBezTo>
                    <a:pt x="3397491" y="28780"/>
                    <a:pt x="3403802" y="44017"/>
                    <a:pt x="3403802" y="59904"/>
                  </a:cubicBezTo>
                  <a:lnTo>
                    <a:pt x="3403802" y="1490305"/>
                  </a:lnTo>
                  <a:cubicBezTo>
                    <a:pt x="3403802" y="1523389"/>
                    <a:pt x="3376982" y="1550209"/>
                    <a:pt x="3343897" y="1550209"/>
                  </a:cubicBezTo>
                  <a:lnTo>
                    <a:pt x="59904" y="1550209"/>
                  </a:lnTo>
                  <a:cubicBezTo>
                    <a:pt x="44017" y="1550209"/>
                    <a:pt x="28780" y="1543898"/>
                    <a:pt x="17546" y="1532664"/>
                  </a:cubicBezTo>
                  <a:cubicBezTo>
                    <a:pt x="6311" y="1521429"/>
                    <a:pt x="0" y="1506192"/>
                    <a:pt x="0" y="1490305"/>
                  </a:cubicBezTo>
                  <a:lnTo>
                    <a:pt x="0" y="59904"/>
                  </a:lnTo>
                  <a:cubicBezTo>
                    <a:pt x="0" y="26820"/>
                    <a:pt x="26820" y="0"/>
                    <a:pt x="59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0" y="-38100"/>
              <a:ext cx="3403802" cy="1588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13212241" y="5570228"/>
            <a:ext cx="2588605" cy="2588605"/>
            <a:chOff x="0" y="0"/>
            <a:chExt cx="812800" cy="812800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13718900" y="1585935"/>
            <a:ext cx="1575288" cy="1575288"/>
            <a:chOff x="0" y="0"/>
            <a:chExt cx="812800" cy="812800"/>
          </a:xfrm>
        </p:grpSpPr>
        <p:sp>
          <p:nvSpPr>
            <p:cNvPr id="105" name="Google Shape;10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16007678" y="7983651"/>
            <a:ext cx="1251631" cy="1251631"/>
            <a:chOff x="0" y="0"/>
            <a:chExt cx="812800" cy="812800"/>
          </a:xfrm>
        </p:grpSpPr>
        <p:sp>
          <p:nvSpPr>
            <p:cNvPr id="108" name="Google Shape;10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4"/>
          <p:cNvSpPr/>
          <p:nvPr/>
        </p:nvSpPr>
        <p:spPr>
          <a:xfrm>
            <a:off x="16262474" y="8352450"/>
            <a:ext cx="742030" cy="514024"/>
          </a:xfrm>
          <a:custGeom>
            <a:avLst/>
            <a:gdLst/>
            <a:ahLst/>
            <a:cxnLst/>
            <a:rect l="l" t="t" r="r" b="b"/>
            <a:pathLst>
              <a:path w="742030" h="514024" extrusionOk="0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1" name="Google Shape;111;p14"/>
          <p:cNvSpPr txBox="1"/>
          <p:nvPr/>
        </p:nvSpPr>
        <p:spPr>
          <a:xfrm>
            <a:off x="1028550" y="3721325"/>
            <a:ext cx="9315300" cy="48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Our objective was to analyze wine data from eight countries, along with customer reviews, to identify key trends and insights. </a:t>
            </a:r>
            <a:endParaRPr sz="3200" dirty="0">
              <a:latin typeface="+mj-lt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Using these findings, we developed a comprehensive dashboard and classified customer reviews to provide actionable strategic insights.</a:t>
            </a:r>
            <a:endParaRPr sz="3200" dirty="0">
              <a:latin typeface="+mj-lt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1557483" y="905072"/>
            <a:ext cx="9531698" cy="167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23" b="1" i="0" u="none" strike="noStrike" cap="none" dirty="0">
                <a:solidFill>
                  <a:srgbClr val="E1BC4D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1717"/>
            </a:gs>
            <a:gs pos="50000">
              <a:srgbClr val="490303"/>
            </a:gs>
            <a:gs pos="100000">
              <a:srgbClr val="490000"/>
            </a:gs>
          </a:gsLst>
          <a:lin ang="0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233763" y="308825"/>
            <a:ext cx="86766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57" b="1" i="0" u="none" strike="noStrike" cap="none" dirty="0">
                <a:solidFill>
                  <a:srgbClr val="E1BC4D"/>
                </a:solidFill>
                <a:latin typeface="Arial"/>
                <a:ea typeface="Arial"/>
                <a:cs typeface="Arial"/>
                <a:sym typeface="Arial"/>
              </a:rPr>
              <a:t>Data Preparation Process</a:t>
            </a:r>
            <a:endParaRPr dirty="0"/>
          </a:p>
        </p:txBody>
      </p:sp>
      <p:sp>
        <p:nvSpPr>
          <p:cNvPr id="118" name="Google Shape;118;p15"/>
          <p:cNvSpPr/>
          <p:nvPr/>
        </p:nvSpPr>
        <p:spPr>
          <a:xfrm rot="10800000" flipH="1">
            <a:off x="9766901" y="-1279774"/>
            <a:ext cx="10449433" cy="10449433"/>
          </a:xfrm>
          <a:custGeom>
            <a:avLst/>
            <a:gdLst/>
            <a:ahLst/>
            <a:cxnLst/>
            <a:rect l="l" t="t" r="r" b="b"/>
            <a:pathLst>
              <a:path w="10449433" h="10449433" extrusionOk="0">
                <a:moveTo>
                  <a:pt x="0" y="10449433"/>
                </a:moveTo>
                <a:lnTo>
                  <a:pt x="10449433" y="10449433"/>
                </a:lnTo>
                <a:lnTo>
                  <a:pt x="10449433" y="0"/>
                </a:lnTo>
                <a:lnTo>
                  <a:pt x="0" y="0"/>
                </a:lnTo>
                <a:lnTo>
                  <a:pt x="0" y="10449433"/>
                </a:lnTo>
                <a:close/>
              </a:path>
            </a:pathLst>
          </a:custGeom>
          <a:blipFill rotWithShape="1">
            <a:blip r:embed="rId3">
              <a:alphaModFix amt="76000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19" name="Google Shape;119;p15"/>
          <p:cNvGrpSpPr/>
          <p:nvPr/>
        </p:nvGrpSpPr>
        <p:grpSpPr>
          <a:xfrm>
            <a:off x="12607951" y="3772830"/>
            <a:ext cx="5527609" cy="5527609"/>
            <a:chOff x="0" y="0"/>
            <a:chExt cx="812800" cy="812800"/>
          </a:xfrm>
        </p:grpSpPr>
        <p:sp>
          <p:nvSpPr>
            <p:cNvPr id="120" name="Google Shape;120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17312418" y="-411125"/>
            <a:ext cx="1817340" cy="1817340"/>
            <a:chOff x="0" y="0"/>
            <a:chExt cx="812800" cy="812800"/>
          </a:xfrm>
        </p:grpSpPr>
        <p:sp>
          <p:nvSpPr>
            <p:cNvPr id="123" name="Google Shape;123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233775" y="1041125"/>
            <a:ext cx="17820462" cy="8948554"/>
            <a:chOff x="0" y="-38100"/>
            <a:chExt cx="3227221" cy="1571300"/>
          </a:xfrm>
        </p:grpSpPr>
        <p:sp>
          <p:nvSpPr>
            <p:cNvPr id="126" name="Google Shape;126;p15"/>
            <p:cNvSpPr/>
            <p:nvPr/>
          </p:nvSpPr>
          <p:spPr>
            <a:xfrm>
              <a:off x="0" y="0"/>
              <a:ext cx="3227221" cy="1533200"/>
            </a:xfrm>
            <a:custGeom>
              <a:avLst/>
              <a:gdLst/>
              <a:ahLst/>
              <a:cxnLst/>
              <a:rect l="l" t="t" r="r" b="b"/>
              <a:pathLst>
                <a:path w="3227221" h="1533200" extrusionOk="0">
                  <a:moveTo>
                    <a:pt x="63182" y="0"/>
                  </a:moveTo>
                  <a:lnTo>
                    <a:pt x="3164039" y="0"/>
                  </a:lnTo>
                  <a:cubicBezTo>
                    <a:pt x="3180796" y="0"/>
                    <a:pt x="3196866" y="6657"/>
                    <a:pt x="3208715" y="18506"/>
                  </a:cubicBezTo>
                  <a:cubicBezTo>
                    <a:pt x="3220564" y="30355"/>
                    <a:pt x="3227221" y="46425"/>
                    <a:pt x="3227221" y="63182"/>
                  </a:cubicBezTo>
                  <a:lnTo>
                    <a:pt x="3227221" y="1470018"/>
                  </a:lnTo>
                  <a:cubicBezTo>
                    <a:pt x="3227221" y="1486775"/>
                    <a:pt x="3220564" y="1502845"/>
                    <a:pt x="3208715" y="1514694"/>
                  </a:cubicBezTo>
                  <a:cubicBezTo>
                    <a:pt x="3196866" y="1526543"/>
                    <a:pt x="3180796" y="1533200"/>
                    <a:pt x="3164039" y="1533200"/>
                  </a:cubicBezTo>
                  <a:lnTo>
                    <a:pt x="63182" y="1533200"/>
                  </a:lnTo>
                  <a:cubicBezTo>
                    <a:pt x="46425" y="1533200"/>
                    <a:pt x="30355" y="1526543"/>
                    <a:pt x="18506" y="1514694"/>
                  </a:cubicBezTo>
                  <a:cubicBezTo>
                    <a:pt x="6657" y="1502845"/>
                    <a:pt x="0" y="1486775"/>
                    <a:pt x="0" y="1470018"/>
                  </a:cubicBezTo>
                  <a:lnTo>
                    <a:pt x="0" y="63182"/>
                  </a:lnTo>
                  <a:cubicBezTo>
                    <a:pt x="0" y="46425"/>
                    <a:pt x="6657" y="30355"/>
                    <a:pt x="18506" y="18506"/>
                  </a:cubicBezTo>
                  <a:cubicBezTo>
                    <a:pt x="30355" y="6657"/>
                    <a:pt x="46425" y="0"/>
                    <a:pt x="631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0" y="-38100"/>
              <a:ext cx="3227221" cy="157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5"/>
          <p:cNvSpPr txBox="1"/>
          <p:nvPr/>
        </p:nvSpPr>
        <p:spPr>
          <a:xfrm>
            <a:off x="565951" y="1406225"/>
            <a:ext cx="17352457" cy="857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sng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Task 2 : </a:t>
            </a:r>
            <a:endParaRPr sz="3200" b="1" i="1" u="sng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marR="0" lvl="0" indent="-45720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Merged eight CSV files into a single dataset.</a:t>
            </a:r>
            <a:endParaRPr sz="32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marR="0" lvl="0" indent="-45720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Cleaned the data by removing duplicates, nulls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, irrelevant columns.</a:t>
            </a:r>
            <a:endParaRPr sz="32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marR="0" lvl="0" indent="-45720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Handled outliers.</a:t>
            </a:r>
            <a:endParaRPr sz="3200" i="0" u="none" strike="noStrike" cap="none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marR="0" lvl="0" indent="-45720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Added new columns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extract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ing</a:t>
            </a: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 food pairings, 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Country, Country regions</a:t>
            </a: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 and the 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m</a:t>
            </a: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anufactured 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y</a:t>
            </a: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ear. </a:t>
            </a:r>
            <a:endParaRPr sz="3200" dirty="0">
              <a:latin typeface="+mj-lt"/>
            </a:endParaRPr>
          </a:p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3200" i="1" u="sng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Task 3 : </a:t>
            </a:r>
            <a:endParaRPr sz="3200" i="1" u="sng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We followed these steps to clean the data,</a:t>
            </a:r>
            <a:endParaRPr sz="32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marR="0" lvl="0" indent="-439356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19"/>
              <a:buFont typeface="Montserrat"/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Remove null values.</a:t>
            </a:r>
            <a:endParaRPr sz="32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marR="0" lvl="0" indent="-439356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19"/>
              <a:buFont typeface="Montserrat"/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Remove special characters.</a:t>
            </a:r>
            <a:endParaRPr sz="32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marR="0" lvl="0" indent="-439356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19"/>
              <a:buFont typeface="Montserrat"/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Convert text to lower case.</a:t>
            </a:r>
            <a:endParaRPr sz="3200" dirty="0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7276618" y="7405399"/>
            <a:ext cx="9281400" cy="22368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4. Remove stop words.</a:t>
            </a:r>
            <a:endParaRPr sz="32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5. Lemmatize</a:t>
            </a:r>
            <a:endParaRPr sz="32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6. Tokenize reviews</a:t>
            </a:r>
            <a:endParaRPr sz="32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7D06C-429E-3885-52B5-6C1F8D5F0F4E}"/>
              </a:ext>
            </a:extLst>
          </p:cNvPr>
          <p:cNvSpPr/>
          <p:nvPr/>
        </p:nvSpPr>
        <p:spPr>
          <a:xfrm>
            <a:off x="11906984" y="5507417"/>
            <a:ext cx="6011424" cy="334019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2800" dirty="0">
                <a:solidFill>
                  <a:schemeClr val="bg1"/>
                </a:solidFill>
              </a:rPr>
              <a:t>Please refer </a:t>
            </a:r>
            <a:r>
              <a:rPr lang="en-GB" sz="2800" dirty="0" err="1">
                <a:solidFill>
                  <a:schemeClr val="bg1"/>
                </a:solidFill>
              </a:rPr>
              <a:t>Jupyter</a:t>
            </a:r>
            <a:r>
              <a:rPr lang="en-GB" sz="2800" dirty="0">
                <a:solidFill>
                  <a:schemeClr val="bg1"/>
                </a:solidFill>
              </a:rPr>
              <a:t> notebooks created for task 3 and 4. We have described every single step one by one and some steps we skipped. </a:t>
            </a:r>
          </a:p>
          <a:p>
            <a:pPr algn="just"/>
            <a:r>
              <a:rPr lang="en-GB" sz="2800" dirty="0">
                <a:solidFill>
                  <a:schemeClr val="bg1"/>
                </a:solidFill>
              </a:rPr>
              <a:t>E</a:t>
            </a:r>
            <a:r>
              <a:rPr lang="en-GB" sz="2800" dirty="0">
                <a:solidFill>
                  <a:schemeClr val="bg1"/>
                </a:solidFill>
                <a:sym typeface="Wingdings" panose="05000000000000000000" pitchFamily="2" charset="2"/>
              </a:rPr>
              <a:t>x: (skipped stemming in task 3. Explained with details in the notebook.)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1717"/>
            </a:gs>
            <a:gs pos="50000">
              <a:srgbClr val="490303"/>
            </a:gs>
            <a:gs pos="100000">
              <a:srgbClr val="490000"/>
            </a:gs>
          </a:gsLst>
          <a:lin ang="0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/>
        </p:nvSpPr>
        <p:spPr>
          <a:xfrm>
            <a:off x="360787" y="308826"/>
            <a:ext cx="9693567" cy="71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57" b="1" i="0" u="none" strike="noStrike" cap="none" dirty="0">
                <a:solidFill>
                  <a:srgbClr val="E1BC4D"/>
                </a:solidFill>
                <a:latin typeface="Arial"/>
                <a:ea typeface="Arial"/>
                <a:cs typeface="Arial"/>
                <a:sym typeface="Arial"/>
              </a:rPr>
              <a:t>Sentiment Analysis Process</a:t>
            </a:r>
            <a:endParaRPr dirty="0"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16007678" y="7983651"/>
            <a:ext cx="1251622" cy="1251622"/>
            <a:chOff x="0" y="0"/>
            <a:chExt cx="812800" cy="812800"/>
          </a:xfrm>
        </p:grpSpPr>
        <p:sp>
          <p:nvSpPr>
            <p:cNvPr id="136" name="Google Shape;136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6"/>
          <p:cNvSpPr/>
          <p:nvPr/>
        </p:nvSpPr>
        <p:spPr>
          <a:xfrm>
            <a:off x="16262474" y="8352450"/>
            <a:ext cx="742030" cy="514024"/>
          </a:xfrm>
          <a:custGeom>
            <a:avLst/>
            <a:gdLst/>
            <a:ahLst/>
            <a:cxnLst/>
            <a:rect l="l" t="t" r="r" b="b"/>
            <a:pathLst>
              <a:path w="742030" h="514024" extrusionOk="0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9" name="Google Shape;139;p16"/>
          <p:cNvSpPr/>
          <p:nvPr/>
        </p:nvSpPr>
        <p:spPr>
          <a:xfrm rot="10800000" flipH="1">
            <a:off x="11861701" y="-4790849"/>
            <a:ext cx="10449433" cy="10449433"/>
          </a:xfrm>
          <a:custGeom>
            <a:avLst/>
            <a:gdLst/>
            <a:ahLst/>
            <a:cxnLst/>
            <a:rect l="l" t="t" r="r" b="b"/>
            <a:pathLst>
              <a:path w="10449433" h="10449433" extrusionOk="0">
                <a:moveTo>
                  <a:pt x="0" y="10449433"/>
                </a:moveTo>
                <a:lnTo>
                  <a:pt x="10449433" y="10449433"/>
                </a:lnTo>
                <a:lnTo>
                  <a:pt x="10449433" y="0"/>
                </a:lnTo>
                <a:lnTo>
                  <a:pt x="0" y="0"/>
                </a:lnTo>
                <a:lnTo>
                  <a:pt x="0" y="10449433"/>
                </a:lnTo>
                <a:close/>
              </a:path>
            </a:pathLst>
          </a:custGeom>
          <a:blipFill rotWithShape="1">
            <a:blip r:embed="rId4">
              <a:alphaModFix amt="76000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0" name="Google Shape;140;p16"/>
          <p:cNvGrpSpPr/>
          <p:nvPr/>
        </p:nvGrpSpPr>
        <p:grpSpPr>
          <a:xfrm>
            <a:off x="11861701" y="2288692"/>
            <a:ext cx="5527610" cy="5527610"/>
            <a:chOff x="0" y="0"/>
            <a:chExt cx="812800" cy="812800"/>
          </a:xfrm>
        </p:grpSpPr>
        <p:sp>
          <p:nvSpPr>
            <p:cNvPr id="141" name="Google Shape;141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16"/>
          <p:cNvGrpSpPr/>
          <p:nvPr/>
        </p:nvGrpSpPr>
        <p:grpSpPr>
          <a:xfrm>
            <a:off x="10790618" y="1028700"/>
            <a:ext cx="1817326" cy="1817326"/>
            <a:chOff x="0" y="0"/>
            <a:chExt cx="812800" cy="812800"/>
          </a:xfrm>
        </p:grpSpPr>
        <p:sp>
          <p:nvSpPr>
            <p:cNvPr id="144" name="Google Shape;144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200722" y="1113887"/>
            <a:ext cx="17685834" cy="8864287"/>
            <a:chOff x="0" y="-38100"/>
            <a:chExt cx="3155931" cy="1559418"/>
          </a:xfrm>
        </p:grpSpPr>
        <p:sp>
          <p:nvSpPr>
            <p:cNvPr id="147" name="Google Shape;147;p16"/>
            <p:cNvSpPr/>
            <p:nvPr/>
          </p:nvSpPr>
          <p:spPr>
            <a:xfrm>
              <a:off x="0" y="0"/>
              <a:ext cx="3155931" cy="1521318"/>
            </a:xfrm>
            <a:custGeom>
              <a:avLst/>
              <a:gdLst/>
              <a:ahLst/>
              <a:cxnLst/>
              <a:rect l="l" t="t" r="r" b="b"/>
              <a:pathLst>
                <a:path w="3155931" h="1521318" extrusionOk="0">
                  <a:moveTo>
                    <a:pt x="64609" y="0"/>
                  </a:moveTo>
                  <a:lnTo>
                    <a:pt x="3091322" y="0"/>
                  </a:lnTo>
                  <a:cubicBezTo>
                    <a:pt x="3127005" y="0"/>
                    <a:pt x="3155931" y="28927"/>
                    <a:pt x="3155931" y="64609"/>
                  </a:cubicBezTo>
                  <a:lnTo>
                    <a:pt x="3155931" y="1456709"/>
                  </a:lnTo>
                  <a:cubicBezTo>
                    <a:pt x="3155931" y="1492392"/>
                    <a:pt x="3127005" y="1521318"/>
                    <a:pt x="3091322" y="1521318"/>
                  </a:cubicBezTo>
                  <a:lnTo>
                    <a:pt x="64609" y="1521318"/>
                  </a:lnTo>
                  <a:cubicBezTo>
                    <a:pt x="28927" y="1521318"/>
                    <a:pt x="0" y="1492392"/>
                    <a:pt x="0" y="1456709"/>
                  </a:cubicBezTo>
                  <a:lnTo>
                    <a:pt x="0" y="64609"/>
                  </a:lnTo>
                  <a:cubicBezTo>
                    <a:pt x="0" y="28927"/>
                    <a:pt x="28927" y="0"/>
                    <a:pt x="646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0" y="-38100"/>
              <a:ext cx="3155931" cy="1559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6"/>
          <p:cNvSpPr txBox="1"/>
          <p:nvPr/>
        </p:nvSpPr>
        <p:spPr>
          <a:xfrm>
            <a:off x="401444" y="1538869"/>
            <a:ext cx="3343242" cy="31516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bg1"/>
                </a:solidFill>
              </a:rPr>
              <a:t>Used libraries,</a:t>
            </a:r>
          </a:p>
          <a:p>
            <a:pPr marL="631825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pandas</a:t>
            </a:r>
          </a:p>
          <a:p>
            <a:pPr marL="631825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NLTK</a:t>
            </a:r>
          </a:p>
          <a:p>
            <a:pPr marL="631825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transformers</a:t>
            </a:r>
          </a:p>
          <a:p>
            <a:pPr marL="631825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chemeClr val="bg1"/>
                </a:solidFill>
              </a:rPr>
              <a:t>tqdm</a:t>
            </a:r>
            <a:endParaRPr lang="en-GB" sz="3200" dirty="0">
              <a:solidFill>
                <a:schemeClr val="bg1"/>
              </a:solidFill>
            </a:endParaRPr>
          </a:p>
          <a:p>
            <a:pPr marL="631825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matplotlib</a:t>
            </a:r>
          </a:p>
        </p:txBody>
      </p:sp>
      <p:sp>
        <p:nvSpPr>
          <p:cNvPr id="2" name="Google Shape;149;p16">
            <a:extLst>
              <a:ext uri="{FF2B5EF4-FFF2-40B4-BE49-F238E27FC236}">
                <a16:creationId xmlns:a16="http://schemas.microsoft.com/office/drawing/2014/main" id="{19C335E4-5D36-35AF-F05F-D27CA42CB34E}"/>
              </a:ext>
            </a:extLst>
          </p:cNvPr>
          <p:cNvSpPr txBox="1"/>
          <p:nvPr/>
        </p:nvSpPr>
        <p:spPr>
          <a:xfrm>
            <a:off x="3945408" y="1345330"/>
            <a:ext cx="1373299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bg1"/>
                </a:solidFill>
              </a:rPr>
              <a:t>For better code management and separation of concerns we divided this task into main 3 subtasks. </a:t>
            </a:r>
          </a:p>
          <a:p>
            <a:pPr marL="914400" marR="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AutoNum type="arabicPeriod"/>
            </a:pPr>
            <a:r>
              <a:rPr lang="en-GB" sz="3200" dirty="0">
                <a:solidFill>
                  <a:schemeClr val="bg1"/>
                </a:solidFill>
              </a:rPr>
              <a:t>clean.py – Clean the dataset. Output the cleaned dataset.</a:t>
            </a:r>
          </a:p>
          <a:p>
            <a:pPr marL="914400" marR="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AutoNum type="arabicPeriod"/>
            </a:pPr>
            <a:r>
              <a:rPr lang="en-GB" sz="3200" dirty="0">
                <a:solidFill>
                  <a:schemeClr val="bg1"/>
                </a:solidFill>
              </a:rPr>
              <a:t>label.py – Use the ML model to label each review into given categories. Output labelled reviews.</a:t>
            </a:r>
          </a:p>
          <a:p>
            <a:pPr marL="914400" marR="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AutoNum type="arabicPeriod"/>
            </a:pPr>
            <a:r>
              <a:rPr lang="en-GB" sz="3200" dirty="0">
                <a:solidFill>
                  <a:schemeClr val="bg1"/>
                </a:solidFill>
              </a:rPr>
              <a:t>plot.py – plot the chart using the labelled data.</a:t>
            </a:r>
          </a:p>
        </p:txBody>
      </p:sp>
      <p:sp>
        <p:nvSpPr>
          <p:cNvPr id="3" name="Google Shape;149;p16">
            <a:extLst>
              <a:ext uri="{FF2B5EF4-FFF2-40B4-BE49-F238E27FC236}">
                <a16:creationId xmlns:a16="http://schemas.microsoft.com/office/drawing/2014/main" id="{4EFC7011-0CE0-C1E8-7C35-D6F3BD569EE5}"/>
              </a:ext>
            </a:extLst>
          </p:cNvPr>
          <p:cNvSpPr txBox="1"/>
          <p:nvPr/>
        </p:nvSpPr>
        <p:spPr>
          <a:xfrm>
            <a:off x="505522" y="4944443"/>
            <a:ext cx="17276955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bg1"/>
                </a:solidFill>
              </a:rPr>
              <a:t>Since the model take nearly 1 hour to finished the classification process we used ‘</a:t>
            </a:r>
            <a:r>
              <a:rPr lang="en-GB" sz="3200" dirty="0" err="1">
                <a:solidFill>
                  <a:schemeClr val="bg1"/>
                </a:solidFill>
              </a:rPr>
              <a:t>tqdm</a:t>
            </a:r>
            <a:r>
              <a:rPr lang="en-GB" sz="3200" dirty="0">
                <a:solidFill>
                  <a:schemeClr val="bg1"/>
                </a:solidFill>
              </a:rPr>
              <a:t>’, a library we can use with pandas to show a loading bar while it executes the ‘apply’ method of pandas.</a:t>
            </a: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bg1"/>
                </a:solidFill>
              </a:rPr>
              <a:t>Additionally, we can do a supervised multi-label learning process to fine-tune the model.</a:t>
            </a: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bg1"/>
                </a:solidFill>
              </a:rPr>
              <a:t>Those file are in the ‘extra’ folder. </a:t>
            </a: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1717"/>
            </a:gs>
            <a:gs pos="50000">
              <a:srgbClr val="490303"/>
            </a:gs>
            <a:gs pos="100000">
              <a:srgbClr val="490000"/>
            </a:gs>
          </a:gsLst>
          <a:lin ang="0" scaled="0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/>
        </p:nvSpPr>
        <p:spPr>
          <a:xfrm>
            <a:off x="458277" y="356219"/>
            <a:ext cx="9693567" cy="71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57" b="1" i="0" u="none" strike="noStrike" cap="none" dirty="0">
                <a:solidFill>
                  <a:srgbClr val="E1BC4D"/>
                </a:solidFill>
                <a:latin typeface="Arial"/>
                <a:ea typeface="Arial"/>
                <a:cs typeface="Arial"/>
                <a:sym typeface="Arial"/>
              </a:rPr>
              <a:t>Dashboard Insights</a:t>
            </a:r>
            <a:endParaRPr dirty="0"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16007678" y="7983651"/>
            <a:ext cx="1251622" cy="1251622"/>
            <a:chOff x="0" y="0"/>
            <a:chExt cx="812800" cy="812800"/>
          </a:xfrm>
        </p:grpSpPr>
        <p:sp>
          <p:nvSpPr>
            <p:cNvPr id="156" name="Google Shape;156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7"/>
          <p:cNvSpPr/>
          <p:nvPr/>
        </p:nvSpPr>
        <p:spPr>
          <a:xfrm>
            <a:off x="16262474" y="8352450"/>
            <a:ext cx="742030" cy="514024"/>
          </a:xfrm>
          <a:custGeom>
            <a:avLst/>
            <a:gdLst/>
            <a:ahLst/>
            <a:cxnLst/>
            <a:rect l="l" t="t" r="r" b="b"/>
            <a:pathLst>
              <a:path w="742030" h="514024" extrusionOk="0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9" name="Google Shape;159;p17"/>
          <p:cNvSpPr/>
          <p:nvPr/>
        </p:nvSpPr>
        <p:spPr>
          <a:xfrm rot="10800000" flipH="1">
            <a:off x="11861701" y="-4790849"/>
            <a:ext cx="10449433" cy="10449433"/>
          </a:xfrm>
          <a:custGeom>
            <a:avLst/>
            <a:gdLst/>
            <a:ahLst/>
            <a:cxnLst/>
            <a:rect l="l" t="t" r="r" b="b"/>
            <a:pathLst>
              <a:path w="10449433" h="10449433" extrusionOk="0">
                <a:moveTo>
                  <a:pt x="0" y="10449433"/>
                </a:moveTo>
                <a:lnTo>
                  <a:pt x="10449433" y="10449433"/>
                </a:lnTo>
                <a:lnTo>
                  <a:pt x="10449433" y="0"/>
                </a:lnTo>
                <a:lnTo>
                  <a:pt x="0" y="0"/>
                </a:lnTo>
                <a:lnTo>
                  <a:pt x="0" y="10449433"/>
                </a:lnTo>
                <a:close/>
              </a:path>
            </a:pathLst>
          </a:custGeom>
          <a:blipFill rotWithShape="1">
            <a:blip r:embed="rId4">
              <a:alphaModFix amt="76000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0" name="Google Shape;160;p17"/>
          <p:cNvGrpSpPr/>
          <p:nvPr/>
        </p:nvGrpSpPr>
        <p:grpSpPr>
          <a:xfrm>
            <a:off x="11861701" y="2288692"/>
            <a:ext cx="5527610" cy="5527610"/>
            <a:chOff x="0" y="0"/>
            <a:chExt cx="812800" cy="812800"/>
          </a:xfrm>
        </p:grpSpPr>
        <p:sp>
          <p:nvSpPr>
            <p:cNvPr id="161" name="Google Shape;161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17"/>
          <p:cNvGrpSpPr/>
          <p:nvPr/>
        </p:nvGrpSpPr>
        <p:grpSpPr>
          <a:xfrm>
            <a:off x="10790618" y="1028700"/>
            <a:ext cx="1817326" cy="1817326"/>
            <a:chOff x="0" y="0"/>
            <a:chExt cx="812800" cy="812800"/>
          </a:xfrm>
        </p:grpSpPr>
        <p:sp>
          <p:nvSpPr>
            <p:cNvPr id="164" name="Google Shape;164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7"/>
          <p:cNvGrpSpPr/>
          <p:nvPr/>
        </p:nvGrpSpPr>
        <p:grpSpPr>
          <a:xfrm>
            <a:off x="458277" y="1405055"/>
            <a:ext cx="15285983" cy="8525726"/>
            <a:chOff x="0" y="-38100"/>
            <a:chExt cx="3155931" cy="1559418"/>
          </a:xfrm>
        </p:grpSpPr>
        <p:sp>
          <p:nvSpPr>
            <p:cNvPr id="167" name="Google Shape;167;p17"/>
            <p:cNvSpPr/>
            <p:nvPr/>
          </p:nvSpPr>
          <p:spPr>
            <a:xfrm>
              <a:off x="0" y="0"/>
              <a:ext cx="3155931" cy="1521318"/>
            </a:xfrm>
            <a:custGeom>
              <a:avLst/>
              <a:gdLst/>
              <a:ahLst/>
              <a:cxnLst/>
              <a:rect l="l" t="t" r="r" b="b"/>
              <a:pathLst>
                <a:path w="3155931" h="1521318" extrusionOk="0">
                  <a:moveTo>
                    <a:pt x="64609" y="0"/>
                  </a:moveTo>
                  <a:lnTo>
                    <a:pt x="3091322" y="0"/>
                  </a:lnTo>
                  <a:cubicBezTo>
                    <a:pt x="3127005" y="0"/>
                    <a:pt x="3155931" y="28927"/>
                    <a:pt x="3155931" y="64609"/>
                  </a:cubicBezTo>
                  <a:lnTo>
                    <a:pt x="3155931" y="1456709"/>
                  </a:lnTo>
                  <a:cubicBezTo>
                    <a:pt x="3155931" y="1492392"/>
                    <a:pt x="3127005" y="1521318"/>
                    <a:pt x="3091322" y="1521318"/>
                  </a:cubicBezTo>
                  <a:lnTo>
                    <a:pt x="64609" y="1521318"/>
                  </a:lnTo>
                  <a:cubicBezTo>
                    <a:pt x="28927" y="1521318"/>
                    <a:pt x="0" y="1492392"/>
                    <a:pt x="0" y="1456709"/>
                  </a:cubicBezTo>
                  <a:lnTo>
                    <a:pt x="0" y="64609"/>
                  </a:lnTo>
                  <a:cubicBezTo>
                    <a:pt x="0" y="28927"/>
                    <a:pt x="28927" y="0"/>
                    <a:pt x="646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0" y="-38100"/>
              <a:ext cx="3155931" cy="1559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17"/>
          <p:cNvSpPr txBox="1"/>
          <p:nvPr/>
        </p:nvSpPr>
        <p:spPr>
          <a:xfrm>
            <a:off x="997810" y="1937362"/>
            <a:ext cx="14261239" cy="673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8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Interactive dashboard built with python using the </a:t>
            </a:r>
            <a:r>
              <a:rPr lang="en-US" sz="3318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Plotly</a:t>
            </a:r>
            <a:r>
              <a:rPr lang="en-US" sz="3318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dash </a:t>
            </a:r>
            <a:r>
              <a:rPr lang="en-US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Pandas libraries. </a:t>
            </a: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8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Additionally</a:t>
            </a:r>
            <a:r>
              <a:rPr lang="en-US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we had to import NumPy for some functions in </a:t>
            </a:r>
            <a:r>
              <a:rPr lang="en-US" sz="331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Plotly</a:t>
            </a:r>
            <a:r>
              <a:rPr lang="en-US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31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Dashboard stylings was added to a separate CSS file to separate logic and styles in the code as a best practice. </a:t>
            </a:r>
            <a:endParaRPr sz="3318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18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8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description was added below each chart for better understanding. </a:t>
            </a: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1717"/>
            </a:gs>
            <a:gs pos="50000">
              <a:srgbClr val="490303"/>
            </a:gs>
            <a:gs pos="100000">
              <a:srgbClr val="490000"/>
            </a:gs>
          </a:gsLst>
          <a:lin ang="0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8"/>
          <p:cNvGrpSpPr/>
          <p:nvPr/>
        </p:nvGrpSpPr>
        <p:grpSpPr>
          <a:xfrm>
            <a:off x="10790618" y="1028700"/>
            <a:ext cx="1817326" cy="1817326"/>
            <a:chOff x="0" y="0"/>
            <a:chExt cx="812800" cy="812800"/>
          </a:xfrm>
        </p:grpSpPr>
        <p:sp>
          <p:nvSpPr>
            <p:cNvPr id="175" name="Google Shape;175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8"/>
          <p:cNvSpPr txBox="1"/>
          <p:nvPr/>
        </p:nvSpPr>
        <p:spPr>
          <a:xfrm>
            <a:off x="299923" y="238234"/>
            <a:ext cx="10490695" cy="878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57" b="1" i="0" u="none" strike="noStrike" cap="none" dirty="0">
                <a:solidFill>
                  <a:srgbClr val="E1BC4D"/>
                </a:solidFill>
                <a:latin typeface="Arial"/>
                <a:ea typeface="Arial"/>
                <a:cs typeface="Arial"/>
                <a:sym typeface="Arial"/>
              </a:rPr>
              <a:t>Key Takeaways and Next Steps</a:t>
            </a:r>
            <a:endParaRPr dirty="0"/>
          </a:p>
        </p:txBody>
      </p:sp>
      <p:sp>
        <p:nvSpPr>
          <p:cNvPr id="178" name="Google Shape;178;p18"/>
          <p:cNvSpPr/>
          <p:nvPr/>
        </p:nvSpPr>
        <p:spPr>
          <a:xfrm rot="10800000" flipH="1">
            <a:off x="10599076" y="-2132699"/>
            <a:ext cx="10449433" cy="10449433"/>
          </a:xfrm>
          <a:custGeom>
            <a:avLst/>
            <a:gdLst/>
            <a:ahLst/>
            <a:cxnLst/>
            <a:rect l="l" t="t" r="r" b="b"/>
            <a:pathLst>
              <a:path w="10449433" h="10449433" extrusionOk="0">
                <a:moveTo>
                  <a:pt x="0" y="10449433"/>
                </a:moveTo>
                <a:lnTo>
                  <a:pt x="10449433" y="10449433"/>
                </a:lnTo>
                <a:lnTo>
                  <a:pt x="10449433" y="0"/>
                </a:lnTo>
                <a:lnTo>
                  <a:pt x="0" y="0"/>
                </a:lnTo>
                <a:lnTo>
                  <a:pt x="0" y="10449433"/>
                </a:lnTo>
                <a:close/>
              </a:path>
            </a:pathLst>
          </a:custGeom>
          <a:blipFill rotWithShape="1">
            <a:blip r:embed="rId3">
              <a:alphaModFix amt="76000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79" name="Google Shape;179;p18"/>
          <p:cNvGrpSpPr/>
          <p:nvPr/>
        </p:nvGrpSpPr>
        <p:grpSpPr>
          <a:xfrm>
            <a:off x="11861701" y="2288692"/>
            <a:ext cx="5527610" cy="5527610"/>
            <a:chOff x="0" y="0"/>
            <a:chExt cx="812800" cy="812800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71717"/>
                </a:gs>
                <a:gs pos="50000">
                  <a:srgbClr val="490303"/>
                </a:gs>
                <a:gs pos="100000">
                  <a:srgbClr val="49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310675" y="1113887"/>
            <a:ext cx="17078636" cy="8934879"/>
            <a:chOff x="0" y="-38100"/>
            <a:chExt cx="3155931" cy="1559418"/>
          </a:xfrm>
        </p:grpSpPr>
        <p:sp>
          <p:nvSpPr>
            <p:cNvPr id="183" name="Google Shape;183;p18"/>
            <p:cNvSpPr/>
            <p:nvPr/>
          </p:nvSpPr>
          <p:spPr>
            <a:xfrm>
              <a:off x="0" y="0"/>
              <a:ext cx="3155931" cy="1521318"/>
            </a:xfrm>
            <a:custGeom>
              <a:avLst/>
              <a:gdLst/>
              <a:ahLst/>
              <a:cxnLst/>
              <a:rect l="l" t="t" r="r" b="b"/>
              <a:pathLst>
                <a:path w="3155931" h="1521318" extrusionOk="0">
                  <a:moveTo>
                    <a:pt x="64609" y="0"/>
                  </a:moveTo>
                  <a:lnTo>
                    <a:pt x="3091322" y="0"/>
                  </a:lnTo>
                  <a:cubicBezTo>
                    <a:pt x="3127005" y="0"/>
                    <a:pt x="3155931" y="28927"/>
                    <a:pt x="3155931" y="64609"/>
                  </a:cubicBezTo>
                  <a:lnTo>
                    <a:pt x="3155931" y="1456709"/>
                  </a:lnTo>
                  <a:cubicBezTo>
                    <a:pt x="3155931" y="1492392"/>
                    <a:pt x="3127005" y="1521318"/>
                    <a:pt x="3091322" y="1521318"/>
                  </a:cubicBezTo>
                  <a:lnTo>
                    <a:pt x="64609" y="1521318"/>
                  </a:lnTo>
                  <a:cubicBezTo>
                    <a:pt x="28927" y="1521318"/>
                    <a:pt x="0" y="1492392"/>
                    <a:pt x="0" y="1456709"/>
                  </a:cubicBezTo>
                  <a:lnTo>
                    <a:pt x="0" y="64609"/>
                  </a:lnTo>
                  <a:cubicBezTo>
                    <a:pt x="0" y="28927"/>
                    <a:pt x="28927" y="0"/>
                    <a:pt x="646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 txBox="1"/>
            <p:nvPr/>
          </p:nvSpPr>
          <p:spPr>
            <a:xfrm>
              <a:off x="0" y="-38100"/>
              <a:ext cx="3155931" cy="1559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18"/>
          <p:cNvSpPr txBox="1"/>
          <p:nvPr/>
        </p:nvSpPr>
        <p:spPr>
          <a:xfrm>
            <a:off x="453897" y="1364036"/>
            <a:ext cx="16417200" cy="755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8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 takeaways: </a:t>
            </a:r>
            <a:endParaRPr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Average price vs Ratings chart shows moderate positive linear correlation. In general, as the price of wine increases, ratings has also increased.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According to rating vs alcohol content chart, alcohol content doesn’t directly influence the rating of the wine.</a:t>
            </a:r>
          </a:p>
          <a:p>
            <a:pPr marR="0" lvl="0" algn="just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GB" sz="3318" b="1" i="1" u="sng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318" b="1" i="1" u="sng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Next Steps :</a:t>
            </a:r>
            <a:endParaRPr b="1" i="1" u="sng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8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 the model using a subset of data using a supervised multi-label learning method</a:t>
            </a:r>
            <a:r>
              <a:rPr lang="en-US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31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Take 100 reviews and clean them.</a:t>
            </a:r>
            <a:endParaRPr sz="331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Manually label them into categories. </a:t>
            </a:r>
            <a:endParaRPr sz="331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3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a pipeline from transformers library to train the model using this subset and fine tune the model. </a:t>
            </a:r>
            <a:endParaRPr sz="331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1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485</Words>
  <Application>Microsoft Office PowerPoint</Application>
  <PresentationFormat>Custom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Wingdings</vt:lpstr>
      <vt:lpstr>Montserrat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Ranga Bandara</dc:creator>
  <cp:lastModifiedBy>Ranga Bandara</cp:lastModifiedBy>
  <cp:revision>4</cp:revision>
  <dcterms:modified xsi:type="dcterms:W3CDTF">2024-12-10T17:05:16Z</dcterms:modified>
</cp:coreProperties>
</file>