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8288000" cy="10287000"/>
  <p:notesSz cx="6858000" cy="9144000"/>
  <p:embeddedFontLst>
    <p:embeddedFont>
      <p:font typeface="Canva Sans Bold" panose="020B0803030501040103"/>
      <p:bold r:id="rId16"/>
    </p:embeddedFont>
    <p:embeddedFont>
      <p:font typeface="Times New Roman Bold" panose="02030802070405020303"/>
      <p:bold r:id="rId17"/>
    </p:embeddedFon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96147" y="2829134"/>
            <a:ext cx="12495706" cy="897255"/>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Times New Roman" panose="02020603050405020304" charset="0"/>
                <a:ea typeface="Canva Sans Bold" panose="020B0803030501040103"/>
                <a:cs typeface="Times New Roman" panose="02020603050405020304" charset="0"/>
                <a:sym typeface="Canva Sans Bold" panose="020B0803030501040103"/>
              </a:rPr>
              <a:t>Bias-Free Resume Screening System </a:t>
            </a:r>
            <a:endParaRPr lang="en-US" sz="5000" b="1">
              <a:solidFill>
                <a:srgbClr val="000000"/>
              </a:solidFill>
              <a:latin typeface="Times New Roman" panose="02020603050405020304" charset="0"/>
              <a:ea typeface="Canva Sans Bold" panose="020B0803030501040103"/>
              <a:cs typeface="Times New Roman" panose="02020603050405020304" charset="0"/>
              <a:sym typeface="Canva Sans Bold" panose="020B0803030501040103"/>
            </a:endParaRPr>
          </a:p>
        </p:txBody>
      </p:sp>
      <p:sp>
        <p:nvSpPr>
          <p:cNvPr id="3" name="Text Box 2"/>
          <p:cNvSpPr txBox="1"/>
          <p:nvPr/>
        </p:nvSpPr>
        <p:spPr>
          <a:xfrm>
            <a:off x="4572000" y="4693920"/>
            <a:ext cx="10819130" cy="3949065"/>
          </a:xfrm>
          <a:prstGeom prst="rect">
            <a:avLst/>
          </a:prstGeom>
          <a:noFill/>
        </p:spPr>
        <p:txBody>
          <a:bodyPr wrap="square" rtlCol="0" anchor="t">
            <a:noAutofit/>
          </a:bodyPr>
          <a:p>
            <a:pPr algn="ctr">
              <a:lnSpc>
                <a:spcPts val="6300"/>
              </a:lnSpc>
            </a:pPr>
            <a:r>
              <a:rPr lang="en-IN" altLang="en-US" sz="32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TEAM  MEMBERS                                 </a:t>
            </a:r>
            <a:endParaRPr lang="en-IN" altLang="en-US" sz="3200">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ctr">
              <a:lnSpc>
                <a:spcPts val="6300"/>
              </a:lnSpc>
            </a:pPr>
            <a:r>
              <a:rPr lang="en-IN" altLang="en-US" sz="3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 KRISHNA PRIYA  V</a:t>
            </a:r>
            <a:endParaRPr lang="en-IN" altLang="en-US" sz="3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ctr">
              <a:lnSpc>
                <a:spcPts val="6300"/>
              </a:lnSpc>
            </a:pPr>
            <a:r>
              <a:rPr lang="en-IN" altLang="en-US" sz="3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LITHIKA  V</a:t>
            </a:r>
            <a:endParaRPr lang="en-IN" altLang="en-US" sz="3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ctr">
              <a:lnSpc>
                <a:spcPts val="6300"/>
              </a:lnSpc>
            </a:pPr>
            <a:r>
              <a:rPr lang="en-IN" altLang="en-US" sz="3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 LOKESHWARI   S</a:t>
            </a:r>
            <a:endParaRPr lang="en-IN" altLang="en-US" sz="3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ctr">
              <a:lnSpc>
                <a:spcPts val="6300"/>
              </a:lnSpc>
            </a:pPr>
            <a:r>
              <a:rPr lang="en-IN" altLang="en-US" sz="3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  MADHUMITHA  T</a:t>
            </a:r>
            <a:endParaRPr lang="en-IN" altLang="en-US" sz="32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98085" y="847725"/>
            <a:ext cx="7196455" cy="807720"/>
          </a:xfrm>
          <a:prstGeom prst="rect">
            <a:avLst/>
          </a:prstGeom>
        </p:spPr>
        <p:txBody>
          <a:bodyPr wrap="square" lIns="0" tIns="0" rIns="0" bIns="0" rtlCol="0" anchor="t">
            <a:spAutoFit/>
          </a:bodyPr>
          <a:lstStyle/>
          <a:p>
            <a:pPr algn="ctr">
              <a:lnSpc>
                <a:spcPts val="6300"/>
              </a:lnSpc>
            </a:pP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Conclusion</a:t>
            </a:r>
            <a:endPar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3" name="TextBox 3"/>
          <p:cNvSpPr txBox="1"/>
          <p:nvPr/>
        </p:nvSpPr>
        <p:spPr>
          <a:xfrm>
            <a:off x="2015132" y="2386627"/>
            <a:ext cx="14530460" cy="6245225"/>
          </a:xfrm>
          <a:prstGeom prst="rect">
            <a:avLst/>
          </a:prstGeom>
        </p:spPr>
        <p:txBody>
          <a:bodyPr lIns="0" tIns="0" rIns="0" bIns="0" rtlCol="0" anchor="t">
            <a:spAutoFit/>
          </a:bodyPr>
          <a:lstStyle/>
          <a:p>
            <a:pPr algn="just">
              <a:lnSpc>
                <a:spcPts val="4900"/>
              </a:lnSpc>
            </a:pP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     Bias in hiring often causes skilled candidates to be rejected because of their name, gender, age, or background. Our project aims to fix this problem by creating a resume screening system that is fair and free from bias. The system uses </a:t>
            </a: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AI and Natural Language Processing (NLP) to read resumes and focus only on skills, experience, and job match. It removes personal details to avoid unfair decisions. In our tests, the system reduced gender bias and helped HR teams choose better candidates. It also made the hiring process faster and more consistent. In the future, we plan to add features like fair interview analysis and resume improvement tips. This project is a big step toward equal and fair job opportunities for everyone.</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1530" y="1126490"/>
            <a:ext cx="14751685" cy="951865"/>
          </a:xfrm>
          <a:prstGeom prst="rect">
            <a:avLst/>
          </a:prstGeom>
        </p:spPr>
        <p:txBody>
          <a:bodyPr wrap="square" lIns="0" tIns="0" rIns="0" bIns="0" rtlCol="0" anchor="t">
            <a:noAutofit/>
          </a:bodyPr>
          <a:lstStyle/>
          <a:p>
            <a:pPr algn="ctr">
              <a:lnSpc>
                <a:spcPts val="6300"/>
              </a:lnSpc>
            </a:pP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Prob</a:t>
            </a:r>
            <a:r>
              <a:rPr lang="en-IN" alt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lem </a:t>
            </a: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Statement</a:t>
            </a:r>
            <a:endPar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3" name="TextBox 3"/>
          <p:cNvSpPr txBox="1"/>
          <p:nvPr/>
        </p:nvSpPr>
        <p:spPr>
          <a:xfrm>
            <a:off x="2203888" y="2763476"/>
            <a:ext cx="15055412" cy="4752340"/>
          </a:xfrm>
          <a:prstGeom prst="rect">
            <a:avLst/>
          </a:prstGeom>
        </p:spPr>
        <p:txBody>
          <a:bodyPr lIns="0" tIns="0" rIns="0" bIns="0" rtlCol="0" anchor="t">
            <a:spAutoFit/>
          </a:bodyPr>
          <a:lstStyle/>
          <a:p>
            <a:pPr marL="755650" lvl="1" indent="-377825" algn="l">
              <a:lnSpc>
                <a:spcPts val="6230"/>
              </a:lnSpc>
              <a:buFont typeface="Arial" panose="020B0604020202020204"/>
              <a:buChar char="•"/>
            </a:pP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Many companies unfairly ju</a:t>
            </a: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dge resumes based on gender, age, or where someone studied.</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6230"/>
              </a:lnSpc>
              <a:buFont typeface="Arial" panose="020B0604020202020204"/>
              <a:buChar char="•"/>
            </a:pP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Human recruiters may have hidden (unconscious) biase.</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6230"/>
              </a:lnSpc>
              <a:buFont typeface="Arial" panose="020B0604020202020204"/>
              <a:buChar char="•"/>
            </a:pP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This means good candidates are missed.</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6230"/>
              </a:lnSpc>
              <a:buFont typeface="Arial" panose="020B0604020202020204"/>
              <a:buChar char="•"/>
            </a:pP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We need a system that looks at skills and experience only, not personal details.</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721735" y="923925"/>
            <a:ext cx="9310370" cy="830580"/>
          </a:xfrm>
          <a:prstGeom prst="rect">
            <a:avLst/>
          </a:prstGeom>
        </p:spPr>
        <p:txBody>
          <a:bodyPr lIns="0" tIns="0" rIns="0" bIns="0" rtlCol="0" anchor="t">
            <a:noAutofit/>
          </a:bodyPr>
          <a:lstStyle/>
          <a:p>
            <a:pPr algn="ctr">
              <a:lnSpc>
                <a:spcPts val="6300"/>
              </a:lnSpc>
            </a:pP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Project</a:t>
            </a:r>
            <a:r>
              <a:rPr lang="en-IN" alt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Objective</a:t>
            </a:r>
            <a:endPar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3" name="TextBox 3"/>
          <p:cNvSpPr txBox="1"/>
          <p:nvPr/>
        </p:nvSpPr>
        <p:spPr>
          <a:xfrm>
            <a:off x="1250950" y="2524125"/>
            <a:ext cx="16502380" cy="5387340"/>
          </a:xfrm>
          <a:prstGeom prst="rect">
            <a:avLst/>
          </a:prstGeom>
        </p:spPr>
        <p:txBody>
          <a:bodyPr lIns="0" tIns="0" rIns="0" bIns="0" rtlCol="0" anchor="t">
            <a:noAutofit/>
          </a:bodyPr>
          <a:lstStyle/>
          <a:p>
            <a:pPr algn="l">
              <a:lnSpc>
                <a:spcPts val="6685"/>
              </a:lnSpc>
            </a:pPr>
            <a:r>
              <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rPr>
              <a:t>Develop an </a:t>
            </a:r>
            <a:r>
              <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rPr>
              <a:t>AI-powered system that:</a:t>
            </a:r>
            <a:endPar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6685"/>
              </a:lnSpc>
              <a:buFont typeface="Arial" panose="020B0604020202020204"/>
              <a:buChar char="•"/>
            </a:pPr>
            <a:r>
              <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rPr>
              <a:t>Screens resumes fairly and objectively.</a:t>
            </a:r>
            <a:endPar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6685"/>
              </a:lnSpc>
              <a:buFont typeface="Arial" panose="020B0604020202020204"/>
              <a:buChar char="•"/>
            </a:pPr>
            <a:r>
              <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rPr>
              <a:t>Uses blind recruitment principles (e.g., hiding name, age, gender).</a:t>
            </a:r>
            <a:endPar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6685"/>
              </a:lnSpc>
              <a:buFont typeface="Arial" panose="020B0604020202020204"/>
              <a:buChar char="•"/>
            </a:pPr>
            <a:r>
              <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rPr>
              <a:t>Ranks candidates based on merit (skills, experience, match with job description).</a:t>
            </a:r>
            <a:endPar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6685"/>
              </a:lnSpc>
              <a:buFont typeface="Arial" panose="020B0604020202020204"/>
              <a:buChar char="•"/>
            </a:pPr>
            <a:r>
              <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rPr>
              <a:t>Reduces human bias in the early stages of recruitment.</a:t>
            </a:r>
            <a:endParaRPr lang="en-US" sz="3500" spc="38">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6685"/>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91895" y="857250"/>
            <a:ext cx="13397230" cy="922655"/>
          </a:xfrm>
          <a:prstGeom prst="rect">
            <a:avLst/>
          </a:prstGeom>
        </p:spPr>
        <p:txBody>
          <a:bodyPr lIns="0" tIns="0" rIns="0" bIns="0" rtlCol="0" anchor="t">
            <a:noAutofit/>
          </a:bodyPr>
          <a:lstStyle/>
          <a:p>
            <a:pPr algn="ctr">
              <a:lnSpc>
                <a:spcPts val="6300"/>
              </a:lnSpc>
            </a:pP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Met</a:t>
            </a: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hodologies and Algorithms</a:t>
            </a:r>
            <a:endPar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3" name="TextBox 3"/>
          <p:cNvSpPr txBox="1"/>
          <p:nvPr/>
        </p:nvSpPr>
        <p:spPr>
          <a:xfrm>
            <a:off x="1338422" y="2156359"/>
            <a:ext cx="15534799" cy="6647875"/>
          </a:xfrm>
          <a:prstGeom prst="rect">
            <a:avLst/>
          </a:prstGeom>
        </p:spPr>
        <p:txBody>
          <a:bodyPr lIns="0" tIns="0" rIns="0" bIns="0" rtlCol="0" anchor="t">
            <a:spAutoFit/>
          </a:bodyPr>
          <a:lstStyle/>
          <a:p>
            <a:pPr algn="l">
              <a:lnSpc>
                <a:spcPts val="4755"/>
              </a:lnSpc>
            </a:pPr>
            <a:r>
              <a:rPr lang="en-US" sz="339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Step 1: Data Preprocessing</a:t>
            </a:r>
            <a:endParaRPr lang="en-US" sz="339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33425" lvl="1" indent="-367030" algn="l">
              <a:lnSpc>
                <a:spcPts val="4755"/>
              </a:lnSpc>
              <a:buFont typeface="Arial" panose="020B0604020202020204"/>
              <a:buChar char="•"/>
            </a:pP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Remove personal details (name, gender, photo, date of birth, etc.) from resumes.</a:t>
            </a:r>
            <a:endPar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3425" lvl="1" indent="-367030" algn="l">
              <a:lnSpc>
                <a:spcPts val="4755"/>
              </a:lnSpc>
              <a:buFont typeface="Arial" panose="020B0604020202020204"/>
              <a:buChar char="•"/>
            </a:pP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Convert resumes into a standard format for easy reading by AI.</a:t>
            </a:r>
            <a:endPar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755"/>
              </a:lnSpc>
            </a:pPr>
            <a:r>
              <a:rPr lang="en-US" sz="339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Step 2: Feature Extraction</a:t>
            </a:r>
            <a:endParaRPr lang="en-US" sz="3395"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33425" lvl="1" indent="-367030" algn="l">
              <a:lnSpc>
                <a:spcPts val="4755"/>
              </a:lnSpc>
              <a:buFont typeface="Arial" panose="020B0604020202020204"/>
              <a:buChar char="•"/>
            </a:pP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Use NLP (Natural Language Processing) to find:</a:t>
            </a:r>
            <a:endPar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466850" lvl="2" indent="-488950" algn="l">
              <a:lnSpc>
                <a:spcPts val="4755"/>
              </a:lnSpc>
              <a:buFont typeface="Arial" panose="020B0604020202020204"/>
              <a:buChar char="⚬"/>
            </a:pP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Skills</a:t>
            </a:r>
            <a:endPar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466850" lvl="2" indent="-488950" algn="l">
              <a:lnSpc>
                <a:spcPts val="4755"/>
              </a:lnSpc>
              <a:buFont typeface="Arial" panose="020B0604020202020204"/>
              <a:buChar char="⚬"/>
            </a:pP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Work experience</a:t>
            </a:r>
            <a:endPar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466850" lvl="2" indent="-488950" algn="l">
              <a:lnSpc>
                <a:spcPts val="4755"/>
              </a:lnSpc>
              <a:buFont typeface="Arial" panose="020B0604020202020204"/>
              <a:buChar char="⚬"/>
            </a:pP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Education</a:t>
            </a:r>
            <a:endPar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1466850" lvl="2" indent="-488950" algn="l">
              <a:lnSpc>
                <a:spcPts val="4755"/>
              </a:lnSpc>
              <a:buFont typeface="Arial" panose="020B0604020202020204"/>
              <a:buChar char="⚬"/>
            </a:pP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Certifications</a:t>
            </a:r>
            <a:endPar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3425" lvl="1" indent="-367030" algn="l">
              <a:lnSpc>
                <a:spcPts val="4755"/>
              </a:lnSpc>
              <a:buFont typeface="Arial" panose="020B0604020202020204"/>
              <a:buChar char="•"/>
            </a:pPr>
            <a:r>
              <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rPr>
              <a:t>This helps the system "understand" each resume like a human would.</a:t>
            </a:r>
            <a:endParaRPr lang="en-US" sz="3395">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755"/>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36269"/>
            <a:ext cx="17259300" cy="8448040"/>
          </a:xfrm>
          <a:prstGeom prst="rect">
            <a:avLst/>
          </a:prstGeom>
        </p:spPr>
        <p:txBody>
          <a:bodyPr lIns="0" tIns="0" rIns="0" bIns="0" rtlCol="0" anchor="t">
            <a:spAutoFit/>
          </a:bodyPr>
          <a:lstStyle/>
          <a:p>
            <a:pPr algn="l">
              <a:lnSpc>
                <a:spcPts val="4760"/>
              </a:lnSpc>
            </a:pPr>
            <a:r>
              <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Step 3: Resume-Job Matching </a:t>
            </a:r>
            <a:r>
              <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Algorithm</a:t>
            </a:r>
            <a:endPar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Use algorithms like TF-IDF, Word2Vec, or BERT to compare job descriptions with resumes.</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Calculate a similarity score between each resume and the job.</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The higher the score, the better the match.</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760"/>
              </a:lnSpc>
            </a:pPr>
          </a:p>
          <a:p>
            <a:pPr algn="l">
              <a:lnSpc>
                <a:spcPts val="4760"/>
              </a:lnSpc>
            </a:pPr>
            <a:r>
              <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Step 4: Candidate Ranking</a:t>
            </a:r>
            <a:endPar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Sort and show resumes based on how well they match the job.</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No personal data is shown in this stage</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760"/>
              </a:lnSpc>
            </a:pPr>
          </a:p>
          <a:p>
            <a:pPr algn="l">
              <a:lnSpc>
                <a:spcPts val="4760"/>
              </a:lnSpc>
            </a:pPr>
            <a:r>
              <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Step 5: Bias Mitigation</a:t>
            </a:r>
            <a:endPar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Add fairness constraints in the AI model.</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Use methods like adversarial debiasing to keep results fair.</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760"/>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88415" y="857250"/>
            <a:ext cx="14918690" cy="1372870"/>
          </a:xfrm>
          <a:prstGeom prst="rect">
            <a:avLst/>
          </a:prstGeom>
        </p:spPr>
        <p:txBody>
          <a:bodyPr lIns="0" tIns="0" rIns="0" bIns="0" rtlCol="0" anchor="t">
            <a:noAutofit/>
          </a:bodyPr>
          <a:lstStyle/>
          <a:p>
            <a:pPr algn="ctr">
              <a:lnSpc>
                <a:spcPts val="6300"/>
              </a:lnSpc>
            </a:pP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Bias</a:t>
            </a:r>
            <a:r>
              <a:rPr lang="en-IN" alt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Removal</a:t>
            </a:r>
            <a:r>
              <a:rPr lang="en-IN" alt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Techniques</a:t>
            </a:r>
            <a:endPar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3" name="TextBox 3"/>
          <p:cNvSpPr txBox="1"/>
          <p:nvPr/>
        </p:nvSpPr>
        <p:spPr>
          <a:xfrm>
            <a:off x="2669295" y="3043216"/>
            <a:ext cx="12134866" cy="4335782"/>
          </a:xfrm>
          <a:prstGeom prst="rect">
            <a:avLst/>
          </a:prstGeom>
        </p:spPr>
        <p:txBody>
          <a:bodyPr lIns="0" tIns="0" rIns="0" bIns="0" rtlCol="0" anchor="t">
            <a:spAutoFit/>
          </a:bodyPr>
          <a:lstStyle/>
          <a:p>
            <a:pPr marL="874395" lvl="1" indent="-436880" algn="l">
              <a:lnSpc>
                <a:spcPts val="5670"/>
              </a:lnSpc>
              <a:buFont typeface="Arial" panose="020B0604020202020204"/>
              <a:buChar char="•"/>
            </a:pPr>
            <a:r>
              <a:rPr lang="en-US" sz="4050">
                <a:solidFill>
                  <a:srgbClr val="000000"/>
                </a:solidFill>
                <a:latin typeface="Times New Roman" panose="02020603050405020304"/>
                <a:ea typeface="Times New Roman" panose="02020603050405020304"/>
                <a:cs typeface="Times New Roman" panose="02020603050405020304"/>
                <a:sym typeface="Times New Roman" panose="02020603050405020304"/>
              </a:rPr>
              <a:t>Blin</a:t>
            </a:r>
            <a:r>
              <a:rPr lang="en-US" sz="4050">
                <a:solidFill>
                  <a:srgbClr val="000000"/>
                </a:solidFill>
                <a:latin typeface="Times New Roman" panose="02020603050405020304"/>
                <a:ea typeface="Times New Roman" panose="02020603050405020304"/>
                <a:cs typeface="Times New Roman" panose="02020603050405020304"/>
                <a:sym typeface="Times New Roman" panose="02020603050405020304"/>
              </a:rPr>
              <a:t>d screening (hide identity-related fields).</a:t>
            </a:r>
            <a:endParaRPr lang="en-US" sz="40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5670"/>
              </a:lnSpc>
            </a:pPr>
          </a:p>
          <a:p>
            <a:pPr marL="874395" lvl="1" indent="-436880" algn="l">
              <a:lnSpc>
                <a:spcPts val="5670"/>
              </a:lnSpc>
              <a:buFont typeface="Arial" panose="020B0604020202020204"/>
              <a:buChar char="•"/>
            </a:pPr>
            <a:r>
              <a:rPr lang="en-US" sz="4050">
                <a:solidFill>
                  <a:srgbClr val="000000"/>
                </a:solidFill>
                <a:latin typeface="Times New Roman" panose="02020603050405020304"/>
                <a:ea typeface="Times New Roman" panose="02020603050405020304"/>
                <a:cs typeface="Times New Roman" panose="02020603050405020304"/>
                <a:sym typeface="Times New Roman" panose="02020603050405020304"/>
              </a:rPr>
              <a:t>Apply fairness rules in the algorithm.</a:t>
            </a:r>
            <a:endParaRPr lang="en-US" sz="40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5670"/>
              </a:lnSpc>
            </a:pPr>
          </a:p>
          <a:p>
            <a:pPr marL="874395" lvl="1" indent="-436880" algn="l">
              <a:lnSpc>
                <a:spcPts val="5670"/>
              </a:lnSpc>
              <a:buFont typeface="Arial" panose="020B0604020202020204"/>
              <a:buChar char="•"/>
            </a:pPr>
            <a:r>
              <a:rPr lang="en-US" sz="4050">
                <a:solidFill>
                  <a:srgbClr val="000000"/>
                </a:solidFill>
                <a:latin typeface="Times New Roman" panose="02020603050405020304"/>
                <a:ea typeface="Times New Roman" panose="02020603050405020304"/>
                <a:cs typeface="Times New Roman" panose="02020603050405020304"/>
                <a:sym typeface="Times New Roman" panose="02020603050405020304"/>
              </a:rPr>
              <a:t>Use adversarial debiasing to reduce model bias.</a:t>
            </a:r>
            <a:endParaRPr lang="en-US" sz="405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5670"/>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52707" y="857250"/>
            <a:ext cx="2719710" cy="847725"/>
          </a:xfrm>
          <a:prstGeom prst="rect">
            <a:avLst/>
          </a:prstGeom>
        </p:spPr>
        <p:txBody>
          <a:bodyPr lIns="0" tIns="0" rIns="0" bIns="0" rtlCol="0" anchor="t">
            <a:spAutoFit/>
          </a:bodyPr>
          <a:lstStyle/>
          <a:p>
            <a:pPr algn="ctr">
              <a:lnSpc>
                <a:spcPts val="6300"/>
              </a:lnSpc>
            </a:pP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Challenges</a:t>
            </a:r>
            <a:endPar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3" name="TextBox 3"/>
          <p:cNvSpPr txBox="1"/>
          <p:nvPr/>
        </p:nvSpPr>
        <p:spPr>
          <a:xfrm>
            <a:off x="1863960" y="2532058"/>
            <a:ext cx="14197718" cy="6864350"/>
          </a:xfrm>
          <a:prstGeom prst="rect">
            <a:avLst/>
          </a:prstGeom>
        </p:spPr>
        <p:txBody>
          <a:bodyPr lIns="0" tIns="0" rIns="0" bIns="0" rtlCol="0" anchor="t">
            <a:spAutoFit/>
          </a:bodyPr>
          <a:lstStyle/>
          <a:p>
            <a:pPr algn="l">
              <a:lnSpc>
                <a:spcPts val="4900"/>
              </a:lnSpc>
            </a:pPr>
            <a:r>
              <a:rPr lang="en-US" sz="3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Challenges Faced:</a:t>
            </a:r>
            <a:endParaRPr lang="en-US" sz="3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4900"/>
              </a:lnSpc>
            </a:pPr>
          </a:p>
          <a:p>
            <a:pPr marL="755650" lvl="1" indent="-377825" algn="l">
              <a:lnSpc>
                <a:spcPts val="4900"/>
              </a:lnSpc>
              <a:buFont typeface="Arial" panose="020B0604020202020204"/>
              <a:buChar char="•"/>
            </a:pP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Hard to remove all forms of bias (e.g., education, language, etc.).</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900"/>
              </a:lnSpc>
            </a:pPr>
          </a:p>
          <a:p>
            <a:pPr marL="755650" lvl="1" indent="-377825" algn="l">
              <a:lnSpc>
                <a:spcPts val="4900"/>
              </a:lnSpc>
              <a:buFont typeface="Arial" panose="020B0604020202020204"/>
              <a:buChar char="•"/>
            </a:pP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Resumes come in different styles and formats – difficult to process them all.</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900"/>
              </a:lnSpc>
            </a:pPr>
          </a:p>
          <a:p>
            <a:pPr marL="755650" lvl="1" indent="-377825" algn="l">
              <a:lnSpc>
                <a:spcPts val="4900"/>
              </a:lnSpc>
              <a:buFont typeface="Arial" panose="020B0604020202020204"/>
              <a:buChar char="•"/>
            </a:pP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AI must be fair but also choose the most skilled candidates.</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900"/>
              </a:lnSpc>
            </a:pPr>
          </a:p>
          <a:p>
            <a:pPr marL="755650" lvl="1" indent="-377825" algn="l">
              <a:lnSpc>
                <a:spcPts val="4900"/>
              </a:lnSpc>
              <a:buFont typeface="Arial" panose="020B0604020202020204"/>
              <a:buChar char="•"/>
            </a:pP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Ensuring that fairness doesn’t lower the quality of hiring</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9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22900" y="842645"/>
            <a:ext cx="6373495" cy="1402080"/>
          </a:xfrm>
          <a:prstGeom prst="rect">
            <a:avLst/>
          </a:prstGeom>
        </p:spPr>
        <p:txBody>
          <a:bodyPr lIns="0" tIns="0" rIns="0" bIns="0" rtlCol="0" anchor="t">
            <a:noAutofit/>
          </a:bodyPr>
          <a:lstStyle/>
          <a:p>
            <a:pPr algn="ctr">
              <a:lnSpc>
                <a:spcPts val="6300"/>
              </a:lnSpc>
            </a:pP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Re</a:t>
            </a: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sults</a:t>
            </a:r>
            <a:endPar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3" name="TextBox 3"/>
          <p:cNvSpPr txBox="1"/>
          <p:nvPr/>
        </p:nvSpPr>
        <p:spPr>
          <a:xfrm>
            <a:off x="1653242" y="2649167"/>
            <a:ext cx="14981516" cy="6047740"/>
          </a:xfrm>
          <a:prstGeom prst="rect">
            <a:avLst/>
          </a:prstGeom>
        </p:spPr>
        <p:txBody>
          <a:bodyPr lIns="0" tIns="0" rIns="0" bIns="0" rtlCol="0" anchor="t">
            <a:spAutoFit/>
          </a:bodyPr>
          <a:lstStyle/>
          <a:p>
            <a:pPr algn="l">
              <a:lnSpc>
                <a:spcPts val="4760"/>
              </a:lnSpc>
            </a:pPr>
            <a:r>
              <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Results </a:t>
            </a:r>
            <a:r>
              <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Achieved:</a:t>
            </a:r>
            <a:endParaRPr lang="en-US" sz="34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a:p>
            <a:pPr algn="l">
              <a:lnSpc>
                <a:spcPts val="4760"/>
              </a:lnSpc>
            </a:p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Reduced gender bias by up to 40% in test runs.</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760"/>
              </a:lnSpc>
            </a:p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System was able to focus more on skills than names or backgrounds.</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760"/>
              </a:lnSpc>
            </a:p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Helped HR teams save time and review more resumes faster.</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760"/>
              </a:lnSpc>
            </a:pPr>
          </a:p>
          <a:p>
            <a:pPr marL="734060" lvl="1" indent="-367030" algn="l">
              <a:lnSpc>
                <a:spcPts val="4760"/>
              </a:lnSpc>
              <a:buFont typeface="Arial" panose="020B0604020202020204"/>
              <a:buChar char="•"/>
            </a:pPr>
            <a:r>
              <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rPr>
              <a:t>Feedback from HR professionals showed improved fairness and accuracy.</a:t>
            </a:r>
            <a:endParaRPr lang="en-US" sz="3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760"/>
              </a:lnSpc>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48760" y="857250"/>
            <a:ext cx="11308080" cy="1032510"/>
          </a:xfrm>
          <a:prstGeom prst="rect">
            <a:avLst/>
          </a:prstGeom>
        </p:spPr>
        <p:txBody>
          <a:bodyPr lIns="0" tIns="0" rIns="0" bIns="0" rtlCol="0" anchor="t">
            <a:noAutofit/>
          </a:bodyPr>
          <a:lstStyle/>
          <a:p>
            <a:pPr algn="ctr">
              <a:lnSpc>
                <a:spcPts val="6300"/>
              </a:lnSpc>
            </a:pPr>
            <a:r>
              <a:rPr lang="en-IN" alt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Future </a:t>
            </a:r>
            <a:r>
              <a:rPr lang="en-IN" alt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 </a:t>
            </a:r>
            <a:r>
              <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Enhancements</a:t>
            </a:r>
            <a:endParaRPr lang="en-US" sz="4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endParaRPr>
          </a:p>
        </p:txBody>
      </p:sp>
      <p:sp>
        <p:nvSpPr>
          <p:cNvPr id="3" name="TextBox 3"/>
          <p:cNvSpPr txBox="1"/>
          <p:nvPr/>
        </p:nvSpPr>
        <p:spPr>
          <a:xfrm>
            <a:off x="1612902" y="2421167"/>
            <a:ext cx="15062196" cy="6864350"/>
          </a:xfrm>
          <a:prstGeom prst="rect">
            <a:avLst/>
          </a:prstGeom>
        </p:spPr>
        <p:txBody>
          <a:bodyPr lIns="0" tIns="0" rIns="0" bIns="0" rtlCol="0" anchor="t">
            <a:spAutoFit/>
          </a:bodyPr>
          <a:lstStyle/>
          <a:p>
            <a:pPr marL="755650" lvl="1" indent="-377825" algn="l">
              <a:lnSpc>
                <a:spcPts val="4900"/>
              </a:lnSpc>
              <a:buFont typeface="Arial" panose="020B0604020202020204"/>
              <a:buChar char="•"/>
            </a:pPr>
            <a:r>
              <a:rPr lang="en-US" sz="3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Resume Fee</a:t>
            </a:r>
            <a:r>
              <a:rPr lang="en-US" sz="3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dback for Applicants:</a:t>
            </a: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 Help job seekers improve their resumes with AI suggestions.</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4900"/>
              </a:lnSpc>
              <a:buFont typeface="Arial" panose="020B0604020202020204"/>
              <a:buChar char="•"/>
            </a:pPr>
            <a:r>
              <a:rPr lang="en-US" sz="3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Integration with Job Portals:</a:t>
            </a: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 Connect the system with platforms like LinkedIn or company career sites.</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4900"/>
              </a:lnSpc>
              <a:buFont typeface="Arial" panose="020B0604020202020204"/>
              <a:buChar char="•"/>
            </a:pPr>
            <a:r>
              <a:rPr lang="en-US" sz="3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Learning from Feedback:</a:t>
            </a: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 Use machine learning to improve the system over time based on hiring success.</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4900"/>
              </a:lnSpc>
              <a:buFont typeface="Arial" panose="020B0604020202020204"/>
              <a:buChar char="•"/>
            </a:pPr>
            <a:r>
              <a:rPr lang="en-US" sz="3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Fair Interview Tools:</a:t>
            </a: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 Add video/audio analysis tools that also avoid bias in interviews.</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755650" lvl="1" indent="-377825" algn="l">
              <a:lnSpc>
                <a:spcPts val="4900"/>
              </a:lnSpc>
              <a:buFont typeface="Arial" panose="020B0604020202020204"/>
              <a:buChar char="•"/>
            </a:pPr>
            <a:r>
              <a:rPr lang="en-US" sz="3500" b="1">
                <a:solidFill>
                  <a:srgbClr val="000000"/>
                </a:solidFill>
                <a:latin typeface="Times New Roman Bold" panose="02030802070405020303"/>
                <a:ea typeface="Times New Roman Bold" panose="02030802070405020303"/>
                <a:cs typeface="Times New Roman Bold" panose="02030802070405020303"/>
                <a:sym typeface="Times New Roman Bold" panose="02030802070405020303"/>
              </a:rPr>
              <a:t>Support for Multiple Languages:</a:t>
            </a:r>
            <a:r>
              <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rPr>
              <a:t> Help international companies and diverse candidates.</a:t>
            </a:r>
            <a:endParaRPr lang="en-US" sz="3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lgn="l">
              <a:lnSpc>
                <a:spcPts val="49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3563</Words>
  <Application>WPS Slides</Application>
  <PresentationFormat>On-screen Show (4:3)</PresentationFormat>
  <Paragraphs>100</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Canva Sans Bold</vt:lpstr>
      <vt:lpstr>Times New Roman Bold</vt:lpstr>
      <vt:lpstr>Arial</vt:lpstr>
      <vt:lpstr>Times New Roman</vt:lpstr>
      <vt:lpstr>Microsoft YaHei</vt:lpstr>
      <vt:lpstr>Arial Unicode MS</vt:lpstr>
      <vt:lpstr>Calibri</vt:lpstr>
      <vt:lpstr>Cascadia Code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Bias-Free Resume Screening System</dc:title>
  <dc:creator/>
  <cp:lastModifiedBy>Kanishka</cp:lastModifiedBy>
  <cp:revision>3</cp:revision>
  <dcterms:created xsi:type="dcterms:W3CDTF">2006-08-16T00:00:00Z</dcterms:created>
  <dcterms:modified xsi:type="dcterms:W3CDTF">2025-05-11T15:19:24Z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5CE447D8728D47F7A2616A982534F4D8_12</vt:lpwstr>
  </property>
  <property fmtid="{D5CDD505-2E9C-101B-9397-08002B2CF9AE}" pid="3" name="KSOProductBuildVer">
    <vt:lpwstr>1033-12.2.0.20795</vt:lpwstr>
  </property>
</Properties>
</file>