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59" r:id="rId5"/>
    <p:sldId id="260" r:id="rId6"/>
    <p:sldId id="264" r:id="rId7"/>
    <p:sldId id="265" r:id="rId8"/>
    <p:sldId id="266" r:id="rId9"/>
    <p:sldId id="267" r:id="rId10"/>
    <p:sldId id="269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6D458-F338-4CAC-8E0E-416BCEDD8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E9E2F3-71BB-4AAE-8F16-E9C2ED4CD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52E4DE-845C-4466-891C-7F5A9973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9288-D0F5-4794-A674-13D20306300C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858D4-A2D0-40BC-811E-CFD041DB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DF0EDD-9019-49BF-ACB1-9410A50F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9AC-24C5-4229-AD2F-579A13A4A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32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2537D-58CE-4109-938D-B527D7CE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74149D-6A1D-4273-9865-16378AE8C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E954F9-4706-4368-81C4-B999AA47E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9288-D0F5-4794-A674-13D20306300C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73A0BD-1A58-4CB6-A290-0ADF28DC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BF8A4-F0F5-402F-9DE1-164D1B17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9AC-24C5-4229-AD2F-579A13A4A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92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290F68-828F-47B7-970F-1AC88DDCE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697E2-3784-464A-A88D-1E89F3E0A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10708-8123-4F4B-88EA-9245B27B7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9288-D0F5-4794-A674-13D20306300C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15C3F1-BC88-4FB4-905C-B0B69E5F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C10D1-0FE2-4A3D-A99B-4EFE0722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9AC-24C5-4229-AD2F-579A13A4A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06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8C0DA-416C-44F4-910F-DE642350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211F17-D7D8-44C0-837C-D38063C4C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D9E23-3E6F-4B09-A455-7B867854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9288-D0F5-4794-A674-13D20306300C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50AF4B-61AA-4477-860D-CF789E9C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7D4D5D-C19E-4F3B-BE34-30A52554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9AC-24C5-4229-AD2F-579A13A4A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26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EFB75-C4D6-4916-812D-7A0F34D50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CBC40D-6005-4F57-9AE5-ABC91B17A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EB3FA2-DA67-4FEB-B79C-10093877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9288-D0F5-4794-A674-13D20306300C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BD815A-4A5C-4186-8300-F2A521F2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BAED29-043D-4CF6-9376-EB1F7B48E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9AC-24C5-4229-AD2F-579A13A4A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42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28D16-6FAD-4C69-B163-E5B207C1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984F25-7B9B-4E86-AE1A-CA884C7D8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1676DA-1D8B-4FEE-8B5D-89ECE1843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D1A2BF-44DF-4D39-AA1B-45347BAA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9288-D0F5-4794-A674-13D20306300C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248FC2-BE38-45BC-8834-99C125E8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305AEF-7098-4E27-9B5C-BC716E26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9AC-24C5-4229-AD2F-579A13A4A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12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0B7E6-DE5B-4639-9196-5F9F7865F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67CF5B-B9C0-40D3-8851-D2867461B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70AB1B-B4FD-485A-9402-CBE55A75A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9673F0-5954-4E16-856E-8741121C1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0FA9EE-EBF6-47BF-9BD0-DB75B2577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0F6D04-7809-4C08-80A6-2289C7F1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9288-D0F5-4794-A674-13D20306300C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D744AD-2A6F-4CF1-9D1D-27404F41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626D3B-311D-4B90-A5B1-0B1BDD4E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9AC-24C5-4229-AD2F-579A13A4A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8621D-FD96-4028-BC3E-2F7FDA479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946283-A5DC-4E87-B87B-E36200DD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9288-D0F5-4794-A674-13D20306300C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2751B9-E105-4695-8634-4C279501C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E0DA88-EE0B-447B-8234-C424330D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9AC-24C5-4229-AD2F-579A13A4A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26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FEECBC-655C-49F1-A38B-71F5B0CA9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9288-D0F5-4794-A674-13D20306300C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5483EE-FE3E-4D7E-8879-303C3082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367C1A-3D8D-404D-B8BA-D6179F65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9AC-24C5-4229-AD2F-579A13A4A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28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09100-2967-4BFE-B3D2-313B88BF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964C4-326E-4270-A592-00129E25E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4755B9-E9E8-4388-A294-EEA080C9F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BFBE66-09AF-483B-80AF-D783E5EF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9288-D0F5-4794-A674-13D20306300C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ABD8B4-4BF7-4DE6-B1AB-2B74A453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FAC3BB-192A-42D5-939D-C28A0740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9AC-24C5-4229-AD2F-579A13A4A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75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6A166-BD05-45FF-8D92-EF1A84999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669613-9013-4B9B-9CF7-D6EC19949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92F111-87AD-450B-AA5A-14E81518A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6DEB0B-2EDE-4133-BDD3-73568058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9288-D0F5-4794-A674-13D20306300C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81FD04-D77E-42D4-B54E-D49EE346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93E7BE-C34E-4726-982B-47E07336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59AC-24C5-4229-AD2F-579A13A4A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74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BE9492-3E44-4D8F-B1F5-854C52CF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782B22-EA9E-4CAE-ADEB-40BA21267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C92F9D-C9FC-44C4-B230-48DF0F365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99288-D0F5-4794-A674-13D20306300C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F2D0F-99C9-43CF-9CFB-B29D93331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B54E79-D68F-4CF2-8B4F-5D1DD0CC8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C59AC-24C5-4229-AD2F-579A13A4A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80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20155316@hallym.ac.kr" TargetMode="External"/><Relationship Id="rId2" Type="http://schemas.openxmlformats.org/officeDocument/2006/relationships/hyperlink" Target="mailto:20195219@hallym.ac.kr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open.kakao.com/o/spO6vueb" TargetMode="External"/><Relationship Id="rId4" Type="http://schemas.openxmlformats.org/officeDocument/2006/relationships/hyperlink" Target="mailto:20155333@hallym.ac.k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B9829E-D25C-40FA-A4C5-160D088543CD}"/>
              </a:ext>
            </a:extLst>
          </p:cNvPr>
          <p:cNvSpPr txBox="1"/>
          <p:nvPr/>
        </p:nvSpPr>
        <p:spPr>
          <a:xfrm>
            <a:off x="3843416" y="6255660"/>
            <a:ext cx="5011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한림대학교 제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1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CONTENTS IT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학생회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HASHTAG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30F2408-5F2B-4C8F-92BB-20F446A46544}"/>
              </a:ext>
            </a:extLst>
          </p:cNvPr>
          <p:cNvCxnSpPr>
            <a:cxnSpLocks/>
          </p:cNvCxnSpPr>
          <p:nvPr/>
        </p:nvCxnSpPr>
        <p:spPr>
          <a:xfrm>
            <a:off x="8618034" y="6424937"/>
            <a:ext cx="104656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BA3F4A4-2598-4E57-89DF-9574BE631E1A}"/>
              </a:ext>
            </a:extLst>
          </p:cNvPr>
          <p:cNvCxnSpPr>
            <a:cxnSpLocks/>
          </p:cNvCxnSpPr>
          <p:nvPr/>
        </p:nvCxnSpPr>
        <p:spPr>
          <a:xfrm>
            <a:off x="2735268" y="6400120"/>
            <a:ext cx="104656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E5B139D-833A-4BD4-9C48-428DB011EF51}"/>
              </a:ext>
            </a:extLst>
          </p:cNvPr>
          <p:cNvCxnSpPr>
            <a:cxnSpLocks/>
          </p:cNvCxnSpPr>
          <p:nvPr/>
        </p:nvCxnSpPr>
        <p:spPr>
          <a:xfrm>
            <a:off x="2" y="50421"/>
            <a:ext cx="12191998" cy="17624"/>
          </a:xfrm>
          <a:prstGeom prst="line">
            <a:avLst/>
          </a:prstGeom>
          <a:ln w="152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380FFEB-9840-46AD-B2C9-12C910736976}"/>
              </a:ext>
            </a:extLst>
          </p:cNvPr>
          <p:cNvCxnSpPr>
            <a:cxnSpLocks/>
          </p:cNvCxnSpPr>
          <p:nvPr/>
        </p:nvCxnSpPr>
        <p:spPr>
          <a:xfrm>
            <a:off x="75087" y="68045"/>
            <a:ext cx="0" cy="6789955"/>
          </a:xfrm>
          <a:prstGeom prst="line">
            <a:avLst/>
          </a:prstGeom>
          <a:ln w="152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FAF2B-3B03-455B-B93A-047F069A5883}"/>
              </a:ext>
            </a:extLst>
          </p:cNvPr>
          <p:cNvCxnSpPr>
            <a:cxnSpLocks/>
          </p:cNvCxnSpPr>
          <p:nvPr/>
        </p:nvCxnSpPr>
        <p:spPr>
          <a:xfrm>
            <a:off x="12128322" y="5287"/>
            <a:ext cx="0" cy="6852713"/>
          </a:xfrm>
          <a:prstGeom prst="line">
            <a:avLst/>
          </a:prstGeom>
          <a:ln w="152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2A2DBBB-2387-4783-8242-2EF53118811C}"/>
              </a:ext>
            </a:extLst>
          </p:cNvPr>
          <p:cNvCxnSpPr>
            <a:cxnSpLocks/>
          </p:cNvCxnSpPr>
          <p:nvPr/>
        </p:nvCxnSpPr>
        <p:spPr>
          <a:xfrm>
            <a:off x="2" y="224055"/>
            <a:ext cx="12191998" cy="0"/>
          </a:xfrm>
          <a:prstGeom prst="line">
            <a:avLst/>
          </a:prstGeom>
          <a:ln w="25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2A791E8-00B5-43B3-A3D4-7B68D1889596}"/>
              </a:ext>
            </a:extLst>
          </p:cNvPr>
          <p:cNvCxnSpPr>
            <a:cxnSpLocks/>
          </p:cNvCxnSpPr>
          <p:nvPr/>
        </p:nvCxnSpPr>
        <p:spPr>
          <a:xfrm>
            <a:off x="11940173" y="50421"/>
            <a:ext cx="0" cy="6807579"/>
          </a:xfrm>
          <a:prstGeom prst="line">
            <a:avLst/>
          </a:prstGeom>
          <a:ln w="25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AF99237-811A-420B-BAEC-01A8DE2FED87}"/>
              </a:ext>
            </a:extLst>
          </p:cNvPr>
          <p:cNvCxnSpPr>
            <a:cxnSpLocks/>
          </p:cNvCxnSpPr>
          <p:nvPr/>
        </p:nvCxnSpPr>
        <p:spPr>
          <a:xfrm>
            <a:off x="264212" y="120862"/>
            <a:ext cx="0" cy="6657609"/>
          </a:xfrm>
          <a:prstGeom prst="line">
            <a:avLst/>
          </a:prstGeom>
          <a:ln w="25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BBF873A-8B49-401F-A639-D459F4F7C2A8}"/>
              </a:ext>
            </a:extLst>
          </p:cNvPr>
          <p:cNvCxnSpPr>
            <a:cxnSpLocks/>
          </p:cNvCxnSpPr>
          <p:nvPr/>
        </p:nvCxnSpPr>
        <p:spPr>
          <a:xfrm>
            <a:off x="0" y="6778471"/>
            <a:ext cx="12191998" cy="17624"/>
          </a:xfrm>
          <a:prstGeom prst="line">
            <a:avLst/>
          </a:prstGeom>
          <a:ln w="152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B53F792-E41D-40B2-8D32-45E02D2BF499}"/>
              </a:ext>
            </a:extLst>
          </p:cNvPr>
          <p:cNvCxnSpPr>
            <a:cxnSpLocks/>
          </p:cNvCxnSpPr>
          <p:nvPr/>
        </p:nvCxnSpPr>
        <p:spPr>
          <a:xfrm>
            <a:off x="2" y="6624855"/>
            <a:ext cx="12191998" cy="0"/>
          </a:xfrm>
          <a:prstGeom prst="line">
            <a:avLst/>
          </a:prstGeom>
          <a:ln w="25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88FA83D7-83FF-45CE-8F50-A1B71F223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08" y="536984"/>
            <a:ext cx="5518666" cy="54629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97555C-F67A-48D1-90A7-96E545BC152A}"/>
              </a:ext>
            </a:extLst>
          </p:cNvPr>
          <p:cNvSpPr txBox="1"/>
          <p:nvPr/>
        </p:nvSpPr>
        <p:spPr>
          <a:xfrm>
            <a:off x="6817963" y="2531768"/>
            <a:ext cx="46467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콘텐츠</a:t>
            </a:r>
            <a:r>
              <a:rPr lang="en-US" altLang="ko-KR" sz="2400" b="1"/>
              <a:t>IT </a:t>
            </a:r>
            <a:r>
              <a:rPr lang="ko-KR" altLang="en-US" sz="2400" b="1"/>
              <a:t>코팅 콘테스트</a:t>
            </a:r>
            <a:endParaRPr lang="en-US" altLang="ko-KR" sz="2400" b="1"/>
          </a:p>
          <a:p>
            <a:endParaRPr lang="en-US" altLang="ko-KR" sz="2400" b="1"/>
          </a:p>
          <a:p>
            <a:r>
              <a:rPr lang="en-US" altLang="ko-KR" sz="2400" b="1"/>
              <a:t>Contents IT Coding Contest</a:t>
            </a:r>
          </a:p>
          <a:p>
            <a:endParaRPr lang="en-US" altLang="ko-KR" sz="2400" b="1"/>
          </a:p>
          <a:p>
            <a:r>
              <a:rPr lang="ko-KR" altLang="en-US" sz="2400" b="1"/>
              <a:t>대상 </a:t>
            </a:r>
            <a:r>
              <a:rPr lang="en-US" altLang="ko-KR" sz="2400" b="1"/>
              <a:t>: </a:t>
            </a:r>
            <a:r>
              <a:rPr lang="en-US" altLang="ko-KR" sz="2400" b="1" smtClean="0"/>
              <a:t>SW</a:t>
            </a:r>
            <a:r>
              <a:rPr lang="ko-KR" altLang="en-US" sz="2400" b="1" smtClean="0"/>
              <a:t>융합대학 </a:t>
            </a:r>
            <a:r>
              <a:rPr lang="en-US" altLang="ko-KR" sz="2400" b="1"/>
              <a:t>19</a:t>
            </a:r>
            <a:r>
              <a:rPr lang="ko-KR" altLang="en-US" sz="2400" b="1"/>
              <a:t>학번 및</a:t>
            </a:r>
            <a:endParaRPr lang="en-US" altLang="ko-KR" sz="2400" b="1"/>
          </a:p>
          <a:p>
            <a:r>
              <a:rPr lang="en-US" altLang="ko-KR" sz="2400" b="1"/>
              <a:t>        </a:t>
            </a:r>
            <a:r>
              <a:rPr lang="ko-KR" altLang="en-US" sz="2400" b="1"/>
              <a:t>콘텐츠</a:t>
            </a:r>
            <a:r>
              <a:rPr lang="en-US" altLang="ko-KR" sz="2400" b="1"/>
              <a:t>IT </a:t>
            </a:r>
            <a:r>
              <a:rPr lang="ko-KR" altLang="en-US" sz="2400" b="1"/>
              <a:t>전공생</a:t>
            </a:r>
            <a:endParaRPr lang="en-US" altLang="ko-KR" sz="2400" b="1"/>
          </a:p>
          <a:p>
            <a:endParaRPr lang="en-US" altLang="ko-KR" sz="2400" b="1"/>
          </a:p>
          <a:p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523165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E5B139D-833A-4BD4-9C48-428DB011EF51}"/>
              </a:ext>
            </a:extLst>
          </p:cNvPr>
          <p:cNvCxnSpPr>
            <a:cxnSpLocks/>
          </p:cNvCxnSpPr>
          <p:nvPr/>
        </p:nvCxnSpPr>
        <p:spPr>
          <a:xfrm>
            <a:off x="2" y="50421"/>
            <a:ext cx="12191998" cy="17624"/>
          </a:xfrm>
          <a:prstGeom prst="line">
            <a:avLst/>
          </a:prstGeom>
          <a:ln w="152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380FFEB-9840-46AD-B2C9-12C910736976}"/>
              </a:ext>
            </a:extLst>
          </p:cNvPr>
          <p:cNvCxnSpPr>
            <a:cxnSpLocks/>
          </p:cNvCxnSpPr>
          <p:nvPr/>
        </p:nvCxnSpPr>
        <p:spPr>
          <a:xfrm>
            <a:off x="75087" y="68045"/>
            <a:ext cx="0" cy="6789955"/>
          </a:xfrm>
          <a:prstGeom prst="line">
            <a:avLst/>
          </a:prstGeom>
          <a:ln w="152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FAF2B-3B03-455B-B93A-047F069A5883}"/>
              </a:ext>
            </a:extLst>
          </p:cNvPr>
          <p:cNvCxnSpPr>
            <a:cxnSpLocks/>
          </p:cNvCxnSpPr>
          <p:nvPr/>
        </p:nvCxnSpPr>
        <p:spPr>
          <a:xfrm>
            <a:off x="12128322" y="5287"/>
            <a:ext cx="0" cy="6852713"/>
          </a:xfrm>
          <a:prstGeom prst="line">
            <a:avLst/>
          </a:prstGeom>
          <a:ln w="152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2A2DBBB-2387-4783-8242-2EF53118811C}"/>
              </a:ext>
            </a:extLst>
          </p:cNvPr>
          <p:cNvCxnSpPr>
            <a:cxnSpLocks/>
          </p:cNvCxnSpPr>
          <p:nvPr/>
        </p:nvCxnSpPr>
        <p:spPr>
          <a:xfrm>
            <a:off x="2" y="224055"/>
            <a:ext cx="12191998" cy="0"/>
          </a:xfrm>
          <a:prstGeom prst="line">
            <a:avLst/>
          </a:prstGeom>
          <a:ln w="25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2A791E8-00B5-43B3-A3D4-7B68D1889596}"/>
              </a:ext>
            </a:extLst>
          </p:cNvPr>
          <p:cNvCxnSpPr>
            <a:cxnSpLocks/>
          </p:cNvCxnSpPr>
          <p:nvPr/>
        </p:nvCxnSpPr>
        <p:spPr>
          <a:xfrm>
            <a:off x="11940173" y="50421"/>
            <a:ext cx="0" cy="6807579"/>
          </a:xfrm>
          <a:prstGeom prst="line">
            <a:avLst/>
          </a:prstGeom>
          <a:ln w="25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AF99237-811A-420B-BAEC-01A8DE2FED87}"/>
              </a:ext>
            </a:extLst>
          </p:cNvPr>
          <p:cNvCxnSpPr>
            <a:cxnSpLocks/>
          </p:cNvCxnSpPr>
          <p:nvPr/>
        </p:nvCxnSpPr>
        <p:spPr>
          <a:xfrm>
            <a:off x="264212" y="120862"/>
            <a:ext cx="0" cy="6657609"/>
          </a:xfrm>
          <a:prstGeom prst="line">
            <a:avLst/>
          </a:prstGeom>
          <a:ln w="25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BBF873A-8B49-401F-A639-D459F4F7C2A8}"/>
              </a:ext>
            </a:extLst>
          </p:cNvPr>
          <p:cNvCxnSpPr>
            <a:cxnSpLocks/>
          </p:cNvCxnSpPr>
          <p:nvPr/>
        </p:nvCxnSpPr>
        <p:spPr>
          <a:xfrm>
            <a:off x="0" y="6778471"/>
            <a:ext cx="12191998" cy="17624"/>
          </a:xfrm>
          <a:prstGeom prst="line">
            <a:avLst/>
          </a:prstGeom>
          <a:ln w="152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B53F792-E41D-40B2-8D32-45E02D2BF499}"/>
              </a:ext>
            </a:extLst>
          </p:cNvPr>
          <p:cNvCxnSpPr>
            <a:cxnSpLocks/>
          </p:cNvCxnSpPr>
          <p:nvPr/>
        </p:nvCxnSpPr>
        <p:spPr>
          <a:xfrm>
            <a:off x="2" y="6624855"/>
            <a:ext cx="12191998" cy="0"/>
          </a:xfrm>
          <a:prstGeom prst="line">
            <a:avLst/>
          </a:prstGeom>
          <a:ln w="25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8F6E865-C4E2-4BB0-BBD5-228C1A18914A}"/>
              </a:ext>
            </a:extLst>
          </p:cNvPr>
          <p:cNvSpPr txBox="1"/>
          <p:nvPr/>
        </p:nvSpPr>
        <p:spPr>
          <a:xfrm>
            <a:off x="580166" y="560393"/>
            <a:ext cx="557265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3,4</a:t>
            </a:r>
            <a:r>
              <a:rPr lang="ko-KR" altLang="en-US" b="1"/>
              <a:t>학년 문제</a:t>
            </a:r>
            <a:endParaRPr lang="en-US" altLang="ko-KR" b="1"/>
          </a:p>
          <a:p>
            <a:endParaRPr lang="en-US" altLang="ko-KR" b="1"/>
          </a:p>
          <a:p>
            <a:r>
              <a:rPr lang="ko-KR" altLang="en-US" b="1"/>
              <a:t>자전하는 태양과 태양을 중심으로 공전과 자전을 </a:t>
            </a:r>
            <a:endParaRPr lang="en-US" altLang="ko-KR" b="1"/>
          </a:p>
          <a:p>
            <a:r>
              <a:rPr lang="ko-KR" altLang="en-US" b="1"/>
              <a:t>하는 지구를 만들어주세요</a:t>
            </a:r>
            <a:r>
              <a:rPr lang="en-US" altLang="ko-KR" b="1"/>
              <a:t>.</a:t>
            </a:r>
          </a:p>
          <a:p>
            <a:endParaRPr lang="en-US" altLang="ko-KR" b="1"/>
          </a:p>
          <a:p>
            <a:r>
              <a:rPr lang="ko-KR" altLang="en-US" b="1"/>
              <a:t>태양 </a:t>
            </a:r>
            <a:r>
              <a:rPr lang="en-US" altLang="ko-KR" b="1"/>
              <a:t>: sphere</a:t>
            </a:r>
          </a:p>
          <a:p>
            <a:r>
              <a:rPr lang="en-US" altLang="ko-KR" b="1"/>
              <a:t>Scale : 15,15,15</a:t>
            </a:r>
          </a:p>
          <a:p>
            <a:r>
              <a:rPr lang="en-US" altLang="ko-KR" b="1"/>
              <a:t>Position : 0,0,0</a:t>
            </a:r>
          </a:p>
          <a:p>
            <a:r>
              <a:rPr lang="ko-KR" altLang="en-US" b="1"/>
              <a:t>빛나도록 </a:t>
            </a:r>
            <a:r>
              <a:rPr lang="en-US" altLang="ko-KR" b="1"/>
              <a:t>point light</a:t>
            </a:r>
            <a:r>
              <a:rPr lang="ko-KR" altLang="en-US" b="1"/>
              <a:t>를</a:t>
            </a:r>
            <a:r>
              <a:rPr lang="en-US" altLang="ko-KR" b="1"/>
              <a:t> </a:t>
            </a:r>
            <a:r>
              <a:rPr lang="ko-KR" altLang="en-US" b="1"/>
              <a:t>자식으로 배치</a:t>
            </a:r>
            <a:endParaRPr lang="en-US" altLang="ko-KR" b="1"/>
          </a:p>
          <a:p>
            <a:endParaRPr lang="en-US" altLang="ko-KR" b="1"/>
          </a:p>
          <a:p>
            <a:r>
              <a:rPr lang="ko-KR" altLang="en-US" b="1"/>
              <a:t>지구 </a:t>
            </a:r>
            <a:r>
              <a:rPr lang="en-US" altLang="ko-KR" b="1"/>
              <a:t>: sphere</a:t>
            </a:r>
          </a:p>
          <a:p>
            <a:r>
              <a:rPr lang="en-US" altLang="ko-KR" b="1"/>
              <a:t>Scale</a:t>
            </a:r>
            <a:r>
              <a:rPr lang="ko-KR" altLang="en-US" b="1"/>
              <a:t> </a:t>
            </a:r>
            <a:r>
              <a:rPr lang="en-US" altLang="ko-KR" b="1"/>
              <a:t>:</a:t>
            </a:r>
            <a:r>
              <a:rPr lang="ko-KR" altLang="en-US" b="1"/>
              <a:t> </a:t>
            </a:r>
            <a:r>
              <a:rPr lang="en-US" altLang="ko-KR" b="1"/>
              <a:t>1,1,1</a:t>
            </a:r>
          </a:p>
          <a:p>
            <a:r>
              <a:rPr lang="en-US" altLang="ko-KR" b="1"/>
              <a:t>Position : 0,0,1</a:t>
            </a:r>
          </a:p>
          <a:p>
            <a:endParaRPr lang="en-US" altLang="ko-KR" b="1"/>
          </a:p>
          <a:p>
            <a:r>
              <a:rPr lang="ko-KR" altLang="en-US" b="1"/>
              <a:t>태양의 자식으로 배치</a:t>
            </a:r>
            <a:endParaRPr lang="en-US" altLang="ko-KR" b="1"/>
          </a:p>
          <a:p>
            <a:r>
              <a:rPr lang="ko-KR" altLang="en-US" b="1"/>
              <a:t>태양 주위를 </a:t>
            </a:r>
            <a:r>
              <a:rPr lang="en-US" altLang="ko-KR" b="1"/>
              <a:t>1</a:t>
            </a:r>
            <a:r>
              <a:rPr lang="ko-KR" altLang="en-US" b="1"/>
              <a:t>초에 </a:t>
            </a:r>
            <a:r>
              <a:rPr lang="en-US" altLang="ko-KR" b="1"/>
              <a:t>72</a:t>
            </a:r>
            <a:r>
              <a:rPr lang="ko-KR" altLang="en-US" b="1"/>
              <a:t>도씩 회전 </a:t>
            </a:r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r>
              <a:rPr lang="ko-KR" altLang="en-US" b="1"/>
              <a:t>태양과 지구 같도록</a:t>
            </a:r>
            <a:r>
              <a:rPr lang="en-US" altLang="ko-KR" b="1"/>
              <a:t>, </a:t>
            </a:r>
            <a:r>
              <a:rPr lang="ko-KR" altLang="en-US" b="1"/>
              <a:t>적절한 텍스처 사용</a:t>
            </a:r>
            <a:endParaRPr lang="en-US" altLang="ko-KR" b="1"/>
          </a:p>
          <a:p>
            <a:r>
              <a:rPr lang="ko-KR" altLang="en-US" b="1"/>
              <a:t>이쁘면 됩니다</a:t>
            </a:r>
            <a:r>
              <a:rPr lang="en-US" altLang="ko-KR" b="1"/>
              <a:t>.</a:t>
            </a:r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925B94B-6C71-4B65-A322-21B67921D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F08236B-6361-4A47-AE78-888D89B5B36B}"/>
              </a:ext>
            </a:extLst>
          </p:cNvPr>
          <p:cNvCxnSpPr>
            <a:cxnSpLocks/>
          </p:cNvCxnSpPr>
          <p:nvPr/>
        </p:nvCxnSpPr>
        <p:spPr>
          <a:xfrm>
            <a:off x="6071817" y="0"/>
            <a:ext cx="54440" cy="6858000"/>
          </a:xfrm>
          <a:prstGeom prst="line">
            <a:avLst/>
          </a:prstGeom>
          <a:ln w="25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4">
            <a:extLst>
              <a:ext uri="{FF2B5EF4-FFF2-40B4-BE49-F238E27FC236}">
                <a16:creationId xmlns:a16="http://schemas.microsoft.com/office/drawing/2014/main" id="{35711299-9B82-4A49-BBB7-D1D4ECD85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491"/>
            <a:ext cx="18953949" cy="59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F9DB66-DB18-40ED-8C81-9CEBC93E9853}"/>
              </a:ext>
            </a:extLst>
          </p:cNvPr>
          <p:cNvSpPr txBox="1"/>
          <p:nvPr/>
        </p:nvSpPr>
        <p:spPr>
          <a:xfrm>
            <a:off x="6651981" y="1107301"/>
            <a:ext cx="55726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실행시 잘보이는 곳에 학번과</a:t>
            </a:r>
            <a:r>
              <a:rPr lang="en-US" altLang="ko-KR" b="1"/>
              <a:t>, </a:t>
            </a:r>
            <a:r>
              <a:rPr lang="ko-KR" altLang="en-US" b="1"/>
              <a:t>이름이 보이도록 </a:t>
            </a:r>
            <a:endParaRPr lang="en-US" altLang="ko-KR" b="1"/>
          </a:p>
          <a:p>
            <a:r>
              <a:rPr lang="ko-KR" altLang="en-US" b="1"/>
              <a:t>텍스트 배치</a:t>
            </a:r>
            <a:r>
              <a:rPr lang="en-US" altLang="ko-KR" b="1"/>
              <a:t>. (UI </a:t>
            </a:r>
            <a:r>
              <a:rPr lang="ko-KR" altLang="en-US" b="1"/>
              <a:t>사용</a:t>
            </a:r>
            <a:r>
              <a:rPr lang="en-US" altLang="ko-KR" b="1"/>
              <a:t>)</a:t>
            </a:r>
          </a:p>
          <a:p>
            <a:endParaRPr lang="en-US" altLang="ko-KR" b="1"/>
          </a:p>
          <a:p>
            <a:r>
              <a:rPr lang="ko-KR" altLang="en-US" b="1"/>
              <a:t>지구가 태양을 </a:t>
            </a:r>
            <a:r>
              <a:rPr lang="en-US" altLang="ko-KR" b="1"/>
              <a:t>1</a:t>
            </a:r>
            <a:r>
              <a:rPr lang="ko-KR" altLang="en-US" b="1"/>
              <a:t>초에 </a:t>
            </a:r>
            <a:r>
              <a:rPr lang="en-US" altLang="ko-KR" b="1"/>
              <a:t>72</a:t>
            </a:r>
            <a:r>
              <a:rPr lang="ko-KR" altLang="en-US" b="1"/>
              <a:t>도씩 회전하므로</a:t>
            </a:r>
            <a:r>
              <a:rPr lang="en-US" altLang="ko-KR" b="1"/>
              <a:t>, </a:t>
            </a:r>
          </a:p>
          <a:p>
            <a:r>
              <a:rPr lang="ko-KR" altLang="en-US" b="1"/>
              <a:t>유니티 세계에서의 </a:t>
            </a:r>
            <a:r>
              <a:rPr lang="en-US" altLang="ko-KR" b="1"/>
              <a:t>1</a:t>
            </a:r>
            <a:r>
              <a:rPr lang="ko-KR" altLang="en-US" b="1"/>
              <a:t>년은 </a:t>
            </a:r>
            <a:r>
              <a:rPr lang="en-US" altLang="ko-KR" b="1"/>
              <a:t>5</a:t>
            </a:r>
            <a:r>
              <a:rPr lang="ko-KR" altLang="en-US" b="1"/>
              <a:t>초 입니다</a:t>
            </a:r>
            <a:r>
              <a:rPr lang="en-US" altLang="ko-KR" b="1"/>
              <a:t>.</a:t>
            </a:r>
          </a:p>
          <a:p>
            <a:endParaRPr lang="en-US" altLang="ko-KR" b="1"/>
          </a:p>
          <a:p>
            <a:r>
              <a:rPr lang="ko-KR" altLang="en-US" b="1"/>
              <a:t>실행시 화면 왼쪽 하단에</a:t>
            </a:r>
            <a:r>
              <a:rPr lang="en-US" altLang="ko-KR" b="1"/>
              <a:t>, </a:t>
            </a:r>
            <a:r>
              <a:rPr lang="ko-KR" altLang="en-US" b="1"/>
              <a:t>현재 몇 년이 지났는지</a:t>
            </a:r>
            <a:endParaRPr lang="en-US" altLang="ko-KR" b="1"/>
          </a:p>
          <a:p>
            <a:r>
              <a:rPr lang="ko-KR" altLang="en-US" b="1"/>
              <a:t>보이도록 텍스트를 배치하세요</a:t>
            </a:r>
            <a:r>
              <a:rPr lang="en-US" altLang="ko-KR" b="1"/>
              <a:t>. (UI </a:t>
            </a:r>
            <a:r>
              <a:rPr lang="ko-KR" altLang="en-US" b="1"/>
              <a:t>사용</a:t>
            </a:r>
            <a:r>
              <a:rPr lang="en-US" altLang="ko-KR" b="1"/>
              <a:t>)</a:t>
            </a:r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FFC99B-10BE-4FBA-8786-1403A7F78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376" y="3776355"/>
            <a:ext cx="4258796" cy="23561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02D7D9-4FA2-472A-BDC5-A7EB4D8F58F7}"/>
              </a:ext>
            </a:extLst>
          </p:cNvPr>
          <p:cNvSpPr txBox="1"/>
          <p:nvPr/>
        </p:nvSpPr>
        <p:spPr>
          <a:xfrm>
            <a:off x="8240584" y="6190728"/>
            <a:ext cx="340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&lt;</a:t>
            </a:r>
            <a:r>
              <a:rPr lang="ko-KR" altLang="en-US" sz="1600"/>
              <a:t>태양과 지구 예시</a:t>
            </a:r>
            <a:r>
              <a:rPr lang="en-US" altLang="ko-KR" sz="1600"/>
              <a:t>&gt;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53234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E5B139D-833A-4BD4-9C48-428DB011EF51}"/>
              </a:ext>
            </a:extLst>
          </p:cNvPr>
          <p:cNvCxnSpPr>
            <a:cxnSpLocks/>
          </p:cNvCxnSpPr>
          <p:nvPr/>
        </p:nvCxnSpPr>
        <p:spPr>
          <a:xfrm>
            <a:off x="2" y="50421"/>
            <a:ext cx="12191998" cy="17624"/>
          </a:xfrm>
          <a:prstGeom prst="line">
            <a:avLst/>
          </a:prstGeom>
          <a:ln w="152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380FFEB-9840-46AD-B2C9-12C910736976}"/>
              </a:ext>
            </a:extLst>
          </p:cNvPr>
          <p:cNvCxnSpPr>
            <a:cxnSpLocks/>
          </p:cNvCxnSpPr>
          <p:nvPr/>
        </p:nvCxnSpPr>
        <p:spPr>
          <a:xfrm>
            <a:off x="75087" y="68045"/>
            <a:ext cx="0" cy="6789955"/>
          </a:xfrm>
          <a:prstGeom prst="line">
            <a:avLst/>
          </a:prstGeom>
          <a:ln w="152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FAF2B-3B03-455B-B93A-047F069A5883}"/>
              </a:ext>
            </a:extLst>
          </p:cNvPr>
          <p:cNvCxnSpPr>
            <a:cxnSpLocks/>
          </p:cNvCxnSpPr>
          <p:nvPr/>
        </p:nvCxnSpPr>
        <p:spPr>
          <a:xfrm>
            <a:off x="12128322" y="5287"/>
            <a:ext cx="0" cy="6852713"/>
          </a:xfrm>
          <a:prstGeom prst="line">
            <a:avLst/>
          </a:prstGeom>
          <a:ln w="152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2A2DBBB-2387-4783-8242-2EF53118811C}"/>
              </a:ext>
            </a:extLst>
          </p:cNvPr>
          <p:cNvCxnSpPr>
            <a:cxnSpLocks/>
          </p:cNvCxnSpPr>
          <p:nvPr/>
        </p:nvCxnSpPr>
        <p:spPr>
          <a:xfrm>
            <a:off x="2" y="224055"/>
            <a:ext cx="12191998" cy="0"/>
          </a:xfrm>
          <a:prstGeom prst="line">
            <a:avLst/>
          </a:prstGeom>
          <a:ln w="25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2A791E8-00B5-43B3-A3D4-7B68D1889596}"/>
              </a:ext>
            </a:extLst>
          </p:cNvPr>
          <p:cNvCxnSpPr>
            <a:cxnSpLocks/>
          </p:cNvCxnSpPr>
          <p:nvPr/>
        </p:nvCxnSpPr>
        <p:spPr>
          <a:xfrm>
            <a:off x="11940173" y="50421"/>
            <a:ext cx="0" cy="6807579"/>
          </a:xfrm>
          <a:prstGeom prst="line">
            <a:avLst/>
          </a:prstGeom>
          <a:ln w="25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AF99237-811A-420B-BAEC-01A8DE2FED87}"/>
              </a:ext>
            </a:extLst>
          </p:cNvPr>
          <p:cNvCxnSpPr>
            <a:cxnSpLocks/>
          </p:cNvCxnSpPr>
          <p:nvPr/>
        </p:nvCxnSpPr>
        <p:spPr>
          <a:xfrm>
            <a:off x="264212" y="120862"/>
            <a:ext cx="0" cy="6657609"/>
          </a:xfrm>
          <a:prstGeom prst="line">
            <a:avLst/>
          </a:prstGeom>
          <a:ln w="25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BBF873A-8B49-401F-A639-D459F4F7C2A8}"/>
              </a:ext>
            </a:extLst>
          </p:cNvPr>
          <p:cNvCxnSpPr>
            <a:cxnSpLocks/>
          </p:cNvCxnSpPr>
          <p:nvPr/>
        </p:nvCxnSpPr>
        <p:spPr>
          <a:xfrm>
            <a:off x="0" y="6778471"/>
            <a:ext cx="12191998" cy="17624"/>
          </a:xfrm>
          <a:prstGeom prst="line">
            <a:avLst/>
          </a:prstGeom>
          <a:ln w="152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B53F792-E41D-40B2-8D32-45E02D2BF499}"/>
              </a:ext>
            </a:extLst>
          </p:cNvPr>
          <p:cNvCxnSpPr>
            <a:cxnSpLocks/>
          </p:cNvCxnSpPr>
          <p:nvPr/>
        </p:nvCxnSpPr>
        <p:spPr>
          <a:xfrm>
            <a:off x="2" y="6624855"/>
            <a:ext cx="12191998" cy="0"/>
          </a:xfrm>
          <a:prstGeom prst="line">
            <a:avLst/>
          </a:prstGeom>
          <a:ln w="25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2925B94B-6C71-4B65-A322-21B67921D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F08236B-6361-4A47-AE78-888D89B5B36B}"/>
              </a:ext>
            </a:extLst>
          </p:cNvPr>
          <p:cNvCxnSpPr>
            <a:cxnSpLocks/>
          </p:cNvCxnSpPr>
          <p:nvPr/>
        </p:nvCxnSpPr>
        <p:spPr>
          <a:xfrm>
            <a:off x="6071817" y="0"/>
            <a:ext cx="54440" cy="6858000"/>
          </a:xfrm>
          <a:prstGeom prst="line">
            <a:avLst/>
          </a:prstGeom>
          <a:ln w="25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4">
            <a:extLst>
              <a:ext uri="{FF2B5EF4-FFF2-40B4-BE49-F238E27FC236}">
                <a16:creationId xmlns:a16="http://schemas.microsoft.com/office/drawing/2014/main" id="{35711299-9B82-4A49-BBB7-D1D4ECD85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491"/>
            <a:ext cx="18953949" cy="59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E3334D-0FA7-4A13-B8C3-59F6F6CFFB38}"/>
              </a:ext>
            </a:extLst>
          </p:cNvPr>
          <p:cNvSpPr/>
          <p:nvPr/>
        </p:nvSpPr>
        <p:spPr>
          <a:xfrm>
            <a:off x="1616373" y="2726661"/>
            <a:ext cx="3803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/>
              <a:t>상품 목록</a:t>
            </a:r>
            <a:endParaRPr lang="en-US" altLang="ko-KR" b="1"/>
          </a:p>
          <a:p>
            <a:endParaRPr lang="en-US" altLang="ko-KR"/>
          </a:p>
          <a:p>
            <a:r>
              <a:rPr lang="ko-KR" altLang="en-US"/>
              <a:t>에어팟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명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신세계 상품권 </a:t>
            </a:r>
            <a:r>
              <a:rPr lang="en-US" altLang="ko-KR"/>
              <a:t>5</a:t>
            </a:r>
            <a:r>
              <a:rPr lang="ko-KR" altLang="en-US"/>
              <a:t>만원 </a:t>
            </a:r>
            <a:r>
              <a:rPr lang="en-US" altLang="ko-KR"/>
              <a:t>: 2</a:t>
            </a:r>
            <a:r>
              <a:rPr lang="ko-KR" altLang="en-US"/>
              <a:t>명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올리브영 상품권 </a:t>
            </a:r>
            <a:r>
              <a:rPr lang="en-US" altLang="ko-KR"/>
              <a:t>3</a:t>
            </a:r>
            <a:r>
              <a:rPr lang="ko-KR" altLang="en-US"/>
              <a:t>만원 </a:t>
            </a:r>
            <a:r>
              <a:rPr lang="en-US" altLang="ko-KR"/>
              <a:t>: 2</a:t>
            </a:r>
            <a:r>
              <a:rPr lang="ko-KR" altLang="en-US"/>
              <a:t>명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치킨 기프티콘 </a:t>
            </a:r>
            <a:r>
              <a:rPr lang="en-US" altLang="ko-KR"/>
              <a:t>2</a:t>
            </a:r>
            <a:r>
              <a:rPr lang="ko-KR" altLang="en-US"/>
              <a:t>만원 상당 </a:t>
            </a:r>
            <a:r>
              <a:rPr lang="en-US" altLang="ko-KR"/>
              <a:t>: 3</a:t>
            </a:r>
            <a:r>
              <a:rPr lang="ko-KR" altLang="en-US"/>
              <a:t>명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영화쿠폰 </a:t>
            </a:r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: 11</a:t>
            </a:r>
            <a:r>
              <a:rPr lang="ko-KR" altLang="en-US"/>
              <a:t>명</a:t>
            </a:r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2559B0-2996-4D64-AAAC-980DAAA7EB1F}"/>
              </a:ext>
            </a:extLst>
          </p:cNvPr>
          <p:cNvSpPr txBox="1"/>
          <p:nvPr/>
        </p:nvSpPr>
        <p:spPr>
          <a:xfrm>
            <a:off x="1648211" y="849922"/>
            <a:ext cx="4089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추첨 방법 </a:t>
            </a:r>
            <a:endParaRPr lang="en-US" altLang="ko-KR" b="1"/>
          </a:p>
          <a:p>
            <a:endParaRPr lang="en-US" altLang="ko-KR" b="1"/>
          </a:p>
          <a:p>
            <a:r>
              <a:rPr lang="ko-KR" altLang="en-US" b="1"/>
              <a:t>응모한 학우분들 중 정답을 맞춘 </a:t>
            </a:r>
            <a:endParaRPr lang="en-US" altLang="ko-KR" b="1"/>
          </a:p>
          <a:p>
            <a:r>
              <a:rPr lang="ko-KR" altLang="en-US" b="1"/>
              <a:t>학우분들에 한해 랜덤 추첨 진행</a:t>
            </a:r>
            <a:endParaRPr lang="en-US" altLang="ko-KR" b="1"/>
          </a:p>
          <a:p>
            <a:endParaRPr lang="en-US" altLang="ko-KR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4AC2BE-177C-40F7-8F69-8DA3CD4E0127}"/>
              </a:ext>
            </a:extLst>
          </p:cNvPr>
          <p:cNvSpPr txBox="1"/>
          <p:nvPr/>
        </p:nvSpPr>
        <p:spPr>
          <a:xfrm>
            <a:off x="7696938" y="2992459"/>
            <a:ext cx="5572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고생하셨습니다</a:t>
            </a:r>
            <a:r>
              <a:rPr lang="en-US" altLang="ko-KR" b="1"/>
              <a:t>.</a:t>
            </a:r>
          </a:p>
          <a:p>
            <a:endParaRPr lang="en-US" altLang="ko-KR" b="1"/>
          </a:p>
          <a:p>
            <a:r>
              <a:rPr lang="ko-KR" altLang="en-US" b="1"/>
              <a:t>추운날씨 감기조심하세요</a:t>
            </a:r>
            <a:r>
              <a:rPr lang="en-US" altLang="ko-KR" b="1"/>
              <a:t>!</a:t>
            </a: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788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E5B139D-833A-4BD4-9C48-428DB011EF51}"/>
              </a:ext>
            </a:extLst>
          </p:cNvPr>
          <p:cNvCxnSpPr>
            <a:cxnSpLocks/>
          </p:cNvCxnSpPr>
          <p:nvPr/>
        </p:nvCxnSpPr>
        <p:spPr>
          <a:xfrm>
            <a:off x="2" y="50421"/>
            <a:ext cx="12191998" cy="17624"/>
          </a:xfrm>
          <a:prstGeom prst="line">
            <a:avLst/>
          </a:prstGeom>
          <a:ln w="152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380FFEB-9840-46AD-B2C9-12C910736976}"/>
              </a:ext>
            </a:extLst>
          </p:cNvPr>
          <p:cNvCxnSpPr>
            <a:cxnSpLocks/>
          </p:cNvCxnSpPr>
          <p:nvPr/>
        </p:nvCxnSpPr>
        <p:spPr>
          <a:xfrm>
            <a:off x="75087" y="68045"/>
            <a:ext cx="0" cy="6789955"/>
          </a:xfrm>
          <a:prstGeom prst="line">
            <a:avLst/>
          </a:prstGeom>
          <a:ln w="152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FAF2B-3B03-455B-B93A-047F069A5883}"/>
              </a:ext>
            </a:extLst>
          </p:cNvPr>
          <p:cNvCxnSpPr>
            <a:cxnSpLocks/>
          </p:cNvCxnSpPr>
          <p:nvPr/>
        </p:nvCxnSpPr>
        <p:spPr>
          <a:xfrm>
            <a:off x="12128322" y="5287"/>
            <a:ext cx="0" cy="6852713"/>
          </a:xfrm>
          <a:prstGeom prst="line">
            <a:avLst/>
          </a:prstGeom>
          <a:ln w="152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2A2DBBB-2387-4783-8242-2EF53118811C}"/>
              </a:ext>
            </a:extLst>
          </p:cNvPr>
          <p:cNvCxnSpPr>
            <a:cxnSpLocks/>
          </p:cNvCxnSpPr>
          <p:nvPr/>
        </p:nvCxnSpPr>
        <p:spPr>
          <a:xfrm>
            <a:off x="2" y="224055"/>
            <a:ext cx="12191998" cy="0"/>
          </a:xfrm>
          <a:prstGeom prst="line">
            <a:avLst/>
          </a:prstGeom>
          <a:ln w="25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2A791E8-00B5-43B3-A3D4-7B68D1889596}"/>
              </a:ext>
            </a:extLst>
          </p:cNvPr>
          <p:cNvCxnSpPr>
            <a:cxnSpLocks/>
          </p:cNvCxnSpPr>
          <p:nvPr/>
        </p:nvCxnSpPr>
        <p:spPr>
          <a:xfrm>
            <a:off x="11940173" y="50421"/>
            <a:ext cx="0" cy="6807579"/>
          </a:xfrm>
          <a:prstGeom prst="line">
            <a:avLst/>
          </a:prstGeom>
          <a:ln w="25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AF99237-811A-420B-BAEC-01A8DE2FED87}"/>
              </a:ext>
            </a:extLst>
          </p:cNvPr>
          <p:cNvCxnSpPr>
            <a:cxnSpLocks/>
          </p:cNvCxnSpPr>
          <p:nvPr/>
        </p:nvCxnSpPr>
        <p:spPr>
          <a:xfrm>
            <a:off x="264212" y="120862"/>
            <a:ext cx="0" cy="6657609"/>
          </a:xfrm>
          <a:prstGeom prst="line">
            <a:avLst/>
          </a:prstGeom>
          <a:ln w="25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BBF873A-8B49-401F-A639-D459F4F7C2A8}"/>
              </a:ext>
            </a:extLst>
          </p:cNvPr>
          <p:cNvCxnSpPr>
            <a:cxnSpLocks/>
          </p:cNvCxnSpPr>
          <p:nvPr/>
        </p:nvCxnSpPr>
        <p:spPr>
          <a:xfrm>
            <a:off x="0" y="6778471"/>
            <a:ext cx="12191998" cy="17624"/>
          </a:xfrm>
          <a:prstGeom prst="line">
            <a:avLst/>
          </a:prstGeom>
          <a:ln w="152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B53F792-E41D-40B2-8D32-45E02D2BF499}"/>
              </a:ext>
            </a:extLst>
          </p:cNvPr>
          <p:cNvCxnSpPr>
            <a:cxnSpLocks/>
          </p:cNvCxnSpPr>
          <p:nvPr/>
        </p:nvCxnSpPr>
        <p:spPr>
          <a:xfrm>
            <a:off x="2" y="6624855"/>
            <a:ext cx="12191998" cy="0"/>
          </a:xfrm>
          <a:prstGeom prst="line">
            <a:avLst/>
          </a:prstGeom>
          <a:ln w="25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7B05219-FB1F-4646-B3B2-FA0A3146F0F8}"/>
              </a:ext>
            </a:extLst>
          </p:cNvPr>
          <p:cNvSpPr txBox="1"/>
          <p:nvPr/>
        </p:nvSpPr>
        <p:spPr>
          <a:xfrm>
            <a:off x="574639" y="531041"/>
            <a:ext cx="55726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참여방법</a:t>
            </a:r>
            <a:endParaRPr lang="en-US" altLang="ko-KR" b="1"/>
          </a:p>
          <a:p>
            <a:r>
              <a:rPr lang="en-US" altLang="ko-KR"/>
              <a:t> </a:t>
            </a:r>
            <a:r>
              <a:rPr lang="ko-KR" altLang="en-US"/>
              <a:t>자신의 학년에 맞는 문제를 푼 후 </a:t>
            </a:r>
            <a:r>
              <a:rPr lang="en-US" altLang="ko-KR"/>
              <a:t>e-mail </a:t>
            </a:r>
            <a:r>
              <a:rPr lang="ko-KR" altLang="en-US"/>
              <a:t>제출</a:t>
            </a:r>
            <a:endParaRPr lang="en-US" altLang="ko-KR"/>
          </a:p>
          <a:p>
            <a:endParaRPr lang="en-US" altLang="ko-KR"/>
          </a:p>
          <a:p>
            <a:r>
              <a:rPr lang="ko-KR" altLang="en-US" b="1"/>
              <a:t>제출방법</a:t>
            </a:r>
            <a:r>
              <a:rPr lang="ko-KR" altLang="en-US"/>
              <a:t> </a:t>
            </a:r>
            <a:endParaRPr lang="en-US" altLang="ko-KR"/>
          </a:p>
          <a:p>
            <a:r>
              <a:rPr lang="en-US" altLang="ko-KR"/>
              <a:t> Java,</a:t>
            </a:r>
            <a:r>
              <a:rPr lang="ko-KR" altLang="en-US"/>
              <a:t> </a:t>
            </a:r>
            <a:r>
              <a:rPr lang="en-US" altLang="ko-KR"/>
              <a:t>C</a:t>
            </a:r>
            <a:r>
              <a:rPr lang="ko-KR" altLang="en-US"/>
              <a:t> </a:t>
            </a:r>
            <a:r>
              <a:rPr lang="en-US" altLang="ko-KR"/>
              <a:t> :  </a:t>
            </a:r>
            <a:r>
              <a:rPr lang="ko-KR" altLang="en-US" smtClean="0"/>
              <a:t>소스코드</a:t>
            </a:r>
            <a:r>
              <a:rPr lang="en-US" altLang="ko-KR" smtClean="0"/>
              <a:t>,</a:t>
            </a:r>
            <a:r>
              <a:rPr lang="ko-KR" altLang="en-US" smtClean="0"/>
              <a:t> 출력결과</a:t>
            </a:r>
            <a:r>
              <a:rPr lang="en-US" altLang="ko-KR" smtClean="0"/>
              <a:t>,</a:t>
            </a:r>
          </a:p>
          <a:p>
            <a:r>
              <a:rPr lang="en-US" altLang="ko-KR" smtClean="0"/>
              <a:t>	  Evernote </a:t>
            </a:r>
            <a:r>
              <a:rPr lang="ko-KR" altLang="en-US" smtClean="0"/>
              <a:t>양식참고</a:t>
            </a:r>
            <a:r>
              <a:rPr lang="en-US" altLang="ko-KR" smtClean="0"/>
              <a:t> </a:t>
            </a:r>
            <a:endParaRPr lang="en-US" altLang="ko-KR"/>
          </a:p>
          <a:p>
            <a:r>
              <a:rPr lang="en-US" altLang="ko-KR"/>
              <a:t> 	</a:t>
            </a:r>
          </a:p>
          <a:p>
            <a:r>
              <a:rPr lang="en-US" altLang="ko-KR"/>
              <a:t> Unity : </a:t>
            </a:r>
            <a:r>
              <a:rPr lang="ko-KR" altLang="en-US"/>
              <a:t>프로젝트 전체 </a:t>
            </a:r>
            <a:r>
              <a:rPr lang="ko-KR" altLang="en-US" smtClean="0"/>
              <a:t>압축파일</a:t>
            </a:r>
            <a:r>
              <a:rPr lang="en-US" altLang="ko-KR" smtClean="0"/>
              <a:t>, </a:t>
            </a:r>
            <a:r>
              <a:rPr lang="ko-KR" altLang="en-US" smtClean="0"/>
              <a:t>결과 사진</a:t>
            </a:r>
            <a:r>
              <a:rPr lang="en-US" altLang="ko-KR" smtClean="0"/>
              <a:t>,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       Evernote </a:t>
            </a:r>
            <a:r>
              <a:rPr lang="ko-KR" altLang="en-US" smtClean="0"/>
              <a:t>양식참고</a:t>
            </a:r>
            <a:endParaRPr lang="en-US" altLang="ko-KR"/>
          </a:p>
          <a:p>
            <a:r>
              <a:rPr lang="en-US" altLang="ko-KR"/>
              <a:t>          </a:t>
            </a:r>
          </a:p>
          <a:p>
            <a:r>
              <a:rPr lang="ko-KR" altLang="en-US" b="1"/>
              <a:t>문제 영역</a:t>
            </a:r>
            <a:endParaRPr lang="en-US" altLang="ko-KR" b="1"/>
          </a:p>
          <a:p>
            <a:r>
              <a:rPr lang="en-US" altLang="ko-KR"/>
              <a:t>1</a:t>
            </a:r>
            <a:r>
              <a:rPr lang="ko-KR" altLang="en-US"/>
              <a:t>학년 </a:t>
            </a:r>
            <a:r>
              <a:rPr lang="en-US" altLang="ko-KR"/>
              <a:t>: Java</a:t>
            </a:r>
          </a:p>
          <a:p>
            <a:r>
              <a:rPr lang="en-US" altLang="ko-KR"/>
              <a:t>2</a:t>
            </a:r>
            <a:r>
              <a:rPr lang="ko-KR" altLang="en-US"/>
              <a:t>학년 </a:t>
            </a:r>
            <a:r>
              <a:rPr lang="en-US" altLang="ko-KR"/>
              <a:t>: C</a:t>
            </a:r>
            <a:r>
              <a:rPr lang="ko-KR" altLang="en-US"/>
              <a:t>언어 </a:t>
            </a:r>
            <a:endParaRPr lang="en-US" altLang="ko-KR"/>
          </a:p>
          <a:p>
            <a:r>
              <a:rPr lang="en-US" altLang="ko-KR"/>
              <a:t>3,4 </a:t>
            </a:r>
            <a:r>
              <a:rPr lang="ko-KR" altLang="en-US"/>
              <a:t>학년 </a:t>
            </a:r>
            <a:r>
              <a:rPr lang="en-US" altLang="ko-KR"/>
              <a:t>: Unity </a:t>
            </a:r>
          </a:p>
          <a:p>
            <a:endParaRPr lang="en-US" altLang="ko-KR"/>
          </a:p>
          <a:p>
            <a:r>
              <a:rPr lang="en-US" altLang="ko-KR"/>
              <a:t>→</a:t>
            </a:r>
            <a:r>
              <a:rPr lang="ko-KR" altLang="en-US"/>
              <a:t>유니티 사용불가 </a:t>
            </a:r>
            <a:r>
              <a:rPr lang="en-US" altLang="ko-KR"/>
              <a:t>3,4 </a:t>
            </a:r>
            <a:r>
              <a:rPr lang="ko-KR" altLang="en-US"/>
              <a:t>학년 학우분들은</a:t>
            </a:r>
            <a:endParaRPr lang="en-US" altLang="ko-KR"/>
          </a:p>
          <a:p>
            <a:r>
              <a:rPr lang="en-US" altLang="ko-KR"/>
              <a:t>   1,2 </a:t>
            </a:r>
            <a:r>
              <a:rPr lang="ko-KR" altLang="en-US"/>
              <a:t>학년 문제를 </a:t>
            </a:r>
            <a:r>
              <a:rPr lang="ko-KR" altLang="en-US">
                <a:solidFill>
                  <a:srgbClr val="FF0000"/>
                </a:solidFill>
              </a:rPr>
              <a:t>모두</a:t>
            </a:r>
            <a:r>
              <a:rPr lang="ko-KR" altLang="en-US"/>
              <a:t> 제출하시면 됩니다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376001-8D81-46AD-8331-49903C8E87C7}"/>
              </a:ext>
            </a:extLst>
          </p:cNvPr>
          <p:cNvSpPr txBox="1"/>
          <p:nvPr/>
        </p:nvSpPr>
        <p:spPr>
          <a:xfrm>
            <a:off x="6614271" y="946991"/>
            <a:ext cx="513677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1</a:t>
            </a:r>
            <a:r>
              <a:rPr lang="ko-KR" altLang="en-US" b="1"/>
              <a:t>학년 제출 </a:t>
            </a:r>
            <a:r>
              <a:rPr lang="en-US" altLang="ko-KR" b="1"/>
              <a:t>e-mail</a:t>
            </a:r>
          </a:p>
          <a:p>
            <a:r>
              <a:rPr lang="en-US" altLang="ko-KR" b="1"/>
              <a:t>: </a:t>
            </a:r>
            <a:r>
              <a:rPr lang="en-US" altLang="ko-KR" b="1">
                <a:hlinkClick r:id="rId2"/>
              </a:rPr>
              <a:t>20195219@hallym.ac.kr</a:t>
            </a:r>
            <a:endParaRPr lang="en-US" altLang="ko-KR" b="1"/>
          </a:p>
          <a:p>
            <a:endParaRPr lang="en-US" altLang="ko-KR" b="1"/>
          </a:p>
          <a:p>
            <a:r>
              <a:rPr lang="en-US" altLang="ko-KR" b="1"/>
              <a:t>2</a:t>
            </a:r>
            <a:r>
              <a:rPr lang="ko-KR" altLang="en-US" b="1"/>
              <a:t>학년 제출 </a:t>
            </a:r>
            <a:r>
              <a:rPr lang="en-US" altLang="ko-KR" b="1"/>
              <a:t>e-mail</a:t>
            </a:r>
          </a:p>
          <a:p>
            <a:r>
              <a:rPr lang="en-US" altLang="ko-KR" b="1"/>
              <a:t>: </a:t>
            </a:r>
            <a:r>
              <a:rPr lang="en-US" altLang="ko-KR" b="1">
                <a:hlinkClick r:id="rId3"/>
              </a:rPr>
              <a:t>20155316@hallym.ac.kr</a:t>
            </a:r>
            <a:endParaRPr lang="en-US" altLang="ko-KR" b="1"/>
          </a:p>
          <a:p>
            <a:endParaRPr lang="en-US" altLang="ko-KR" b="1"/>
          </a:p>
          <a:p>
            <a:r>
              <a:rPr lang="en-US" altLang="ko-KR" b="1"/>
              <a:t>3,4</a:t>
            </a:r>
            <a:r>
              <a:rPr lang="ko-KR" altLang="en-US" b="1"/>
              <a:t>학년 제출 </a:t>
            </a:r>
            <a:r>
              <a:rPr lang="en-US" altLang="ko-KR" b="1"/>
              <a:t>e-mail</a:t>
            </a:r>
          </a:p>
          <a:p>
            <a:r>
              <a:rPr lang="en-US" altLang="ko-KR" b="1"/>
              <a:t>: </a:t>
            </a:r>
            <a:r>
              <a:rPr lang="en-US" altLang="ko-KR" b="1">
                <a:hlinkClick r:id="rId4"/>
              </a:rPr>
              <a:t>20155333@hallym.ac.kr</a:t>
            </a:r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r>
              <a:rPr lang="en-US" altLang="ko-KR" b="1"/>
              <a:t>&lt;</a:t>
            </a:r>
            <a:r>
              <a:rPr lang="ko-KR" altLang="en-US" b="1"/>
              <a:t>문의사항</a:t>
            </a:r>
            <a:r>
              <a:rPr lang="en-US" altLang="ko-KR" b="1"/>
              <a:t>&gt;</a:t>
            </a:r>
          </a:p>
          <a:p>
            <a:r>
              <a:rPr lang="ko-KR" altLang="en-US" b="1" smtClean="0"/>
              <a:t>카카오톡 오픈채팅방</a:t>
            </a:r>
            <a:endParaRPr lang="en-US" altLang="ko-KR" b="1" smtClean="0"/>
          </a:p>
          <a:p>
            <a:r>
              <a:rPr lang="en-US" altLang="ko-KR" smtClean="0">
                <a:hlinkClick r:id="rId5"/>
              </a:rPr>
              <a:t>https</a:t>
            </a:r>
            <a:r>
              <a:rPr lang="en-US" altLang="ko-KR">
                <a:hlinkClick r:id="rId5"/>
              </a:rPr>
              <a:t>://open.kakao.com/o/spO6vueb</a:t>
            </a:r>
            <a:r>
              <a:rPr lang="en-US" altLang="ko-KR"/>
              <a:t> </a:t>
            </a:r>
            <a:endParaRPr lang="en-US" altLang="ko-KR" b="1" smtClean="0"/>
          </a:p>
          <a:p>
            <a:r>
              <a:rPr lang="ko-KR" altLang="en-US" b="1" smtClean="0"/>
              <a:t>학회장 </a:t>
            </a:r>
            <a:r>
              <a:rPr lang="ko-KR" altLang="en-US" b="1"/>
              <a:t>천정민 </a:t>
            </a:r>
            <a:r>
              <a:rPr lang="en-US" altLang="ko-KR" b="1"/>
              <a:t>:  010 8425 8135</a:t>
            </a:r>
          </a:p>
          <a:p>
            <a:r>
              <a:rPr lang="ko-KR" altLang="en-US" b="1"/>
              <a:t>부학회장 이돈휘 </a:t>
            </a:r>
            <a:r>
              <a:rPr lang="en-US" altLang="ko-KR" b="1"/>
              <a:t>: 010 3128 8991</a:t>
            </a:r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r>
              <a:rPr lang="ko-KR" altLang="en-US" b="1">
                <a:solidFill>
                  <a:srgbClr val="FF0000"/>
                </a:solidFill>
              </a:rPr>
              <a:t>마지막 페이지에 추첨 및 상품 안내 있습니다</a:t>
            </a:r>
            <a:endParaRPr lang="en-US" altLang="ko-KR" b="1">
              <a:solidFill>
                <a:srgbClr val="FF0000"/>
              </a:solidFill>
            </a:endParaRPr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189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E5B139D-833A-4BD4-9C48-428DB011EF51}"/>
              </a:ext>
            </a:extLst>
          </p:cNvPr>
          <p:cNvCxnSpPr>
            <a:cxnSpLocks/>
          </p:cNvCxnSpPr>
          <p:nvPr/>
        </p:nvCxnSpPr>
        <p:spPr>
          <a:xfrm>
            <a:off x="2" y="50421"/>
            <a:ext cx="12191998" cy="17624"/>
          </a:xfrm>
          <a:prstGeom prst="line">
            <a:avLst/>
          </a:prstGeom>
          <a:ln w="152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380FFEB-9840-46AD-B2C9-12C910736976}"/>
              </a:ext>
            </a:extLst>
          </p:cNvPr>
          <p:cNvCxnSpPr>
            <a:cxnSpLocks/>
          </p:cNvCxnSpPr>
          <p:nvPr/>
        </p:nvCxnSpPr>
        <p:spPr>
          <a:xfrm>
            <a:off x="75087" y="68045"/>
            <a:ext cx="0" cy="6789955"/>
          </a:xfrm>
          <a:prstGeom prst="line">
            <a:avLst/>
          </a:prstGeom>
          <a:ln w="152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FAF2B-3B03-455B-B93A-047F069A5883}"/>
              </a:ext>
            </a:extLst>
          </p:cNvPr>
          <p:cNvCxnSpPr>
            <a:cxnSpLocks/>
          </p:cNvCxnSpPr>
          <p:nvPr/>
        </p:nvCxnSpPr>
        <p:spPr>
          <a:xfrm>
            <a:off x="12128322" y="5287"/>
            <a:ext cx="0" cy="6852713"/>
          </a:xfrm>
          <a:prstGeom prst="line">
            <a:avLst/>
          </a:prstGeom>
          <a:ln w="152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2A2DBBB-2387-4783-8242-2EF53118811C}"/>
              </a:ext>
            </a:extLst>
          </p:cNvPr>
          <p:cNvCxnSpPr>
            <a:cxnSpLocks/>
          </p:cNvCxnSpPr>
          <p:nvPr/>
        </p:nvCxnSpPr>
        <p:spPr>
          <a:xfrm>
            <a:off x="2" y="224055"/>
            <a:ext cx="12191998" cy="0"/>
          </a:xfrm>
          <a:prstGeom prst="line">
            <a:avLst/>
          </a:prstGeom>
          <a:ln w="25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2A791E8-00B5-43B3-A3D4-7B68D1889596}"/>
              </a:ext>
            </a:extLst>
          </p:cNvPr>
          <p:cNvCxnSpPr>
            <a:cxnSpLocks/>
          </p:cNvCxnSpPr>
          <p:nvPr/>
        </p:nvCxnSpPr>
        <p:spPr>
          <a:xfrm>
            <a:off x="11940173" y="50421"/>
            <a:ext cx="0" cy="6807579"/>
          </a:xfrm>
          <a:prstGeom prst="line">
            <a:avLst/>
          </a:prstGeom>
          <a:ln w="25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AF99237-811A-420B-BAEC-01A8DE2FED87}"/>
              </a:ext>
            </a:extLst>
          </p:cNvPr>
          <p:cNvCxnSpPr>
            <a:cxnSpLocks/>
          </p:cNvCxnSpPr>
          <p:nvPr/>
        </p:nvCxnSpPr>
        <p:spPr>
          <a:xfrm>
            <a:off x="264212" y="120862"/>
            <a:ext cx="0" cy="6657609"/>
          </a:xfrm>
          <a:prstGeom prst="line">
            <a:avLst/>
          </a:prstGeom>
          <a:ln w="25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BBF873A-8B49-401F-A639-D459F4F7C2A8}"/>
              </a:ext>
            </a:extLst>
          </p:cNvPr>
          <p:cNvCxnSpPr>
            <a:cxnSpLocks/>
          </p:cNvCxnSpPr>
          <p:nvPr/>
        </p:nvCxnSpPr>
        <p:spPr>
          <a:xfrm>
            <a:off x="0" y="6778471"/>
            <a:ext cx="12191998" cy="17624"/>
          </a:xfrm>
          <a:prstGeom prst="line">
            <a:avLst/>
          </a:prstGeom>
          <a:ln w="152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B53F792-E41D-40B2-8D32-45E02D2BF499}"/>
              </a:ext>
            </a:extLst>
          </p:cNvPr>
          <p:cNvCxnSpPr>
            <a:cxnSpLocks/>
          </p:cNvCxnSpPr>
          <p:nvPr/>
        </p:nvCxnSpPr>
        <p:spPr>
          <a:xfrm>
            <a:off x="2" y="6624855"/>
            <a:ext cx="12191998" cy="0"/>
          </a:xfrm>
          <a:prstGeom prst="line">
            <a:avLst/>
          </a:prstGeom>
          <a:ln w="25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자바에 대한 이미지 검색결과">
            <a:extLst>
              <a:ext uri="{FF2B5EF4-FFF2-40B4-BE49-F238E27FC236}">
                <a16:creationId xmlns:a16="http://schemas.microsoft.com/office/drawing/2014/main" id="{3CA97C16-DE64-468F-A227-1E721CE1F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598" y="1109070"/>
            <a:ext cx="5387777" cy="384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BB0D58-76A4-4288-A846-26B2FA5C5C7E}"/>
              </a:ext>
            </a:extLst>
          </p:cNvPr>
          <p:cNvSpPr txBox="1"/>
          <p:nvPr/>
        </p:nvSpPr>
        <p:spPr>
          <a:xfrm>
            <a:off x="1456415" y="2885983"/>
            <a:ext cx="4697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/>
              <a:t>1</a:t>
            </a:r>
            <a:r>
              <a:rPr lang="ko-KR" altLang="en-US" sz="5400" b="1"/>
              <a:t>학년 문제</a:t>
            </a:r>
          </a:p>
        </p:txBody>
      </p:sp>
    </p:spTree>
    <p:extLst>
      <p:ext uri="{BB962C8B-B14F-4D97-AF65-F5344CB8AC3E}">
        <p14:creationId xmlns:p14="http://schemas.microsoft.com/office/powerpoint/2010/main" val="205557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E5B139D-833A-4BD4-9C48-428DB011EF51}"/>
              </a:ext>
            </a:extLst>
          </p:cNvPr>
          <p:cNvCxnSpPr>
            <a:cxnSpLocks/>
          </p:cNvCxnSpPr>
          <p:nvPr/>
        </p:nvCxnSpPr>
        <p:spPr>
          <a:xfrm>
            <a:off x="2" y="50421"/>
            <a:ext cx="12191998" cy="17624"/>
          </a:xfrm>
          <a:prstGeom prst="line">
            <a:avLst/>
          </a:prstGeom>
          <a:ln w="152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380FFEB-9840-46AD-B2C9-12C910736976}"/>
              </a:ext>
            </a:extLst>
          </p:cNvPr>
          <p:cNvCxnSpPr>
            <a:cxnSpLocks/>
          </p:cNvCxnSpPr>
          <p:nvPr/>
        </p:nvCxnSpPr>
        <p:spPr>
          <a:xfrm>
            <a:off x="75087" y="68045"/>
            <a:ext cx="0" cy="6789955"/>
          </a:xfrm>
          <a:prstGeom prst="line">
            <a:avLst/>
          </a:prstGeom>
          <a:ln w="152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FAF2B-3B03-455B-B93A-047F069A5883}"/>
              </a:ext>
            </a:extLst>
          </p:cNvPr>
          <p:cNvCxnSpPr>
            <a:cxnSpLocks/>
          </p:cNvCxnSpPr>
          <p:nvPr/>
        </p:nvCxnSpPr>
        <p:spPr>
          <a:xfrm>
            <a:off x="12128322" y="5287"/>
            <a:ext cx="0" cy="6852713"/>
          </a:xfrm>
          <a:prstGeom prst="line">
            <a:avLst/>
          </a:prstGeom>
          <a:ln w="152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2A2DBBB-2387-4783-8242-2EF53118811C}"/>
              </a:ext>
            </a:extLst>
          </p:cNvPr>
          <p:cNvCxnSpPr>
            <a:cxnSpLocks/>
          </p:cNvCxnSpPr>
          <p:nvPr/>
        </p:nvCxnSpPr>
        <p:spPr>
          <a:xfrm>
            <a:off x="2" y="224055"/>
            <a:ext cx="12191998" cy="0"/>
          </a:xfrm>
          <a:prstGeom prst="line">
            <a:avLst/>
          </a:prstGeom>
          <a:ln w="25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2A791E8-00B5-43B3-A3D4-7B68D1889596}"/>
              </a:ext>
            </a:extLst>
          </p:cNvPr>
          <p:cNvCxnSpPr>
            <a:cxnSpLocks/>
          </p:cNvCxnSpPr>
          <p:nvPr/>
        </p:nvCxnSpPr>
        <p:spPr>
          <a:xfrm>
            <a:off x="11940173" y="50421"/>
            <a:ext cx="0" cy="6807579"/>
          </a:xfrm>
          <a:prstGeom prst="line">
            <a:avLst/>
          </a:prstGeom>
          <a:ln w="25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AF99237-811A-420B-BAEC-01A8DE2FED87}"/>
              </a:ext>
            </a:extLst>
          </p:cNvPr>
          <p:cNvCxnSpPr>
            <a:cxnSpLocks/>
          </p:cNvCxnSpPr>
          <p:nvPr/>
        </p:nvCxnSpPr>
        <p:spPr>
          <a:xfrm>
            <a:off x="264212" y="120862"/>
            <a:ext cx="0" cy="6657609"/>
          </a:xfrm>
          <a:prstGeom prst="line">
            <a:avLst/>
          </a:prstGeom>
          <a:ln w="25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BBF873A-8B49-401F-A639-D459F4F7C2A8}"/>
              </a:ext>
            </a:extLst>
          </p:cNvPr>
          <p:cNvCxnSpPr>
            <a:cxnSpLocks/>
          </p:cNvCxnSpPr>
          <p:nvPr/>
        </p:nvCxnSpPr>
        <p:spPr>
          <a:xfrm>
            <a:off x="0" y="6778471"/>
            <a:ext cx="12191998" cy="17624"/>
          </a:xfrm>
          <a:prstGeom prst="line">
            <a:avLst/>
          </a:prstGeom>
          <a:ln w="152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B53F792-E41D-40B2-8D32-45E02D2BF499}"/>
              </a:ext>
            </a:extLst>
          </p:cNvPr>
          <p:cNvCxnSpPr>
            <a:cxnSpLocks/>
          </p:cNvCxnSpPr>
          <p:nvPr/>
        </p:nvCxnSpPr>
        <p:spPr>
          <a:xfrm>
            <a:off x="2" y="6624855"/>
            <a:ext cx="12191998" cy="0"/>
          </a:xfrm>
          <a:prstGeom prst="line">
            <a:avLst/>
          </a:prstGeom>
          <a:ln w="25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8F6E865-C4E2-4BB0-BBD5-228C1A18914A}"/>
              </a:ext>
            </a:extLst>
          </p:cNvPr>
          <p:cNvSpPr txBox="1"/>
          <p:nvPr/>
        </p:nvSpPr>
        <p:spPr>
          <a:xfrm>
            <a:off x="452361" y="377671"/>
            <a:ext cx="557265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1</a:t>
            </a:r>
            <a:r>
              <a:rPr lang="ko-KR" altLang="en-US" b="1"/>
              <a:t>학년 문제</a:t>
            </a:r>
            <a:r>
              <a:rPr lang="en-US" altLang="ko-KR" b="1"/>
              <a:t>-1</a:t>
            </a:r>
          </a:p>
          <a:p>
            <a:endParaRPr lang="en-US" altLang="ko-KR" b="1"/>
          </a:p>
          <a:p>
            <a:pPr fontAlgn="base"/>
            <a:r>
              <a:rPr lang="ko-KR" altLang="en-US" sz="1600"/>
              <a:t>사용자의 이름과 점수를 입력받아 </a:t>
            </a:r>
            <a:r>
              <a:rPr lang="en-US" altLang="ko-KR" sz="1600"/>
              <a:t>[</a:t>
            </a:r>
            <a:r>
              <a:rPr lang="ko-KR" altLang="en-US" sz="1600"/>
              <a:t>출력결과</a:t>
            </a:r>
            <a:r>
              <a:rPr lang="en-US" altLang="ko-KR" sz="1600"/>
              <a:t>]</a:t>
            </a:r>
            <a:r>
              <a:rPr lang="ko-KR" altLang="en-US" sz="1600"/>
              <a:t>와 같이 보이도록 합과 평균</a:t>
            </a:r>
            <a:r>
              <a:rPr lang="en-US" altLang="ko-KR" sz="1600"/>
              <a:t>, </a:t>
            </a:r>
            <a:r>
              <a:rPr lang="ko-KR" altLang="en-US" sz="1600"/>
              <a:t>학점을 출력하세요</a:t>
            </a:r>
          </a:p>
          <a:p>
            <a:pPr fontAlgn="base"/>
            <a:endParaRPr lang="en-US" altLang="ko-KR" sz="1600"/>
          </a:p>
          <a:p>
            <a:pPr fontAlgn="base"/>
            <a:r>
              <a:rPr lang="ko-KR" altLang="en-US" sz="1600"/>
              <a:t>조건 </a:t>
            </a:r>
            <a:r>
              <a:rPr lang="en-US" altLang="ko-KR" sz="1600"/>
              <a:t>- </a:t>
            </a:r>
            <a:r>
              <a:rPr lang="ko-KR" altLang="en-US" sz="1600"/>
              <a:t>반복문</a:t>
            </a:r>
            <a:r>
              <a:rPr lang="en-US" altLang="ko-KR" sz="1600"/>
              <a:t>(while), </a:t>
            </a:r>
            <a:r>
              <a:rPr lang="ko-KR" altLang="en-US" sz="1600"/>
              <a:t>조건문</a:t>
            </a:r>
            <a:r>
              <a:rPr lang="en-US" altLang="ko-KR" sz="1600"/>
              <a:t>(switch)</a:t>
            </a:r>
            <a:r>
              <a:rPr lang="ko-KR" altLang="en-US" sz="1600"/>
              <a:t>를 사용할 것 </a:t>
            </a:r>
            <a:r>
              <a:rPr lang="en-US" altLang="ko-KR" sz="1600"/>
              <a:t>/ 3</a:t>
            </a:r>
            <a:r>
              <a:rPr lang="ko-KR" altLang="en-US" sz="1600"/>
              <a:t>개이상 성적을 출력할 것</a:t>
            </a:r>
          </a:p>
          <a:p>
            <a:endParaRPr lang="en-US" altLang="ko-KR" b="1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925B94B-6C71-4B65-A322-21B67921D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00778560" descr="EMB000038a45eb3">
            <a:extLst>
              <a:ext uri="{FF2B5EF4-FFF2-40B4-BE49-F238E27FC236}">
                <a16:creationId xmlns:a16="http://schemas.microsoft.com/office/drawing/2014/main" id="{891AB0E0-BD31-441A-887F-E595CA0A6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53" y="2743572"/>
            <a:ext cx="4113573" cy="286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0E444CB-DB21-4E79-A49A-196D8BC6217F}"/>
              </a:ext>
            </a:extLst>
          </p:cNvPr>
          <p:cNvSpPr txBox="1"/>
          <p:nvPr/>
        </p:nvSpPr>
        <p:spPr>
          <a:xfrm>
            <a:off x="6245003" y="327249"/>
            <a:ext cx="557265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1</a:t>
            </a:r>
            <a:r>
              <a:rPr lang="ko-KR" altLang="en-US" b="1"/>
              <a:t>학년 문제</a:t>
            </a:r>
            <a:r>
              <a:rPr lang="en-US" altLang="ko-KR" b="1"/>
              <a:t>-2</a:t>
            </a:r>
          </a:p>
          <a:p>
            <a:endParaRPr lang="en-US" altLang="ko-KR" b="1"/>
          </a:p>
          <a:p>
            <a:pPr fontAlgn="base"/>
            <a:r>
              <a:rPr lang="ko-KR" altLang="en-US" sz="1600"/>
              <a:t> 피라미드 바닥 개수를 입력받아 </a:t>
            </a:r>
            <a:r>
              <a:rPr lang="en-US" altLang="ko-KR" sz="1600"/>
              <a:t>[</a:t>
            </a:r>
            <a:r>
              <a:rPr lang="ko-KR" altLang="en-US" sz="1600"/>
              <a:t>출력결과</a:t>
            </a:r>
            <a:r>
              <a:rPr lang="en-US" altLang="ko-KR" sz="1600"/>
              <a:t>]</a:t>
            </a:r>
            <a:r>
              <a:rPr lang="ko-KR" altLang="en-US" sz="1600"/>
              <a:t>와 같이 보이도록 피라미드를 출력하세요</a:t>
            </a:r>
            <a:endParaRPr lang="en-US" altLang="ko-KR" sz="1600"/>
          </a:p>
          <a:p>
            <a:pPr fontAlgn="base"/>
            <a:endParaRPr lang="ko-KR" altLang="en-US" sz="1600"/>
          </a:p>
          <a:p>
            <a:pPr fontAlgn="base"/>
            <a:r>
              <a:rPr lang="ko-KR" altLang="en-US" sz="1600"/>
              <a:t>조건 </a:t>
            </a:r>
            <a:r>
              <a:rPr lang="en-US" altLang="ko-KR" sz="1600"/>
              <a:t>– </a:t>
            </a:r>
            <a:r>
              <a:rPr lang="ko-KR" altLang="en-US" sz="1600"/>
              <a:t>피라미드 바닥은 홀수여야 하며</a:t>
            </a:r>
            <a:r>
              <a:rPr lang="en-US" altLang="ko-KR" sz="1600"/>
              <a:t>, </a:t>
            </a:r>
            <a:r>
              <a:rPr lang="ko-KR" altLang="en-US" sz="1600"/>
              <a:t>짝수 입력 시</a:t>
            </a:r>
            <a:endParaRPr lang="en-US" altLang="ko-KR" sz="1600"/>
          </a:p>
          <a:p>
            <a:pPr fontAlgn="base"/>
            <a:r>
              <a:rPr lang="en-US" altLang="ko-KR" sz="1600"/>
              <a:t>           </a:t>
            </a:r>
            <a:r>
              <a:rPr lang="ko-KR" altLang="en-US" sz="1600"/>
              <a:t>다음과 같은 문자 출력</a:t>
            </a:r>
            <a:endParaRPr lang="en-US" altLang="ko-KR" sz="1600"/>
          </a:p>
          <a:p>
            <a:pPr fontAlgn="base"/>
            <a:r>
              <a:rPr lang="ko-KR" altLang="en-US" sz="1600"/>
              <a:t>          반복문</a:t>
            </a:r>
            <a:r>
              <a:rPr lang="en-US" altLang="ko-KR" sz="1600"/>
              <a:t>(while)</a:t>
            </a:r>
            <a:r>
              <a:rPr lang="ko-KR" altLang="en-US" sz="1600"/>
              <a:t>을 사용할 것</a:t>
            </a:r>
          </a:p>
          <a:p>
            <a:endParaRPr lang="en-US" altLang="ko-KR" b="1"/>
          </a:p>
          <a:p>
            <a:endParaRPr lang="en-US" altLang="ko-KR"/>
          </a:p>
          <a:p>
            <a:endParaRPr lang="en-US" altLang="ko-KR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F08236B-6361-4A47-AE78-888D89B5B36B}"/>
              </a:ext>
            </a:extLst>
          </p:cNvPr>
          <p:cNvCxnSpPr>
            <a:cxnSpLocks/>
          </p:cNvCxnSpPr>
          <p:nvPr/>
        </p:nvCxnSpPr>
        <p:spPr>
          <a:xfrm>
            <a:off x="6071817" y="0"/>
            <a:ext cx="54440" cy="6858000"/>
          </a:xfrm>
          <a:prstGeom prst="line">
            <a:avLst/>
          </a:prstGeom>
          <a:ln w="25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4">
            <a:extLst>
              <a:ext uri="{FF2B5EF4-FFF2-40B4-BE49-F238E27FC236}">
                <a16:creationId xmlns:a16="http://schemas.microsoft.com/office/drawing/2014/main" id="{35711299-9B82-4A49-BBB7-D1D4ECD85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18953949" cy="59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01104456" descr="EMB000038a45eb8">
            <a:extLst>
              <a:ext uri="{FF2B5EF4-FFF2-40B4-BE49-F238E27FC236}">
                <a16:creationId xmlns:a16="http://schemas.microsoft.com/office/drawing/2014/main" id="{231DDF27-EE32-4874-81EB-3730A422F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749" y="2743572"/>
            <a:ext cx="3316941" cy="29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78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E5B139D-833A-4BD4-9C48-428DB011EF51}"/>
              </a:ext>
            </a:extLst>
          </p:cNvPr>
          <p:cNvCxnSpPr>
            <a:cxnSpLocks/>
          </p:cNvCxnSpPr>
          <p:nvPr/>
        </p:nvCxnSpPr>
        <p:spPr>
          <a:xfrm>
            <a:off x="2" y="50421"/>
            <a:ext cx="12191998" cy="17624"/>
          </a:xfrm>
          <a:prstGeom prst="line">
            <a:avLst/>
          </a:prstGeom>
          <a:ln w="152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380FFEB-9840-46AD-B2C9-12C910736976}"/>
              </a:ext>
            </a:extLst>
          </p:cNvPr>
          <p:cNvCxnSpPr>
            <a:cxnSpLocks/>
          </p:cNvCxnSpPr>
          <p:nvPr/>
        </p:nvCxnSpPr>
        <p:spPr>
          <a:xfrm>
            <a:off x="75087" y="68045"/>
            <a:ext cx="0" cy="6789955"/>
          </a:xfrm>
          <a:prstGeom prst="line">
            <a:avLst/>
          </a:prstGeom>
          <a:ln w="152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FAF2B-3B03-455B-B93A-047F069A5883}"/>
              </a:ext>
            </a:extLst>
          </p:cNvPr>
          <p:cNvCxnSpPr>
            <a:cxnSpLocks/>
          </p:cNvCxnSpPr>
          <p:nvPr/>
        </p:nvCxnSpPr>
        <p:spPr>
          <a:xfrm>
            <a:off x="12128322" y="5287"/>
            <a:ext cx="0" cy="6852713"/>
          </a:xfrm>
          <a:prstGeom prst="line">
            <a:avLst/>
          </a:prstGeom>
          <a:ln w="152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2A2DBBB-2387-4783-8242-2EF53118811C}"/>
              </a:ext>
            </a:extLst>
          </p:cNvPr>
          <p:cNvCxnSpPr>
            <a:cxnSpLocks/>
          </p:cNvCxnSpPr>
          <p:nvPr/>
        </p:nvCxnSpPr>
        <p:spPr>
          <a:xfrm>
            <a:off x="2" y="224055"/>
            <a:ext cx="12191998" cy="0"/>
          </a:xfrm>
          <a:prstGeom prst="line">
            <a:avLst/>
          </a:prstGeom>
          <a:ln w="25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2A791E8-00B5-43B3-A3D4-7B68D1889596}"/>
              </a:ext>
            </a:extLst>
          </p:cNvPr>
          <p:cNvCxnSpPr>
            <a:cxnSpLocks/>
          </p:cNvCxnSpPr>
          <p:nvPr/>
        </p:nvCxnSpPr>
        <p:spPr>
          <a:xfrm>
            <a:off x="11940173" y="50421"/>
            <a:ext cx="0" cy="6807579"/>
          </a:xfrm>
          <a:prstGeom prst="line">
            <a:avLst/>
          </a:prstGeom>
          <a:ln w="25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AF99237-811A-420B-BAEC-01A8DE2FED87}"/>
              </a:ext>
            </a:extLst>
          </p:cNvPr>
          <p:cNvCxnSpPr>
            <a:cxnSpLocks/>
          </p:cNvCxnSpPr>
          <p:nvPr/>
        </p:nvCxnSpPr>
        <p:spPr>
          <a:xfrm>
            <a:off x="264212" y="120862"/>
            <a:ext cx="0" cy="6657609"/>
          </a:xfrm>
          <a:prstGeom prst="line">
            <a:avLst/>
          </a:prstGeom>
          <a:ln w="25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BBF873A-8B49-401F-A639-D459F4F7C2A8}"/>
              </a:ext>
            </a:extLst>
          </p:cNvPr>
          <p:cNvCxnSpPr>
            <a:cxnSpLocks/>
          </p:cNvCxnSpPr>
          <p:nvPr/>
        </p:nvCxnSpPr>
        <p:spPr>
          <a:xfrm>
            <a:off x="0" y="6778471"/>
            <a:ext cx="12191998" cy="17624"/>
          </a:xfrm>
          <a:prstGeom prst="line">
            <a:avLst/>
          </a:prstGeom>
          <a:ln w="152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B53F792-E41D-40B2-8D32-45E02D2BF499}"/>
              </a:ext>
            </a:extLst>
          </p:cNvPr>
          <p:cNvCxnSpPr>
            <a:cxnSpLocks/>
          </p:cNvCxnSpPr>
          <p:nvPr/>
        </p:nvCxnSpPr>
        <p:spPr>
          <a:xfrm>
            <a:off x="2" y="6624855"/>
            <a:ext cx="12191998" cy="0"/>
          </a:xfrm>
          <a:prstGeom prst="line">
            <a:avLst/>
          </a:prstGeom>
          <a:ln w="25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8F6E865-C4E2-4BB0-BBD5-228C1A18914A}"/>
              </a:ext>
            </a:extLst>
          </p:cNvPr>
          <p:cNvSpPr txBox="1"/>
          <p:nvPr/>
        </p:nvSpPr>
        <p:spPr>
          <a:xfrm>
            <a:off x="452361" y="377671"/>
            <a:ext cx="557265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1</a:t>
            </a:r>
            <a:r>
              <a:rPr lang="ko-KR" altLang="en-US" b="1"/>
              <a:t>학년 문제</a:t>
            </a:r>
            <a:r>
              <a:rPr lang="en-US" altLang="ko-KR" b="1"/>
              <a:t>-3</a:t>
            </a:r>
          </a:p>
          <a:p>
            <a:endParaRPr lang="en-US" altLang="ko-KR" b="1"/>
          </a:p>
          <a:p>
            <a:pPr fontAlgn="base"/>
            <a:r>
              <a:rPr lang="ko-KR" altLang="en-US" sz="1600"/>
              <a:t>기회가 총 </a:t>
            </a:r>
            <a:r>
              <a:rPr lang="en-US" altLang="ko-KR" sz="1600"/>
              <a:t>5</a:t>
            </a:r>
            <a:r>
              <a:rPr lang="ko-KR" altLang="en-US" sz="1600"/>
              <a:t>번인 빙고 게임을 </a:t>
            </a:r>
            <a:r>
              <a:rPr lang="en-US" altLang="ko-KR" sz="1600"/>
              <a:t>[</a:t>
            </a:r>
            <a:r>
              <a:rPr lang="ko-KR" altLang="en-US" sz="1600"/>
              <a:t>출력결과</a:t>
            </a:r>
            <a:r>
              <a:rPr lang="en-US" altLang="ko-KR" sz="1600"/>
              <a:t>]</a:t>
            </a:r>
            <a:r>
              <a:rPr lang="ko-KR" altLang="en-US" sz="1600"/>
              <a:t>와 같이 보이도록 프로그램을 작성하시오</a:t>
            </a:r>
            <a:r>
              <a:rPr lang="en-US" altLang="ko-KR" sz="1600"/>
              <a:t>.</a:t>
            </a:r>
          </a:p>
          <a:p>
            <a:pPr fontAlgn="base"/>
            <a:endParaRPr lang="ko-KR" altLang="en-US" sz="1600"/>
          </a:p>
          <a:p>
            <a:pPr fontAlgn="base"/>
            <a:r>
              <a:rPr lang="ko-KR" altLang="en-US" sz="1600"/>
              <a:t>조건 </a:t>
            </a:r>
            <a:r>
              <a:rPr lang="en-US" altLang="ko-KR" sz="1600"/>
              <a:t>– </a:t>
            </a:r>
            <a:r>
              <a:rPr lang="ko-KR" altLang="en-US" sz="1600"/>
              <a:t>난수의 범위는 </a:t>
            </a:r>
            <a:r>
              <a:rPr lang="en-US" altLang="ko-KR" sz="1600"/>
              <a:t>(1-10)</a:t>
            </a:r>
            <a:r>
              <a:rPr lang="ko-KR" altLang="en-US" sz="1600"/>
              <a:t>입니다</a:t>
            </a:r>
            <a:r>
              <a:rPr lang="en-US" altLang="ko-KR" sz="1600"/>
              <a:t>. </a:t>
            </a:r>
          </a:p>
          <a:p>
            <a:pPr fontAlgn="base"/>
            <a:r>
              <a:rPr lang="en-US" altLang="ko-KR" sz="1600"/>
              <a:t>          random </a:t>
            </a:r>
            <a:r>
              <a:rPr lang="ko-KR" altLang="en-US" sz="1600"/>
              <a:t>함수를 사용할 것</a:t>
            </a:r>
            <a:r>
              <a:rPr lang="en-US" altLang="ko-KR" sz="1600"/>
              <a:t>. </a:t>
            </a:r>
            <a:endParaRPr lang="ko-KR" altLang="en-US" sz="1600"/>
          </a:p>
          <a:p>
            <a:endParaRPr lang="en-US" altLang="ko-KR" b="1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925B94B-6C71-4B65-A322-21B67921D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E444CB-DB21-4E79-A49A-196D8BC6217F}"/>
              </a:ext>
            </a:extLst>
          </p:cNvPr>
          <p:cNvSpPr txBox="1"/>
          <p:nvPr/>
        </p:nvSpPr>
        <p:spPr>
          <a:xfrm>
            <a:off x="8285538" y="3198195"/>
            <a:ext cx="5572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고생하셨습니다</a:t>
            </a:r>
            <a:r>
              <a:rPr lang="en-US" altLang="ko-KR" b="1"/>
              <a:t>.</a:t>
            </a:r>
            <a:endParaRPr lang="en-US" altLang="ko-KR"/>
          </a:p>
          <a:p>
            <a:endParaRPr lang="en-US" altLang="ko-KR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F08236B-6361-4A47-AE78-888D89B5B36B}"/>
              </a:ext>
            </a:extLst>
          </p:cNvPr>
          <p:cNvCxnSpPr>
            <a:cxnSpLocks/>
          </p:cNvCxnSpPr>
          <p:nvPr/>
        </p:nvCxnSpPr>
        <p:spPr>
          <a:xfrm>
            <a:off x="6071817" y="0"/>
            <a:ext cx="54440" cy="6858000"/>
          </a:xfrm>
          <a:prstGeom prst="line">
            <a:avLst/>
          </a:prstGeom>
          <a:ln w="25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4">
            <a:extLst>
              <a:ext uri="{FF2B5EF4-FFF2-40B4-BE49-F238E27FC236}">
                <a16:creationId xmlns:a16="http://schemas.microsoft.com/office/drawing/2014/main" id="{35711299-9B82-4A49-BBB7-D1D4ECD85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18953949" cy="59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7936A6-B087-455F-B676-A63BD78A4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963" y="2125440"/>
            <a:ext cx="22476051" cy="65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01244448" descr="EMB000038a45ebd">
            <a:extLst>
              <a:ext uri="{FF2B5EF4-FFF2-40B4-BE49-F238E27FC236}">
                <a16:creationId xmlns:a16="http://schemas.microsoft.com/office/drawing/2014/main" id="{5ADCE8CD-AE77-4394-933A-4CBEF6898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964" y="2582640"/>
            <a:ext cx="3342142" cy="366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0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E5B139D-833A-4BD4-9C48-428DB011EF51}"/>
              </a:ext>
            </a:extLst>
          </p:cNvPr>
          <p:cNvCxnSpPr>
            <a:cxnSpLocks/>
          </p:cNvCxnSpPr>
          <p:nvPr/>
        </p:nvCxnSpPr>
        <p:spPr>
          <a:xfrm>
            <a:off x="2" y="50421"/>
            <a:ext cx="12191998" cy="17624"/>
          </a:xfrm>
          <a:prstGeom prst="line">
            <a:avLst/>
          </a:prstGeom>
          <a:ln w="152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380FFEB-9840-46AD-B2C9-12C910736976}"/>
              </a:ext>
            </a:extLst>
          </p:cNvPr>
          <p:cNvCxnSpPr>
            <a:cxnSpLocks/>
          </p:cNvCxnSpPr>
          <p:nvPr/>
        </p:nvCxnSpPr>
        <p:spPr>
          <a:xfrm>
            <a:off x="75087" y="68045"/>
            <a:ext cx="0" cy="6789955"/>
          </a:xfrm>
          <a:prstGeom prst="line">
            <a:avLst/>
          </a:prstGeom>
          <a:ln w="152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FAF2B-3B03-455B-B93A-047F069A5883}"/>
              </a:ext>
            </a:extLst>
          </p:cNvPr>
          <p:cNvCxnSpPr>
            <a:cxnSpLocks/>
          </p:cNvCxnSpPr>
          <p:nvPr/>
        </p:nvCxnSpPr>
        <p:spPr>
          <a:xfrm>
            <a:off x="12128322" y="5287"/>
            <a:ext cx="0" cy="6852713"/>
          </a:xfrm>
          <a:prstGeom prst="line">
            <a:avLst/>
          </a:prstGeom>
          <a:ln w="152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2A2DBBB-2387-4783-8242-2EF53118811C}"/>
              </a:ext>
            </a:extLst>
          </p:cNvPr>
          <p:cNvCxnSpPr>
            <a:cxnSpLocks/>
          </p:cNvCxnSpPr>
          <p:nvPr/>
        </p:nvCxnSpPr>
        <p:spPr>
          <a:xfrm>
            <a:off x="2" y="224055"/>
            <a:ext cx="12191998" cy="0"/>
          </a:xfrm>
          <a:prstGeom prst="line">
            <a:avLst/>
          </a:prstGeom>
          <a:ln w="25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2A791E8-00B5-43B3-A3D4-7B68D1889596}"/>
              </a:ext>
            </a:extLst>
          </p:cNvPr>
          <p:cNvCxnSpPr>
            <a:cxnSpLocks/>
          </p:cNvCxnSpPr>
          <p:nvPr/>
        </p:nvCxnSpPr>
        <p:spPr>
          <a:xfrm>
            <a:off x="11940173" y="50421"/>
            <a:ext cx="0" cy="6807579"/>
          </a:xfrm>
          <a:prstGeom prst="line">
            <a:avLst/>
          </a:prstGeom>
          <a:ln w="25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AF99237-811A-420B-BAEC-01A8DE2FED87}"/>
              </a:ext>
            </a:extLst>
          </p:cNvPr>
          <p:cNvCxnSpPr>
            <a:cxnSpLocks/>
          </p:cNvCxnSpPr>
          <p:nvPr/>
        </p:nvCxnSpPr>
        <p:spPr>
          <a:xfrm>
            <a:off x="264212" y="120862"/>
            <a:ext cx="0" cy="6657609"/>
          </a:xfrm>
          <a:prstGeom prst="line">
            <a:avLst/>
          </a:prstGeom>
          <a:ln w="25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BBF873A-8B49-401F-A639-D459F4F7C2A8}"/>
              </a:ext>
            </a:extLst>
          </p:cNvPr>
          <p:cNvCxnSpPr>
            <a:cxnSpLocks/>
          </p:cNvCxnSpPr>
          <p:nvPr/>
        </p:nvCxnSpPr>
        <p:spPr>
          <a:xfrm>
            <a:off x="0" y="6778471"/>
            <a:ext cx="12191998" cy="17624"/>
          </a:xfrm>
          <a:prstGeom prst="line">
            <a:avLst/>
          </a:prstGeom>
          <a:ln w="152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B53F792-E41D-40B2-8D32-45E02D2BF499}"/>
              </a:ext>
            </a:extLst>
          </p:cNvPr>
          <p:cNvCxnSpPr>
            <a:cxnSpLocks/>
          </p:cNvCxnSpPr>
          <p:nvPr/>
        </p:nvCxnSpPr>
        <p:spPr>
          <a:xfrm>
            <a:off x="2" y="6624855"/>
            <a:ext cx="12191998" cy="0"/>
          </a:xfrm>
          <a:prstGeom prst="line">
            <a:avLst/>
          </a:prstGeom>
          <a:ln w="25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BB0D58-76A4-4288-A846-26B2FA5C5C7E}"/>
              </a:ext>
            </a:extLst>
          </p:cNvPr>
          <p:cNvSpPr txBox="1"/>
          <p:nvPr/>
        </p:nvSpPr>
        <p:spPr>
          <a:xfrm>
            <a:off x="1456415" y="2885983"/>
            <a:ext cx="4697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/>
              <a:t>2</a:t>
            </a:r>
            <a:r>
              <a:rPr lang="ko-KR" altLang="en-US" sz="5400" b="1"/>
              <a:t>학년 문제</a:t>
            </a:r>
          </a:p>
        </p:txBody>
      </p:sp>
      <p:pic>
        <p:nvPicPr>
          <p:cNvPr id="6146" name="Picture 2" descr="visual studio에 대한 이미지 검색결과">
            <a:extLst>
              <a:ext uri="{FF2B5EF4-FFF2-40B4-BE49-F238E27FC236}">
                <a16:creationId xmlns:a16="http://schemas.microsoft.com/office/drawing/2014/main" id="{776DB7BF-0B76-4888-B119-4981CA58C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736" y="1784734"/>
            <a:ext cx="5972404" cy="296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39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E5B139D-833A-4BD4-9C48-428DB011EF51}"/>
              </a:ext>
            </a:extLst>
          </p:cNvPr>
          <p:cNvCxnSpPr>
            <a:cxnSpLocks/>
          </p:cNvCxnSpPr>
          <p:nvPr/>
        </p:nvCxnSpPr>
        <p:spPr>
          <a:xfrm>
            <a:off x="2" y="50421"/>
            <a:ext cx="12191998" cy="17624"/>
          </a:xfrm>
          <a:prstGeom prst="line">
            <a:avLst/>
          </a:prstGeom>
          <a:ln w="152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380FFEB-9840-46AD-B2C9-12C910736976}"/>
              </a:ext>
            </a:extLst>
          </p:cNvPr>
          <p:cNvCxnSpPr>
            <a:cxnSpLocks/>
          </p:cNvCxnSpPr>
          <p:nvPr/>
        </p:nvCxnSpPr>
        <p:spPr>
          <a:xfrm>
            <a:off x="75087" y="68045"/>
            <a:ext cx="0" cy="6789955"/>
          </a:xfrm>
          <a:prstGeom prst="line">
            <a:avLst/>
          </a:prstGeom>
          <a:ln w="152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FAF2B-3B03-455B-B93A-047F069A5883}"/>
              </a:ext>
            </a:extLst>
          </p:cNvPr>
          <p:cNvCxnSpPr>
            <a:cxnSpLocks/>
          </p:cNvCxnSpPr>
          <p:nvPr/>
        </p:nvCxnSpPr>
        <p:spPr>
          <a:xfrm>
            <a:off x="12128322" y="5287"/>
            <a:ext cx="0" cy="6852713"/>
          </a:xfrm>
          <a:prstGeom prst="line">
            <a:avLst/>
          </a:prstGeom>
          <a:ln w="152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2A2DBBB-2387-4783-8242-2EF53118811C}"/>
              </a:ext>
            </a:extLst>
          </p:cNvPr>
          <p:cNvCxnSpPr>
            <a:cxnSpLocks/>
          </p:cNvCxnSpPr>
          <p:nvPr/>
        </p:nvCxnSpPr>
        <p:spPr>
          <a:xfrm>
            <a:off x="2" y="224055"/>
            <a:ext cx="12191998" cy="0"/>
          </a:xfrm>
          <a:prstGeom prst="line">
            <a:avLst/>
          </a:prstGeom>
          <a:ln w="25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2A791E8-00B5-43B3-A3D4-7B68D1889596}"/>
              </a:ext>
            </a:extLst>
          </p:cNvPr>
          <p:cNvCxnSpPr>
            <a:cxnSpLocks/>
          </p:cNvCxnSpPr>
          <p:nvPr/>
        </p:nvCxnSpPr>
        <p:spPr>
          <a:xfrm>
            <a:off x="11940173" y="50421"/>
            <a:ext cx="0" cy="6807579"/>
          </a:xfrm>
          <a:prstGeom prst="line">
            <a:avLst/>
          </a:prstGeom>
          <a:ln w="25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AF99237-811A-420B-BAEC-01A8DE2FED87}"/>
              </a:ext>
            </a:extLst>
          </p:cNvPr>
          <p:cNvCxnSpPr>
            <a:cxnSpLocks/>
          </p:cNvCxnSpPr>
          <p:nvPr/>
        </p:nvCxnSpPr>
        <p:spPr>
          <a:xfrm>
            <a:off x="264212" y="120862"/>
            <a:ext cx="0" cy="6657609"/>
          </a:xfrm>
          <a:prstGeom prst="line">
            <a:avLst/>
          </a:prstGeom>
          <a:ln w="25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BBF873A-8B49-401F-A639-D459F4F7C2A8}"/>
              </a:ext>
            </a:extLst>
          </p:cNvPr>
          <p:cNvCxnSpPr>
            <a:cxnSpLocks/>
          </p:cNvCxnSpPr>
          <p:nvPr/>
        </p:nvCxnSpPr>
        <p:spPr>
          <a:xfrm>
            <a:off x="0" y="6778471"/>
            <a:ext cx="12191998" cy="17624"/>
          </a:xfrm>
          <a:prstGeom prst="line">
            <a:avLst/>
          </a:prstGeom>
          <a:ln w="152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B53F792-E41D-40B2-8D32-45E02D2BF499}"/>
              </a:ext>
            </a:extLst>
          </p:cNvPr>
          <p:cNvCxnSpPr>
            <a:cxnSpLocks/>
          </p:cNvCxnSpPr>
          <p:nvPr/>
        </p:nvCxnSpPr>
        <p:spPr>
          <a:xfrm>
            <a:off x="2" y="6624855"/>
            <a:ext cx="12191998" cy="0"/>
          </a:xfrm>
          <a:prstGeom prst="line">
            <a:avLst/>
          </a:prstGeom>
          <a:ln w="25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8F6E865-C4E2-4BB0-BBD5-228C1A18914A}"/>
              </a:ext>
            </a:extLst>
          </p:cNvPr>
          <p:cNvSpPr txBox="1"/>
          <p:nvPr/>
        </p:nvSpPr>
        <p:spPr>
          <a:xfrm>
            <a:off x="452361" y="1348893"/>
            <a:ext cx="557265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2</a:t>
            </a:r>
            <a:r>
              <a:rPr lang="ko-KR" altLang="en-US" b="1"/>
              <a:t>학년 문제</a:t>
            </a:r>
            <a:r>
              <a:rPr lang="en-US" altLang="ko-KR" b="1"/>
              <a:t>-1</a:t>
            </a:r>
          </a:p>
          <a:p>
            <a:endParaRPr lang="en-US" altLang="ko-KR" b="1"/>
          </a:p>
          <a:p>
            <a:pPr lvl="0"/>
            <a:r>
              <a:rPr lang="ko-KR" altLang="ko-KR" sz="1600"/>
              <a:t>영문 문자열을 키보드로 입력 받아 대문자의 개수와 소문자의 개수가 출력되도록 프로그램 하세요</a:t>
            </a:r>
            <a:r>
              <a:rPr lang="en-US" altLang="ko-KR" sz="1600"/>
              <a:t>.</a:t>
            </a:r>
          </a:p>
          <a:p>
            <a:pPr lvl="0"/>
            <a:endParaRPr lang="ko-KR" altLang="ko-KR" sz="1600"/>
          </a:p>
          <a:p>
            <a:r>
              <a:rPr lang="en-US" altLang="ko-KR" sz="1600"/>
              <a:t>[</a:t>
            </a:r>
            <a:r>
              <a:rPr lang="ko-KR" altLang="ko-KR" sz="1600"/>
              <a:t>영문 문자열</a:t>
            </a:r>
            <a:r>
              <a:rPr lang="en-US" altLang="ko-KR" sz="1600"/>
              <a:t>]</a:t>
            </a:r>
            <a:endParaRPr lang="ko-KR" altLang="ko-KR" sz="1600"/>
          </a:p>
          <a:p>
            <a:r>
              <a:rPr lang="en-US" altLang="ko-KR" b="1"/>
              <a:t>Contents IT with You</a:t>
            </a:r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r>
              <a:rPr lang="ko-KR" altLang="en-US" b="1"/>
              <a:t>출력 예시</a:t>
            </a:r>
            <a:endParaRPr lang="en-US" altLang="ko-KR" b="1"/>
          </a:p>
          <a:p>
            <a:r>
              <a:rPr lang="ko-KR" altLang="en-US" b="1"/>
              <a:t>대문자의 개수</a:t>
            </a:r>
            <a:r>
              <a:rPr lang="en-US" altLang="ko-KR" b="1"/>
              <a:t>: 4</a:t>
            </a:r>
            <a:r>
              <a:rPr lang="ko-KR" altLang="en-US" b="1"/>
              <a:t>개</a:t>
            </a:r>
            <a:endParaRPr lang="en-US" altLang="ko-KR" b="1"/>
          </a:p>
          <a:p>
            <a:r>
              <a:rPr lang="ko-KR" altLang="en-US" b="1"/>
              <a:t>소문자의 개수</a:t>
            </a:r>
            <a:r>
              <a:rPr lang="en-US" altLang="ko-KR" b="1"/>
              <a:t>: 13</a:t>
            </a:r>
            <a:r>
              <a:rPr lang="ko-KR" altLang="en-US" b="1"/>
              <a:t>개</a:t>
            </a:r>
            <a:endParaRPr lang="en-US" altLang="ko-KR" b="1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925B94B-6C71-4B65-A322-21B67921D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E444CB-DB21-4E79-A49A-196D8BC6217F}"/>
              </a:ext>
            </a:extLst>
          </p:cNvPr>
          <p:cNvSpPr txBox="1"/>
          <p:nvPr/>
        </p:nvSpPr>
        <p:spPr>
          <a:xfrm>
            <a:off x="6919995" y="1887320"/>
            <a:ext cx="557265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2</a:t>
            </a:r>
            <a:r>
              <a:rPr lang="ko-KR" altLang="en-US" b="1"/>
              <a:t>학년 문제</a:t>
            </a:r>
            <a:r>
              <a:rPr lang="en-US" altLang="ko-KR" b="1"/>
              <a:t>-2</a:t>
            </a:r>
          </a:p>
          <a:p>
            <a:endParaRPr lang="en-US" altLang="ko-KR" b="1"/>
          </a:p>
          <a:p>
            <a:pPr lvl="0"/>
            <a:r>
              <a:rPr lang="ko-KR" altLang="en-US" sz="1600"/>
              <a:t> </a:t>
            </a:r>
            <a:r>
              <a:rPr lang="ko-KR" altLang="ko-KR" sz="1600"/>
              <a:t>아래와 같이 배열이 초기화 되어 있습니다</a:t>
            </a:r>
            <a:r>
              <a:rPr lang="en-US" altLang="ko-KR" sz="1600"/>
              <a:t>. </a:t>
            </a:r>
          </a:p>
          <a:p>
            <a:pPr lvl="0"/>
            <a:r>
              <a:rPr lang="en-US" altLang="ko-KR" sz="1600"/>
              <a:t> </a:t>
            </a:r>
            <a:r>
              <a:rPr lang="ko-KR" altLang="ko-KR" sz="1600"/>
              <a:t>문제에 답하세요</a:t>
            </a:r>
            <a:r>
              <a:rPr lang="en-US" altLang="ko-KR" sz="1600"/>
              <a:t>. (</a:t>
            </a:r>
            <a:r>
              <a:rPr lang="ko-KR" altLang="ko-KR" sz="1600"/>
              <a:t>배열의 첫 번째 주소는</a:t>
            </a:r>
            <a:r>
              <a:rPr lang="en-US" altLang="ko-KR" sz="1600"/>
              <a:t> 1000)</a:t>
            </a:r>
            <a:endParaRPr lang="ko-KR" altLang="ko-KR" sz="1600"/>
          </a:p>
          <a:p>
            <a:r>
              <a:rPr lang="en-US" altLang="ko-KR" sz="1600"/>
              <a:t>signed short su[5]={10,20,30,40,50};</a:t>
            </a:r>
            <a:endParaRPr lang="ko-KR" altLang="ko-KR" sz="1600"/>
          </a:p>
          <a:p>
            <a:pPr lvl="0"/>
            <a:endParaRPr lang="en-US" altLang="ko-KR" sz="1600"/>
          </a:p>
          <a:p>
            <a:pPr lvl="0"/>
            <a:r>
              <a:rPr lang="en-US" altLang="ko-KR" sz="1600"/>
              <a:t>1. sizeof(su)= ?</a:t>
            </a:r>
            <a:endParaRPr lang="ko-KR" altLang="ko-KR" sz="1600"/>
          </a:p>
          <a:p>
            <a:pPr lvl="0"/>
            <a:r>
              <a:rPr lang="en-US" altLang="ko-KR" sz="1600"/>
              <a:t>2. su= ?</a:t>
            </a:r>
            <a:endParaRPr lang="ko-KR" altLang="ko-KR" sz="1600"/>
          </a:p>
          <a:p>
            <a:pPr lvl="0"/>
            <a:r>
              <a:rPr lang="en-US" altLang="ko-KR" sz="1600"/>
              <a:t>3. &amp;su[2]= ?</a:t>
            </a:r>
            <a:endParaRPr lang="ko-KR" altLang="ko-KR" sz="1600"/>
          </a:p>
          <a:p>
            <a:pPr lvl="0"/>
            <a:r>
              <a:rPr lang="en-US" altLang="ko-KR" sz="1600"/>
              <a:t>4. Su[4]=?</a:t>
            </a:r>
            <a:endParaRPr lang="ko-KR" altLang="ko-KR" sz="1600"/>
          </a:p>
          <a:p>
            <a:endParaRPr lang="en-US" altLang="ko-KR" b="1"/>
          </a:p>
          <a:p>
            <a:endParaRPr lang="en-US" altLang="ko-KR"/>
          </a:p>
          <a:p>
            <a:endParaRPr lang="en-US" altLang="ko-KR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F08236B-6361-4A47-AE78-888D89B5B36B}"/>
              </a:ext>
            </a:extLst>
          </p:cNvPr>
          <p:cNvCxnSpPr>
            <a:cxnSpLocks/>
          </p:cNvCxnSpPr>
          <p:nvPr/>
        </p:nvCxnSpPr>
        <p:spPr>
          <a:xfrm>
            <a:off x="6071817" y="0"/>
            <a:ext cx="54440" cy="6858000"/>
          </a:xfrm>
          <a:prstGeom prst="line">
            <a:avLst/>
          </a:prstGeom>
          <a:ln w="25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4">
            <a:extLst>
              <a:ext uri="{FF2B5EF4-FFF2-40B4-BE49-F238E27FC236}">
                <a16:creationId xmlns:a16="http://schemas.microsoft.com/office/drawing/2014/main" id="{35711299-9B82-4A49-BBB7-D1D4ECD85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18953949" cy="59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31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E5B139D-833A-4BD4-9C48-428DB011EF51}"/>
              </a:ext>
            </a:extLst>
          </p:cNvPr>
          <p:cNvCxnSpPr>
            <a:cxnSpLocks/>
          </p:cNvCxnSpPr>
          <p:nvPr/>
        </p:nvCxnSpPr>
        <p:spPr>
          <a:xfrm>
            <a:off x="2" y="50421"/>
            <a:ext cx="12191998" cy="17624"/>
          </a:xfrm>
          <a:prstGeom prst="line">
            <a:avLst/>
          </a:prstGeom>
          <a:ln w="152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380FFEB-9840-46AD-B2C9-12C910736976}"/>
              </a:ext>
            </a:extLst>
          </p:cNvPr>
          <p:cNvCxnSpPr>
            <a:cxnSpLocks/>
          </p:cNvCxnSpPr>
          <p:nvPr/>
        </p:nvCxnSpPr>
        <p:spPr>
          <a:xfrm>
            <a:off x="75087" y="68045"/>
            <a:ext cx="0" cy="6789955"/>
          </a:xfrm>
          <a:prstGeom prst="line">
            <a:avLst/>
          </a:prstGeom>
          <a:ln w="152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FAF2B-3B03-455B-B93A-047F069A5883}"/>
              </a:ext>
            </a:extLst>
          </p:cNvPr>
          <p:cNvCxnSpPr>
            <a:cxnSpLocks/>
          </p:cNvCxnSpPr>
          <p:nvPr/>
        </p:nvCxnSpPr>
        <p:spPr>
          <a:xfrm>
            <a:off x="12128322" y="5287"/>
            <a:ext cx="0" cy="6852713"/>
          </a:xfrm>
          <a:prstGeom prst="line">
            <a:avLst/>
          </a:prstGeom>
          <a:ln w="152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2A2DBBB-2387-4783-8242-2EF53118811C}"/>
              </a:ext>
            </a:extLst>
          </p:cNvPr>
          <p:cNvCxnSpPr>
            <a:cxnSpLocks/>
          </p:cNvCxnSpPr>
          <p:nvPr/>
        </p:nvCxnSpPr>
        <p:spPr>
          <a:xfrm>
            <a:off x="2" y="224055"/>
            <a:ext cx="12191998" cy="0"/>
          </a:xfrm>
          <a:prstGeom prst="line">
            <a:avLst/>
          </a:prstGeom>
          <a:ln w="25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2A791E8-00B5-43B3-A3D4-7B68D1889596}"/>
              </a:ext>
            </a:extLst>
          </p:cNvPr>
          <p:cNvCxnSpPr>
            <a:cxnSpLocks/>
          </p:cNvCxnSpPr>
          <p:nvPr/>
        </p:nvCxnSpPr>
        <p:spPr>
          <a:xfrm>
            <a:off x="11940173" y="50421"/>
            <a:ext cx="0" cy="6807579"/>
          </a:xfrm>
          <a:prstGeom prst="line">
            <a:avLst/>
          </a:prstGeom>
          <a:ln w="25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AF99237-811A-420B-BAEC-01A8DE2FED87}"/>
              </a:ext>
            </a:extLst>
          </p:cNvPr>
          <p:cNvCxnSpPr>
            <a:cxnSpLocks/>
          </p:cNvCxnSpPr>
          <p:nvPr/>
        </p:nvCxnSpPr>
        <p:spPr>
          <a:xfrm>
            <a:off x="264212" y="120862"/>
            <a:ext cx="0" cy="6657609"/>
          </a:xfrm>
          <a:prstGeom prst="line">
            <a:avLst/>
          </a:prstGeom>
          <a:ln w="25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BBF873A-8B49-401F-A639-D459F4F7C2A8}"/>
              </a:ext>
            </a:extLst>
          </p:cNvPr>
          <p:cNvCxnSpPr>
            <a:cxnSpLocks/>
          </p:cNvCxnSpPr>
          <p:nvPr/>
        </p:nvCxnSpPr>
        <p:spPr>
          <a:xfrm>
            <a:off x="0" y="6778471"/>
            <a:ext cx="12191998" cy="17624"/>
          </a:xfrm>
          <a:prstGeom prst="line">
            <a:avLst/>
          </a:prstGeom>
          <a:ln w="152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B53F792-E41D-40B2-8D32-45E02D2BF499}"/>
              </a:ext>
            </a:extLst>
          </p:cNvPr>
          <p:cNvCxnSpPr>
            <a:cxnSpLocks/>
          </p:cNvCxnSpPr>
          <p:nvPr/>
        </p:nvCxnSpPr>
        <p:spPr>
          <a:xfrm>
            <a:off x="2" y="6624855"/>
            <a:ext cx="12191998" cy="0"/>
          </a:xfrm>
          <a:prstGeom prst="line">
            <a:avLst/>
          </a:prstGeom>
          <a:ln w="25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8F6E865-C4E2-4BB0-BBD5-228C1A18914A}"/>
              </a:ext>
            </a:extLst>
          </p:cNvPr>
          <p:cNvSpPr txBox="1"/>
          <p:nvPr/>
        </p:nvSpPr>
        <p:spPr>
          <a:xfrm>
            <a:off x="452361" y="1348893"/>
            <a:ext cx="55726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2</a:t>
            </a:r>
            <a:r>
              <a:rPr lang="ko-KR" altLang="en-US" b="1"/>
              <a:t>학년 문제</a:t>
            </a:r>
            <a:r>
              <a:rPr lang="en-US" altLang="ko-KR" b="1"/>
              <a:t>-3</a:t>
            </a:r>
          </a:p>
          <a:p>
            <a:endParaRPr lang="en-US" altLang="ko-KR" b="1"/>
          </a:p>
          <a:p>
            <a:pPr lvl="0"/>
            <a:r>
              <a:rPr lang="ko-KR" altLang="ko-KR"/>
              <a:t>키보드로부터</a:t>
            </a:r>
            <a:r>
              <a:rPr lang="en-US" altLang="ko-KR"/>
              <a:t> 3</a:t>
            </a:r>
            <a:r>
              <a:rPr lang="ko-KR" altLang="ko-KR"/>
              <a:t>개의 숫자를 입력 받아 합과 평</a:t>
            </a:r>
            <a:r>
              <a:rPr lang="ko-KR" altLang="en-US"/>
              <a:t>균</a:t>
            </a:r>
            <a:r>
              <a:rPr lang="en-US" altLang="ko-KR"/>
              <a:t>, </a:t>
            </a:r>
            <a:r>
              <a:rPr lang="ko-KR" altLang="ko-KR"/>
              <a:t>학점이 출력되도록 프로그램 하세요</a:t>
            </a:r>
            <a:r>
              <a:rPr lang="en-US" altLang="ko-KR"/>
              <a:t>.</a:t>
            </a:r>
          </a:p>
          <a:p>
            <a:pPr lvl="0"/>
            <a:r>
              <a:rPr lang="en-US" altLang="ko-KR"/>
              <a:t>(</a:t>
            </a:r>
            <a:r>
              <a:rPr lang="ko-KR" altLang="en-US"/>
              <a:t>평균값 </a:t>
            </a:r>
            <a:r>
              <a:rPr lang="en-US" altLang="ko-KR"/>
              <a:t>&gt;89 : A</a:t>
            </a:r>
            <a:r>
              <a:rPr lang="ko-KR" altLang="en-US"/>
              <a:t>학점</a:t>
            </a:r>
            <a:endParaRPr lang="en-US" altLang="ko-KR"/>
          </a:p>
          <a:p>
            <a:pPr lvl="0"/>
            <a:r>
              <a:rPr lang="en-US" altLang="ko-KR"/>
              <a:t>          &gt;79 : B</a:t>
            </a:r>
            <a:r>
              <a:rPr lang="ko-KR" altLang="en-US"/>
              <a:t>학점</a:t>
            </a:r>
            <a:r>
              <a:rPr lang="en-US" altLang="ko-KR"/>
              <a:t> …..  </a:t>
            </a:r>
            <a:r>
              <a:rPr lang="ko-KR" altLang="en-US"/>
              <a:t>평균값 </a:t>
            </a:r>
            <a:r>
              <a:rPr lang="en-US" altLang="ko-KR"/>
              <a:t>&lt;60 : D  </a:t>
            </a:r>
            <a:endParaRPr lang="ko-KR" altLang="ko-KR"/>
          </a:p>
          <a:p>
            <a:endParaRPr lang="en-US" altLang="ko-KR" b="1"/>
          </a:p>
          <a:p>
            <a:endParaRPr lang="en-US" altLang="ko-KR" b="1"/>
          </a:p>
          <a:p>
            <a:r>
              <a:rPr lang="ko-KR" altLang="en-US" b="1"/>
              <a:t>실행 예시</a:t>
            </a:r>
            <a:endParaRPr lang="en-US" altLang="ko-KR" b="1"/>
          </a:p>
          <a:p>
            <a:endParaRPr lang="en-US" altLang="ko-KR" b="1"/>
          </a:p>
          <a:p>
            <a:r>
              <a:rPr lang="ko-KR" altLang="en-US"/>
              <a:t>학점을 입력하세요 </a:t>
            </a:r>
            <a:r>
              <a:rPr lang="en-US" altLang="ko-KR"/>
              <a:t>: 80,70,90</a:t>
            </a:r>
          </a:p>
          <a:p>
            <a:r>
              <a:rPr lang="ko-KR" altLang="en-US"/>
              <a:t>합 </a:t>
            </a:r>
            <a:r>
              <a:rPr lang="en-US" altLang="ko-KR"/>
              <a:t>: 240</a:t>
            </a:r>
          </a:p>
          <a:p>
            <a:r>
              <a:rPr lang="ko-KR" altLang="en-US"/>
              <a:t>평균 </a:t>
            </a:r>
            <a:r>
              <a:rPr lang="en-US" altLang="ko-KR"/>
              <a:t>: 80</a:t>
            </a:r>
          </a:p>
          <a:p>
            <a:r>
              <a:rPr lang="ko-KR" altLang="en-US"/>
              <a:t>학점 </a:t>
            </a:r>
            <a:r>
              <a:rPr lang="en-US" altLang="ko-KR"/>
              <a:t>: B</a:t>
            </a:r>
          </a:p>
          <a:p>
            <a:endParaRPr lang="en-US" altLang="ko-KR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925B94B-6C71-4B65-A322-21B67921D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F08236B-6361-4A47-AE78-888D89B5B36B}"/>
              </a:ext>
            </a:extLst>
          </p:cNvPr>
          <p:cNvCxnSpPr>
            <a:cxnSpLocks/>
          </p:cNvCxnSpPr>
          <p:nvPr/>
        </p:nvCxnSpPr>
        <p:spPr>
          <a:xfrm>
            <a:off x="6071817" y="0"/>
            <a:ext cx="54440" cy="6858000"/>
          </a:xfrm>
          <a:prstGeom prst="line">
            <a:avLst/>
          </a:prstGeom>
          <a:ln w="25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4">
            <a:extLst>
              <a:ext uri="{FF2B5EF4-FFF2-40B4-BE49-F238E27FC236}">
                <a16:creationId xmlns:a16="http://schemas.microsoft.com/office/drawing/2014/main" id="{35711299-9B82-4A49-BBB7-D1D4ECD85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18953949" cy="59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9D2E0B-D456-4D2E-99BF-3A299E53E4CB}"/>
              </a:ext>
            </a:extLst>
          </p:cNvPr>
          <p:cNvSpPr txBox="1"/>
          <p:nvPr/>
        </p:nvSpPr>
        <p:spPr>
          <a:xfrm>
            <a:off x="8285538" y="3198195"/>
            <a:ext cx="5572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고생하셨습니다</a:t>
            </a:r>
            <a:r>
              <a:rPr lang="en-US" altLang="ko-KR" b="1"/>
              <a:t>.</a:t>
            </a: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9268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E5B139D-833A-4BD4-9C48-428DB011EF51}"/>
              </a:ext>
            </a:extLst>
          </p:cNvPr>
          <p:cNvCxnSpPr>
            <a:cxnSpLocks/>
          </p:cNvCxnSpPr>
          <p:nvPr/>
        </p:nvCxnSpPr>
        <p:spPr>
          <a:xfrm>
            <a:off x="2" y="50421"/>
            <a:ext cx="12191998" cy="17624"/>
          </a:xfrm>
          <a:prstGeom prst="line">
            <a:avLst/>
          </a:prstGeom>
          <a:ln w="152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380FFEB-9840-46AD-B2C9-12C910736976}"/>
              </a:ext>
            </a:extLst>
          </p:cNvPr>
          <p:cNvCxnSpPr>
            <a:cxnSpLocks/>
          </p:cNvCxnSpPr>
          <p:nvPr/>
        </p:nvCxnSpPr>
        <p:spPr>
          <a:xfrm>
            <a:off x="75087" y="68045"/>
            <a:ext cx="0" cy="6789955"/>
          </a:xfrm>
          <a:prstGeom prst="line">
            <a:avLst/>
          </a:prstGeom>
          <a:ln w="152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FAF2B-3B03-455B-B93A-047F069A5883}"/>
              </a:ext>
            </a:extLst>
          </p:cNvPr>
          <p:cNvCxnSpPr>
            <a:cxnSpLocks/>
          </p:cNvCxnSpPr>
          <p:nvPr/>
        </p:nvCxnSpPr>
        <p:spPr>
          <a:xfrm>
            <a:off x="12128322" y="5287"/>
            <a:ext cx="0" cy="6852713"/>
          </a:xfrm>
          <a:prstGeom prst="line">
            <a:avLst/>
          </a:prstGeom>
          <a:ln w="152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2A2DBBB-2387-4783-8242-2EF53118811C}"/>
              </a:ext>
            </a:extLst>
          </p:cNvPr>
          <p:cNvCxnSpPr>
            <a:cxnSpLocks/>
          </p:cNvCxnSpPr>
          <p:nvPr/>
        </p:nvCxnSpPr>
        <p:spPr>
          <a:xfrm>
            <a:off x="2" y="224055"/>
            <a:ext cx="12191998" cy="0"/>
          </a:xfrm>
          <a:prstGeom prst="line">
            <a:avLst/>
          </a:prstGeom>
          <a:ln w="25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2A791E8-00B5-43B3-A3D4-7B68D1889596}"/>
              </a:ext>
            </a:extLst>
          </p:cNvPr>
          <p:cNvCxnSpPr>
            <a:cxnSpLocks/>
          </p:cNvCxnSpPr>
          <p:nvPr/>
        </p:nvCxnSpPr>
        <p:spPr>
          <a:xfrm>
            <a:off x="11940173" y="50421"/>
            <a:ext cx="0" cy="6807579"/>
          </a:xfrm>
          <a:prstGeom prst="line">
            <a:avLst/>
          </a:prstGeom>
          <a:ln w="25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AF99237-811A-420B-BAEC-01A8DE2FED87}"/>
              </a:ext>
            </a:extLst>
          </p:cNvPr>
          <p:cNvCxnSpPr>
            <a:cxnSpLocks/>
          </p:cNvCxnSpPr>
          <p:nvPr/>
        </p:nvCxnSpPr>
        <p:spPr>
          <a:xfrm>
            <a:off x="264212" y="120862"/>
            <a:ext cx="0" cy="6657609"/>
          </a:xfrm>
          <a:prstGeom prst="line">
            <a:avLst/>
          </a:prstGeom>
          <a:ln w="25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BBF873A-8B49-401F-A639-D459F4F7C2A8}"/>
              </a:ext>
            </a:extLst>
          </p:cNvPr>
          <p:cNvCxnSpPr>
            <a:cxnSpLocks/>
          </p:cNvCxnSpPr>
          <p:nvPr/>
        </p:nvCxnSpPr>
        <p:spPr>
          <a:xfrm>
            <a:off x="0" y="6778471"/>
            <a:ext cx="12191998" cy="17624"/>
          </a:xfrm>
          <a:prstGeom prst="line">
            <a:avLst/>
          </a:prstGeom>
          <a:ln w="152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B53F792-E41D-40B2-8D32-45E02D2BF499}"/>
              </a:ext>
            </a:extLst>
          </p:cNvPr>
          <p:cNvCxnSpPr>
            <a:cxnSpLocks/>
          </p:cNvCxnSpPr>
          <p:nvPr/>
        </p:nvCxnSpPr>
        <p:spPr>
          <a:xfrm>
            <a:off x="2" y="6624855"/>
            <a:ext cx="12191998" cy="0"/>
          </a:xfrm>
          <a:prstGeom prst="line">
            <a:avLst/>
          </a:prstGeom>
          <a:ln w="25400">
            <a:solidFill>
              <a:srgbClr val="820028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BB0D58-76A4-4288-A846-26B2FA5C5C7E}"/>
              </a:ext>
            </a:extLst>
          </p:cNvPr>
          <p:cNvSpPr txBox="1"/>
          <p:nvPr/>
        </p:nvSpPr>
        <p:spPr>
          <a:xfrm>
            <a:off x="1178509" y="2885983"/>
            <a:ext cx="4697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/>
              <a:t>3,4</a:t>
            </a:r>
            <a:r>
              <a:rPr lang="ko-KR" altLang="en-US" sz="5400" b="1"/>
              <a:t>학년 문제</a:t>
            </a:r>
          </a:p>
        </p:txBody>
      </p:sp>
      <p:pic>
        <p:nvPicPr>
          <p:cNvPr id="7170" name="Picture 2" descr="unity에 대한 이미지 검색결과">
            <a:extLst>
              <a:ext uri="{FF2B5EF4-FFF2-40B4-BE49-F238E27FC236}">
                <a16:creationId xmlns:a16="http://schemas.microsoft.com/office/drawing/2014/main" id="{D2CE7C28-68F5-420C-8291-91F3228FA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065" y="1847040"/>
            <a:ext cx="5566616" cy="31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414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502</Words>
  <Application>Microsoft Office PowerPoint</Application>
  <PresentationFormat>와이드스크린</PresentationFormat>
  <Paragraphs>159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돈휘 이</dc:creator>
  <cp:lastModifiedBy>CHEON</cp:lastModifiedBy>
  <cp:revision>33</cp:revision>
  <dcterms:created xsi:type="dcterms:W3CDTF">2019-11-22T11:57:31Z</dcterms:created>
  <dcterms:modified xsi:type="dcterms:W3CDTF">2019-11-22T14:51:05Z</dcterms:modified>
</cp:coreProperties>
</file>