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9" r:id="rId2"/>
    <p:sldId id="330" r:id="rId3"/>
    <p:sldId id="372" r:id="rId4"/>
    <p:sldId id="379" r:id="rId5"/>
    <p:sldId id="385" r:id="rId6"/>
    <p:sldId id="387" r:id="rId7"/>
    <p:sldId id="390" r:id="rId8"/>
    <p:sldId id="384" r:id="rId9"/>
    <p:sldId id="346" r:id="rId10"/>
    <p:sldId id="352" r:id="rId11"/>
    <p:sldId id="355" r:id="rId12"/>
    <p:sldId id="388" r:id="rId13"/>
    <p:sldId id="389" r:id="rId14"/>
    <p:sldId id="357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/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8576"/>
    </p:cViewPr>
  </p:sorterViewPr>
  <p:notesViewPr>
    <p:cSldViewPr snapToGrid="0" snapToObjects="1">
      <p:cViewPr varScale="1">
        <p:scale>
          <a:sx n="80" d="100"/>
          <a:sy n="80" d="100"/>
        </p:scale>
        <p:origin x="-24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ublic\Documents\ml-class\lectures-slides\assets\portland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ublic\Documents\ml-class\lectures-slides\assets\portland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06328"/>
        <c:axId val="367811032"/>
      </c:scatterChart>
      <c:valAx>
        <c:axId val="367806328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367811032"/>
        <c:crosses val="autoZero"/>
        <c:crossBetween val="midCat"/>
      </c:valAx>
      <c:valAx>
        <c:axId val="367811032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67806328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10248"/>
        <c:axId val="367811816"/>
      </c:scatterChart>
      <c:valAx>
        <c:axId val="367810248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367811816"/>
        <c:crosses val="autoZero"/>
        <c:crossBetween val="midCat"/>
      </c:valAx>
      <c:valAx>
        <c:axId val="367811816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67810248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F2FFE1A-3CC8-49C1-98F5-06ACA7AD5C5D}" type="datetime1">
              <a:rPr lang="en-US" altLang="en-US"/>
              <a:pPr>
                <a:defRPr/>
              </a:pPr>
              <a:t>8/18/2019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821D29A-38F5-4251-823F-5B665DCE4E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992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BE1BE3-57C7-417A-A46D-C4A5AA7A303B}" type="datetime1">
              <a:rPr lang="en-US" altLang="en-US"/>
              <a:pPr>
                <a:defRPr/>
              </a:pPr>
              <a:t>8/18/2019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F1388F9E-4EFD-4963-BA03-DA60C98FFF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755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pitchFamily="-10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FD18EF6-4DF2-4152-AD9D-CDDFE6D7C9AE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88F9E-4EFD-4963-BA03-DA60C98FFF5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80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14392-ED8C-47F5-8E9D-EB50BDD73891}" type="datetime1">
              <a:rPr lang="en-US" altLang="en-US" smtClean="0"/>
              <a:t>8/18/2019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4510 - M.A. Papalaskari - Villanova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77DEF7-97C2-4A35-9AC6-711542F83B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6307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F7E3D-1A08-46DB-98D6-66FF6640DD1F}" type="datetime1">
              <a:rPr lang="en-US" altLang="en-US" smtClean="0"/>
              <a:t>8/18/2019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4510 - M.A. Papalaskari - Villanova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75426-87A5-47BB-8C73-1221E6DFA8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56441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F1AB0-3707-468A-BFC9-F6883D237B24}" type="datetime1">
              <a:rPr lang="en-US" altLang="en-US" smtClean="0"/>
              <a:t>8/18/2019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4510 - M.A. Papalaskari - Villanova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1B896-6959-4B39-A6FA-1A31CE9E66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78081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1138B-65D7-4551-8ECE-D726912EA855}" type="datetime1">
              <a:rPr lang="en-US" altLang="en-US" smtClean="0"/>
              <a:t>8/18/2019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4510 - M.A. Papalaskari - Villanova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8B795-397A-477F-83EA-6996FA8796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69896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D4A71-2164-4F83-A8C2-6CA25DAB4FDA}" type="datetime1">
              <a:rPr lang="en-US" altLang="en-US" smtClean="0"/>
              <a:t>8/18/2019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4510 - M.A. Papalaskari - Villanova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6E38F-41E1-4E48-93AC-815E13E20C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824830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2B299-467E-4FDC-B514-227FF5D8CFFC}" type="datetime1">
              <a:rPr lang="en-US" altLang="en-US" smtClean="0"/>
              <a:t>8/18/2019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4510 - M.A. Papalaskari - Villanova University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08450-CDE0-4E21-A4C7-F9F7F3D105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49334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4B3A2-4C86-4D22-8B04-044EBA20A6D8}" type="datetime1">
              <a:rPr lang="en-US" altLang="en-US" smtClean="0"/>
              <a:t>8/18/2019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4510 - M.A. Papalaskari - Villanova University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73C1D-5DF8-4C39-BDD8-02E53AA6BE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44500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3DB8-4730-420F-B313-9CB0083072C5}" type="datetime1">
              <a:rPr lang="en-US" altLang="en-US" smtClean="0"/>
              <a:t>8/18/2019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4510 - M.A. Papalaskari - Villanova University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BCC12-9A0F-459C-808E-AF11E81519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31275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6510A-7B0E-46D4-9B96-5D375B95C325}" type="datetime1">
              <a:rPr lang="en-US" altLang="en-US" smtClean="0"/>
              <a:t>8/18/2019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4510 - M.A. Papalaskari - Villanova University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CB0BB-D6B7-4FE1-92D5-F799CEE1C7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4739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1AC71-2EFA-4D43-B711-E496C5D354A7}" type="datetime1">
              <a:rPr lang="en-US" altLang="en-US" smtClean="0"/>
              <a:t>8/18/2019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4510 - M.A. Papalaskari - Villanova University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A9A17-B5C7-42C0-9836-0FFBE2FC20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521029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927B4-9CB7-4227-897D-AE84308989CE}" type="datetime1">
              <a:rPr lang="en-US" altLang="en-US" smtClean="0"/>
              <a:t>8/18/2019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4510 - M.A. Papalaskari - Villanova University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2960E-1CA5-49E5-B872-6D9952EB98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2338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5F80752-C0D8-47CC-86E4-B51E96BF241F}" type="datetime1">
              <a:rPr lang="en-US" altLang="en-US" smtClean="0"/>
              <a:t>8/18/2019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CSC 4510 - M.A. Papalaskari - Villanova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97AF892-0D75-4ACC-9396-3D1BCB30AC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pitchFamily="-10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MS PGothic" panose="020B0600070205080204" pitchFamily="34" charset="-128"/>
          <a:cs typeface="ＭＳ Ｐゴシック" pitchFamily="-10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MS PGothic" panose="020B0600070205080204" pitchFamily="34" charset="-128"/>
          <a:cs typeface="ＭＳ Ｐゴシック" pitchFamily="-10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MS PGothic" panose="020B0600070205080204" pitchFamily="34" charset="-128"/>
          <a:cs typeface="ＭＳ Ｐゴシック" pitchFamily="-10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MS PGothic" panose="020B0600070205080204" pitchFamily="34" charset="-128"/>
          <a:cs typeface="ＭＳ Ｐゴシック" pitchFamily="-10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10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7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03600" y="1828800"/>
          <a:ext cx="531876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403600" y="1828800"/>
          <a:ext cx="531876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52" name="TextBox 7"/>
          <p:cNvSpPr txBox="1">
            <a:spLocks noChangeArrowheads="1"/>
          </p:cNvSpPr>
          <p:nvPr/>
        </p:nvSpPr>
        <p:spPr bwMode="auto">
          <a:xfrm>
            <a:off x="366713" y="1930400"/>
            <a:ext cx="27987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1"/>
              <a:t>Housing Prices</a:t>
            </a:r>
          </a:p>
          <a:p>
            <a:pPr algn="ctr" eaLnBrk="1" hangingPunct="1"/>
            <a:r>
              <a:rPr lang="en-US" altLang="en-US" sz="2800" b="1"/>
              <a:t>(Portland, OR)</a:t>
            </a:r>
          </a:p>
        </p:txBody>
      </p:sp>
      <p:sp>
        <p:nvSpPr>
          <p:cNvPr id="2053" name="TextBox 8"/>
          <p:cNvSpPr txBox="1">
            <a:spLocks noChangeArrowheads="1"/>
          </p:cNvSpPr>
          <p:nvPr/>
        </p:nvSpPr>
        <p:spPr bwMode="auto">
          <a:xfrm>
            <a:off x="1965325" y="3479800"/>
            <a:ext cx="157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/>
              <a:t>Price</a:t>
            </a:r>
          </a:p>
          <a:p>
            <a:pPr algn="ctr" eaLnBrk="1" hangingPunct="1"/>
            <a:r>
              <a:rPr lang="en-US" altLang="en-US" sz="2400"/>
              <a:t>(in 1000s of dollars)</a:t>
            </a:r>
          </a:p>
        </p:txBody>
      </p:sp>
      <p:sp>
        <p:nvSpPr>
          <p:cNvPr id="2054" name="TextBox 9"/>
          <p:cNvSpPr txBox="1">
            <a:spLocks noChangeArrowheads="1"/>
          </p:cNvSpPr>
          <p:nvPr/>
        </p:nvSpPr>
        <p:spPr bwMode="auto">
          <a:xfrm>
            <a:off x="5445125" y="5384800"/>
            <a:ext cx="170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/>
              <a:t>Size (feet</a:t>
            </a:r>
            <a:r>
              <a:rPr lang="en-US" altLang="en-US" sz="2400" baseline="30000"/>
              <a:t>2</a:t>
            </a:r>
            <a:r>
              <a:rPr lang="en-US" altLang="en-US" sz="2400"/>
              <a:t>)</a:t>
            </a:r>
          </a:p>
        </p:txBody>
      </p:sp>
      <p:sp>
        <p:nvSpPr>
          <p:cNvPr id="205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4ED4B1-28FD-4726-9013-27EACAC754AF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Reminder: sample problem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6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243457"/>
            <a:ext cx="28162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Box 9"/>
          <p:cNvSpPr txBox="1">
            <a:spLocks noChangeArrowheads="1"/>
          </p:cNvSpPr>
          <p:nvPr/>
        </p:nvSpPr>
        <p:spPr bwMode="auto">
          <a:xfrm>
            <a:off x="609600" y="1450817"/>
            <a:ext cx="3886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/>
              <a:t>If </a:t>
            </a:r>
            <a:r>
              <a:rPr lang="el-GR" altLang="en-US" sz="2000" dirty="0"/>
              <a:t>α</a:t>
            </a:r>
            <a:r>
              <a:rPr lang="en-US" altLang="en-US" sz="2000" dirty="0"/>
              <a:t> is too small, gradient descent can be slow.</a:t>
            </a:r>
          </a:p>
        </p:txBody>
      </p:sp>
      <p:sp>
        <p:nvSpPr>
          <p:cNvPr id="12298" name="TextBox 10"/>
          <p:cNvSpPr txBox="1">
            <a:spLocks noChangeArrowheads="1"/>
          </p:cNvSpPr>
          <p:nvPr/>
        </p:nvSpPr>
        <p:spPr bwMode="auto">
          <a:xfrm>
            <a:off x="4876800" y="1450817"/>
            <a:ext cx="38862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/>
              <a:t>If </a:t>
            </a:r>
            <a:r>
              <a:rPr lang="el-GR" altLang="en-US" sz="2000" dirty="0"/>
              <a:t>α</a:t>
            </a:r>
            <a:r>
              <a:rPr lang="en-US" altLang="en-US" sz="2000" dirty="0"/>
              <a:t> is too large, gradient descent can </a:t>
            </a:r>
            <a:r>
              <a:rPr lang="en-US" altLang="en-US" sz="2000" dirty="0" smtClean="0"/>
              <a:t>overshoot </a:t>
            </a:r>
            <a:r>
              <a:rPr lang="en-US" altLang="en-US" sz="2000" dirty="0"/>
              <a:t>the minimum. It may fail to converge, or even diverge.</a:t>
            </a:r>
          </a:p>
        </p:txBody>
      </p:sp>
      <p:sp>
        <p:nvSpPr>
          <p:cNvPr id="12299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020843-A780-4FA1-BD29-A8FC5782156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15595"/>
            <a:ext cx="7315200" cy="28384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381000" y="889000"/>
            <a:ext cx="3879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/>
              <a:t>Gradient descent algorithm</a:t>
            </a:r>
          </a:p>
        </p:txBody>
      </p:sp>
      <p:pic>
        <p:nvPicPr>
          <p:cNvPr id="15363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6600"/>
            <a:ext cx="351313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438" y="2106613"/>
            <a:ext cx="2201862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56"/>
          <p:cNvSpPr txBox="1">
            <a:spLocks noChangeArrowheads="1"/>
          </p:cNvSpPr>
          <p:nvPr/>
        </p:nvSpPr>
        <p:spPr bwMode="auto">
          <a:xfrm>
            <a:off x="4724400" y="882650"/>
            <a:ext cx="360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/>
              <a:t>Linear Regression Model</a:t>
            </a:r>
          </a:p>
        </p:txBody>
      </p:sp>
      <p:pic>
        <p:nvPicPr>
          <p:cNvPr id="15366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8" y="3124200"/>
            <a:ext cx="4246562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58"/>
          <p:cNvCxnSpPr/>
          <p:nvPr/>
        </p:nvCxnSpPr>
        <p:spPr>
          <a:xfrm>
            <a:off x="4495800" y="755650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771A40-7DC3-4C2F-B9F0-33ABFCC6519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771A40-7DC3-4C2F-B9F0-33ABFCC6519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27"/>
            <a:ext cx="9144000" cy="662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498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771A40-7DC3-4C2F-B9F0-33ABFCC6519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04"/>
            <a:ext cx="9144000" cy="659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09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381000" y="1066800"/>
            <a:ext cx="4852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/>
              <a:t>Gradient descent algorithm</a:t>
            </a:r>
          </a:p>
        </p:txBody>
      </p:sp>
      <p:pic>
        <p:nvPicPr>
          <p:cNvPr id="16387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6475"/>
            <a:ext cx="545465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511925" y="2746375"/>
            <a:ext cx="22209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/>
              <a:t>update </a:t>
            </a:r>
          </a:p>
          <a:p>
            <a:pPr algn="ctr" eaLnBrk="1" hangingPunct="1"/>
            <a:r>
              <a:rPr lang="en-US" altLang="en-US" sz="2400"/>
              <a:t>and</a:t>
            </a:r>
          </a:p>
          <a:p>
            <a:pPr algn="ctr" eaLnBrk="1" hangingPunct="1"/>
            <a:r>
              <a:rPr lang="en-US" altLang="en-US" sz="2400"/>
              <a:t>simultaneously</a:t>
            </a:r>
          </a:p>
          <a:p>
            <a:pPr algn="ctr" eaLnBrk="1" hangingPunct="1"/>
            <a:endParaRPr lang="en-US" altLang="en-US" sz="240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8" y="3087688"/>
            <a:ext cx="2841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8" y="3090863"/>
            <a:ext cx="2746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Brace 15"/>
          <p:cNvSpPr/>
          <p:nvPr/>
        </p:nvSpPr>
        <p:spPr>
          <a:xfrm>
            <a:off x="6172200" y="2819400"/>
            <a:ext cx="152400" cy="16256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392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EF7232-58E1-4E69-9078-F2763455856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647700" y="4638675"/>
            <a:ext cx="581501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/>
              <a:t>Notation:</a:t>
            </a:r>
          </a:p>
          <a:p>
            <a:pPr eaLnBrk="1" hangingPunct="1"/>
            <a:r>
              <a:rPr lang="en-US" altLang="en-US" sz="100"/>
              <a:t> </a:t>
            </a:r>
            <a:endParaRPr lang="en-US" altLang="en-US" sz="2000"/>
          </a:p>
          <a:p>
            <a:pPr eaLnBrk="1" hangingPunct="1"/>
            <a:r>
              <a:rPr lang="en-US" altLang="en-US" sz="2400"/>
              <a:t>   </a:t>
            </a:r>
            <a:r>
              <a:rPr lang="en-US" altLang="en-US" sz="2400" b="1"/>
              <a:t>m</a:t>
            </a:r>
            <a:r>
              <a:rPr lang="en-US" altLang="en-US" sz="2400"/>
              <a:t> = Number of training examples</a:t>
            </a:r>
          </a:p>
          <a:p>
            <a:pPr eaLnBrk="1" hangingPunct="1"/>
            <a:r>
              <a:rPr lang="en-US" altLang="en-US" sz="2400"/>
              <a:t>   </a:t>
            </a:r>
            <a:r>
              <a:rPr lang="en-US" altLang="en-US" sz="2400" b="1"/>
              <a:t>x</a:t>
            </a:r>
            <a:r>
              <a:rPr lang="ja-JP" altLang="en-US" sz="2400"/>
              <a:t>’</a:t>
            </a:r>
            <a:r>
              <a:rPr lang="en-US" altLang="ja-JP" sz="2400"/>
              <a:t>s = </a:t>
            </a:r>
            <a:r>
              <a:rPr lang="ja-JP" altLang="en-US" sz="2400"/>
              <a:t>“</a:t>
            </a:r>
            <a:r>
              <a:rPr lang="en-US" altLang="ja-JP" sz="2400"/>
              <a:t>input</a:t>
            </a:r>
            <a:r>
              <a:rPr lang="ja-JP" altLang="en-US" sz="2400"/>
              <a:t>”</a:t>
            </a:r>
            <a:r>
              <a:rPr lang="en-US" altLang="ja-JP" sz="2400"/>
              <a:t> variable / features</a:t>
            </a:r>
          </a:p>
          <a:p>
            <a:pPr eaLnBrk="1" hangingPunct="1"/>
            <a:r>
              <a:rPr lang="en-US" altLang="en-US" sz="2400"/>
              <a:t>   </a:t>
            </a:r>
            <a:r>
              <a:rPr lang="en-US" altLang="en-US" sz="2400" b="1"/>
              <a:t>y</a:t>
            </a:r>
            <a:r>
              <a:rPr lang="ja-JP" altLang="en-US" sz="2400"/>
              <a:t>’</a:t>
            </a:r>
            <a:r>
              <a:rPr lang="en-US" altLang="ja-JP" sz="2400"/>
              <a:t>s = </a:t>
            </a:r>
            <a:r>
              <a:rPr lang="ja-JP" altLang="en-US" sz="2400"/>
              <a:t>“</a:t>
            </a:r>
            <a:r>
              <a:rPr lang="en-US" altLang="ja-JP" sz="2400"/>
              <a:t>output</a:t>
            </a:r>
            <a:r>
              <a:rPr lang="ja-JP" altLang="en-US" sz="2400"/>
              <a:t>”</a:t>
            </a:r>
            <a:r>
              <a:rPr lang="en-US" altLang="ja-JP" sz="2400"/>
              <a:t> variable / </a:t>
            </a:r>
            <a:r>
              <a:rPr lang="ja-JP" altLang="en-US" sz="2400"/>
              <a:t>“</a:t>
            </a:r>
            <a:r>
              <a:rPr lang="en-US" altLang="ja-JP" sz="2400"/>
              <a:t>target</a:t>
            </a:r>
            <a:r>
              <a:rPr lang="ja-JP" altLang="en-US" sz="2400"/>
              <a:t>”</a:t>
            </a:r>
            <a:r>
              <a:rPr lang="en-US" altLang="ja-JP" sz="2400"/>
              <a:t> variable</a:t>
            </a:r>
            <a:endParaRPr lang="en-US" altLang="en-US" sz="2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70275" y="1590675"/>
          <a:ext cx="5334000" cy="3478213"/>
        </p:xfrm>
        <a:graphic>
          <a:graphicData uri="http://schemas.openxmlformats.org/drawingml/2006/table">
            <a:tbl>
              <a:tblPr/>
              <a:tblGrid>
                <a:gridCol w="2390775"/>
                <a:gridCol w="2943225"/>
              </a:tblGrid>
              <a:tr h="985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Size in feet</a:t>
                      </a:r>
                      <a:r>
                        <a:rPr kumimoji="0" lang="en-US" altLang="en-US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 (</a:t>
                      </a: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x</a:t>
                      </a: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)</a:t>
                      </a:r>
                      <a:endParaRPr kumimoji="0" lang="en-US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620" marR="7620" marT="1016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Price ($) in 1000's (</a:t>
                      </a: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y</a:t>
                      </a: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)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620" marR="7620" marT="1016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2104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620" marR="7620" marT="10160" marB="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460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620" marR="7620" marT="1016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1416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620" marR="7620" marT="10160" marB="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232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620" marR="7620" marT="1016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1534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620" marR="7620" marT="10160" marB="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315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620" marR="7620" marT="1016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852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620" marR="7620" marT="10160" marB="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178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620" marR="7620" marT="1016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…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620" marR="7620" marT="10160" marB="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…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620" marR="7620" marT="1016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0" name="TextBox 5"/>
          <p:cNvSpPr txBox="1">
            <a:spLocks noChangeArrowheads="1"/>
          </p:cNvSpPr>
          <p:nvPr/>
        </p:nvSpPr>
        <p:spPr bwMode="auto">
          <a:xfrm>
            <a:off x="454025" y="1590675"/>
            <a:ext cx="27384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1"/>
              <a:t>Training set of</a:t>
            </a:r>
          </a:p>
          <a:p>
            <a:pPr algn="ctr" eaLnBrk="1" hangingPunct="1"/>
            <a:r>
              <a:rPr lang="en-US" altLang="en-US" sz="2800" b="1"/>
              <a:t>housing prices</a:t>
            </a:r>
          </a:p>
          <a:p>
            <a:pPr algn="ctr" eaLnBrk="1" hangingPunct="1"/>
            <a:r>
              <a:rPr lang="en-US" altLang="en-US" sz="2800" b="1"/>
              <a:t>(Portland, OR)</a:t>
            </a:r>
          </a:p>
        </p:txBody>
      </p:sp>
      <p:sp>
        <p:nvSpPr>
          <p:cNvPr id="30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F9F5ED-0F94-43C8-B07F-EBD21002538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093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4400">
                <a:latin typeface="Calibri" panose="020F0502020204030204" pitchFamily="34" charset="0"/>
              </a:rPr>
              <a:t>Reminder: Notation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52800" y="1736725"/>
            <a:ext cx="2533650" cy="8128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0" y="3362325"/>
            <a:ext cx="3143250" cy="78105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38625" y="4987925"/>
            <a:ext cx="762000" cy="78105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05050" y="4946650"/>
            <a:ext cx="1143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/>
              <a:t>Size of house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657850" y="4946650"/>
            <a:ext cx="144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/>
              <a:t>Estimate price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4619625" y="2549525"/>
            <a:ext cx="0" cy="8128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4619625" y="4143375"/>
            <a:ext cx="0" cy="84455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3448050" y="5378450"/>
            <a:ext cx="790575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5000625" y="5378450"/>
            <a:ext cx="733425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7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4319588"/>
            <a:ext cx="3376613" cy="62706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Box 13"/>
          <p:cNvSpPr txBox="1">
            <a:spLocks noChangeArrowheads="1"/>
          </p:cNvSpPr>
          <p:nvPr/>
        </p:nvSpPr>
        <p:spPr bwMode="auto">
          <a:xfrm>
            <a:off x="6761163" y="3951288"/>
            <a:ext cx="2097087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Linear Hypothesis:</a:t>
            </a:r>
          </a:p>
        </p:txBody>
      </p:sp>
      <p:sp>
        <p:nvSpPr>
          <p:cNvPr id="4109" name="TextBox 14"/>
          <p:cNvSpPr txBox="1">
            <a:spLocks noChangeArrowheads="1"/>
          </p:cNvSpPr>
          <p:nvPr/>
        </p:nvSpPr>
        <p:spPr bwMode="auto">
          <a:xfrm>
            <a:off x="1282700" y="5892800"/>
            <a:ext cx="3071813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Univariate linear regression)</a:t>
            </a:r>
          </a:p>
        </p:txBody>
      </p:sp>
      <p:sp>
        <p:nvSpPr>
          <p:cNvPr id="4110" name="Slide Number Placeholder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8610DA-D97B-4BEF-A6B6-2DD6E7D5249F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112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4400">
                <a:latin typeface="Calibri" panose="020F0502020204030204" pitchFamily="34" charset="0"/>
              </a:rPr>
              <a:t>Reminder: Learning algorithm for hypothesis function 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52800" y="1736725"/>
            <a:ext cx="2533650" cy="8128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0" y="3362325"/>
            <a:ext cx="3143250" cy="78105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38625" y="4987925"/>
            <a:ext cx="762000" cy="78105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05050" y="4946650"/>
            <a:ext cx="1143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/>
              <a:t>Size of house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657850" y="4946650"/>
            <a:ext cx="144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/>
              <a:t>Estimate price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4619625" y="2549525"/>
            <a:ext cx="0" cy="8128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4619625" y="4143375"/>
            <a:ext cx="0" cy="84455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3448050" y="5378450"/>
            <a:ext cx="790575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5000625" y="5378450"/>
            <a:ext cx="733425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4319588"/>
            <a:ext cx="3376613" cy="62706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TextBox 13"/>
          <p:cNvSpPr txBox="1">
            <a:spLocks noChangeArrowheads="1"/>
          </p:cNvSpPr>
          <p:nvPr/>
        </p:nvSpPr>
        <p:spPr bwMode="auto">
          <a:xfrm>
            <a:off x="6761163" y="3951288"/>
            <a:ext cx="2097087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Linear Hypothesis:</a:t>
            </a:r>
          </a:p>
        </p:txBody>
      </p:sp>
      <p:sp>
        <p:nvSpPr>
          <p:cNvPr id="5133" name="TextBox 14"/>
          <p:cNvSpPr txBox="1">
            <a:spLocks noChangeArrowheads="1"/>
          </p:cNvSpPr>
          <p:nvPr/>
        </p:nvSpPr>
        <p:spPr bwMode="auto">
          <a:xfrm>
            <a:off x="1282700" y="5892800"/>
            <a:ext cx="3071813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Univariate linear regression)</a:t>
            </a:r>
          </a:p>
        </p:txBody>
      </p:sp>
      <p:sp>
        <p:nvSpPr>
          <p:cNvPr id="5134" name="Slide Number Placeholder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29C765-0563-4776-9164-E11374AC81F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136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4400">
                <a:latin typeface="Calibri" panose="020F0502020204030204" pitchFamily="34" charset="0"/>
              </a:rPr>
              <a:t>Reminder: Learning algorithm for hypothesis function h</a:t>
            </a:r>
          </a:p>
        </p:txBody>
      </p:sp>
      <p:cxnSp>
        <p:nvCxnSpPr>
          <p:cNvPr id="22" name="Curved Connector 21"/>
          <p:cNvCxnSpPr>
            <a:cxnSpLocks noChangeShapeType="1"/>
            <a:stCxn id="6" idx="3"/>
          </p:cNvCxnSpPr>
          <p:nvPr/>
        </p:nvCxnSpPr>
        <p:spPr bwMode="auto">
          <a:xfrm>
            <a:off x="6191250" y="3752850"/>
            <a:ext cx="914400" cy="755650"/>
          </a:xfrm>
          <a:prstGeom prst="curvedConnector3">
            <a:avLst>
              <a:gd name="adj1" fmla="val 50000"/>
            </a:avLst>
          </a:prstGeom>
          <a:noFill/>
          <a:ln w="444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/>
        </p:spPr>
      </p:cxnSp>
      <p:cxnSp>
        <p:nvCxnSpPr>
          <p:cNvPr id="23" name="Curved Connector 22"/>
          <p:cNvCxnSpPr>
            <a:cxnSpLocks noChangeShapeType="1"/>
          </p:cNvCxnSpPr>
          <p:nvPr/>
        </p:nvCxnSpPr>
        <p:spPr bwMode="auto">
          <a:xfrm>
            <a:off x="6191250" y="3573463"/>
            <a:ext cx="2012950" cy="935037"/>
          </a:xfrm>
          <a:prstGeom prst="curvedConnector3">
            <a:avLst>
              <a:gd name="adj1" fmla="val 50000"/>
            </a:avLst>
          </a:prstGeom>
          <a:noFill/>
          <a:ln w="444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/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5" name="Slide Number Placeholder 2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4CFDFF-2612-4DF0-91EF-156DD3F64FE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8" y="186798"/>
            <a:ext cx="9025252" cy="653467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C459842-4B2F-47F7-B611-4E7CC875C9C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08"/>
            <a:ext cx="9144000" cy="66289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756366"/>
            <a:ext cx="9144000" cy="9651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C459842-4B2F-47F7-B611-4E7CC875C9C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08"/>
            <a:ext cx="9144000" cy="662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67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9"/>
          <p:cNvSpPr txBox="1">
            <a:spLocks noChangeArrowheads="1"/>
          </p:cNvSpPr>
          <p:nvPr/>
        </p:nvSpPr>
        <p:spPr bwMode="auto">
          <a:xfrm>
            <a:off x="936625" y="1330325"/>
            <a:ext cx="3357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/>
              <a:t>Have some function</a:t>
            </a:r>
          </a:p>
        </p:txBody>
      </p:sp>
      <p:pic>
        <p:nvPicPr>
          <p:cNvPr id="11267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8" y="1358900"/>
            <a:ext cx="1304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43"/>
          <p:cNvSpPr txBox="1">
            <a:spLocks noChangeArrowheads="1"/>
          </p:cNvSpPr>
          <p:nvPr/>
        </p:nvSpPr>
        <p:spPr bwMode="auto">
          <a:xfrm>
            <a:off x="839788" y="2052638"/>
            <a:ext cx="10096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/>
              <a:t>Want </a:t>
            </a:r>
          </a:p>
        </p:txBody>
      </p:sp>
      <p:pic>
        <p:nvPicPr>
          <p:cNvPr id="11269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2170113"/>
            <a:ext cx="207645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1"/>
          <p:cNvSpPr txBox="1">
            <a:spLocks noChangeArrowheads="1"/>
          </p:cNvSpPr>
          <p:nvPr/>
        </p:nvSpPr>
        <p:spPr bwMode="auto">
          <a:xfrm>
            <a:off x="839788" y="3159125"/>
            <a:ext cx="5519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/>
              <a:t>Gradient descent algorithm</a:t>
            </a:r>
          </a:p>
        </p:txBody>
      </p:sp>
      <p:pic>
        <p:nvPicPr>
          <p:cNvPr id="11271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4365625"/>
            <a:ext cx="35147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5032375"/>
            <a:ext cx="27908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urved Connector 8"/>
          <p:cNvCxnSpPr>
            <a:cxnSpLocks noChangeShapeType="1"/>
          </p:cNvCxnSpPr>
          <p:nvPr/>
        </p:nvCxnSpPr>
        <p:spPr bwMode="auto">
          <a:xfrm rot="5400000" flipH="1" flipV="1">
            <a:off x="2184400" y="5505450"/>
            <a:ext cx="838200" cy="685800"/>
          </a:xfrm>
          <a:prstGeom prst="curvedConnector3">
            <a:avLst>
              <a:gd name="adj1" fmla="val 50000"/>
            </a:avLst>
          </a:prstGeom>
          <a:noFill/>
          <a:ln w="444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/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849438" y="6210300"/>
            <a:ext cx="1468437" cy="369888"/>
          </a:xfrm>
          <a:prstGeom prst="rect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</a:rPr>
              <a:t>learning rate</a:t>
            </a:r>
          </a:p>
        </p:txBody>
      </p:sp>
      <p:sp>
        <p:nvSpPr>
          <p:cNvPr id="11275" name="Slide Number Placeholder 2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984F65-31D5-45CC-B35F-6ACFC38FA3ED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4400" dirty="0" smtClean="0">
                <a:latin typeface="Calibri" panose="020F0502020204030204" pitchFamily="34" charset="0"/>
              </a:rPr>
              <a:t>Gradient Descent</a:t>
            </a:r>
            <a:endParaRPr lang="en-US" altLang="en-US" sz="4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BC71F-6BA4-40B0-89F3-2D7015A69F1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90"/>
            <a:ext cx="9144000" cy="66100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6735</TotalTime>
  <Words>217</Words>
  <Application>Microsoft Office PowerPoint</Application>
  <PresentationFormat>On-screen Show (4:3)</PresentationFormat>
  <Paragraphs>72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MS PGothic</vt:lpstr>
      <vt:lpstr>Calibri</vt:lpstr>
      <vt:lpstr>Symbol</vt:lpstr>
      <vt:lpstr>Office Theme</vt:lpstr>
      <vt:lpstr>Reminder: sample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villanova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not ready</dc:title>
  <dc:creator>administrator</dc:creator>
  <cp:lastModifiedBy>qwer</cp:lastModifiedBy>
  <cp:revision>44</cp:revision>
  <cp:lastPrinted>2012-02-07T16:44:17Z</cp:lastPrinted>
  <dcterms:created xsi:type="dcterms:W3CDTF">2012-02-09T16:53:21Z</dcterms:created>
  <dcterms:modified xsi:type="dcterms:W3CDTF">2019-08-18T04:48:34Z</dcterms:modified>
</cp:coreProperties>
</file>