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0" r:id="rId14"/>
    <p:sldId id="268" r:id="rId15"/>
    <p:sldId id="269" r:id="rId16"/>
    <p:sldId id="271" r:id="rId17"/>
    <p:sldId id="272" r:id="rId18"/>
    <p:sldId id="273"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2" d="100"/>
          <a:sy n="102" d="100"/>
        </p:scale>
        <p:origin x="87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97B6202-1781-4E40-B58B-CFA82BD1D40D}" type="datetimeFigureOut">
              <a:rPr lang="en-US" smtClean="0"/>
              <a:t>24-Sep-19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CBA657-E9E3-474C-9B43-5A444DE37AE8}"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46538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97B6202-1781-4E40-B58B-CFA82BD1D40D}" type="datetimeFigureOut">
              <a:rPr lang="en-US" smtClean="0"/>
              <a:t>24-Sep-19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CBA657-E9E3-474C-9B43-5A444DE37AE8}" type="slidenum">
              <a:rPr lang="en-US" smtClean="0"/>
              <a:t>‹#›</a:t>
            </a:fld>
            <a:endParaRPr lang="en-US"/>
          </a:p>
        </p:txBody>
      </p:sp>
    </p:spTree>
    <p:extLst>
      <p:ext uri="{BB962C8B-B14F-4D97-AF65-F5344CB8AC3E}">
        <p14:creationId xmlns:p14="http://schemas.microsoft.com/office/powerpoint/2010/main" val="20183636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97B6202-1781-4E40-B58B-CFA82BD1D40D}" type="datetimeFigureOut">
              <a:rPr lang="en-US" smtClean="0"/>
              <a:t>24-Sep-19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CBA657-E9E3-474C-9B43-5A444DE37AE8}" type="slidenum">
              <a:rPr lang="en-US" smtClean="0"/>
              <a:t>‹#›</a:t>
            </a:fld>
            <a:endParaRPr lang="en-US"/>
          </a:p>
        </p:txBody>
      </p:sp>
    </p:spTree>
    <p:extLst>
      <p:ext uri="{BB962C8B-B14F-4D97-AF65-F5344CB8AC3E}">
        <p14:creationId xmlns:p14="http://schemas.microsoft.com/office/powerpoint/2010/main" val="1500333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97B6202-1781-4E40-B58B-CFA82BD1D40D}" type="datetimeFigureOut">
              <a:rPr lang="en-US" smtClean="0"/>
              <a:t>24-Sep-19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CBA657-E9E3-474C-9B43-5A444DE37AE8}" type="slidenum">
              <a:rPr lang="en-US" smtClean="0"/>
              <a:t>‹#›</a:t>
            </a:fld>
            <a:endParaRPr lang="en-US"/>
          </a:p>
        </p:txBody>
      </p:sp>
    </p:spTree>
    <p:extLst>
      <p:ext uri="{BB962C8B-B14F-4D97-AF65-F5344CB8AC3E}">
        <p14:creationId xmlns:p14="http://schemas.microsoft.com/office/powerpoint/2010/main" val="2857495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97B6202-1781-4E40-B58B-CFA82BD1D40D}" type="datetimeFigureOut">
              <a:rPr lang="en-US" smtClean="0"/>
              <a:t>24-Sep-19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CBA657-E9E3-474C-9B43-5A444DE37AE8}"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15037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97B6202-1781-4E40-B58B-CFA82BD1D40D}" type="datetimeFigureOut">
              <a:rPr lang="en-US" smtClean="0"/>
              <a:t>24-Sep-19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CBA657-E9E3-474C-9B43-5A444DE37AE8}" type="slidenum">
              <a:rPr lang="en-US" smtClean="0"/>
              <a:t>‹#›</a:t>
            </a:fld>
            <a:endParaRPr lang="en-US"/>
          </a:p>
        </p:txBody>
      </p:sp>
    </p:spTree>
    <p:extLst>
      <p:ext uri="{BB962C8B-B14F-4D97-AF65-F5344CB8AC3E}">
        <p14:creationId xmlns:p14="http://schemas.microsoft.com/office/powerpoint/2010/main" val="35662086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97B6202-1781-4E40-B58B-CFA82BD1D40D}" type="datetimeFigureOut">
              <a:rPr lang="en-US" smtClean="0"/>
              <a:t>24-Sep-19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CBA657-E9E3-474C-9B43-5A444DE37AE8}" type="slidenum">
              <a:rPr lang="en-US" smtClean="0"/>
              <a:t>‹#›</a:t>
            </a:fld>
            <a:endParaRPr lang="en-US"/>
          </a:p>
        </p:txBody>
      </p:sp>
    </p:spTree>
    <p:extLst>
      <p:ext uri="{BB962C8B-B14F-4D97-AF65-F5344CB8AC3E}">
        <p14:creationId xmlns:p14="http://schemas.microsoft.com/office/powerpoint/2010/main" val="16113776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97B6202-1781-4E40-B58B-CFA82BD1D40D}" type="datetimeFigureOut">
              <a:rPr lang="en-US" smtClean="0"/>
              <a:t>24-Sep-19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CBA657-E9E3-474C-9B43-5A444DE37AE8}" type="slidenum">
              <a:rPr lang="en-US" smtClean="0"/>
              <a:t>‹#›</a:t>
            </a:fld>
            <a:endParaRPr lang="en-US"/>
          </a:p>
        </p:txBody>
      </p:sp>
    </p:spTree>
    <p:extLst>
      <p:ext uri="{BB962C8B-B14F-4D97-AF65-F5344CB8AC3E}">
        <p14:creationId xmlns:p14="http://schemas.microsoft.com/office/powerpoint/2010/main" val="505183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97B6202-1781-4E40-B58B-CFA82BD1D40D}" type="datetimeFigureOut">
              <a:rPr lang="en-US" smtClean="0"/>
              <a:t>24-Sep-19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9ECBA657-E9E3-474C-9B43-5A444DE37AE8}" type="slidenum">
              <a:rPr lang="en-US" smtClean="0"/>
              <a:t>‹#›</a:t>
            </a:fld>
            <a:endParaRPr lang="en-US"/>
          </a:p>
        </p:txBody>
      </p:sp>
    </p:spTree>
    <p:extLst>
      <p:ext uri="{BB962C8B-B14F-4D97-AF65-F5344CB8AC3E}">
        <p14:creationId xmlns:p14="http://schemas.microsoft.com/office/powerpoint/2010/main" val="20733265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97B6202-1781-4E40-B58B-CFA82BD1D40D}" type="datetimeFigureOut">
              <a:rPr lang="en-US" smtClean="0"/>
              <a:t>24-Sep-19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ECBA657-E9E3-474C-9B43-5A444DE37AE8}" type="slidenum">
              <a:rPr lang="en-US" smtClean="0"/>
              <a:t>‹#›</a:t>
            </a:fld>
            <a:endParaRPr lang="en-US"/>
          </a:p>
        </p:txBody>
      </p:sp>
    </p:spTree>
    <p:extLst>
      <p:ext uri="{BB962C8B-B14F-4D97-AF65-F5344CB8AC3E}">
        <p14:creationId xmlns:p14="http://schemas.microsoft.com/office/powerpoint/2010/main" val="3107008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97B6202-1781-4E40-B58B-CFA82BD1D40D}" type="datetimeFigureOut">
              <a:rPr lang="en-US" smtClean="0"/>
              <a:t>24-Sep-19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CBA657-E9E3-474C-9B43-5A444DE37AE8}" type="slidenum">
              <a:rPr lang="en-US" smtClean="0"/>
              <a:t>‹#›</a:t>
            </a:fld>
            <a:endParaRPr lang="en-US"/>
          </a:p>
        </p:txBody>
      </p:sp>
    </p:spTree>
    <p:extLst>
      <p:ext uri="{BB962C8B-B14F-4D97-AF65-F5344CB8AC3E}">
        <p14:creationId xmlns:p14="http://schemas.microsoft.com/office/powerpoint/2010/main" val="39192788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97B6202-1781-4E40-B58B-CFA82BD1D40D}" type="datetimeFigureOut">
              <a:rPr lang="en-US" smtClean="0"/>
              <a:t>24-Sep-19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ECBA657-E9E3-474C-9B43-5A444DE37AE8}"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812452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Analyzing </a:t>
            </a:r>
            <a:r>
              <a:rPr lang="en-US" dirty="0" smtClean="0"/>
              <a:t>Software Measurement Data:</a:t>
            </a:r>
            <a:br>
              <a:rPr lang="en-US" dirty="0" smtClean="0"/>
            </a:br>
            <a:r>
              <a:rPr lang="en-US" dirty="0" smtClean="0"/>
              <a:t>Statistical Analysis and Plotting</a:t>
            </a:r>
            <a:endParaRPr lang="en-US" dirty="0"/>
          </a:p>
        </p:txBody>
      </p:sp>
      <p:sp>
        <p:nvSpPr>
          <p:cNvPr id="3" name="Subtitle 2"/>
          <p:cNvSpPr>
            <a:spLocks noGrp="1"/>
          </p:cNvSpPr>
          <p:nvPr>
            <p:ph type="subTitle" idx="1"/>
          </p:nvPr>
        </p:nvSpPr>
        <p:spPr/>
        <p:txBody>
          <a:bodyPr/>
          <a:lstStyle/>
          <a:p>
            <a:endParaRPr lang="en-US" dirty="0" smtClean="0"/>
          </a:p>
          <a:p>
            <a:r>
              <a:rPr lang="en-US" dirty="0" smtClean="0"/>
              <a:t>SE-843</a:t>
            </a:r>
            <a:r>
              <a:rPr lang="en-US" dirty="0" smtClean="0"/>
              <a:t>: Software Metrics</a:t>
            </a:r>
            <a:endParaRPr lang="en-US" dirty="0"/>
          </a:p>
        </p:txBody>
      </p:sp>
    </p:spTree>
    <p:extLst>
      <p:ext uri="{BB962C8B-B14F-4D97-AF65-F5344CB8AC3E}">
        <p14:creationId xmlns:p14="http://schemas.microsoft.com/office/powerpoint/2010/main" val="36594564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Statistical Representation of Software Measurements</a:t>
            </a:r>
            <a:endParaRPr lang="en-US" dirty="0"/>
          </a:p>
        </p:txBody>
      </p:sp>
      <p:pic>
        <p:nvPicPr>
          <p:cNvPr id="4" name="Content Placeholder 3"/>
          <p:cNvPicPr>
            <a:picLocks noGrp="1" noChangeAspect="1"/>
          </p:cNvPicPr>
          <p:nvPr>
            <p:ph idx="1"/>
          </p:nvPr>
        </p:nvPicPr>
        <p:blipFill>
          <a:blip r:embed="rId2"/>
          <a:stretch>
            <a:fillRect/>
          </a:stretch>
        </p:blipFill>
        <p:spPr>
          <a:xfrm>
            <a:off x="838200" y="1872748"/>
            <a:ext cx="4943475" cy="1943100"/>
          </a:xfrm>
          <a:prstGeom prst="rect">
            <a:avLst/>
          </a:prstGeom>
        </p:spPr>
      </p:pic>
      <p:pic>
        <p:nvPicPr>
          <p:cNvPr id="5" name="Picture 4"/>
          <p:cNvPicPr>
            <a:picLocks noChangeAspect="1"/>
          </p:cNvPicPr>
          <p:nvPr/>
        </p:nvPicPr>
        <p:blipFill>
          <a:blip r:embed="rId3"/>
          <a:stretch>
            <a:fillRect/>
          </a:stretch>
        </p:blipFill>
        <p:spPr>
          <a:xfrm>
            <a:off x="838200" y="4174282"/>
            <a:ext cx="6562725" cy="1943100"/>
          </a:xfrm>
          <a:prstGeom prst="rect">
            <a:avLst/>
          </a:prstGeom>
        </p:spPr>
      </p:pic>
    </p:spTree>
    <p:extLst>
      <p:ext uri="{BB962C8B-B14F-4D97-AF65-F5344CB8AC3E}">
        <p14:creationId xmlns:p14="http://schemas.microsoft.com/office/powerpoint/2010/main" val="30596878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Exploring Software data Relationship</a:t>
            </a:r>
            <a:endParaRPr lang="en-US" dirty="0"/>
          </a:p>
        </p:txBody>
      </p:sp>
      <p:sp>
        <p:nvSpPr>
          <p:cNvPr id="3" name="Content Placeholder 2"/>
          <p:cNvSpPr>
            <a:spLocks noGrp="1"/>
          </p:cNvSpPr>
          <p:nvPr>
            <p:ph idx="1"/>
          </p:nvPr>
        </p:nvSpPr>
        <p:spPr/>
        <p:txBody>
          <a:bodyPr>
            <a:normAutofit/>
          </a:bodyPr>
          <a:lstStyle/>
          <a:p>
            <a:r>
              <a:rPr lang="en-US" dirty="0" smtClean="0"/>
              <a:t>Often, an investigation is designed to determine the relationship among data points describing one variable or across multiple variables. </a:t>
            </a:r>
          </a:p>
          <a:p>
            <a:r>
              <a:rPr lang="en-US" dirty="0" smtClean="0"/>
              <a:t>For example, you may be interested in knowing the normal ranges of productivity or quality on your projects, so that you have a baseline to compare for the future. </a:t>
            </a:r>
          </a:p>
          <a:p>
            <a:r>
              <a:rPr lang="en-US" dirty="0" smtClean="0"/>
              <a:t>A case study may be more appropriate for this objective, but you may want to answer this question as part of a larger experiment. </a:t>
            </a:r>
          </a:p>
          <a:p>
            <a:r>
              <a:rPr lang="en-US" dirty="0" smtClean="0"/>
              <a:t>Several techniques can help to answer questions about a relationship: box plots, bar charts, control charts, scatter plots (or scatter diagrams), and correlation analysis.</a:t>
            </a:r>
            <a:endParaRPr lang="en-US" dirty="0"/>
          </a:p>
        </p:txBody>
      </p:sp>
    </p:spTree>
    <p:extLst>
      <p:ext uri="{BB962C8B-B14F-4D97-AF65-F5344CB8AC3E}">
        <p14:creationId xmlns:p14="http://schemas.microsoft.com/office/powerpoint/2010/main" val="41618984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Exploring Software data Relationship</a:t>
            </a:r>
            <a:endParaRPr lang="en-US" dirty="0"/>
          </a:p>
        </p:txBody>
      </p:sp>
      <p:sp>
        <p:nvSpPr>
          <p:cNvPr id="3" name="Content Placeholder 2"/>
          <p:cNvSpPr>
            <a:spLocks noGrp="1"/>
          </p:cNvSpPr>
          <p:nvPr>
            <p:ph idx="1"/>
          </p:nvPr>
        </p:nvSpPr>
        <p:spPr/>
        <p:txBody>
          <a:bodyPr>
            <a:normAutofit/>
          </a:bodyPr>
          <a:lstStyle/>
          <a:p>
            <a:r>
              <a:rPr lang="en-US" dirty="0" smtClean="0"/>
              <a:t>A </a:t>
            </a:r>
            <a:r>
              <a:rPr lang="en-US" b="1" dirty="0" smtClean="0"/>
              <a:t>box plot </a:t>
            </a:r>
            <a:r>
              <a:rPr lang="en-US" dirty="0" smtClean="0"/>
              <a:t>can depict a summary of the range and distribution of a set of data for one variable. It shows where most of the data are clustered and the location of outlier data. </a:t>
            </a:r>
          </a:p>
          <a:p>
            <a:r>
              <a:rPr lang="en-US" dirty="0" smtClean="0"/>
              <a:t>A </a:t>
            </a:r>
            <a:r>
              <a:rPr lang="en-US" b="1" dirty="0" smtClean="0"/>
              <a:t>bar chart </a:t>
            </a:r>
            <a:r>
              <a:rPr lang="en-US" dirty="0" smtClean="0"/>
              <a:t>provides an alternative way to display a single variable. Bar charts are especially useful when you are comparing the data from a small number of identified entities. </a:t>
            </a:r>
          </a:p>
          <a:p>
            <a:r>
              <a:rPr lang="en-US" dirty="0" smtClean="0"/>
              <a:t>A </a:t>
            </a:r>
            <a:r>
              <a:rPr lang="en-US" b="1" dirty="0" smtClean="0"/>
              <a:t>control chart </a:t>
            </a:r>
            <a:r>
              <a:rPr lang="en-US" dirty="0" smtClean="0"/>
              <a:t>shows the trends of a variable over time, and can help you to spot occurrences of abnormal data values. </a:t>
            </a:r>
          </a:p>
          <a:p>
            <a:r>
              <a:rPr lang="en-US" dirty="0" smtClean="0"/>
              <a:t>While box plots, bar charts, and control charts show information about one variable, a </a:t>
            </a:r>
            <a:r>
              <a:rPr lang="en-US" b="1" dirty="0" smtClean="0"/>
              <a:t>scatter plot </a:t>
            </a:r>
            <a:r>
              <a:rPr lang="en-US" dirty="0" smtClean="0"/>
              <a:t>depicts the relationship between two variables.</a:t>
            </a:r>
            <a:endParaRPr lang="en-US" dirty="0"/>
          </a:p>
        </p:txBody>
      </p:sp>
    </p:spTree>
    <p:extLst>
      <p:ext uri="{BB962C8B-B14F-4D97-AF65-F5344CB8AC3E}">
        <p14:creationId xmlns:p14="http://schemas.microsoft.com/office/powerpoint/2010/main" val="39444684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Techniques: Box Plots</a:t>
            </a:r>
            <a:endParaRPr lang="en-US" dirty="0"/>
          </a:p>
        </p:txBody>
      </p:sp>
      <p:sp>
        <p:nvSpPr>
          <p:cNvPr id="3" name="Content Placeholder 2"/>
          <p:cNvSpPr>
            <a:spLocks noGrp="1"/>
          </p:cNvSpPr>
          <p:nvPr>
            <p:ph idx="1"/>
          </p:nvPr>
        </p:nvSpPr>
        <p:spPr>
          <a:xfrm>
            <a:off x="838200" y="1825625"/>
            <a:ext cx="10515600" cy="2447795"/>
          </a:xfrm>
        </p:spPr>
        <p:txBody>
          <a:bodyPr/>
          <a:lstStyle/>
          <a:p>
            <a:r>
              <a:rPr lang="en-US" dirty="0" smtClean="0"/>
              <a:t>The median is the middle-ranked item in the dataset. That is, the median is the value </a:t>
            </a:r>
            <a:r>
              <a:rPr lang="en-US" b="1" dirty="0" smtClean="0"/>
              <a:t>m</a:t>
            </a:r>
            <a:r>
              <a:rPr lang="en-US" dirty="0" smtClean="0"/>
              <a:t> for which half the values in the dataset are larger than m and half are smaller than </a:t>
            </a:r>
            <a:r>
              <a:rPr lang="en-US" b="1" dirty="0" smtClean="0"/>
              <a:t>m</a:t>
            </a:r>
            <a:r>
              <a:rPr lang="en-US" dirty="0" smtClean="0"/>
              <a:t>. The upper quartile </a:t>
            </a:r>
            <a:r>
              <a:rPr lang="en-US" b="1" dirty="0" smtClean="0"/>
              <a:t>u</a:t>
            </a:r>
            <a:r>
              <a:rPr lang="en-US" dirty="0" smtClean="0"/>
              <a:t> is the median of the values that are more than </a:t>
            </a:r>
            <a:r>
              <a:rPr lang="en-US" b="1" dirty="0" smtClean="0"/>
              <a:t>m</a:t>
            </a:r>
            <a:r>
              <a:rPr lang="en-US" dirty="0" smtClean="0"/>
              <a:t>, and the lower quartile l is the median of the values that are less than m. Thus, </a:t>
            </a:r>
            <a:r>
              <a:rPr lang="en-US" b="1" i="1" dirty="0" smtClean="0"/>
              <a:t>l, m</a:t>
            </a:r>
            <a:r>
              <a:rPr lang="en-US" dirty="0" smtClean="0"/>
              <a:t>, and </a:t>
            </a:r>
            <a:r>
              <a:rPr lang="en-US" b="1" dirty="0" smtClean="0"/>
              <a:t>u</a:t>
            </a:r>
            <a:r>
              <a:rPr lang="en-US" dirty="0" smtClean="0"/>
              <a:t> split the dataset into 4 parts.</a:t>
            </a:r>
            <a:endParaRPr lang="en-US" dirty="0"/>
          </a:p>
        </p:txBody>
      </p:sp>
      <p:pic>
        <p:nvPicPr>
          <p:cNvPr id="4" name="Picture 3"/>
          <p:cNvPicPr>
            <a:picLocks noChangeAspect="1"/>
          </p:cNvPicPr>
          <p:nvPr/>
        </p:nvPicPr>
        <p:blipFill>
          <a:blip r:embed="rId2"/>
          <a:stretch>
            <a:fillRect/>
          </a:stretch>
        </p:blipFill>
        <p:spPr>
          <a:xfrm>
            <a:off x="1196068" y="4273420"/>
            <a:ext cx="8362950" cy="2238375"/>
          </a:xfrm>
          <a:prstGeom prst="rect">
            <a:avLst/>
          </a:prstGeom>
        </p:spPr>
      </p:pic>
    </p:spTree>
    <p:extLst>
      <p:ext uri="{BB962C8B-B14F-4D97-AF65-F5344CB8AC3E}">
        <p14:creationId xmlns:p14="http://schemas.microsoft.com/office/powerpoint/2010/main" val="24598070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Techniques: Box Plots</a:t>
            </a:r>
            <a:endParaRPr lang="en-US" dirty="0"/>
          </a:p>
        </p:txBody>
      </p:sp>
      <p:pic>
        <p:nvPicPr>
          <p:cNvPr id="4" name="Content Placeholder 3"/>
          <p:cNvPicPr>
            <a:picLocks noGrp="1" noChangeAspect="1"/>
          </p:cNvPicPr>
          <p:nvPr>
            <p:ph idx="1"/>
          </p:nvPr>
        </p:nvPicPr>
        <p:blipFill>
          <a:blip r:embed="rId2"/>
          <a:stretch>
            <a:fillRect/>
          </a:stretch>
        </p:blipFill>
        <p:spPr>
          <a:xfrm>
            <a:off x="688910" y="1936021"/>
            <a:ext cx="7344747" cy="3514725"/>
          </a:xfrm>
          <a:prstGeom prst="rect">
            <a:avLst/>
          </a:prstGeom>
        </p:spPr>
      </p:pic>
      <p:pic>
        <p:nvPicPr>
          <p:cNvPr id="5" name="Picture 4"/>
          <p:cNvPicPr>
            <a:picLocks noChangeAspect="1"/>
          </p:cNvPicPr>
          <p:nvPr/>
        </p:nvPicPr>
        <p:blipFill>
          <a:blip r:embed="rId3"/>
          <a:stretch>
            <a:fillRect/>
          </a:stretch>
        </p:blipFill>
        <p:spPr>
          <a:xfrm>
            <a:off x="8257592" y="1769610"/>
            <a:ext cx="3564294" cy="4397926"/>
          </a:xfrm>
          <a:prstGeom prst="rect">
            <a:avLst/>
          </a:prstGeom>
        </p:spPr>
      </p:pic>
    </p:spTree>
    <p:extLst>
      <p:ext uri="{BB962C8B-B14F-4D97-AF65-F5344CB8AC3E}">
        <p14:creationId xmlns:p14="http://schemas.microsoft.com/office/powerpoint/2010/main" val="27756450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Techniques: Box Plots</a:t>
            </a:r>
            <a:endParaRPr lang="en-US" dirty="0"/>
          </a:p>
        </p:txBody>
      </p:sp>
      <p:sp>
        <p:nvSpPr>
          <p:cNvPr id="3" name="Content Placeholder 2"/>
          <p:cNvSpPr>
            <a:spLocks noGrp="1"/>
          </p:cNvSpPr>
          <p:nvPr>
            <p:ph idx="1"/>
          </p:nvPr>
        </p:nvSpPr>
        <p:spPr>
          <a:xfrm>
            <a:off x="838200" y="1825625"/>
            <a:ext cx="10134600" cy="4351338"/>
          </a:xfrm>
        </p:spPr>
        <p:txBody>
          <a:bodyPr/>
          <a:lstStyle/>
          <a:p>
            <a:r>
              <a:rPr lang="en-US" dirty="0" smtClean="0"/>
              <a:t>We define the box length, </a:t>
            </a:r>
            <a:r>
              <a:rPr lang="en-US" b="1" dirty="0" smtClean="0"/>
              <a:t>d</a:t>
            </a:r>
            <a:r>
              <a:rPr lang="en-US" dirty="0" smtClean="0"/>
              <a:t>, to be the distance from the upper quartile to the lower; thus</a:t>
            </a:r>
            <a:r>
              <a:rPr lang="en-US" b="1" dirty="0" smtClean="0"/>
              <a:t>, d = u − l</a:t>
            </a:r>
            <a:r>
              <a:rPr lang="en-US" dirty="0" smtClean="0"/>
              <a:t>. </a:t>
            </a:r>
          </a:p>
          <a:p>
            <a:r>
              <a:rPr lang="en-US" dirty="0" smtClean="0"/>
              <a:t>Next, we define the </a:t>
            </a:r>
            <a:r>
              <a:rPr lang="en-US" b="1" dirty="0" smtClean="0"/>
              <a:t>tails</a:t>
            </a:r>
            <a:r>
              <a:rPr lang="en-US" dirty="0" smtClean="0"/>
              <a:t> of the distribution. These points represent the theoretical bounds between which we are likely to find all the data points if the distribution is normal. If the data is on an interval, ratio, or absolute scale, the theoretical upper tail value is the point </a:t>
            </a:r>
            <a:r>
              <a:rPr lang="en-US" b="1" dirty="0" smtClean="0"/>
              <a:t>u + 1.5d</a:t>
            </a:r>
            <a:r>
              <a:rPr lang="en-US" dirty="0" smtClean="0"/>
              <a:t>, and the lower tail value is </a:t>
            </a:r>
            <a:r>
              <a:rPr lang="en-US" b="1" dirty="0" smtClean="0"/>
              <a:t>l − 1.5d</a:t>
            </a:r>
            <a:r>
              <a:rPr lang="en-US" dirty="0" smtClean="0"/>
              <a:t>.</a:t>
            </a:r>
          </a:p>
          <a:p>
            <a:r>
              <a:rPr lang="en-US" dirty="0" smtClean="0"/>
              <a:t>Values outside the upper and lower tails are called </a:t>
            </a:r>
            <a:r>
              <a:rPr lang="en-US" b="1" dirty="0" smtClean="0"/>
              <a:t>outliers</a:t>
            </a:r>
            <a:r>
              <a:rPr lang="en-US" dirty="0" smtClean="0"/>
              <a:t>; they are shown explicitly on the box plot, and they represent data points that are unusual in some way.</a:t>
            </a:r>
            <a:endParaRPr lang="en-US" dirty="0"/>
          </a:p>
        </p:txBody>
      </p:sp>
    </p:spTree>
    <p:extLst>
      <p:ext uri="{BB962C8B-B14F-4D97-AF65-F5344CB8AC3E}">
        <p14:creationId xmlns:p14="http://schemas.microsoft.com/office/powerpoint/2010/main" val="653061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Techniques: Box Plots</a:t>
            </a:r>
            <a:endParaRPr lang="en-US" dirty="0"/>
          </a:p>
        </p:txBody>
      </p:sp>
      <p:pic>
        <p:nvPicPr>
          <p:cNvPr id="4" name="Content Placeholder 3"/>
          <p:cNvPicPr>
            <a:picLocks noGrp="1" noChangeAspect="1"/>
          </p:cNvPicPr>
          <p:nvPr>
            <p:ph idx="1"/>
          </p:nvPr>
        </p:nvPicPr>
        <p:blipFill>
          <a:blip r:embed="rId2"/>
          <a:stretch>
            <a:fillRect/>
          </a:stretch>
        </p:blipFill>
        <p:spPr>
          <a:xfrm>
            <a:off x="3041838" y="1846263"/>
            <a:ext cx="6168650" cy="4022725"/>
          </a:xfrm>
          <a:prstGeom prst="rect">
            <a:avLst/>
          </a:prstGeom>
        </p:spPr>
      </p:pic>
    </p:spTree>
    <p:extLst>
      <p:ext uri="{BB962C8B-B14F-4D97-AF65-F5344CB8AC3E}">
        <p14:creationId xmlns:p14="http://schemas.microsoft.com/office/powerpoint/2010/main" val="31632142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Techniques: Bar Charts</a:t>
            </a:r>
            <a:endParaRPr lang="en-US" dirty="0"/>
          </a:p>
        </p:txBody>
      </p:sp>
      <p:pic>
        <p:nvPicPr>
          <p:cNvPr id="3" name="Picture 2"/>
          <p:cNvPicPr>
            <a:picLocks noChangeAspect="1"/>
          </p:cNvPicPr>
          <p:nvPr/>
        </p:nvPicPr>
        <p:blipFill>
          <a:blip r:embed="rId2"/>
          <a:stretch>
            <a:fillRect/>
          </a:stretch>
        </p:blipFill>
        <p:spPr>
          <a:xfrm>
            <a:off x="6096000" y="1926188"/>
            <a:ext cx="4943475" cy="3714750"/>
          </a:xfrm>
          <a:prstGeom prst="rect">
            <a:avLst/>
          </a:prstGeom>
        </p:spPr>
      </p:pic>
      <p:sp>
        <p:nvSpPr>
          <p:cNvPr id="6" name="Rectangle 5"/>
          <p:cNvSpPr/>
          <p:nvPr/>
        </p:nvSpPr>
        <p:spPr>
          <a:xfrm>
            <a:off x="594923" y="2426160"/>
            <a:ext cx="4238334" cy="1815882"/>
          </a:xfrm>
          <a:prstGeom prst="rect">
            <a:avLst/>
          </a:prstGeom>
        </p:spPr>
        <p:txBody>
          <a:bodyPr wrap="square">
            <a:spAutoFit/>
          </a:bodyPr>
          <a:lstStyle/>
          <a:p>
            <a:r>
              <a:rPr lang="en-US" sz="2800" dirty="0" smtClean="0"/>
              <a:t>Unlike box plots, bar charts allow us to readily identify the entity associated with each measured value.</a:t>
            </a:r>
            <a:endParaRPr lang="en-US" sz="2800" dirty="0"/>
          </a:p>
        </p:txBody>
      </p:sp>
    </p:spTree>
    <p:extLst>
      <p:ext uri="{BB962C8B-B14F-4D97-AF65-F5344CB8AC3E}">
        <p14:creationId xmlns:p14="http://schemas.microsoft.com/office/powerpoint/2010/main" val="9014882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Techniques: Control Charts</a:t>
            </a:r>
            <a:endParaRPr lang="en-US" dirty="0"/>
          </a:p>
        </p:txBody>
      </p:sp>
      <p:pic>
        <p:nvPicPr>
          <p:cNvPr id="4" name="Content Placeholder 3"/>
          <p:cNvPicPr>
            <a:picLocks noGrp="1" noChangeAspect="1"/>
          </p:cNvPicPr>
          <p:nvPr>
            <p:ph idx="1"/>
          </p:nvPr>
        </p:nvPicPr>
        <p:blipFill>
          <a:blip r:embed="rId2"/>
          <a:stretch>
            <a:fillRect/>
          </a:stretch>
        </p:blipFill>
        <p:spPr>
          <a:xfrm>
            <a:off x="838200" y="1778972"/>
            <a:ext cx="4013718" cy="4351338"/>
          </a:xfrm>
          <a:prstGeom prst="rect">
            <a:avLst/>
          </a:prstGeom>
        </p:spPr>
      </p:pic>
      <p:pic>
        <p:nvPicPr>
          <p:cNvPr id="5" name="Picture 4"/>
          <p:cNvPicPr>
            <a:picLocks noChangeAspect="1"/>
          </p:cNvPicPr>
          <p:nvPr/>
        </p:nvPicPr>
        <p:blipFill>
          <a:blip r:embed="rId3"/>
          <a:stretch>
            <a:fillRect/>
          </a:stretch>
        </p:blipFill>
        <p:spPr>
          <a:xfrm>
            <a:off x="4989943" y="2473682"/>
            <a:ext cx="6877050" cy="3552825"/>
          </a:xfrm>
          <a:prstGeom prst="rect">
            <a:avLst/>
          </a:prstGeom>
        </p:spPr>
      </p:pic>
    </p:spTree>
    <p:extLst>
      <p:ext uri="{BB962C8B-B14F-4D97-AF65-F5344CB8AC3E}">
        <p14:creationId xmlns:p14="http://schemas.microsoft.com/office/powerpoint/2010/main" val="14675924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Techniques: Scatter Plot</a:t>
            </a:r>
            <a:endParaRPr lang="en-US" dirty="0"/>
          </a:p>
        </p:txBody>
      </p:sp>
      <p:pic>
        <p:nvPicPr>
          <p:cNvPr id="6" name="Picture 5"/>
          <p:cNvPicPr>
            <a:picLocks noChangeAspect="1"/>
          </p:cNvPicPr>
          <p:nvPr/>
        </p:nvPicPr>
        <p:blipFill>
          <a:blip r:embed="rId2"/>
          <a:stretch>
            <a:fillRect/>
          </a:stretch>
        </p:blipFill>
        <p:spPr>
          <a:xfrm>
            <a:off x="838200" y="1839492"/>
            <a:ext cx="5610225" cy="3981450"/>
          </a:xfrm>
          <a:prstGeom prst="rect">
            <a:avLst/>
          </a:prstGeom>
        </p:spPr>
      </p:pic>
      <p:pic>
        <p:nvPicPr>
          <p:cNvPr id="7" name="Picture 6"/>
          <p:cNvPicPr>
            <a:picLocks noChangeAspect="1"/>
          </p:cNvPicPr>
          <p:nvPr/>
        </p:nvPicPr>
        <p:blipFill>
          <a:blip r:embed="rId3"/>
          <a:stretch>
            <a:fillRect/>
          </a:stretch>
        </p:blipFill>
        <p:spPr>
          <a:xfrm>
            <a:off x="7305870" y="1839492"/>
            <a:ext cx="3564294" cy="4397926"/>
          </a:xfrm>
          <a:prstGeom prst="rect">
            <a:avLst/>
          </a:prstGeom>
        </p:spPr>
      </p:pic>
    </p:spTree>
    <p:extLst>
      <p:ext uri="{BB962C8B-B14F-4D97-AF65-F5344CB8AC3E}">
        <p14:creationId xmlns:p14="http://schemas.microsoft.com/office/powerpoint/2010/main" val="18114709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Probability Distributions</a:t>
            </a:r>
            <a:endParaRPr lang="en-US" dirty="0"/>
          </a:p>
        </p:txBody>
      </p:sp>
      <p:sp>
        <p:nvSpPr>
          <p:cNvPr id="3" name="Content Placeholder 2"/>
          <p:cNvSpPr>
            <a:spLocks noGrp="1"/>
          </p:cNvSpPr>
          <p:nvPr>
            <p:ph idx="1"/>
          </p:nvPr>
        </p:nvSpPr>
        <p:spPr/>
        <p:txBody>
          <a:bodyPr/>
          <a:lstStyle/>
          <a:p>
            <a:r>
              <a:rPr lang="en-US" dirty="0" smtClean="0"/>
              <a:t>Consider the experiment of selecting a contractor to develop a software system. We are interested in the quality of the contractor and therefore consider the set of possible outcomes to be</a:t>
            </a:r>
            <a:endParaRPr lang="en-US" dirty="0"/>
          </a:p>
        </p:txBody>
      </p:sp>
      <p:pic>
        <p:nvPicPr>
          <p:cNvPr id="4" name="Picture 3"/>
          <p:cNvPicPr>
            <a:picLocks noChangeAspect="1"/>
          </p:cNvPicPr>
          <p:nvPr/>
        </p:nvPicPr>
        <p:blipFill>
          <a:blip r:embed="rId2"/>
          <a:stretch>
            <a:fillRect/>
          </a:stretch>
        </p:blipFill>
        <p:spPr>
          <a:xfrm>
            <a:off x="2313408" y="3148693"/>
            <a:ext cx="6762750" cy="2781300"/>
          </a:xfrm>
          <a:prstGeom prst="rect">
            <a:avLst/>
          </a:prstGeom>
        </p:spPr>
      </p:pic>
    </p:spTree>
    <p:extLst>
      <p:ext uri="{BB962C8B-B14F-4D97-AF65-F5344CB8AC3E}">
        <p14:creationId xmlns:p14="http://schemas.microsoft.com/office/powerpoint/2010/main" val="40776138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Probability Distributions</a:t>
            </a:r>
            <a:endParaRPr lang="en-US" dirty="0"/>
          </a:p>
        </p:txBody>
      </p:sp>
      <p:sp>
        <p:nvSpPr>
          <p:cNvPr id="3" name="Content Placeholder 2"/>
          <p:cNvSpPr>
            <a:spLocks noGrp="1"/>
          </p:cNvSpPr>
          <p:nvPr>
            <p:ph idx="1"/>
          </p:nvPr>
        </p:nvSpPr>
        <p:spPr/>
        <p:txBody>
          <a:bodyPr/>
          <a:lstStyle/>
          <a:p>
            <a:r>
              <a:rPr lang="en-US" dirty="0" smtClean="0"/>
              <a:t>A probability distribution for an experiment is the assignment of probability values to each of the possible outcomes.</a:t>
            </a:r>
          </a:p>
          <a:p>
            <a:r>
              <a:rPr lang="en-US" dirty="0" smtClean="0"/>
              <a:t>On the basis of our previous experience with contractors, or purely based on subjective judgment, we might assign the probabilities to these outcomes as shown in the table of Figure 6.1a.</a:t>
            </a:r>
            <a:endParaRPr lang="en-US" dirty="0"/>
          </a:p>
        </p:txBody>
      </p:sp>
    </p:spTree>
    <p:extLst>
      <p:ext uri="{BB962C8B-B14F-4D97-AF65-F5344CB8AC3E}">
        <p14:creationId xmlns:p14="http://schemas.microsoft.com/office/powerpoint/2010/main" val="31133070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Probability Distributions</a:t>
            </a:r>
            <a:endParaRPr lang="en-US" dirty="0"/>
          </a:p>
        </p:txBody>
      </p:sp>
      <p:pic>
        <p:nvPicPr>
          <p:cNvPr id="4" name="Content Placeholder 3"/>
          <p:cNvPicPr>
            <a:picLocks noGrp="1" noChangeAspect="1"/>
          </p:cNvPicPr>
          <p:nvPr>
            <p:ph idx="1"/>
          </p:nvPr>
        </p:nvPicPr>
        <p:blipFill>
          <a:blip r:embed="rId2"/>
          <a:stretch>
            <a:fillRect/>
          </a:stretch>
        </p:blipFill>
        <p:spPr>
          <a:xfrm>
            <a:off x="1434015" y="2295331"/>
            <a:ext cx="7681410" cy="2810863"/>
          </a:xfrm>
          <a:prstGeom prst="rect">
            <a:avLst/>
          </a:prstGeom>
        </p:spPr>
      </p:pic>
    </p:spTree>
    <p:extLst>
      <p:ext uri="{BB962C8B-B14F-4D97-AF65-F5344CB8AC3E}">
        <p14:creationId xmlns:p14="http://schemas.microsoft.com/office/powerpoint/2010/main" val="18626694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Probability Distributions (Discrete)</a:t>
            </a:r>
            <a:endParaRPr lang="en-US" dirty="0"/>
          </a:p>
        </p:txBody>
      </p:sp>
      <p:sp>
        <p:nvSpPr>
          <p:cNvPr id="3" name="Content Placeholder 2"/>
          <p:cNvSpPr>
            <a:spLocks noGrp="1"/>
          </p:cNvSpPr>
          <p:nvPr>
            <p:ph idx="1"/>
          </p:nvPr>
        </p:nvSpPr>
        <p:spPr/>
        <p:txBody>
          <a:bodyPr/>
          <a:lstStyle/>
          <a:p>
            <a:r>
              <a:rPr lang="en-US" dirty="0" smtClean="0"/>
              <a:t>The notation is a legacy from when discussions revolved primarily around experiments that simply had two outcomes yes and no (or equivalently true and false). </a:t>
            </a:r>
          </a:p>
          <a:p>
            <a:r>
              <a:rPr lang="en-US" dirty="0" smtClean="0"/>
              <a:t>So if we say P(</a:t>
            </a:r>
            <a:r>
              <a:rPr lang="en-US" dirty="0" err="1" smtClean="0"/>
              <a:t>Gui</a:t>
            </a:r>
            <a:r>
              <a:rPr lang="en-US" dirty="0" smtClean="0"/>
              <a:t> </a:t>
            </a:r>
            <a:r>
              <a:rPr lang="en-US" dirty="0" err="1" smtClean="0"/>
              <a:t>lty</a:t>
            </a:r>
            <a:r>
              <a:rPr lang="en-US" dirty="0" smtClean="0"/>
              <a:t>) = 0.9, then this genuinely has two meanings. On the one hand, this means the probability of the event “guilty = yes” is 0.9. On the other hand, since it tells us that the probability of the event “guilty = yes” is 0.9, it follows that we also know the whole probability distribution, since P(yes) = 0.9 and P(no) = 0.1.</a:t>
            </a:r>
            <a:endParaRPr lang="en-US" dirty="0"/>
          </a:p>
        </p:txBody>
      </p:sp>
    </p:spTree>
    <p:extLst>
      <p:ext uri="{BB962C8B-B14F-4D97-AF65-F5344CB8AC3E}">
        <p14:creationId xmlns:p14="http://schemas.microsoft.com/office/powerpoint/2010/main" val="20537620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Probability Distributions (continuous)</a:t>
            </a:r>
            <a:endParaRPr lang="en-US" dirty="0"/>
          </a:p>
        </p:txBody>
      </p:sp>
      <p:sp>
        <p:nvSpPr>
          <p:cNvPr id="3" name="Content Placeholder 2"/>
          <p:cNvSpPr>
            <a:spLocks noGrp="1"/>
          </p:cNvSpPr>
          <p:nvPr>
            <p:ph idx="1"/>
          </p:nvPr>
        </p:nvSpPr>
        <p:spPr>
          <a:xfrm>
            <a:off x="838200" y="1825625"/>
            <a:ext cx="9061580" cy="4351338"/>
          </a:xfrm>
        </p:spPr>
        <p:txBody>
          <a:bodyPr/>
          <a:lstStyle/>
          <a:p>
            <a:pPr algn="just"/>
            <a:r>
              <a:rPr lang="en-US" dirty="0" smtClean="0"/>
              <a:t>For experiments with a continuous set of outcomes, such as measuring the height of a person in centimeters, it is meaningless to assign probability values to each possible outcome. Instead, we do one of the following</a:t>
            </a:r>
            <a:endParaRPr lang="en-US" dirty="0"/>
          </a:p>
        </p:txBody>
      </p:sp>
      <p:pic>
        <p:nvPicPr>
          <p:cNvPr id="4" name="Picture 3"/>
          <p:cNvPicPr>
            <a:picLocks noChangeAspect="1"/>
          </p:cNvPicPr>
          <p:nvPr/>
        </p:nvPicPr>
        <p:blipFill>
          <a:blip r:embed="rId2"/>
          <a:stretch>
            <a:fillRect/>
          </a:stretch>
        </p:blipFill>
        <p:spPr>
          <a:xfrm>
            <a:off x="1096638" y="3750906"/>
            <a:ext cx="8896448" cy="2556190"/>
          </a:xfrm>
          <a:prstGeom prst="rect">
            <a:avLst/>
          </a:prstGeom>
        </p:spPr>
      </p:pic>
    </p:spTree>
    <p:extLst>
      <p:ext uri="{BB962C8B-B14F-4D97-AF65-F5344CB8AC3E}">
        <p14:creationId xmlns:p14="http://schemas.microsoft.com/office/powerpoint/2010/main" val="2213744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Probability Distributions (normal distribution)</a:t>
            </a:r>
            <a:endParaRPr lang="en-US" dirty="0"/>
          </a:p>
        </p:txBody>
      </p:sp>
      <p:pic>
        <p:nvPicPr>
          <p:cNvPr id="4" name="Content Placeholder 3"/>
          <p:cNvPicPr>
            <a:picLocks noGrp="1" noChangeAspect="1"/>
          </p:cNvPicPr>
          <p:nvPr>
            <p:ph idx="1"/>
          </p:nvPr>
        </p:nvPicPr>
        <p:blipFill>
          <a:blip r:embed="rId2"/>
          <a:stretch>
            <a:fillRect/>
          </a:stretch>
        </p:blipFill>
        <p:spPr>
          <a:xfrm>
            <a:off x="1464907" y="1611734"/>
            <a:ext cx="8378889" cy="4004047"/>
          </a:xfrm>
          <a:prstGeom prst="rect">
            <a:avLst/>
          </a:prstGeom>
        </p:spPr>
      </p:pic>
    </p:spTree>
    <p:extLst>
      <p:ext uri="{BB962C8B-B14F-4D97-AF65-F5344CB8AC3E}">
        <p14:creationId xmlns:p14="http://schemas.microsoft.com/office/powerpoint/2010/main" val="60858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Hypothesis Testing Approaches</a:t>
            </a:r>
            <a:endParaRPr lang="en-US" dirty="0"/>
          </a:p>
        </p:txBody>
      </p:sp>
      <p:pic>
        <p:nvPicPr>
          <p:cNvPr id="4" name="Content Placeholder 3"/>
          <p:cNvPicPr>
            <a:picLocks noGrp="1" noChangeAspect="1"/>
          </p:cNvPicPr>
          <p:nvPr>
            <p:ph idx="1"/>
          </p:nvPr>
        </p:nvPicPr>
        <p:blipFill>
          <a:blip r:embed="rId2"/>
          <a:stretch>
            <a:fillRect/>
          </a:stretch>
        </p:blipFill>
        <p:spPr>
          <a:xfrm>
            <a:off x="838200" y="1616734"/>
            <a:ext cx="9005596" cy="4671358"/>
          </a:xfrm>
          <a:prstGeom prst="rect">
            <a:avLst/>
          </a:prstGeom>
        </p:spPr>
      </p:pic>
    </p:spTree>
    <p:extLst>
      <p:ext uri="{BB962C8B-B14F-4D97-AF65-F5344CB8AC3E}">
        <p14:creationId xmlns:p14="http://schemas.microsoft.com/office/powerpoint/2010/main" val="18998388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Distribution of Software Measurements</a:t>
            </a:r>
            <a:endParaRPr lang="en-US" dirty="0"/>
          </a:p>
        </p:txBody>
      </p:sp>
      <p:pic>
        <p:nvPicPr>
          <p:cNvPr id="4" name="Content Placeholder 3"/>
          <p:cNvPicPr>
            <a:picLocks noGrp="1" noChangeAspect="1"/>
          </p:cNvPicPr>
          <p:nvPr>
            <p:ph idx="1"/>
          </p:nvPr>
        </p:nvPicPr>
        <p:blipFill>
          <a:blip r:embed="rId2"/>
          <a:stretch>
            <a:fillRect/>
          </a:stretch>
        </p:blipFill>
        <p:spPr>
          <a:xfrm>
            <a:off x="931409" y="1993754"/>
            <a:ext cx="4581525" cy="3343275"/>
          </a:xfrm>
          <a:prstGeom prst="rect">
            <a:avLst/>
          </a:prstGeom>
        </p:spPr>
      </p:pic>
      <p:pic>
        <p:nvPicPr>
          <p:cNvPr id="5" name="Picture 4"/>
          <p:cNvPicPr>
            <a:picLocks noChangeAspect="1"/>
          </p:cNvPicPr>
          <p:nvPr/>
        </p:nvPicPr>
        <p:blipFill>
          <a:blip r:embed="rId3"/>
          <a:stretch>
            <a:fillRect/>
          </a:stretch>
        </p:blipFill>
        <p:spPr>
          <a:xfrm>
            <a:off x="5928049" y="1591744"/>
            <a:ext cx="4572000" cy="4943475"/>
          </a:xfrm>
          <a:prstGeom prst="rect">
            <a:avLst/>
          </a:prstGeom>
        </p:spPr>
      </p:pic>
    </p:spTree>
    <p:extLst>
      <p:ext uri="{BB962C8B-B14F-4D97-AF65-F5344CB8AC3E}">
        <p14:creationId xmlns:p14="http://schemas.microsoft.com/office/powerpoint/2010/main" val="1101235673"/>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docProps/app.xml><?xml version="1.0" encoding="utf-8"?>
<Properties xmlns="http://schemas.openxmlformats.org/officeDocument/2006/extended-properties" xmlns:vt="http://schemas.openxmlformats.org/officeDocument/2006/docPropsVTypes">
  <Template>Retrospect</Template>
  <TotalTime>27</TotalTime>
  <Words>783</Words>
  <Application>Microsoft Office PowerPoint</Application>
  <PresentationFormat>Widescreen</PresentationFormat>
  <Paragraphs>40</Paragraphs>
  <Slides>19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Calibri</vt:lpstr>
      <vt:lpstr>Calibri Light</vt:lpstr>
      <vt:lpstr>Retrospect</vt:lpstr>
      <vt:lpstr>Analyzing Software Measurement Data: Statistical Analysis and Plotting</vt:lpstr>
      <vt:lpstr>Probability Distributions</vt:lpstr>
      <vt:lpstr>Probability Distributions</vt:lpstr>
      <vt:lpstr>Probability Distributions</vt:lpstr>
      <vt:lpstr>Probability Distributions (Discrete)</vt:lpstr>
      <vt:lpstr>Probability Distributions (continuous)</vt:lpstr>
      <vt:lpstr>Probability Distributions (normal distribution)</vt:lpstr>
      <vt:lpstr>Hypothesis Testing Approaches</vt:lpstr>
      <vt:lpstr>Distribution of Software Measurements</vt:lpstr>
      <vt:lpstr>Statistical Representation of Software Measurements</vt:lpstr>
      <vt:lpstr>Exploring Software data Relationship</vt:lpstr>
      <vt:lpstr>Exploring Software data Relationship</vt:lpstr>
      <vt:lpstr>Analysis Techniques: Box Plots</vt:lpstr>
      <vt:lpstr>Analysis Techniques: Box Plots</vt:lpstr>
      <vt:lpstr>Analysis Techniques: Box Plots</vt:lpstr>
      <vt:lpstr>Analysis Techniques: Box Plots</vt:lpstr>
      <vt:lpstr>Analysis Techniques: Bar Charts</vt:lpstr>
      <vt:lpstr>Analysis Techniques: Control Charts</vt:lpstr>
      <vt:lpstr>Analysis Techniques: Scatter Plot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Software Measurement Data</dc:title>
  <dc:creator>Sayeed Siddik</dc:creator>
  <cp:lastModifiedBy>Sayeed Siddik</cp:lastModifiedBy>
  <cp:revision>10</cp:revision>
  <dcterms:created xsi:type="dcterms:W3CDTF">2019-09-24T02:56:07Z</dcterms:created>
  <dcterms:modified xsi:type="dcterms:W3CDTF">2019-09-24T03:24:41Z</dcterms:modified>
</cp:coreProperties>
</file>