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5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0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7B6202-1781-4E40-B58B-CFA82BD1D40D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CBA657-E9E3-474C-9B43-5A444DE37A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Internal </a:t>
            </a:r>
            <a:br>
              <a:rPr lang="en-US" dirty="0"/>
            </a:br>
            <a:r>
              <a:rPr lang="en-US" dirty="0"/>
              <a:t>Product </a:t>
            </a:r>
            <a:r>
              <a:rPr lang="en-US" dirty="0" smtClean="0"/>
              <a:t>Attributes: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SE-843: Software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SIZE MEASURES AND ESTIMATORS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493" y="1846263"/>
            <a:ext cx="764933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4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SIZE MEASURES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" y="0"/>
            <a:ext cx="11980491" cy="49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1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0352"/>
          </a:xfrm>
        </p:spPr>
        <p:txBody>
          <a:bodyPr/>
          <a:lstStyle/>
          <a:p>
            <a:r>
              <a:rPr lang="en-US" dirty="0" smtClean="0"/>
              <a:t>Example:8.11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129" y="4907997"/>
            <a:ext cx="626745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805"/>
          <a:stretch/>
        </p:blipFill>
        <p:spPr>
          <a:xfrm>
            <a:off x="1097280" y="1772816"/>
            <a:ext cx="8020050" cy="31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Unadjusted </a:t>
            </a:r>
            <a:r>
              <a:rPr lang="en-US" dirty="0"/>
              <a:t>function </a:t>
            </a:r>
            <a:br>
              <a:rPr lang="en-US" dirty="0"/>
            </a:br>
            <a:r>
              <a:rPr lang="en-US" dirty="0"/>
              <a:t>point count (UFC)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633" y="421424"/>
            <a:ext cx="6492875" cy="245893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33" y="3230045"/>
            <a:ext cx="7114591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5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function-point count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our computation of FPs, we calculate an adjusted </a:t>
            </a:r>
            <a:r>
              <a:rPr lang="en-US" dirty="0" smtClean="0"/>
              <a:t>function-point </a:t>
            </a:r>
            <a:r>
              <a:rPr lang="en-US" dirty="0"/>
              <a:t>count, FP, by multiplying UFC by a technical complexity factor, TCF. </a:t>
            </a:r>
            <a:r>
              <a:rPr lang="en-US" dirty="0" smtClean="0"/>
              <a:t>This </a:t>
            </a:r>
            <a:r>
              <a:rPr lang="en-US" dirty="0"/>
              <a:t>factor involves the 14 contributing factors listed in Table 8.3.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70634"/>
            <a:ext cx="6762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2124075"/>
            <a:ext cx="84296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8.13: FP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038" y="2281238"/>
            <a:ext cx="8096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4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Problems with subjectivity in the technology factor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Since the TCF </a:t>
            </a:r>
            <a:r>
              <a:rPr lang="en-US" dirty="0" smtClean="0"/>
              <a:t>may </a:t>
            </a:r>
            <a:r>
              <a:rPr lang="en-US" dirty="0"/>
              <a:t>range from 0.65 to 1.35, the UFC can be changed by ±35</a:t>
            </a:r>
            <a:r>
              <a:rPr lang="en-US" dirty="0" smtClean="0"/>
              <a:t>%.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Problems with double counting</a:t>
            </a:r>
            <a:r>
              <a:rPr lang="en-US" dirty="0" smtClean="0"/>
              <a:t>.</a:t>
            </a:r>
          </a:p>
          <a:p>
            <a:pPr marL="749808" lvl="1" indent="-457200"/>
            <a:r>
              <a:rPr lang="en-US" dirty="0"/>
              <a:t>It is possible to account for internal </a:t>
            </a:r>
            <a:r>
              <a:rPr lang="en-US" dirty="0" smtClean="0"/>
              <a:t>complexity </a:t>
            </a:r>
            <a:r>
              <a:rPr lang="en-US" dirty="0"/>
              <a:t>twice: in weighting the inputs for the UFC, and again in </a:t>
            </a:r>
            <a:r>
              <a:rPr lang="en-US" dirty="0" smtClean="0"/>
              <a:t>the </a:t>
            </a:r>
            <a:r>
              <a:rPr lang="en-US" dirty="0"/>
              <a:t>technology </a:t>
            </a:r>
            <a:r>
              <a:rPr lang="en-US" dirty="0" smtClean="0"/>
              <a:t>factor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Problems with accuracy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Problems with changing requirements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Problems with subjective weighting.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Remember, size measures only indicate how much of an entity we have. </a:t>
            </a:r>
            <a:r>
              <a:rPr lang="en-US" dirty="0" smtClean="0"/>
              <a:t>Size </a:t>
            </a:r>
            <a:r>
              <a:rPr lang="en-US" dirty="0"/>
              <a:t>alone cannot directly indicate external attributes such as effort, </a:t>
            </a:r>
            <a:r>
              <a:rPr lang="en-US" dirty="0" smtClean="0"/>
              <a:t>productivity</a:t>
            </a:r>
            <a:r>
              <a:rPr lang="en-US" dirty="0"/>
              <a:t>, and cost. We have seen many complaints about the limitations of </a:t>
            </a:r>
            <a:r>
              <a:rPr lang="en-US" dirty="0" smtClean="0"/>
              <a:t>size </a:t>
            </a:r>
            <a:r>
              <a:rPr lang="en-US" dirty="0"/>
              <a:t>measures. </a:t>
            </a:r>
            <a:endParaRPr lang="en-US" dirty="0" smtClean="0"/>
          </a:p>
          <a:p>
            <a:r>
              <a:rPr lang="en-US" dirty="0"/>
              <a:t>Size is commonly used as a component to </a:t>
            </a:r>
            <a:r>
              <a:rPr lang="en-US" dirty="0" smtClean="0"/>
              <a:t>compute </a:t>
            </a:r>
            <a:r>
              <a:rPr lang="en-US" dirty="0"/>
              <a:t>indirect attributes such as productivity:</a:t>
            </a:r>
          </a:p>
          <a:p>
            <a:r>
              <a:rPr lang="en-US" dirty="0"/>
              <a:t>  Productivity = Size/Effort</a:t>
            </a:r>
          </a:p>
          <a:p>
            <a:r>
              <a:rPr lang="en-US" dirty="0"/>
              <a:t>Another example, which was discussed earlier in the book, is defect </a:t>
            </a:r>
            <a:r>
              <a:rPr lang="en-US" dirty="0" smtClean="0"/>
              <a:t>density</a:t>
            </a:r>
            <a:r>
              <a:rPr lang="en-US" dirty="0"/>
              <a:t>:</a:t>
            </a:r>
          </a:p>
          <a:p>
            <a:r>
              <a:rPr lang="en-US" dirty="0"/>
              <a:t>  Defect density = Defect count/Size</a:t>
            </a:r>
          </a:p>
          <a:p>
            <a:r>
              <a:rPr lang="en-US" dirty="0"/>
              <a:t>Also, size is commonly used in many cost estimation models, which are </a:t>
            </a:r>
            <a:r>
              <a:rPr lang="en-US" dirty="0" smtClean="0"/>
              <a:t>often </a:t>
            </a:r>
            <a:r>
              <a:rPr lang="en-US" dirty="0"/>
              <a:t>used for project planning.</a:t>
            </a:r>
          </a:p>
        </p:txBody>
      </p:sp>
    </p:spTree>
    <p:extLst>
      <p:ext uri="{BB962C8B-B14F-4D97-AF65-F5344CB8AC3E}">
        <p14:creationId xmlns:p14="http://schemas.microsoft.com/office/powerpoint/2010/main" val="42507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software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2886075"/>
            <a:ext cx="8429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Lines of Code to Measure Code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•  Blank lines</a:t>
            </a:r>
          </a:p>
          <a:p>
            <a:pPr lvl="1"/>
            <a:r>
              <a:rPr lang="en-US" dirty="0"/>
              <a:t>•  Comment lines</a:t>
            </a:r>
          </a:p>
          <a:p>
            <a:pPr lvl="1"/>
            <a:r>
              <a:rPr lang="en-US" dirty="0"/>
              <a:t>•  Data declarations</a:t>
            </a:r>
          </a:p>
          <a:p>
            <a:pPr lvl="1"/>
            <a:r>
              <a:rPr lang="en-US" dirty="0"/>
              <a:t>•  Lines that contain several separate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49165"/>
            <a:ext cx="6542413" cy="27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Halstead’s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926" y="1846263"/>
            <a:ext cx="711647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Halstead’s Approach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850" y="2133600"/>
            <a:ext cx="8048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5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90762"/>
            <a:ext cx="6492875" cy="4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AND SPECIFICATION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</a:t>
            </a:r>
            <a:r>
              <a:rPr lang="en-US" sz="2800" dirty="0"/>
              <a:t>. Use case diagrams: Number of use cases, actors, and relationships of </a:t>
            </a:r>
            <a:r>
              <a:rPr lang="en-US" sz="2800" dirty="0" smtClean="0"/>
              <a:t>various </a:t>
            </a:r>
            <a:r>
              <a:rPr lang="en-US" sz="2800" dirty="0"/>
              <a:t>types</a:t>
            </a:r>
          </a:p>
          <a:p>
            <a:r>
              <a:rPr lang="en-US" sz="2800" dirty="0"/>
              <a:t>  ii. Use case: Number of scenarios, size of scenarios in terms of steps, or </a:t>
            </a:r>
            <a:r>
              <a:rPr lang="en-US" sz="2800" dirty="0" smtClean="0"/>
              <a:t>activity </a:t>
            </a:r>
            <a:r>
              <a:rPr lang="en-US" sz="2800" dirty="0"/>
              <a:t>diagram model elements</a:t>
            </a:r>
          </a:p>
          <a:p>
            <a:r>
              <a:rPr lang="en-US" sz="2800" dirty="0"/>
              <a:t>  iii. Domain model (expressed as a UML class diagram): Number of classes, </a:t>
            </a:r>
            <a:r>
              <a:rPr lang="en-US" sz="2800" dirty="0" smtClean="0"/>
              <a:t>abstract </a:t>
            </a:r>
            <a:r>
              <a:rPr lang="en-US" sz="2800" dirty="0"/>
              <a:t>classes, interfaces, roles, </a:t>
            </a:r>
            <a:r>
              <a:rPr lang="en-US" sz="2800" dirty="0" err="1"/>
              <a:t>operatons</a:t>
            </a:r>
            <a:r>
              <a:rPr lang="en-US" sz="2800" dirty="0"/>
              <a:t>, and attributes</a:t>
            </a:r>
          </a:p>
          <a:p>
            <a:r>
              <a:rPr lang="en-US" sz="2800" dirty="0"/>
              <a:t>  iv. UML OCL specifications: Number of OCL expressions, OCL </a:t>
            </a:r>
            <a:r>
              <a:rPr lang="en-US" sz="2800" dirty="0" smtClean="0"/>
              <a:t>clauses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831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AND SPECIFICATION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</a:t>
            </a:r>
            <a:r>
              <a:rPr lang="en-US" sz="2800" dirty="0"/>
              <a:t>. Alloy models: Number of alloy statements—signatures, facts, </a:t>
            </a:r>
            <a:r>
              <a:rPr lang="en-US" sz="2800" dirty="0" smtClean="0"/>
              <a:t>predicates</a:t>
            </a:r>
            <a:r>
              <a:rPr lang="en-US" sz="2800" dirty="0"/>
              <a:t>, functions, and assertions (Jackson 2002)</a:t>
            </a:r>
          </a:p>
          <a:p>
            <a:r>
              <a:rPr lang="en-US" sz="2800" dirty="0"/>
              <a:t>  vi. Data-flow diagrams used in structured analysis and design: Processes </a:t>
            </a:r>
            <a:r>
              <a:rPr lang="en-US" sz="2800" dirty="0" smtClean="0"/>
              <a:t>(</a:t>
            </a:r>
            <a:r>
              <a:rPr lang="en-US" sz="2800" dirty="0"/>
              <a:t>bubbles nodes), external entities (box nodes), data-stores (line nodes) </a:t>
            </a:r>
            <a:r>
              <a:rPr lang="en-US" sz="2800" dirty="0" smtClean="0"/>
              <a:t>and </a:t>
            </a:r>
            <a:r>
              <a:rPr lang="en-US" sz="2800" dirty="0"/>
              <a:t>data-flows (</a:t>
            </a:r>
            <a:r>
              <a:rPr lang="en-US" sz="2800" dirty="0" smtClean="0"/>
              <a:t>arcs)</a:t>
            </a:r>
          </a:p>
          <a:p>
            <a:r>
              <a:rPr lang="en-US" sz="2800" dirty="0"/>
              <a:t>vii. Algebraic specifications: Sorts, functions, operations, and axioms</a:t>
            </a:r>
          </a:p>
          <a:p>
            <a:r>
              <a:rPr lang="en-US" sz="2800" dirty="0"/>
              <a:t>  viii. Z specifications: The various lines appearing in the specification, which </a:t>
            </a:r>
            <a:r>
              <a:rPr lang="en-US" sz="2800" dirty="0" smtClean="0"/>
              <a:t>form </a:t>
            </a:r>
            <a:r>
              <a:rPr lang="en-US" sz="2800" dirty="0"/>
              <a:t>part of either a type declaration or a (</a:t>
            </a:r>
            <a:r>
              <a:rPr lang="en-US" sz="2800" dirty="0" smtClean="0"/>
              <a:t>non conjunctive</a:t>
            </a:r>
            <a:r>
              <a:rPr lang="en-US" sz="2800" dirty="0"/>
              <a:t>) predicate </a:t>
            </a:r>
          </a:p>
        </p:txBody>
      </p:sp>
    </p:spTree>
    <p:extLst>
      <p:ext uri="{BB962C8B-B14F-4D97-AF65-F5344CB8AC3E}">
        <p14:creationId xmlns:p14="http://schemas.microsoft.com/office/powerpoint/2010/main" val="636722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466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Measuring Internal  Product Attributes: Size</vt:lpstr>
      <vt:lpstr>Size Metrics</vt:lpstr>
      <vt:lpstr>measure of software size</vt:lpstr>
      <vt:lpstr>CODE SIZE</vt:lpstr>
      <vt:lpstr>Halstead’s Approach</vt:lpstr>
      <vt:lpstr>Halstead’s Approach</vt:lpstr>
      <vt:lpstr>DESIGN SIZE</vt:lpstr>
      <vt:lpstr>REQUIREMENTS ANALYSIS AND SPECIFICATION SIZE</vt:lpstr>
      <vt:lpstr>REQUIREMENTS ANALYSIS AND SPECIFICATION SIZE</vt:lpstr>
      <vt:lpstr>FUNCTIONAL SIZE MEASURES AND ESTIMATORS</vt:lpstr>
      <vt:lpstr>FUNCTIONAL SIZE MEASURES</vt:lpstr>
      <vt:lpstr>Example:8.11</vt:lpstr>
      <vt:lpstr>Unadjusted function  point count (UFC)</vt:lpstr>
      <vt:lpstr>function-point count</vt:lpstr>
      <vt:lpstr>FP</vt:lpstr>
      <vt:lpstr>EXAMPLE 8.13: FP</vt:lpstr>
      <vt:lpstr>Function Point 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Software Measurement Data</dc:title>
  <dc:creator>Sayeed Siddik</dc:creator>
  <cp:lastModifiedBy>Sayeed Siddik</cp:lastModifiedBy>
  <cp:revision>14</cp:revision>
  <dcterms:created xsi:type="dcterms:W3CDTF">2019-09-24T02:56:07Z</dcterms:created>
  <dcterms:modified xsi:type="dcterms:W3CDTF">2019-10-01T03:41:58Z</dcterms:modified>
</cp:coreProperties>
</file>