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3" r:id="rId17"/>
    <p:sldId id="274" r:id="rId18"/>
    <p:sldId id="276" r:id="rId19"/>
    <p:sldId id="275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B6202-1781-4E40-B58B-CFA82BD1D40D}" type="datetimeFigureOut">
              <a:rPr lang="en-US" smtClean="0"/>
              <a:t>20-Oct-19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BA657-E9E3-474C-9B43-5A444DE37AE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4653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B6202-1781-4E40-B58B-CFA82BD1D40D}" type="datetimeFigureOut">
              <a:rPr lang="en-US" smtClean="0"/>
              <a:t>20-Oct-19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BA657-E9E3-474C-9B43-5A444DE37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63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B6202-1781-4E40-B58B-CFA82BD1D40D}" type="datetimeFigureOut">
              <a:rPr lang="en-US" smtClean="0"/>
              <a:t>20-Oct-19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BA657-E9E3-474C-9B43-5A444DE37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333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B6202-1781-4E40-B58B-CFA82BD1D40D}" type="datetimeFigureOut">
              <a:rPr lang="en-US" smtClean="0"/>
              <a:t>20-Oct-19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BA657-E9E3-474C-9B43-5A444DE37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9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B6202-1781-4E40-B58B-CFA82BD1D40D}" type="datetimeFigureOut">
              <a:rPr lang="en-US" smtClean="0"/>
              <a:t>20-Oct-19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BA657-E9E3-474C-9B43-5A444DE37AE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503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B6202-1781-4E40-B58B-CFA82BD1D40D}" type="datetimeFigureOut">
              <a:rPr lang="en-US" smtClean="0"/>
              <a:t>20-Oct-19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BA657-E9E3-474C-9B43-5A444DE37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08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B6202-1781-4E40-B58B-CFA82BD1D40D}" type="datetimeFigureOut">
              <a:rPr lang="en-US" smtClean="0"/>
              <a:t>20-Oct-19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BA657-E9E3-474C-9B43-5A444DE37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77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B6202-1781-4E40-B58B-CFA82BD1D40D}" type="datetimeFigureOut">
              <a:rPr lang="en-US" smtClean="0"/>
              <a:t>20-Oct-19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BA657-E9E3-474C-9B43-5A444DE37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183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B6202-1781-4E40-B58B-CFA82BD1D40D}" type="datetimeFigureOut">
              <a:rPr lang="en-US" smtClean="0"/>
              <a:t>20-Oct-19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BA657-E9E3-474C-9B43-5A444DE37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326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97B6202-1781-4E40-B58B-CFA82BD1D40D}" type="datetimeFigureOut">
              <a:rPr lang="en-US" smtClean="0"/>
              <a:t>20-Oct-19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CBA657-E9E3-474C-9B43-5A444DE37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08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B6202-1781-4E40-B58B-CFA82BD1D40D}" type="datetimeFigureOut">
              <a:rPr lang="en-US" smtClean="0"/>
              <a:t>20-Oct-19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BA657-E9E3-474C-9B43-5A444DE37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78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97B6202-1781-4E40-B58B-CFA82BD1D40D}" type="datetimeFigureOut">
              <a:rPr lang="en-US" smtClean="0"/>
              <a:t>20-Oct-19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ECBA657-E9E3-474C-9B43-5A444DE37AE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124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Measuring Internal </a:t>
            </a:r>
            <a:br>
              <a:rPr lang="en-US" dirty="0"/>
            </a:br>
            <a:r>
              <a:rPr lang="en-US" dirty="0"/>
              <a:t>Product </a:t>
            </a:r>
            <a:r>
              <a:rPr lang="en-US" dirty="0" smtClean="0"/>
              <a:t>Attributes: </a:t>
            </a:r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SE-843: Software Metrics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456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graph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0147" y="1846263"/>
            <a:ext cx="6712032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701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flowgraph</a:t>
            </a:r>
            <a:r>
              <a:rPr lang="en-US" dirty="0"/>
              <a:t> nesting operation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5095" y="1846263"/>
            <a:ext cx="7102136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361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1433" y="1846263"/>
            <a:ext cx="6809460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095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Number of Test Cases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0600" y="798580"/>
            <a:ext cx="6492875" cy="5124316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77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1850" y="2185988"/>
            <a:ext cx="804862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677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8003" y="1902774"/>
            <a:ext cx="8058150" cy="1171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648" y="3074349"/>
            <a:ext cx="7724775" cy="1057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8953" y="4131624"/>
            <a:ext cx="80772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717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5367" y="155787"/>
            <a:ext cx="6492875" cy="43322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3536302"/>
            <a:ext cx="3200400" cy="2352675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5367" y="4615642"/>
            <a:ext cx="6454853" cy="213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299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Flow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0427" y="1669565"/>
            <a:ext cx="6162675" cy="4800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0427" y="384809"/>
            <a:ext cx="6219825" cy="135255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466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Flow: Test Coverage Measures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0050" y="2095500"/>
            <a:ext cx="63722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136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Flow: Test Coverage Measures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0450" y="1355725"/>
            <a:ext cx="6353175" cy="4010025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460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ASPECTS OF STRUCTURAL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software module or design can be viewed from several perspectives. </a:t>
            </a:r>
            <a:r>
              <a:rPr lang="en-US" dirty="0" smtClean="0"/>
              <a:t>The </a:t>
            </a:r>
            <a:r>
              <a:rPr lang="en-US" dirty="0"/>
              <a:t>perspective that we use </a:t>
            </a:r>
            <a:r>
              <a:rPr lang="en-US" dirty="0" smtClean="0"/>
              <a:t>depends on:</a:t>
            </a:r>
          </a:p>
          <a:p>
            <a:r>
              <a:rPr lang="en-US" dirty="0"/>
              <a:t>1. The level of abstraction—program unit (function, method, class), </a:t>
            </a:r>
            <a:r>
              <a:rPr lang="en-US" dirty="0" smtClean="0"/>
              <a:t>package</a:t>
            </a:r>
            <a:r>
              <a:rPr lang="en-US" dirty="0"/>
              <a:t>, subsystem, and system</a:t>
            </a:r>
          </a:p>
          <a:p>
            <a:r>
              <a:rPr lang="en-US" dirty="0" smtClean="0"/>
              <a:t>2</a:t>
            </a:r>
            <a:r>
              <a:rPr lang="en-US" dirty="0"/>
              <a:t>. The way the module or design is described—syntax and semantics</a:t>
            </a:r>
          </a:p>
          <a:p>
            <a:r>
              <a:rPr lang="en-US" dirty="0" smtClean="0"/>
              <a:t>3</a:t>
            </a:r>
            <a:r>
              <a:rPr lang="en-US" dirty="0"/>
              <a:t>. The specific attribute to be </a:t>
            </a:r>
            <a:r>
              <a:rPr lang="en-US" dirty="0" smtClean="0"/>
              <a:t>measured</a:t>
            </a:r>
          </a:p>
          <a:p>
            <a:r>
              <a:rPr lang="en-US" dirty="0"/>
              <a:t>We can think of </a:t>
            </a:r>
            <a:r>
              <a:rPr lang="en-US" dirty="0" smtClean="0"/>
              <a:t>structure </a:t>
            </a:r>
            <a:r>
              <a:rPr lang="en-US" dirty="0"/>
              <a:t>from at least two perspectives</a:t>
            </a:r>
            <a:r>
              <a:rPr lang="en-US" dirty="0" smtClean="0"/>
              <a:t>:</a:t>
            </a:r>
          </a:p>
          <a:p>
            <a:r>
              <a:rPr lang="en-US" dirty="0"/>
              <a:t>1. Control flow structure</a:t>
            </a:r>
          </a:p>
          <a:p>
            <a:r>
              <a:rPr lang="en-US" dirty="0" smtClean="0"/>
              <a:t>2</a:t>
            </a:r>
            <a:r>
              <a:rPr lang="en-US" dirty="0"/>
              <a:t>. Data flow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7714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5003" y="2547257"/>
            <a:ext cx="8140610" cy="216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6023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OBJECT-ORIENTED STRUCTURAL ATTRIBUTES </a:t>
            </a:r>
            <a:br>
              <a:rPr lang="en-US" dirty="0"/>
            </a:br>
            <a:r>
              <a:rPr lang="en-US" dirty="0"/>
              <a:t>AND MEASURES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2913" y="2033588"/>
            <a:ext cx="628650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526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Complexity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relevant notion of  complexity captures the complicatedness of the </a:t>
            </a:r>
            <a:r>
              <a:rPr lang="en-US" dirty="0" smtClean="0"/>
              <a:t>connections </a:t>
            </a:r>
            <a:r>
              <a:rPr lang="en-US" dirty="0"/>
              <a:t>between elements in a system model. Here, complexity refers </a:t>
            </a:r>
            <a:r>
              <a:rPr lang="en-US" dirty="0" smtClean="0"/>
              <a:t>to </a:t>
            </a:r>
            <a:r>
              <a:rPr lang="en-US" dirty="0"/>
              <a:t>the complexity of a system. The complexity of a system depends on the </a:t>
            </a:r>
            <a:r>
              <a:rPr lang="en-US" dirty="0" smtClean="0"/>
              <a:t>number </a:t>
            </a:r>
            <a:r>
              <a:rPr lang="en-US" dirty="0"/>
              <a:t>of links between elements, and should, at a minimum satisfy the </a:t>
            </a:r>
            <a:r>
              <a:rPr lang="en-US" dirty="0" smtClean="0"/>
              <a:t>following properties: </a:t>
            </a:r>
            <a:endParaRPr lang="en-US" dirty="0"/>
          </a:p>
          <a:p>
            <a:r>
              <a:rPr lang="en-US" dirty="0" err="1" smtClean="0"/>
              <a:t>Nonnegativity</a:t>
            </a:r>
            <a:r>
              <a:rPr lang="en-US" dirty="0" smtClean="0"/>
              <a:t>: </a:t>
            </a:r>
            <a:r>
              <a:rPr lang="en-US" dirty="0"/>
              <a:t>System complexity cannot be </a:t>
            </a:r>
            <a:r>
              <a:rPr lang="en-US" dirty="0" smtClean="0"/>
              <a:t>negative</a:t>
            </a:r>
          </a:p>
          <a:p>
            <a:r>
              <a:rPr lang="en-US" dirty="0"/>
              <a:t>Null value: The complexity of a system with no links is zero</a:t>
            </a:r>
            <a:r>
              <a:rPr lang="en-US" dirty="0" smtClean="0"/>
              <a:t>.</a:t>
            </a:r>
          </a:p>
          <a:p>
            <a:r>
              <a:rPr lang="en-US" dirty="0"/>
              <a:t>Symmetry: The </a:t>
            </a:r>
            <a:r>
              <a:rPr lang="en-US" dirty="0" smtClean="0"/>
              <a:t>com</a:t>
            </a:r>
          </a:p>
          <a:p>
            <a:r>
              <a:rPr lang="en-US" dirty="0"/>
              <a:t>Module monotonicity: System complexity “is no less than the sum of </a:t>
            </a:r>
            <a:r>
              <a:rPr lang="en-US" dirty="0" smtClean="0"/>
              <a:t>the </a:t>
            </a:r>
            <a:r>
              <a:rPr lang="en-US" dirty="0"/>
              <a:t>complexities of any two of its modules with no relationships in </a:t>
            </a:r>
            <a:r>
              <a:rPr lang="en-US" dirty="0" smtClean="0"/>
              <a:t>common.”</a:t>
            </a:r>
          </a:p>
          <a:p>
            <a:r>
              <a:rPr lang="en-US" dirty="0"/>
              <a:t>Disjoint module </a:t>
            </a:r>
            <a:r>
              <a:rPr lang="en-US" dirty="0" smtClean="0"/>
              <a:t>additively: </a:t>
            </a:r>
            <a:r>
              <a:rPr lang="en-US" dirty="0"/>
              <a:t>The complexity of a system of </a:t>
            </a:r>
            <a:r>
              <a:rPr lang="en-US" dirty="0" smtClean="0"/>
              <a:t>disjoint modules </a:t>
            </a:r>
            <a:r>
              <a:rPr lang="en-US" dirty="0"/>
              <a:t>is the sum of the complexities of the modules.</a:t>
            </a:r>
          </a:p>
        </p:txBody>
      </p:sp>
    </p:spTree>
    <p:extLst>
      <p:ext uri="{BB962C8B-B14F-4D97-AF65-F5344CB8AC3E}">
        <p14:creationId xmlns:p14="http://schemas.microsoft.com/office/powerpoint/2010/main" val="3090445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Length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Sometimes, we are only interested in the size of an entity in terms of one </a:t>
            </a:r>
            <a:r>
              <a:rPr lang="en-US" dirty="0" smtClean="0"/>
              <a:t>dimension </a:t>
            </a:r>
            <a:r>
              <a:rPr lang="en-US" dirty="0"/>
              <a:t>of a model. For example, we are only interested in a person’s height to predict whether or not a person would bump his or her head </a:t>
            </a:r>
            <a:r>
              <a:rPr lang="en-US" dirty="0" smtClean="0"/>
              <a:t>when </a:t>
            </a:r>
            <a:r>
              <a:rPr lang="en-US" dirty="0"/>
              <a:t>entering a doorway. For software entities, we might be interested in </a:t>
            </a:r>
            <a:r>
              <a:rPr lang="en-US" dirty="0" smtClean="0"/>
              <a:t>the </a:t>
            </a:r>
            <a:r>
              <a:rPr lang="en-US" dirty="0"/>
              <a:t>distance in terms of links from one element to another. </a:t>
            </a:r>
          </a:p>
        </p:txBody>
      </p:sp>
    </p:spTree>
    <p:extLst>
      <p:ext uri="{BB962C8B-B14F-4D97-AF65-F5344CB8AC3E}">
        <p14:creationId xmlns:p14="http://schemas.microsoft.com/office/powerpoint/2010/main" val="452408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STRUCTURE OF PROGRAM UNITS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great deal of early software metrics work was devoted to measuring the control flow structure of individual functions, procedures, or </a:t>
            </a:r>
            <a:r>
              <a:rPr lang="en-US" dirty="0" smtClean="0"/>
              <a:t>methods </a:t>
            </a:r>
            <a:r>
              <a:rPr lang="en-US" dirty="0"/>
              <a:t>implemented as imperative language programs or algorithms.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work is still relevant, especially when applied to problems in software </a:t>
            </a:r>
            <a:r>
              <a:rPr lang="en-US" dirty="0" smtClean="0"/>
              <a:t>testing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control flow measures are usually modeled with directed graphs, where each node (or point) corresponds to a program statement or basic block (code that always executes sequentially), and each arc (or directed edge) indicates the flow of control from one statement or basic block to another.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call these directed graphs control </a:t>
            </a:r>
            <a:r>
              <a:rPr lang="en-US" dirty="0" err="1"/>
              <a:t>flowgraphs</a:t>
            </a:r>
            <a:r>
              <a:rPr lang="en-US" dirty="0"/>
              <a:t> or </a:t>
            </a:r>
            <a:r>
              <a:rPr lang="en-US" dirty="0" err="1"/>
              <a:t>flowgraphs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0284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STRUCTURE OF PROGRAM UNITS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7663" y="1881188"/>
            <a:ext cx="6477000" cy="39528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887663" y="5726277"/>
            <a:ext cx="5455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FIGURE 9.1  A program and its corresponding </a:t>
            </a:r>
            <a:r>
              <a:rPr lang="en-US" dirty="0" err="1"/>
              <a:t>flowgraph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960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Flowgraph</a:t>
            </a:r>
            <a:r>
              <a:rPr lang="en-US" dirty="0"/>
              <a:t> Model and the Notion of Structured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begin our discussion by reviewing graph-related terminology. Recall </a:t>
            </a:r>
            <a:r>
              <a:rPr lang="en-US" dirty="0" smtClean="0"/>
              <a:t>that </a:t>
            </a:r>
            <a:r>
              <a:rPr lang="en-US" dirty="0"/>
              <a:t>a graph consists of a set of points (or nodes) and line segments (or </a:t>
            </a:r>
            <a:r>
              <a:rPr lang="en-US" dirty="0" smtClean="0"/>
              <a:t>edges</a:t>
            </a:r>
            <a:r>
              <a:rPr lang="en-US" dirty="0"/>
              <a:t>). In a directed graph, each edge is assigned a direction, indicated by </a:t>
            </a:r>
            <a:r>
              <a:rPr lang="en-US" dirty="0" smtClean="0"/>
              <a:t>an </a:t>
            </a:r>
            <a:r>
              <a:rPr lang="en-US" dirty="0"/>
              <a:t>arrowhead on the edge. This directed edge is called an arc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Thus, directed graphs are depicted with a set of nodes, and each arc </a:t>
            </a:r>
            <a:r>
              <a:rPr lang="en-US" dirty="0" smtClean="0"/>
              <a:t>connects </a:t>
            </a:r>
            <a:r>
              <a:rPr lang="en-US" dirty="0"/>
              <a:t>a pair of nodes. We write an arc as an ordered pair, &lt;x, y&gt;, where </a:t>
            </a:r>
            <a:r>
              <a:rPr lang="en-US" dirty="0" smtClean="0"/>
              <a:t>x </a:t>
            </a:r>
            <a:r>
              <a:rPr lang="en-US" dirty="0"/>
              <a:t>and y are the nodes forming the endpoints of the arc, and the arrow </a:t>
            </a:r>
            <a:r>
              <a:rPr lang="en-US" dirty="0" smtClean="0"/>
              <a:t>indicates </a:t>
            </a:r>
            <a:r>
              <a:rPr lang="en-US" dirty="0"/>
              <a:t>that the arc direction is from x to y.</a:t>
            </a:r>
          </a:p>
        </p:txBody>
      </p:sp>
    </p:spTree>
    <p:extLst>
      <p:ext uri="{BB962C8B-B14F-4D97-AF65-F5344CB8AC3E}">
        <p14:creationId xmlns:p14="http://schemas.microsoft.com/office/powerpoint/2010/main" val="931466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5439" y="3293415"/>
            <a:ext cx="8410575" cy="27146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48408" y="1826300"/>
            <a:ext cx="95072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path</a:t>
            </a:r>
            <a:r>
              <a:rPr lang="en-US" dirty="0" smtClean="0"/>
              <a:t>* </a:t>
            </a:r>
            <a:r>
              <a:rPr lang="en-US" dirty="0"/>
              <a:t>is a sequence of </a:t>
            </a:r>
            <a:r>
              <a:rPr lang="en-US" dirty="0" smtClean="0"/>
              <a:t>consecutive </a:t>
            </a:r>
            <a:r>
              <a:rPr lang="en-US" dirty="0"/>
              <a:t>(directed) edges, some of which may be traversed more than once </a:t>
            </a:r>
            <a:r>
              <a:rPr lang="en-US" dirty="0" smtClean="0"/>
              <a:t>during </a:t>
            </a:r>
            <a:r>
              <a:rPr lang="en-US" dirty="0"/>
              <a:t>the sequence. A simple path† is one in which there are no repeated </a:t>
            </a:r>
            <a:r>
              <a:rPr lang="en-US" dirty="0" smtClean="0"/>
              <a:t>edges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3914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node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9436" y="1846263"/>
            <a:ext cx="7973454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40089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83</TotalTime>
  <Words>631</Words>
  <Application>Microsoft Office PowerPoint</Application>
  <PresentationFormat>Widescreen</PresentationFormat>
  <Paragraphs>44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Calibri</vt:lpstr>
      <vt:lpstr>Calibri Light</vt:lpstr>
      <vt:lpstr>Retrospect</vt:lpstr>
      <vt:lpstr>Measuring Internal  Product Attributes: Structure</vt:lpstr>
      <vt:lpstr>ASPECTS OF STRUCTURAL MEASURES</vt:lpstr>
      <vt:lpstr>Structural Complexity Properties</vt:lpstr>
      <vt:lpstr>Length Properties</vt:lpstr>
      <vt:lpstr>CONTROL FLOW STRUCTURE OF PROGRAM UNITS</vt:lpstr>
      <vt:lpstr>CONTROL FLOW STRUCTURE OF PROGRAM UNITS</vt:lpstr>
      <vt:lpstr>Flowgraph Model and the Notion of Structured Programs</vt:lpstr>
      <vt:lpstr>Path</vt:lpstr>
      <vt:lpstr>Graph node</vt:lpstr>
      <vt:lpstr>Flow graph</vt:lpstr>
      <vt:lpstr>flowgraph nesting operation</vt:lpstr>
      <vt:lpstr>PowerPoint Presentation</vt:lpstr>
      <vt:lpstr>Minimum Number of Test Cases</vt:lpstr>
      <vt:lpstr>Graph </vt:lpstr>
      <vt:lpstr>Graph </vt:lpstr>
      <vt:lpstr>Graph</vt:lpstr>
      <vt:lpstr>Information Flow</vt:lpstr>
      <vt:lpstr>Information Flow: Test Coverage Measures</vt:lpstr>
      <vt:lpstr>Information Flow: Test Coverage Measures</vt:lpstr>
      <vt:lpstr>PowerPoint Presentation</vt:lpstr>
      <vt:lpstr> OBJECT-ORIENTED STRUCTURAL ATTRIBUTES  AND MEASURES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Software Measurement Data</dc:title>
  <dc:creator>Sayeed Siddik</dc:creator>
  <cp:lastModifiedBy>Sayeed Siddik</cp:lastModifiedBy>
  <cp:revision>20</cp:revision>
  <dcterms:created xsi:type="dcterms:W3CDTF">2019-09-24T02:56:07Z</dcterms:created>
  <dcterms:modified xsi:type="dcterms:W3CDTF">2019-10-20T03:47:25Z</dcterms:modified>
</cp:coreProperties>
</file>