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1" r:id="rId1"/>
  </p:sldMasterIdLst>
  <p:notesMasterIdLst>
    <p:notesMasterId r:id="rId24"/>
  </p:notesMasterIdLst>
  <p:sldIdLst>
    <p:sldId id="275" r:id="rId2"/>
    <p:sldId id="256" r:id="rId3"/>
    <p:sldId id="276" r:id="rId4"/>
    <p:sldId id="262" r:id="rId5"/>
    <p:sldId id="263" r:id="rId6"/>
    <p:sldId id="264" r:id="rId7"/>
    <p:sldId id="266" r:id="rId8"/>
    <p:sldId id="267" r:id="rId9"/>
    <p:sldId id="287" r:id="rId10"/>
    <p:sldId id="268" r:id="rId11"/>
    <p:sldId id="269" r:id="rId12"/>
    <p:sldId id="270" r:id="rId13"/>
    <p:sldId id="271" r:id="rId14"/>
    <p:sldId id="280" r:id="rId15"/>
    <p:sldId id="281" r:id="rId16"/>
    <p:sldId id="282" r:id="rId17"/>
    <p:sldId id="283" r:id="rId18"/>
    <p:sldId id="286" r:id="rId19"/>
    <p:sldId id="277" r:id="rId20"/>
    <p:sldId id="278" r:id="rId21"/>
    <p:sldId id="279" r:id="rId22"/>
    <p:sldId id="288"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0066"/>
    <a:srgbClr val="9900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85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5FA0F-2434-451B-874D-4F6EA38328A8}" type="datetimeFigureOut">
              <a:rPr lang="en-US" smtClean="0"/>
              <a:t>29-Oct-19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A1370-22D9-48BF-A9B6-9ACF38FE3893}" type="slidenum">
              <a:rPr lang="en-US" smtClean="0"/>
              <a:t>‹#›</a:t>
            </a:fld>
            <a:endParaRPr lang="en-US"/>
          </a:p>
        </p:txBody>
      </p:sp>
    </p:spTree>
    <p:extLst>
      <p:ext uri="{BB962C8B-B14F-4D97-AF65-F5344CB8AC3E}">
        <p14:creationId xmlns:p14="http://schemas.microsoft.com/office/powerpoint/2010/main" val="75214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A1370-22D9-48BF-A9B6-9ACF38FE3893}" type="slidenum">
              <a:rPr lang="en-US" smtClean="0"/>
              <a:t>1</a:t>
            </a:fld>
            <a:endParaRPr lang="en-US"/>
          </a:p>
        </p:txBody>
      </p:sp>
    </p:spTree>
    <p:extLst>
      <p:ext uri="{BB962C8B-B14F-4D97-AF65-F5344CB8AC3E}">
        <p14:creationId xmlns:p14="http://schemas.microsoft.com/office/powerpoint/2010/main" val="4217187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3"/>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8121DB8-D478-4EDF-893B-22FC3FFB4987}" type="slidenum">
              <a:rPr lang="en-US" altLang="en-US" smtClean="0"/>
              <a:pPr/>
              <a:t>‹#›</a:t>
            </a:fld>
            <a:endParaRPr lang="en-US" altLang="en-US"/>
          </a:p>
        </p:txBody>
      </p:sp>
    </p:spTree>
    <p:extLst>
      <p:ext uri="{BB962C8B-B14F-4D97-AF65-F5344CB8AC3E}">
        <p14:creationId xmlns:p14="http://schemas.microsoft.com/office/powerpoint/2010/main" val="17204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93494BDC-08D9-4160-92CE-79DF941F30AD}" type="slidenum">
              <a:rPr lang="en-US" altLang="en-US" smtClean="0"/>
              <a:pPr/>
              <a:t>‹#›</a:t>
            </a:fld>
            <a:endParaRPr lang="en-US" altLang="en-US"/>
          </a:p>
        </p:txBody>
      </p:sp>
    </p:spTree>
    <p:extLst>
      <p:ext uri="{BB962C8B-B14F-4D97-AF65-F5344CB8AC3E}">
        <p14:creationId xmlns:p14="http://schemas.microsoft.com/office/powerpoint/2010/main" val="377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78C50415-F290-45A6-BF79-24270E09E410}" type="slidenum">
              <a:rPr lang="en-US" altLang="en-US" smtClean="0"/>
              <a:pPr/>
              <a:t>‹#›</a:t>
            </a:fld>
            <a:endParaRPr lang="en-US" altLang="en-US"/>
          </a:p>
        </p:txBody>
      </p:sp>
    </p:spTree>
    <p:extLst>
      <p:ext uri="{BB962C8B-B14F-4D97-AF65-F5344CB8AC3E}">
        <p14:creationId xmlns:p14="http://schemas.microsoft.com/office/powerpoint/2010/main" val="70136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C843BE32-D823-442B-AAC8-424963B2A9E0}" type="slidenum">
              <a:rPr lang="en-US" altLang="en-US" smtClean="0"/>
              <a:pPr/>
              <a:t>‹#›</a:t>
            </a:fld>
            <a:endParaRPr lang="en-US" altLang="en-US"/>
          </a:p>
        </p:txBody>
      </p:sp>
    </p:spTree>
    <p:extLst>
      <p:ext uri="{BB962C8B-B14F-4D97-AF65-F5344CB8AC3E}">
        <p14:creationId xmlns:p14="http://schemas.microsoft.com/office/powerpoint/2010/main" val="29288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en-US" altLang="en-US"/>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en-US"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356989C3-A2C3-4DDC-9196-7D6C7BAE8BBC}" type="slidenum">
              <a:rPr lang="en-US" altLang="en-US" smtClean="0"/>
              <a:pPr/>
              <a:t>‹#›</a:t>
            </a:fld>
            <a:endParaRPr lang="en-US" altLang="en-US"/>
          </a:p>
        </p:txBody>
      </p:sp>
    </p:spTree>
    <p:extLst>
      <p:ext uri="{BB962C8B-B14F-4D97-AF65-F5344CB8AC3E}">
        <p14:creationId xmlns:p14="http://schemas.microsoft.com/office/powerpoint/2010/main" val="419593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8E32434-94AE-4BE3-94FB-DDB0908DE55F}" type="slidenum">
              <a:rPr lang="en-US" altLang="en-US" smtClean="0"/>
              <a:pPr/>
              <a:t>‹#›</a:t>
            </a:fld>
            <a:endParaRPr lang="en-US" altLang="en-US"/>
          </a:p>
        </p:txBody>
      </p:sp>
    </p:spTree>
    <p:extLst>
      <p:ext uri="{BB962C8B-B14F-4D97-AF65-F5344CB8AC3E}">
        <p14:creationId xmlns:p14="http://schemas.microsoft.com/office/powerpoint/2010/main" val="400993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AC8FD8C-3BC8-47CF-BFCE-7441BB7E8914}" type="slidenum">
              <a:rPr lang="en-US" altLang="en-US" smtClean="0"/>
              <a:pPr/>
              <a:t>‹#›</a:t>
            </a:fld>
            <a:endParaRPr lang="en-US" altLang="en-US"/>
          </a:p>
        </p:txBody>
      </p:sp>
    </p:spTree>
    <p:extLst>
      <p:ext uri="{BB962C8B-B14F-4D97-AF65-F5344CB8AC3E}">
        <p14:creationId xmlns:p14="http://schemas.microsoft.com/office/powerpoint/2010/main" val="169515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endParaRPr lang="en-US"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ltLang="en-US"/>
          </a:p>
        </p:txBody>
      </p:sp>
      <p:sp>
        <p:nvSpPr>
          <p:cNvPr id="5" name="Slide Number Placeholder 4"/>
          <p:cNvSpPr>
            <a:spLocks noGrp="1"/>
          </p:cNvSpPr>
          <p:nvPr>
            <p:ph type="sldNum" sz="quarter" idx="12"/>
          </p:nvPr>
        </p:nvSpPr>
        <p:spPr/>
        <p:txBody>
          <a:bodyPr/>
          <a:lstStyle/>
          <a:p>
            <a:fld id="{5DC78B34-C93D-4706-A249-B3B34629001A}" type="slidenum">
              <a:rPr lang="en-US" altLang="en-US" smtClean="0"/>
              <a:pPr/>
              <a:t>‹#›</a:t>
            </a:fld>
            <a:endParaRPr lang="en-US" altLang="en-US"/>
          </a:p>
        </p:txBody>
      </p:sp>
    </p:spTree>
    <p:extLst>
      <p:ext uri="{BB962C8B-B14F-4D97-AF65-F5344CB8AC3E}">
        <p14:creationId xmlns:p14="http://schemas.microsoft.com/office/powerpoint/2010/main" val="106854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15F30858-B15A-4BD7-9484-6FF81D3317DF}" type="slidenum">
              <a:rPr lang="en-US" altLang="en-US" smtClean="0"/>
              <a:pPr/>
              <a:t>‹#›</a:t>
            </a:fld>
            <a:endParaRPr lang="en-US" altLang="en-US"/>
          </a:p>
        </p:txBody>
      </p:sp>
    </p:spTree>
    <p:extLst>
      <p:ext uri="{BB962C8B-B14F-4D97-AF65-F5344CB8AC3E}">
        <p14:creationId xmlns:p14="http://schemas.microsoft.com/office/powerpoint/2010/main" val="94976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en-US" altLang="en-US"/>
          </a:p>
        </p:txBody>
      </p:sp>
      <p:sp>
        <p:nvSpPr>
          <p:cNvPr id="10" name="Footer Placeholder 9"/>
          <p:cNvSpPr>
            <a:spLocks noGrp="1"/>
          </p:cNvSpPr>
          <p:nvPr>
            <p:ph type="ftr" sz="quarter" idx="11"/>
          </p:nvPr>
        </p:nvSpPr>
        <p:spPr/>
        <p:txBody>
          <a:bodyPr/>
          <a:lstStyle/>
          <a:p>
            <a:endParaRPr lang="en-US" altLang="en-US"/>
          </a:p>
        </p:txBody>
      </p:sp>
      <p:sp>
        <p:nvSpPr>
          <p:cNvPr id="11" name="Slide Number Placeholder 10"/>
          <p:cNvSpPr>
            <a:spLocks noGrp="1"/>
          </p:cNvSpPr>
          <p:nvPr>
            <p:ph type="sldNum" sz="quarter" idx="12"/>
          </p:nvPr>
        </p:nvSpPr>
        <p:spPr/>
        <p:txBody>
          <a:bodyPr/>
          <a:lstStyle/>
          <a:p>
            <a:fld id="{F55410A3-1014-4D6F-BD9C-BB514298D5C0}" type="slidenum">
              <a:rPr lang="en-US" altLang="en-US" smtClean="0"/>
              <a:pPr/>
              <a:t>‹#›</a:t>
            </a:fld>
            <a:endParaRPr lang="en-US" altLang="en-US"/>
          </a:p>
        </p:txBody>
      </p:sp>
    </p:spTree>
    <p:extLst>
      <p:ext uri="{BB962C8B-B14F-4D97-AF65-F5344CB8AC3E}">
        <p14:creationId xmlns:p14="http://schemas.microsoft.com/office/powerpoint/2010/main" val="108985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en-US" altLang="en-US"/>
          </a:p>
        </p:txBody>
      </p:sp>
      <p:sp>
        <p:nvSpPr>
          <p:cNvPr id="10" name="Slide Number Placeholder 9"/>
          <p:cNvSpPr>
            <a:spLocks noGrp="1"/>
          </p:cNvSpPr>
          <p:nvPr>
            <p:ph type="sldNum" sz="quarter" idx="12"/>
          </p:nvPr>
        </p:nvSpPr>
        <p:spPr/>
        <p:txBody>
          <a:bodyPr/>
          <a:lstStyle/>
          <a:p>
            <a:fld id="{43CFC51A-C6AE-443E-9848-4311ACBA453B}" type="slidenum">
              <a:rPr lang="en-US" altLang="en-US" smtClean="0"/>
              <a:pPr/>
              <a:t>‹#›</a:t>
            </a:fld>
            <a:endParaRPr lang="en-US" altLang="en-US"/>
          </a:p>
        </p:txBody>
      </p:sp>
    </p:spTree>
    <p:extLst>
      <p:ext uri="{BB962C8B-B14F-4D97-AF65-F5344CB8AC3E}">
        <p14:creationId xmlns:p14="http://schemas.microsoft.com/office/powerpoint/2010/main" val="233056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en-US"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1F29E92E-B84B-4CCA-8049-62FE15E5AEEF}" type="slidenum">
              <a:rPr lang="en-US" altLang="en-US" smtClean="0"/>
              <a:pPr/>
              <a:t>‹#›</a:t>
            </a:fld>
            <a:endParaRPr lang="en-US" altLang="en-US"/>
          </a:p>
        </p:txBody>
      </p:sp>
    </p:spTree>
    <p:extLst>
      <p:ext uri="{BB962C8B-B14F-4D97-AF65-F5344CB8AC3E}">
        <p14:creationId xmlns:p14="http://schemas.microsoft.com/office/powerpoint/2010/main" val="416399996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defTabSz="914400" rtl="0" eaLnBrk="1" latinLnBrk="0" hangingPunct="1">
        <a:lnSpc>
          <a:spcPct val="90000"/>
        </a:lnSpc>
        <a:spcBef>
          <a:spcPct val="0"/>
        </a:spcBef>
        <a:buNone/>
        <a:defRPr sz="4200" b="1" kern="1200" cap="none"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Testing Metrics</a:t>
            </a:r>
            <a:r>
              <a:rPr lang="en-US" b="1" dirty="0" smtClean="0"/>
              <a:t>:</a:t>
            </a:r>
            <a:endParaRPr lang="en-US" dirty="0"/>
          </a:p>
        </p:txBody>
      </p:sp>
      <p:sp>
        <p:nvSpPr>
          <p:cNvPr id="3" name="Subtitle 2"/>
          <p:cNvSpPr>
            <a:spLocks noGrp="1"/>
          </p:cNvSpPr>
          <p:nvPr>
            <p:ph type="subTitle" idx="1"/>
          </p:nvPr>
        </p:nvSpPr>
        <p:spPr/>
        <p:txBody>
          <a:bodyPr/>
          <a:lstStyle/>
          <a:p>
            <a:r>
              <a:rPr lang="en-US" dirty="0" smtClean="0"/>
              <a:t>Measure the </a:t>
            </a:r>
            <a:r>
              <a:rPr lang="en-US" dirty="0"/>
              <a:t>software </a:t>
            </a:r>
            <a:r>
              <a:rPr lang="en-US" dirty="0" smtClean="0"/>
              <a:t>correctness</a:t>
            </a:r>
            <a:endParaRPr lang="en-US" dirty="0"/>
          </a:p>
        </p:txBody>
      </p:sp>
    </p:spTree>
    <p:extLst>
      <p:ext uri="{BB962C8B-B14F-4D97-AF65-F5344CB8AC3E}">
        <p14:creationId xmlns:p14="http://schemas.microsoft.com/office/powerpoint/2010/main" val="420999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200" b="1" smtClean="0">
                <a:solidFill>
                  <a:srgbClr val="0000CC"/>
                </a:solidFill>
              </a:rPr>
              <a:t>Test Coverage</a:t>
            </a:r>
            <a:r>
              <a:rPr lang="en-US" altLang="en-US" sz="3200" b="1" smtClean="0"/>
              <a:t> </a:t>
            </a:r>
            <a:r>
              <a:rPr lang="en-US" altLang="en-US" sz="3200" b="1" u="sng" smtClean="0">
                <a:solidFill>
                  <a:srgbClr val="0000CC"/>
                </a:solidFill>
              </a:rPr>
              <a:t>Rate</a:t>
            </a:r>
          </a:p>
        </p:txBody>
      </p:sp>
      <p:sp>
        <p:nvSpPr>
          <p:cNvPr id="14339" name="Rectangle 3"/>
          <p:cNvSpPr>
            <a:spLocks noGrp="1" noChangeArrowheads="1"/>
          </p:cNvSpPr>
          <p:nvPr>
            <p:ph idx="1"/>
          </p:nvPr>
        </p:nvSpPr>
        <p:spPr>
          <a:xfrm>
            <a:off x="457200" y="1600200"/>
            <a:ext cx="8458200" cy="4525963"/>
          </a:xfrm>
        </p:spPr>
        <p:txBody>
          <a:bodyPr>
            <a:normAutofit/>
          </a:bodyPr>
          <a:lstStyle/>
          <a:p>
            <a:pPr eaLnBrk="1" hangingPunct="1">
              <a:lnSpc>
                <a:spcPct val="90000"/>
              </a:lnSpc>
            </a:pPr>
            <a:r>
              <a:rPr lang="en-US" altLang="en-US" sz="2800" b="1" smtClean="0"/>
              <a:t>Not all the planned test cases are actually run.</a:t>
            </a:r>
          </a:p>
          <a:p>
            <a:pPr eaLnBrk="1" hangingPunct="1">
              <a:lnSpc>
                <a:spcPct val="90000"/>
              </a:lnSpc>
            </a:pPr>
            <a:endParaRPr lang="en-US" altLang="en-US" sz="2800" b="1" smtClean="0"/>
          </a:p>
          <a:p>
            <a:pPr lvl="1" eaLnBrk="1" hangingPunct="1">
              <a:lnSpc>
                <a:spcPct val="90000"/>
              </a:lnSpc>
            </a:pPr>
            <a:r>
              <a:rPr lang="en-US" altLang="en-US" sz="2000" b="1" i="1" u="sng" smtClean="0"/>
              <a:t># of test cases executed / # of test cases planned</a:t>
            </a:r>
          </a:p>
          <a:p>
            <a:pPr lvl="1" eaLnBrk="1" hangingPunct="1">
              <a:lnSpc>
                <a:spcPct val="90000"/>
              </a:lnSpc>
            </a:pPr>
            <a:endParaRPr lang="en-US" altLang="en-US" sz="2000" b="1" smtClean="0"/>
          </a:p>
          <a:p>
            <a:pPr lvl="2" eaLnBrk="1" hangingPunct="1">
              <a:lnSpc>
                <a:spcPct val="90000"/>
              </a:lnSpc>
            </a:pPr>
            <a:r>
              <a:rPr lang="en-US" altLang="en-US" sz="1600" b="1" smtClean="0"/>
              <a:t>By functional areas</a:t>
            </a:r>
          </a:p>
          <a:p>
            <a:pPr lvl="2" eaLnBrk="1" hangingPunct="1">
              <a:lnSpc>
                <a:spcPct val="90000"/>
              </a:lnSpc>
            </a:pPr>
            <a:r>
              <a:rPr lang="en-US" altLang="en-US" sz="1600" b="1" smtClean="0"/>
              <a:t>By test phases</a:t>
            </a:r>
          </a:p>
          <a:p>
            <a:pPr lvl="2" eaLnBrk="1" hangingPunct="1">
              <a:lnSpc>
                <a:spcPct val="90000"/>
              </a:lnSpc>
            </a:pPr>
            <a:endParaRPr lang="en-US" altLang="en-US" sz="1600" b="1" smtClean="0"/>
          </a:p>
          <a:p>
            <a:pPr lvl="1" eaLnBrk="1" hangingPunct="1">
              <a:lnSpc>
                <a:spcPct val="90000"/>
              </a:lnSpc>
            </a:pPr>
            <a:r>
              <a:rPr lang="en-US" altLang="en-US" sz="2000" b="1" i="1" u="sng" smtClean="0"/>
              <a:t># of source statements executed / total # of source statements</a:t>
            </a:r>
          </a:p>
          <a:p>
            <a:pPr lvl="2" eaLnBrk="1" hangingPunct="1">
              <a:lnSpc>
                <a:spcPct val="90000"/>
              </a:lnSpc>
            </a:pPr>
            <a:endParaRPr lang="en-US" altLang="en-US" sz="1600" b="1" smtClean="0"/>
          </a:p>
          <a:p>
            <a:pPr lvl="2" eaLnBrk="1" hangingPunct="1">
              <a:lnSpc>
                <a:spcPct val="90000"/>
              </a:lnSpc>
            </a:pPr>
            <a:r>
              <a:rPr lang="en-US" altLang="en-US" sz="1600" b="1" smtClean="0"/>
              <a:t>By functional areas</a:t>
            </a:r>
          </a:p>
          <a:p>
            <a:pPr lvl="2" eaLnBrk="1" hangingPunct="1">
              <a:lnSpc>
                <a:spcPct val="90000"/>
              </a:lnSpc>
            </a:pPr>
            <a:r>
              <a:rPr lang="en-US" altLang="en-US" sz="1600" b="1" smtClean="0"/>
              <a:t>By modules</a:t>
            </a:r>
          </a:p>
          <a:p>
            <a:pPr lvl="1" eaLnBrk="1" hangingPunct="1">
              <a:lnSpc>
                <a:spcPct val="90000"/>
              </a:lnSpc>
            </a:pPr>
            <a:endParaRPr lang="en-US" altLang="en-US" sz="1800" b="1" smtClean="0"/>
          </a:p>
          <a:p>
            <a:pPr lvl="2" eaLnBrk="1" hangingPunct="1">
              <a:lnSpc>
                <a:spcPct val="90000"/>
              </a:lnSpc>
            </a:pPr>
            <a:endParaRPr lang="en-US" altLang="en-US" sz="1600" b="1" smtClean="0"/>
          </a:p>
        </p:txBody>
      </p:sp>
      <p:sp>
        <p:nvSpPr>
          <p:cNvPr id="2" name="Slide Number Placeholder 1"/>
          <p:cNvSpPr>
            <a:spLocks noGrp="1"/>
          </p:cNvSpPr>
          <p:nvPr>
            <p:ph type="sldNum" sz="quarter" idx="12"/>
          </p:nvPr>
        </p:nvSpPr>
        <p:spPr/>
        <p:txBody>
          <a:bodyPr/>
          <a:lstStyle/>
          <a:p>
            <a:fld id="{C843BE32-D823-442B-AAC8-424963B2A9E0}"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868362"/>
          </a:xfrm>
        </p:spPr>
        <p:txBody>
          <a:bodyPr/>
          <a:lstStyle/>
          <a:p>
            <a:pPr eaLnBrk="1" hangingPunct="1"/>
            <a:r>
              <a:rPr lang="en-US" altLang="en-US" sz="3200" b="1" smtClean="0">
                <a:solidFill>
                  <a:srgbClr val="0000CC"/>
                </a:solidFill>
              </a:rPr>
              <a:t>Test Activity </a:t>
            </a:r>
            <a:r>
              <a:rPr lang="en-US" altLang="en-US" sz="3200" b="1" u="sng" smtClean="0">
                <a:solidFill>
                  <a:srgbClr val="0000CC"/>
                </a:solidFill>
              </a:rPr>
              <a:t>Effectiveness</a:t>
            </a:r>
            <a:r>
              <a:rPr lang="en-US" altLang="en-US" sz="3200" b="1" u="sng" smtClean="0"/>
              <a:t> </a:t>
            </a:r>
          </a:p>
        </p:txBody>
      </p:sp>
      <p:sp>
        <p:nvSpPr>
          <p:cNvPr id="15363" name="Rectangle 3"/>
          <p:cNvSpPr>
            <a:spLocks noGrp="1" noChangeArrowheads="1"/>
          </p:cNvSpPr>
          <p:nvPr>
            <p:ph idx="1"/>
          </p:nvPr>
        </p:nvSpPr>
        <p:spPr/>
        <p:txBody>
          <a:bodyPr>
            <a:normAutofit fontScale="92500" lnSpcReduction="10000"/>
          </a:bodyPr>
          <a:lstStyle/>
          <a:p>
            <a:pPr eaLnBrk="1" hangingPunct="1">
              <a:lnSpc>
                <a:spcPct val="90000"/>
              </a:lnSpc>
            </a:pPr>
            <a:r>
              <a:rPr lang="en-US" altLang="en-US" sz="2800" b="1" smtClean="0"/>
              <a:t>Defect discovery and eradication activities occur at all phases of development. To see which is more effective one may use:</a:t>
            </a:r>
          </a:p>
          <a:p>
            <a:pPr eaLnBrk="1" hangingPunct="1">
              <a:lnSpc>
                <a:spcPct val="90000"/>
              </a:lnSpc>
            </a:pPr>
            <a:endParaRPr lang="en-US" altLang="en-US" sz="2800" b="1" smtClean="0"/>
          </a:p>
          <a:p>
            <a:pPr lvl="1" eaLnBrk="1" hangingPunct="1">
              <a:lnSpc>
                <a:spcPct val="90000"/>
              </a:lnSpc>
            </a:pPr>
            <a:r>
              <a:rPr lang="en-US" altLang="en-US" sz="2400" b="1" smtClean="0"/>
              <a:t># of problems found / total # of problems found</a:t>
            </a:r>
          </a:p>
          <a:p>
            <a:pPr lvl="2" eaLnBrk="1" hangingPunct="1">
              <a:lnSpc>
                <a:spcPct val="90000"/>
              </a:lnSpc>
            </a:pPr>
            <a:endParaRPr lang="en-US" altLang="en-US" sz="2000" b="1" smtClean="0"/>
          </a:p>
          <a:p>
            <a:pPr lvl="2" eaLnBrk="1" hangingPunct="1">
              <a:lnSpc>
                <a:spcPct val="90000"/>
              </a:lnSpc>
            </a:pPr>
            <a:r>
              <a:rPr lang="en-US" altLang="en-US" sz="2000" b="1" u="sng" smtClean="0"/>
              <a:t>By development phase</a:t>
            </a:r>
            <a:r>
              <a:rPr lang="en-US" altLang="en-US" sz="2000" b="1" smtClean="0"/>
              <a:t> (req. rev., design rev., func. test, system, etc.)</a:t>
            </a:r>
          </a:p>
          <a:p>
            <a:pPr lvl="2" eaLnBrk="1" hangingPunct="1">
              <a:lnSpc>
                <a:spcPct val="90000"/>
              </a:lnSpc>
              <a:buFontTx/>
              <a:buNone/>
            </a:pPr>
            <a:endParaRPr lang="en-US" altLang="en-US" sz="2000" b="1" smtClean="0"/>
          </a:p>
          <a:p>
            <a:pPr lvl="1" eaLnBrk="1" hangingPunct="1">
              <a:lnSpc>
                <a:spcPct val="90000"/>
              </a:lnSpc>
            </a:pPr>
            <a:r>
              <a:rPr lang="en-US" altLang="en-US" sz="2400" b="1" smtClean="0"/>
              <a:t># of problems found / person-days of effort</a:t>
            </a:r>
          </a:p>
          <a:p>
            <a:pPr lvl="2" eaLnBrk="1" hangingPunct="1">
              <a:lnSpc>
                <a:spcPct val="90000"/>
              </a:lnSpc>
            </a:pPr>
            <a:r>
              <a:rPr lang="en-US" altLang="en-US" sz="2000" b="1" u="sng" smtClean="0"/>
              <a:t>By test activities</a:t>
            </a:r>
            <a:r>
              <a:rPr lang="en-US" altLang="en-US" sz="2000" b="1" smtClean="0"/>
              <a:t>  (e.g. boundary value testing, branch testing, d-u testing,  etc.)</a:t>
            </a:r>
          </a:p>
        </p:txBody>
      </p:sp>
      <p:sp>
        <p:nvSpPr>
          <p:cNvPr id="2" name="Slide Number Placeholder 1"/>
          <p:cNvSpPr>
            <a:spLocks noGrp="1"/>
          </p:cNvSpPr>
          <p:nvPr>
            <p:ph type="sldNum" sz="quarter" idx="12"/>
          </p:nvPr>
        </p:nvSpPr>
        <p:spPr/>
        <p:txBody>
          <a:bodyPr/>
          <a:lstStyle/>
          <a:p>
            <a:fld id="{C843BE32-D823-442B-AAC8-424963B2A9E0}"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3200" b="1" smtClean="0"/>
              <a:t>Fix </a:t>
            </a:r>
            <a:r>
              <a:rPr lang="en-US" altLang="en-US" sz="3200" b="1" u="sng" smtClean="0"/>
              <a:t>Effectiveness</a:t>
            </a:r>
          </a:p>
        </p:txBody>
      </p:sp>
      <p:sp>
        <p:nvSpPr>
          <p:cNvPr id="16387" name="Rectangle 3"/>
          <p:cNvSpPr>
            <a:spLocks noGrp="1" noChangeArrowheads="1"/>
          </p:cNvSpPr>
          <p:nvPr>
            <p:ph idx="1"/>
          </p:nvPr>
        </p:nvSpPr>
        <p:spPr/>
        <p:txBody>
          <a:bodyPr>
            <a:normAutofit/>
          </a:bodyPr>
          <a:lstStyle/>
          <a:p>
            <a:pPr eaLnBrk="1" hangingPunct="1"/>
            <a:r>
              <a:rPr lang="en-US" altLang="en-US" sz="2800" b="1" smtClean="0"/>
              <a:t>Not all problem fixes resolve the problems.</a:t>
            </a:r>
          </a:p>
          <a:p>
            <a:pPr eaLnBrk="1" hangingPunct="1"/>
            <a:endParaRPr lang="en-US" altLang="en-US" sz="2800" b="1" smtClean="0"/>
          </a:p>
          <a:p>
            <a:pPr lvl="1" eaLnBrk="1" hangingPunct="1"/>
            <a:r>
              <a:rPr lang="en-US" altLang="en-US" sz="2400" b="1" smtClean="0"/>
              <a:t>  # of fixes that worked / total # of fixes</a:t>
            </a:r>
          </a:p>
          <a:p>
            <a:pPr lvl="1" eaLnBrk="1" hangingPunct="1"/>
            <a:endParaRPr lang="en-US" altLang="en-US" sz="2400" b="1" smtClean="0"/>
          </a:p>
          <a:p>
            <a:pPr lvl="2" eaLnBrk="1" hangingPunct="1"/>
            <a:r>
              <a:rPr lang="en-US" altLang="en-US" sz="2000" b="1" smtClean="0"/>
              <a:t>The first time</a:t>
            </a:r>
          </a:p>
          <a:p>
            <a:pPr lvl="2" eaLnBrk="1" hangingPunct="1"/>
            <a:endParaRPr lang="en-US" altLang="en-US" sz="2000" b="1" smtClean="0"/>
          </a:p>
          <a:p>
            <a:pPr lvl="1" eaLnBrk="1" hangingPunct="1"/>
            <a:r>
              <a:rPr lang="en-US" altLang="en-US" sz="2400" b="1" smtClean="0"/>
              <a:t>   # of fixes that required more than 1 fix / total number of fixes</a:t>
            </a:r>
          </a:p>
          <a:p>
            <a:pPr lvl="2" eaLnBrk="1" hangingPunct="1">
              <a:buFontTx/>
              <a:buNone/>
            </a:pPr>
            <a:endParaRPr lang="en-US" altLang="en-US" sz="2000" b="1" smtClean="0"/>
          </a:p>
          <a:p>
            <a:pPr lvl="1" eaLnBrk="1" hangingPunct="1">
              <a:buFontTx/>
              <a:buNone/>
            </a:pPr>
            <a:endParaRPr lang="en-US" altLang="en-US" sz="2400" b="1" smtClean="0"/>
          </a:p>
        </p:txBody>
      </p:sp>
      <p:sp>
        <p:nvSpPr>
          <p:cNvPr id="2" name="Slide Number Placeholder 1"/>
          <p:cNvSpPr>
            <a:spLocks noGrp="1"/>
          </p:cNvSpPr>
          <p:nvPr>
            <p:ph type="sldNum" sz="quarter" idx="12"/>
          </p:nvPr>
        </p:nvSpPr>
        <p:spPr/>
        <p:txBody>
          <a:bodyPr/>
          <a:lstStyle/>
          <a:p>
            <a:fld id="{C843BE32-D823-442B-AAC8-424963B2A9E0}"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792162"/>
          </a:xfrm>
        </p:spPr>
        <p:txBody>
          <a:bodyPr/>
          <a:lstStyle/>
          <a:p>
            <a:pPr eaLnBrk="1" hangingPunct="1"/>
            <a:r>
              <a:rPr lang="en-US" altLang="en-US" sz="3200" b="1" smtClean="0"/>
              <a:t>Fix Cost</a:t>
            </a:r>
          </a:p>
        </p:txBody>
      </p:sp>
      <p:sp>
        <p:nvSpPr>
          <p:cNvPr id="17411" name="Rectangle 3"/>
          <p:cNvSpPr>
            <a:spLocks noGrp="1" noChangeArrowheads="1"/>
          </p:cNvSpPr>
          <p:nvPr>
            <p:ph idx="1"/>
          </p:nvPr>
        </p:nvSpPr>
        <p:spPr>
          <a:xfrm>
            <a:off x="457200" y="1371600"/>
            <a:ext cx="8229600" cy="3886200"/>
          </a:xfrm>
        </p:spPr>
        <p:txBody>
          <a:bodyPr/>
          <a:lstStyle/>
          <a:p>
            <a:pPr eaLnBrk="1" hangingPunct="1"/>
            <a:r>
              <a:rPr lang="en-US" altLang="en-US" sz="2800" b="1" smtClean="0"/>
              <a:t>Fix cost is usually measured by amount of effort expended.</a:t>
            </a:r>
          </a:p>
          <a:p>
            <a:pPr eaLnBrk="1" hangingPunct="1"/>
            <a:endParaRPr lang="en-US" altLang="en-US" sz="2800" b="1" smtClean="0"/>
          </a:p>
          <a:p>
            <a:pPr lvl="1" eaLnBrk="1" hangingPunct="1"/>
            <a:r>
              <a:rPr lang="en-US" altLang="en-US" sz="2400" b="1" smtClean="0"/>
              <a:t># of person-hours expended / fix</a:t>
            </a:r>
          </a:p>
          <a:p>
            <a:pPr lvl="1" eaLnBrk="1" hangingPunct="1"/>
            <a:endParaRPr lang="en-US" altLang="en-US" sz="2400" b="1" smtClean="0"/>
          </a:p>
          <a:p>
            <a:pPr lvl="2" eaLnBrk="1" hangingPunct="1"/>
            <a:r>
              <a:rPr lang="en-US" altLang="en-US" sz="2000" b="1" smtClean="0"/>
              <a:t>By severity</a:t>
            </a:r>
          </a:p>
          <a:p>
            <a:pPr lvl="2" eaLnBrk="1" hangingPunct="1"/>
            <a:r>
              <a:rPr lang="en-US" altLang="en-US" sz="2000" b="1" smtClean="0"/>
              <a:t>By areas</a:t>
            </a:r>
          </a:p>
          <a:p>
            <a:pPr lvl="2" eaLnBrk="1" hangingPunct="1"/>
            <a:r>
              <a:rPr lang="en-US" altLang="en-US" sz="2000" b="1" smtClean="0"/>
              <a:t>By phase type (including post-release)</a:t>
            </a:r>
          </a:p>
        </p:txBody>
      </p:sp>
      <p:sp>
        <p:nvSpPr>
          <p:cNvPr id="17412" name="Text Box 4"/>
          <p:cNvSpPr txBox="1">
            <a:spLocks noChangeArrowheads="1"/>
          </p:cNvSpPr>
          <p:nvPr/>
        </p:nvSpPr>
        <p:spPr bwMode="auto">
          <a:xfrm>
            <a:off x="533400" y="5562600"/>
            <a:ext cx="7943850" cy="5810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If the </a:t>
            </a:r>
            <a:r>
              <a:rPr lang="en-US" altLang="en-US" sz="1600" b="1" u="sng"/>
              <a:t>fix cost for post-release</a:t>
            </a:r>
            <a:r>
              <a:rPr lang="en-US" altLang="en-US" sz="1600" b="1"/>
              <a:t> is higher than that of </a:t>
            </a:r>
            <a:r>
              <a:rPr lang="en-US" altLang="en-US" sz="1600" b="1" u="sng"/>
              <a:t>all of the pre-release phases</a:t>
            </a:r>
            <a:r>
              <a:rPr lang="en-US" altLang="en-US" sz="1600" b="1"/>
              <a:t>,</a:t>
            </a:r>
          </a:p>
          <a:p>
            <a:pPr eaLnBrk="1" hangingPunct="1"/>
            <a:r>
              <a:rPr lang="en-US" altLang="en-US" sz="1600" b="1"/>
              <a:t>then that will be one reason for test and reviews.</a:t>
            </a:r>
          </a:p>
        </p:txBody>
      </p:sp>
      <p:sp>
        <p:nvSpPr>
          <p:cNvPr id="2" name="Slide Number Placeholder 1"/>
          <p:cNvSpPr>
            <a:spLocks noGrp="1"/>
          </p:cNvSpPr>
          <p:nvPr>
            <p:ph type="sldNum" sz="quarter" idx="12"/>
          </p:nvPr>
        </p:nvSpPr>
        <p:spPr/>
        <p:txBody>
          <a:bodyPr/>
          <a:lstStyle/>
          <a:p>
            <a:fld id="{C843BE32-D823-442B-AAC8-424963B2A9E0}"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Metrics</a:t>
            </a:r>
            <a:endParaRPr lang="en-US" dirty="0"/>
          </a:p>
        </p:txBody>
      </p:sp>
      <p:sp>
        <p:nvSpPr>
          <p:cNvPr id="3" name="Content Placeholder 2"/>
          <p:cNvSpPr>
            <a:spLocks noGrp="1"/>
          </p:cNvSpPr>
          <p:nvPr>
            <p:ph idx="1"/>
          </p:nvPr>
        </p:nvSpPr>
        <p:spPr/>
        <p:txBody>
          <a:bodyPr/>
          <a:lstStyle/>
          <a:p>
            <a:r>
              <a:rPr lang="en-US" b="1" dirty="0"/>
              <a:t>Defect Severity Index:</a:t>
            </a:r>
            <a:r>
              <a:rPr lang="en-US" dirty="0"/>
              <a:t> It is the degree of impact a defect has on the development of an operation or a component of a software application being tested. Defect severity index (DSI) offers an insight into the quality of the product under test and helps gauge the quality of the test team’s efforts. Additionally, with the assistance of this metric, the team can evaluate the degree of negative impact on the quality as well as the performance of the software. Following formula is used to measure the defect severity index.</a:t>
            </a:r>
          </a:p>
          <a:p>
            <a:r>
              <a:rPr lang="en-US" b="1" dirty="0"/>
              <a:t>Defect Severity Index (DSI) = Sum of (Defect * Severity Level) / Total number of defects</a:t>
            </a:r>
            <a:endParaRPr lang="en-US" dirty="0"/>
          </a:p>
          <a:p>
            <a:endParaRPr lang="en-US" dirty="0"/>
          </a:p>
        </p:txBody>
      </p:sp>
      <p:sp>
        <p:nvSpPr>
          <p:cNvPr id="4" name="Slide Number Placeholder 3"/>
          <p:cNvSpPr>
            <a:spLocks noGrp="1"/>
          </p:cNvSpPr>
          <p:nvPr>
            <p:ph type="sldNum" sz="quarter" idx="12"/>
          </p:nvPr>
        </p:nvSpPr>
        <p:spPr/>
        <p:txBody>
          <a:bodyPr/>
          <a:lstStyle/>
          <a:p>
            <a:fld id="{C843BE32-D823-442B-AAC8-424963B2A9E0}" type="slidenum">
              <a:rPr lang="en-US" altLang="en-US" smtClean="0"/>
              <a:pPr/>
              <a:t>14</a:t>
            </a:fld>
            <a:endParaRPr lang="en-US" altLang="en-US"/>
          </a:p>
        </p:txBody>
      </p:sp>
    </p:spTree>
    <p:extLst>
      <p:ext uri="{BB962C8B-B14F-4D97-AF65-F5344CB8AC3E}">
        <p14:creationId xmlns:p14="http://schemas.microsoft.com/office/powerpoint/2010/main" val="3222912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Metrics</a:t>
            </a:r>
          </a:p>
        </p:txBody>
      </p:sp>
      <p:sp>
        <p:nvSpPr>
          <p:cNvPr id="3" name="Content Placeholder 2"/>
          <p:cNvSpPr>
            <a:spLocks noGrp="1"/>
          </p:cNvSpPr>
          <p:nvPr>
            <p:ph idx="1"/>
          </p:nvPr>
        </p:nvSpPr>
        <p:spPr/>
        <p:txBody>
          <a:bodyPr>
            <a:normAutofit lnSpcReduction="10000"/>
          </a:bodyPr>
          <a:lstStyle/>
          <a:p>
            <a:r>
              <a:rPr lang="en-US" b="1" dirty="0"/>
              <a:t>Test Case Effectiveness:</a:t>
            </a:r>
            <a:r>
              <a:rPr lang="en-US" dirty="0"/>
              <a:t> The objective of this metric is to know the efficiency of test cases that are executed by the team of testers during every testing phase. It helps in determining the quality of the test cases.</a:t>
            </a:r>
          </a:p>
          <a:p>
            <a:r>
              <a:rPr lang="en-US" b="1" dirty="0"/>
              <a:t>Test Case Effectiveness = (Number of defects detected / Number of test cases run) x 100</a:t>
            </a:r>
            <a:endParaRPr lang="en-US" dirty="0"/>
          </a:p>
          <a:p>
            <a:r>
              <a:rPr lang="en-US" b="1" dirty="0"/>
              <a:t>Test Case Productivity:</a:t>
            </a:r>
            <a:r>
              <a:rPr lang="en-US" dirty="0"/>
              <a:t> This metric is used to measure and calculate the number of test cases prepared by the team of testers and the efforts invested by them in the process. It is used to determine the test case design productivity and is used as an input for future measurement and estimation. This is usually measured with the assistance of the following formula:</a:t>
            </a:r>
          </a:p>
          <a:p>
            <a:r>
              <a:rPr lang="en-US" b="1" dirty="0"/>
              <a:t>Test Case Productivity = (Number of Test Cases / Efforts Spent for Test Case Preparation)</a:t>
            </a:r>
            <a:endParaRPr lang="en-US" dirty="0"/>
          </a:p>
          <a:p>
            <a:endParaRPr lang="en-US" dirty="0"/>
          </a:p>
        </p:txBody>
      </p:sp>
      <p:sp>
        <p:nvSpPr>
          <p:cNvPr id="4" name="Slide Number Placeholder 3"/>
          <p:cNvSpPr>
            <a:spLocks noGrp="1"/>
          </p:cNvSpPr>
          <p:nvPr>
            <p:ph type="sldNum" sz="quarter" idx="12"/>
          </p:nvPr>
        </p:nvSpPr>
        <p:spPr/>
        <p:txBody>
          <a:bodyPr/>
          <a:lstStyle/>
          <a:p>
            <a:fld id="{C843BE32-D823-442B-AAC8-424963B2A9E0}" type="slidenum">
              <a:rPr lang="en-US" altLang="en-US" smtClean="0"/>
              <a:pPr/>
              <a:t>15</a:t>
            </a:fld>
            <a:endParaRPr lang="en-US" altLang="en-US"/>
          </a:p>
        </p:txBody>
      </p:sp>
    </p:spTree>
    <p:extLst>
      <p:ext uri="{BB962C8B-B14F-4D97-AF65-F5344CB8AC3E}">
        <p14:creationId xmlns:p14="http://schemas.microsoft.com/office/powerpoint/2010/main" val="369708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Metrics</a:t>
            </a:r>
          </a:p>
        </p:txBody>
      </p:sp>
      <p:sp>
        <p:nvSpPr>
          <p:cNvPr id="3" name="Content Placeholder 2"/>
          <p:cNvSpPr>
            <a:spLocks noGrp="1"/>
          </p:cNvSpPr>
          <p:nvPr>
            <p:ph idx="1"/>
          </p:nvPr>
        </p:nvSpPr>
        <p:spPr/>
        <p:txBody>
          <a:bodyPr/>
          <a:lstStyle/>
          <a:p>
            <a:r>
              <a:rPr lang="en-US" b="1" dirty="0"/>
              <a:t>Test Effectiveness:</a:t>
            </a:r>
            <a:r>
              <a:rPr lang="en-US" dirty="0"/>
              <a:t> A contrast to test efficiency, test effectiveness measures and evaluates the bugs and defect ability as well as the quality of a test set. It finds defects and isolates them from the software product and its deliverables. Moreover, the test effectiveness metrics offer the percentage of the difference between the total number of defects found by the software testing and the number of defects found in the software. This is mainly calculated with the assistance of the following formula:</a:t>
            </a:r>
          </a:p>
          <a:p>
            <a:r>
              <a:rPr lang="en-US" b="1" dirty="0"/>
              <a:t>Test Effectiveness (TEF) = (Total number of defects injected + Total number of defects found / Total number of defect escaped) x 100</a:t>
            </a:r>
            <a:endParaRPr lang="en-US" dirty="0"/>
          </a:p>
          <a:p>
            <a:endParaRPr lang="en-US" dirty="0"/>
          </a:p>
        </p:txBody>
      </p:sp>
      <p:sp>
        <p:nvSpPr>
          <p:cNvPr id="4" name="Slide Number Placeholder 3"/>
          <p:cNvSpPr>
            <a:spLocks noGrp="1"/>
          </p:cNvSpPr>
          <p:nvPr>
            <p:ph type="sldNum" sz="quarter" idx="12"/>
          </p:nvPr>
        </p:nvSpPr>
        <p:spPr/>
        <p:txBody>
          <a:bodyPr/>
          <a:lstStyle/>
          <a:p>
            <a:fld id="{C843BE32-D823-442B-AAC8-424963B2A9E0}" type="slidenum">
              <a:rPr lang="en-US" altLang="en-US" smtClean="0"/>
              <a:pPr/>
              <a:t>16</a:t>
            </a:fld>
            <a:endParaRPr lang="en-US" altLang="en-US"/>
          </a:p>
        </p:txBody>
      </p:sp>
    </p:spTree>
    <p:extLst>
      <p:ext uri="{BB962C8B-B14F-4D97-AF65-F5344CB8AC3E}">
        <p14:creationId xmlns:p14="http://schemas.microsoft.com/office/powerpoint/2010/main" val="336562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Tracking &amp; Efficiency: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Passed Test Cases Coverage:</a:t>
            </a:r>
            <a:r>
              <a:rPr lang="en-US" dirty="0"/>
              <a:t> It measures the percentage of passed test cases.</a:t>
            </a:r>
          </a:p>
          <a:p>
            <a:r>
              <a:rPr lang="en-US" b="1" dirty="0"/>
              <a:t>(Number of passed tests / Total number of tests executed) x 100</a:t>
            </a:r>
            <a:endParaRPr lang="en-US" dirty="0"/>
          </a:p>
          <a:p>
            <a:r>
              <a:rPr lang="en-US" b="1" dirty="0"/>
              <a:t>Failed Test Case Coverage:</a:t>
            </a:r>
            <a:r>
              <a:rPr lang="en-US" dirty="0"/>
              <a:t> It measures the percentage of all the failed test cases.</a:t>
            </a:r>
          </a:p>
          <a:p>
            <a:r>
              <a:rPr lang="en-US" b="1" dirty="0"/>
              <a:t>(Number of failed tests / Total number of test cases failed) x 100</a:t>
            </a:r>
            <a:endParaRPr lang="en-US" dirty="0"/>
          </a:p>
          <a:p>
            <a:r>
              <a:rPr lang="en-US" b="1" dirty="0"/>
              <a:t>Test Cases Blocked:</a:t>
            </a:r>
            <a:r>
              <a:rPr lang="en-US" dirty="0"/>
              <a:t> Determines the percentage of test cases blocked, during the software testing process.</a:t>
            </a:r>
          </a:p>
          <a:p>
            <a:r>
              <a:rPr lang="en-US" b="1" dirty="0"/>
              <a:t>(Number of blocked tests / Total number of tests executed) x 100</a:t>
            </a:r>
            <a:endParaRPr lang="en-US" dirty="0"/>
          </a:p>
          <a:p>
            <a:r>
              <a:rPr lang="en-US" b="1" dirty="0"/>
              <a:t>Fixed Defects Percentage:</a:t>
            </a:r>
            <a:r>
              <a:rPr lang="en-US" dirty="0"/>
              <a:t> With the assistance of this metric, the team is able to identify the percentage of defects fixed.</a:t>
            </a:r>
          </a:p>
          <a:p>
            <a:r>
              <a:rPr lang="en-US" b="1" dirty="0"/>
              <a:t>(Defect fixed / Total number of defects reported) x 100</a:t>
            </a:r>
            <a:endParaRPr lang="en-US" dirty="0"/>
          </a:p>
          <a:p>
            <a:endParaRPr lang="en-US" dirty="0"/>
          </a:p>
        </p:txBody>
      </p:sp>
      <p:sp>
        <p:nvSpPr>
          <p:cNvPr id="4" name="Slide Number Placeholder 3"/>
          <p:cNvSpPr>
            <a:spLocks noGrp="1"/>
          </p:cNvSpPr>
          <p:nvPr>
            <p:ph type="sldNum" sz="quarter" idx="12"/>
          </p:nvPr>
        </p:nvSpPr>
        <p:spPr/>
        <p:txBody>
          <a:bodyPr/>
          <a:lstStyle/>
          <a:p>
            <a:fld id="{C843BE32-D823-442B-AAC8-424963B2A9E0}" type="slidenum">
              <a:rPr lang="en-US" altLang="en-US" smtClean="0"/>
              <a:pPr/>
              <a:t>17</a:t>
            </a:fld>
            <a:endParaRPr lang="en-US" altLang="en-US"/>
          </a:p>
        </p:txBody>
      </p:sp>
    </p:spTree>
    <p:extLst>
      <p:ext uri="{BB962C8B-B14F-4D97-AF65-F5344CB8AC3E}">
        <p14:creationId xmlns:p14="http://schemas.microsoft.com/office/powerpoint/2010/main" val="423000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Tracking &amp; Efficiency:</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Accepted Defects Percentage:</a:t>
            </a:r>
            <a:r>
              <a:rPr lang="en-US" dirty="0"/>
              <a:t> The focus here is to define the total number of defects accepted by the development team. These are also measured in percentage.</a:t>
            </a:r>
          </a:p>
          <a:p>
            <a:r>
              <a:rPr lang="en-US" b="1" dirty="0"/>
              <a:t>(Defects accepted as valid / Total defect reported) x 100</a:t>
            </a:r>
            <a:endParaRPr lang="en-US" dirty="0"/>
          </a:p>
          <a:p>
            <a:r>
              <a:rPr lang="en-US" b="1" dirty="0"/>
              <a:t>Defects Rejected Percentage:</a:t>
            </a:r>
            <a:r>
              <a:rPr lang="en-US" dirty="0"/>
              <a:t> Another important metric considered under test track and efficiency is the percentage of defects rejected by the development team.</a:t>
            </a:r>
          </a:p>
          <a:p>
            <a:r>
              <a:rPr lang="en-US" b="1" dirty="0"/>
              <a:t>(Number of defects rejected by the development team / total defects reported) x 100</a:t>
            </a:r>
            <a:endParaRPr lang="en-US" dirty="0"/>
          </a:p>
          <a:p>
            <a:r>
              <a:rPr lang="en-US" b="1" dirty="0"/>
              <a:t>Defects Deferred Percentage:</a:t>
            </a:r>
            <a:r>
              <a:rPr lang="en-US" dirty="0"/>
              <a:t> It determines the percentage of defects deferred by the team for future releases.</a:t>
            </a:r>
          </a:p>
          <a:p>
            <a:r>
              <a:rPr lang="en-US" b="1" dirty="0"/>
              <a:t>(Defects deferred for future releases / Total defects reported) x 100</a:t>
            </a:r>
            <a:endParaRPr lang="en-US" dirty="0"/>
          </a:p>
          <a:p>
            <a:r>
              <a:rPr lang="en-US" b="1" dirty="0"/>
              <a:t>Critical Defects Percentage:</a:t>
            </a:r>
            <a:r>
              <a:rPr lang="en-US" dirty="0"/>
              <a:t> Measures the percentage of critical defects in the software.</a:t>
            </a:r>
          </a:p>
          <a:p>
            <a:r>
              <a:rPr lang="en-US" b="1" dirty="0"/>
              <a:t>(Critical defects / Total defects reported) x 100</a:t>
            </a:r>
            <a:endParaRPr lang="en-US" dirty="0"/>
          </a:p>
        </p:txBody>
      </p:sp>
      <p:sp>
        <p:nvSpPr>
          <p:cNvPr id="4" name="Slide Number Placeholder 3"/>
          <p:cNvSpPr>
            <a:spLocks noGrp="1"/>
          </p:cNvSpPr>
          <p:nvPr>
            <p:ph type="sldNum" sz="quarter" idx="12"/>
          </p:nvPr>
        </p:nvSpPr>
        <p:spPr/>
        <p:txBody>
          <a:bodyPr/>
          <a:lstStyle/>
          <a:p>
            <a:fld id="{C843BE32-D823-442B-AAC8-424963B2A9E0}" type="slidenum">
              <a:rPr lang="en-US" altLang="en-US" smtClean="0"/>
              <a:pPr/>
              <a:t>18</a:t>
            </a:fld>
            <a:endParaRPr lang="en-US" altLang="en-US"/>
          </a:p>
        </p:txBody>
      </p:sp>
    </p:spTree>
    <p:extLst>
      <p:ext uri="{BB962C8B-B14F-4D97-AF65-F5344CB8AC3E}">
        <p14:creationId xmlns:p14="http://schemas.microsoft.com/office/powerpoint/2010/main" val="307095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Test </a:t>
            </a:r>
            <a:r>
              <a:rPr lang="en-US" dirty="0" smtClean="0"/>
              <a:t>Metric</a:t>
            </a:r>
            <a:endParaRPr lang="en-US" dirty="0"/>
          </a:p>
        </p:txBody>
      </p:sp>
      <p:sp>
        <p:nvSpPr>
          <p:cNvPr id="3" name="Content Placeholder 2"/>
          <p:cNvSpPr>
            <a:spLocks noGrp="1"/>
          </p:cNvSpPr>
          <p:nvPr>
            <p:ph idx="1"/>
          </p:nvPr>
        </p:nvSpPr>
        <p:spPr/>
        <p:txBody>
          <a:bodyPr>
            <a:normAutofit lnSpcReduction="10000"/>
          </a:bodyPr>
          <a:lstStyle/>
          <a:p>
            <a:r>
              <a:rPr lang="en-US" b="1" dirty="0"/>
              <a:t>Rework Effort Ratio = </a:t>
            </a:r>
            <a:r>
              <a:rPr lang="en-US" dirty="0"/>
              <a:t>(Actual rework efforts spent in that phase/ total actual efforts spent in that phase) X 100</a:t>
            </a:r>
          </a:p>
          <a:p>
            <a:r>
              <a:rPr lang="en-US" b="1" dirty="0"/>
              <a:t>Requirement Creep = </a:t>
            </a:r>
            <a:r>
              <a:rPr lang="en-US" dirty="0"/>
              <a:t>( Total number of requirements added/No of initial requirements)X100</a:t>
            </a:r>
          </a:p>
          <a:p>
            <a:r>
              <a:rPr lang="en-US" b="1" dirty="0"/>
              <a:t>Schedule Variance =</a:t>
            </a:r>
            <a:r>
              <a:rPr lang="en-US" dirty="0"/>
              <a:t> ( Actual efforts – estimated efforts ) / Estimated Efforts) X 100</a:t>
            </a:r>
          </a:p>
          <a:p>
            <a:r>
              <a:rPr lang="en-US" b="1" dirty="0"/>
              <a:t>Cost of finding a defect in testing =</a:t>
            </a:r>
            <a:r>
              <a:rPr lang="en-US" dirty="0"/>
              <a:t> ( Total effort spent on testing/ defects found in testing)</a:t>
            </a:r>
          </a:p>
          <a:p>
            <a:r>
              <a:rPr lang="en-US" b="1" dirty="0"/>
              <a:t>Schedule slippage = </a:t>
            </a:r>
            <a:r>
              <a:rPr lang="en-US" dirty="0"/>
              <a:t>(Actual end date – Estimated end date) / (Planned End Date – Planned Start Date) X 100</a:t>
            </a:r>
          </a:p>
          <a:p>
            <a:r>
              <a:rPr lang="en-US" dirty="0"/>
              <a:t>P</a:t>
            </a:r>
            <a:r>
              <a:rPr lang="en-US" b="1" dirty="0"/>
              <a:t>assed Test Cases Percentage</a:t>
            </a:r>
            <a:r>
              <a:rPr lang="en-US" dirty="0"/>
              <a:t> = (Number of Passed Tests/Total number of tests executed) X </a:t>
            </a:r>
            <a:r>
              <a:rPr lang="en-US" dirty="0" smtClean="0"/>
              <a:t>100</a:t>
            </a:r>
            <a:endParaRPr lang="en-US" dirty="0"/>
          </a:p>
        </p:txBody>
      </p:sp>
      <p:sp>
        <p:nvSpPr>
          <p:cNvPr id="4" name="Slide Number Placeholder 3"/>
          <p:cNvSpPr>
            <a:spLocks noGrp="1"/>
          </p:cNvSpPr>
          <p:nvPr>
            <p:ph type="sldNum" sz="quarter" idx="12"/>
          </p:nvPr>
        </p:nvSpPr>
        <p:spPr/>
        <p:txBody>
          <a:bodyPr/>
          <a:lstStyle/>
          <a:p>
            <a:fld id="{C843BE32-D823-442B-AAC8-424963B2A9E0}" type="slidenum">
              <a:rPr lang="en-US" altLang="en-US" smtClean="0"/>
              <a:pPr/>
              <a:t>19</a:t>
            </a:fld>
            <a:endParaRPr lang="en-US" altLang="en-US"/>
          </a:p>
        </p:txBody>
      </p:sp>
    </p:spTree>
    <p:extLst>
      <p:ext uri="{BB962C8B-B14F-4D97-AF65-F5344CB8AC3E}">
        <p14:creationId xmlns:p14="http://schemas.microsoft.com/office/powerpoint/2010/main" val="110687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457200" y="274638"/>
            <a:ext cx="8229600" cy="792162"/>
          </a:xfrm>
        </p:spPr>
        <p:txBody>
          <a:bodyPr/>
          <a:lstStyle/>
          <a:p>
            <a:pPr eaLnBrk="1" hangingPunct="1"/>
            <a:r>
              <a:rPr lang="en-US" altLang="en-US" sz="3200" b="1" smtClean="0"/>
              <a:t>Why Metrics in Software Testing?</a:t>
            </a:r>
          </a:p>
        </p:txBody>
      </p:sp>
      <p:sp>
        <p:nvSpPr>
          <p:cNvPr id="2051" name="Rectangle 5"/>
          <p:cNvSpPr>
            <a:spLocks noGrp="1" noChangeArrowheads="1"/>
          </p:cNvSpPr>
          <p:nvPr>
            <p:ph idx="1"/>
          </p:nvPr>
        </p:nvSpPr>
        <p:spPr>
          <a:xfrm>
            <a:off x="457200" y="1219200"/>
            <a:ext cx="8229600" cy="4525963"/>
          </a:xfrm>
        </p:spPr>
        <p:txBody>
          <a:bodyPr>
            <a:normAutofit lnSpcReduction="10000"/>
          </a:bodyPr>
          <a:lstStyle/>
          <a:p>
            <a:pPr eaLnBrk="1" hangingPunct="1">
              <a:lnSpc>
                <a:spcPct val="90000"/>
              </a:lnSpc>
            </a:pPr>
            <a:r>
              <a:rPr lang="en-US" altLang="en-US" sz="2400" b="1" smtClean="0"/>
              <a:t>How would you answer questions such as:</a:t>
            </a:r>
          </a:p>
          <a:p>
            <a:pPr lvl="1" eaLnBrk="1" hangingPunct="1">
              <a:lnSpc>
                <a:spcPct val="90000"/>
              </a:lnSpc>
            </a:pPr>
            <a:r>
              <a:rPr lang="en-US" altLang="en-US" sz="2000" b="1" smtClean="0"/>
              <a:t>Project oriented questions</a:t>
            </a:r>
          </a:p>
          <a:p>
            <a:pPr lvl="2" eaLnBrk="1" hangingPunct="1">
              <a:lnSpc>
                <a:spcPct val="90000"/>
              </a:lnSpc>
            </a:pPr>
            <a:r>
              <a:rPr lang="en-US" altLang="en-US" sz="1800" b="1" smtClean="0"/>
              <a:t>How long would it take to test?</a:t>
            </a:r>
          </a:p>
          <a:p>
            <a:pPr lvl="2" eaLnBrk="1" hangingPunct="1">
              <a:lnSpc>
                <a:spcPct val="90000"/>
              </a:lnSpc>
            </a:pPr>
            <a:r>
              <a:rPr lang="en-US" altLang="en-US" sz="1800" b="1" smtClean="0"/>
              <a:t>How much will it cost to test?</a:t>
            </a:r>
          </a:p>
          <a:p>
            <a:pPr lvl="1" eaLnBrk="1" hangingPunct="1">
              <a:lnSpc>
                <a:spcPct val="90000"/>
              </a:lnSpc>
            </a:pPr>
            <a:r>
              <a:rPr lang="en-US" altLang="en-US" sz="2000" b="1" smtClean="0"/>
              <a:t>Product oriented questions</a:t>
            </a:r>
          </a:p>
          <a:p>
            <a:pPr lvl="2" eaLnBrk="1" hangingPunct="1">
              <a:lnSpc>
                <a:spcPct val="90000"/>
              </a:lnSpc>
            </a:pPr>
            <a:r>
              <a:rPr lang="en-US" altLang="en-US" sz="1800" b="1" smtClean="0"/>
              <a:t>How bad/good is the product ?</a:t>
            </a:r>
          </a:p>
          <a:p>
            <a:pPr lvl="2" eaLnBrk="1" hangingPunct="1">
              <a:lnSpc>
                <a:spcPct val="90000"/>
              </a:lnSpc>
            </a:pPr>
            <a:r>
              <a:rPr lang="en-US" altLang="en-US" sz="1800" b="1" smtClean="0"/>
              <a:t>How many problems still remain in the software?</a:t>
            </a:r>
          </a:p>
          <a:p>
            <a:pPr lvl="1" eaLnBrk="1" hangingPunct="1">
              <a:lnSpc>
                <a:spcPct val="90000"/>
              </a:lnSpc>
            </a:pPr>
            <a:r>
              <a:rPr lang="en-US" altLang="en-US" sz="2000" b="1" smtClean="0"/>
              <a:t>Test activities oriented questions</a:t>
            </a:r>
          </a:p>
          <a:p>
            <a:pPr lvl="2" eaLnBrk="1" hangingPunct="1">
              <a:lnSpc>
                <a:spcPct val="90000"/>
              </a:lnSpc>
            </a:pPr>
            <a:r>
              <a:rPr lang="en-US" altLang="en-US" sz="1800" b="1" smtClean="0"/>
              <a:t>Will testing be completed on time?</a:t>
            </a:r>
          </a:p>
          <a:p>
            <a:pPr lvl="2" eaLnBrk="1" hangingPunct="1">
              <a:lnSpc>
                <a:spcPct val="90000"/>
              </a:lnSpc>
            </a:pPr>
            <a:r>
              <a:rPr lang="en-US" altLang="en-US" sz="1800" b="1" smtClean="0"/>
              <a:t>Was the testing effective?</a:t>
            </a:r>
          </a:p>
          <a:p>
            <a:pPr lvl="2" eaLnBrk="1" hangingPunct="1">
              <a:lnSpc>
                <a:spcPct val="90000"/>
              </a:lnSpc>
            </a:pPr>
            <a:r>
              <a:rPr lang="en-US" altLang="en-US" sz="1800" b="1" smtClean="0"/>
              <a:t>How much effort went into testing</a:t>
            </a:r>
          </a:p>
          <a:p>
            <a:pPr eaLnBrk="1" hangingPunct="1">
              <a:lnSpc>
                <a:spcPct val="90000"/>
              </a:lnSpc>
            </a:pPr>
            <a:r>
              <a:rPr lang="en-US" altLang="en-US" sz="2400" b="1" smtClean="0"/>
              <a:t>All these Questions require some type of </a:t>
            </a:r>
            <a:r>
              <a:rPr lang="en-US" altLang="en-US" sz="2400" b="1" u="sng" smtClean="0"/>
              <a:t>measurements</a:t>
            </a:r>
            <a:r>
              <a:rPr lang="en-US" altLang="en-US" sz="2400" b="1" smtClean="0"/>
              <a:t> and </a:t>
            </a:r>
            <a:r>
              <a:rPr lang="en-US" altLang="en-US" sz="2400" b="1" u="sng" smtClean="0"/>
              <a:t>record keeping</a:t>
            </a:r>
            <a:r>
              <a:rPr lang="en-US" altLang="en-US" sz="2400" b="1" smtClean="0"/>
              <a:t> in order to answer properly.</a:t>
            </a:r>
          </a:p>
        </p:txBody>
      </p:sp>
      <p:sp>
        <p:nvSpPr>
          <p:cNvPr id="2" name="Slide Number Placeholder 1"/>
          <p:cNvSpPr>
            <a:spLocks noGrp="1"/>
          </p:cNvSpPr>
          <p:nvPr>
            <p:ph type="sldNum" sz="quarter" idx="12"/>
          </p:nvPr>
        </p:nvSpPr>
        <p:spPr/>
        <p:txBody>
          <a:bodyPr/>
          <a:lstStyle/>
          <a:p>
            <a:fld id="{C843BE32-D823-442B-AAC8-424963B2A9E0}"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Test </a:t>
            </a:r>
            <a:r>
              <a:rPr lang="en-US" dirty="0" smtClean="0"/>
              <a:t>Metric</a:t>
            </a:r>
            <a:endParaRPr lang="en-US" dirty="0"/>
          </a:p>
        </p:txBody>
      </p:sp>
      <p:sp>
        <p:nvSpPr>
          <p:cNvPr id="3" name="Content Placeholder 2"/>
          <p:cNvSpPr>
            <a:spLocks noGrp="1"/>
          </p:cNvSpPr>
          <p:nvPr>
            <p:ph idx="1"/>
          </p:nvPr>
        </p:nvSpPr>
        <p:spPr/>
        <p:txBody>
          <a:bodyPr>
            <a:normAutofit/>
          </a:bodyPr>
          <a:lstStyle/>
          <a:p>
            <a:r>
              <a:rPr lang="en-US" b="1" dirty="0"/>
              <a:t>Failed Test Cases Percentage</a:t>
            </a:r>
            <a:r>
              <a:rPr lang="en-US" dirty="0"/>
              <a:t> = (Number of Failed Tests/Total number of tests executed) X 100</a:t>
            </a:r>
          </a:p>
          <a:p>
            <a:r>
              <a:rPr lang="en-US" b="1" dirty="0"/>
              <a:t>Blocked Test Cases Percentage</a:t>
            </a:r>
            <a:r>
              <a:rPr lang="en-US" dirty="0"/>
              <a:t> = (Number of Blocked Tests/Total number of tests executed) X 100</a:t>
            </a:r>
          </a:p>
          <a:p>
            <a:r>
              <a:rPr lang="en-US" b="1" dirty="0"/>
              <a:t>Fixed Defects Percentage</a:t>
            </a:r>
            <a:r>
              <a:rPr lang="en-US" dirty="0"/>
              <a:t> = (Defects Fixed/Defects Reported) X 100</a:t>
            </a:r>
          </a:p>
          <a:p>
            <a:r>
              <a:rPr lang="en-US" b="1" dirty="0"/>
              <a:t>Accepted Defects Percentage</a:t>
            </a:r>
            <a:r>
              <a:rPr lang="en-US" dirty="0"/>
              <a:t> = (Defects Accepted as Valid by </a:t>
            </a:r>
            <a:r>
              <a:rPr lang="en-US" dirty="0" err="1"/>
              <a:t>Dev</a:t>
            </a:r>
            <a:r>
              <a:rPr lang="en-US" dirty="0"/>
              <a:t> Team /Total Defects Reported) X 100</a:t>
            </a:r>
          </a:p>
          <a:p>
            <a:r>
              <a:rPr lang="en-US" b="1" dirty="0"/>
              <a:t>Defects Deferred Percentage</a:t>
            </a:r>
            <a:r>
              <a:rPr lang="en-US" dirty="0"/>
              <a:t> = (Defects deferred for future releases /Total Defects Reported) X </a:t>
            </a:r>
            <a:r>
              <a:rPr lang="en-US" dirty="0" smtClean="0"/>
              <a:t>100</a:t>
            </a:r>
            <a:endParaRPr lang="en-US" dirty="0"/>
          </a:p>
        </p:txBody>
      </p:sp>
      <p:sp>
        <p:nvSpPr>
          <p:cNvPr id="4" name="Slide Number Placeholder 3"/>
          <p:cNvSpPr>
            <a:spLocks noGrp="1"/>
          </p:cNvSpPr>
          <p:nvPr>
            <p:ph type="sldNum" sz="quarter" idx="12"/>
          </p:nvPr>
        </p:nvSpPr>
        <p:spPr/>
        <p:txBody>
          <a:bodyPr/>
          <a:lstStyle/>
          <a:p>
            <a:fld id="{C843BE32-D823-442B-AAC8-424963B2A9E0}" type="slidenum">
              <a:rPr lang="en-US" altLang="en-US" smtClean="0"/>
              <a:pPr/>
              <a:t>20</a:t>
            </a:fld>
            <a:endParaRPr lang="en-US" altLang="en-US"/>
          </a:p>
        </p:txBody>
      </p:sp>
    </p:spTree>
    <p:extLst>
      <p:ext uri="{BB962C8B-B14F-4D97-AF65-F5344CB8AC3E}">
        <p14:creationId xmlns:p14="http://schemas.microsoft.com/office/powerpoint/2010/main" val="338573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Test </a:t>
            </a:r>
            <a:r>
              <a:rPr lang="en-US" dirty="0" smtClean="0"/>
              <a:t>Metric</a:t>
            </a:r>
            <a:endParaRPr lang="en-US" dirty="0"/>
          </a:p>
        </p:txBody>
      </p:sp>
      <p:sp>
        <p:nvSpPr>
          <p:cNvPr id="3" name="Content Placeholder 2"/>
          <p:cNvSpPr>
            <a:spLocks noGrp="1"/>
          </p:cNvSpPr>
          <p:nvPr>
            <p:ph idx="1"/>
          </p:nvPr>
        </p:nvSpPr>
        <p:spPr/>
        <p:txBody>
          <a:bodyPr>
            <a:normAutofit/>
          </a:bodyPr>
          <a:lstStyle/>
          <a:p>
            <a:r>
              <a:rPr lang="en-US" b="1" dirty="0"/>
              <a:t>Critical Defects Percentage</a:t>
            </a:r>
            <a:r>
              <a:rPr lang="en-US" dirty="0"/>
              <a:t> = (Critical Defects / Total Defects Reported) X </a:t>
            </a:r>
            <a:r>
              <a:rPr lang="en-US" dirty="0" smtClean="0"/>
              <a:t>100</a:t>
            </a:r>
            <a:endParaRPr lang="en-US" b="1" dirty="0" smtClean="0"/>
          </a:p>
          <a:p>
            <a:r>
              <a:rPr lang="en-US" b="1" dirty="0" smtClean="0"/>
              <a:t>Average </a:t>
            </a:r>
            <a:r>
              <a:rPr lang="en-US" b="1" dirty="0"/>
              <a:t>time for a development team to repair defects</a:t>
            </a:r>
            <a:r>
              <a:rPr lang="en-US" dirty="0"/>
              <a:t> = (Total time taken for </a:t>
            </a:r>
            <a:r>
              <a:rPr lang="en-US" dirty="0" err="1"/>
              <a:t>bugfixes</a:t>
            </a:r>
            <a:r>
              <a:rPr lang="en-US" dirty="0"/>
              <a:t>/Number of bugs)</a:t>
            </a:r>
          </a:p>
          <a:p>
            <a:r>
              <a:rPr lang="en-US" b="1" dirty="0"/>
              <a:t>Number of tests run per time period</a:t>
            </a:r>
            <a:r>
              <a:rPr lang="en-US" dirty="0"/>
              <a:t> = Number of tests run/Total time</a:t>
            </a:r>
          </a:p>
          <a:p>
            <a:r>
              <a:rPr lang="en-US" b="1" dirty="0"/>
              <a:t>Test design efficiency</a:t>
            </a:r>
            <a:r>
              <a:rPr lang="en-US" dirty="0"/>
              <a:t> = Number of tests designed /Total time</a:t>
            </a:r>
          </a:p>
          <a:p>
            <a:r>
              <a:rPr lang="en-US" b="1" dirty="0"/>
              <a:t>Test review efficiency</a:t>
            </a:r>
            <a:r>
              <a:rPr lang="en-US" dirty="0"/>
              <a:t> = Number of tests reviewed /Total time</a:t>
            </a:r>
          </a:p>
          <a:p>
            <a:r>
              <a:rPr lang="en-US" b="1" dirty="0"/>
              <a:t>Bug find rote or Number of defects per test hour</a:t>
            </a:r>
            <a:r>
              <a:rPr lang="en-US" dirty="0"/>
              <a:t> = Total number of defects/Total number of test hours</a:t>
            </a:r>
          </a:p>
        </p:txBody>
      </p:sp>
      <p:sp>
        <p:nvSpPr>
          <p:cNvPr id="4" name="Slide Number Placeholder 3"/>
          <p:cNvSpPr>
            <a:spLocks noGrp="1"/>
          </p:cNvSpPr>
          <p:nvPr>
            <p:ph type="sldNum" sz="quarter" idx="12"/>
          </p:nvPr>
        </p:nvSpPr>
        <p:spPr/>
        <p:txBody>
          <a:bodyPr/>
          <a:lstStyle/>
          <a:p>
            <a:fld id="{C843BE32-D823-442B-AAC8-424963B2A9E0}" type="slidenum">
              <a:rPr lang="en-US" altLang="en-US" smtClean="0"/>
              <a:pPr/>
              <a:t>21</a:t>
            </a:fld>
            <a:endParaRPr lang="en-US" altLang="en-US"/>
          </a:p>
        </p:txBody>
      </p:sp>
    </p:spTree>
    <p:extLst>
      <p:ext uri="{BB962C8B-B14F-4D97-AF65-F5344CB8AC3E}">
        <p14:creationId xmlns:p14="http://schemas.microsoft.com/office/powerpoint/2010/main" val="500704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46" y="2514600"/>
            <a:ext cx="7772400" cy="1609344"/>
          </a:xfrm>
        </p:spPr>
        <p:txBody>
          <a:bodyPr/>
          <a:lstStyle/>
          <a:p>
            <a:pPr algn="ctr"/>
            <a:r>
              <a:rPr lang="en-US" dirty="0" smtClean="0"/>
              <a:t>End</a:t>
            </a:r>
            <a:endParaRPr lang="en-US" dirty="0"/>
          </a:p>
        </p:txBody>
      </p:sp>
      <p:sp>
        <p:nvSpPr>
          <p:cNvPr id="3" name="Slide Number Placeholder 2"/>
          <p:cNvSpPr>
            <a:spLocks noGrp="1"/>
          </p:cNvSpPr>
          <p:nvPr>
            <p:ph type="sldNum" sz="quarter" idx="12"/>
          </p:nvPr>
        </p:nvSpPr>
        <p:spPr/>
        <p:txBody>
          <a:bodyPr/>
          <a:lstStyle/>
          <a:p>
            <a:fld id="{5DC78B34-C93D-4706-A249-B3B34629001A}" type="slidenum">
              <a:rPr lang="en-US" altLang="en-US" smtClean="0"/>
              <a:pPr/>
              <a:t>22</a:t>
            </a:fld>
            <a:endParaRPr lang="en-US" altLang="en-US"/>
          </a:p>
        </p:txBody>
      </p:sp>
    </p:spTree>
    <p:extLst>
      <p:ext uri="{BB962C8B-B14F-4D97-AF65-F5344CB8AC3E}">
        <p14:creationId xmlns:p14="http://schemas.microsoft.com/office/powerpoint/2010/main" val="91507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pPr marL="0" indent="0">
              <a:buNone/>
            </a:pPr>
            <a:r>
              <a:rPr lang="en-US" dirty="0" smtClean="0"/>
              <a:t>"We cannot improve what we cannot measure" and Test Metrics helps us to do exactly the same.</a:t>
            </a:r>
            <a:endParaRPr lang="en-US" dirty="0"/>
          </a:p>
        </p:txBody>
      </p:sp>
      <p:sp>
        <p:nvSpPr>
          <p:cNvPr id="5" name="Slide Number Placeholder 4"/>
          <p:cNvSpPr>
            <a:spLocks noGrp="1"/>
          </p:cNvSpPr>
          <p:nvPr>
            <p:ph type="sldNum" sz="quarter" idx="12"/>
          </p:nvPr>
        </p:nvSpPr>
        <p:spPr/>
        <p:txBody>
          <a:bodyPr/>
          <a:lstStyle/>
          <a:p>
            <a:fld id="{C843BE32-D823-442B-AAC8-424963B2A9E0}" type="slidenum">
              <a:rPr lang="en-US" altLang="en-US" smtClean="0"/>
              <a:pPr/>
              <a:t>3</a:t>
            </a:fld>
            <a:endParaRPr lang="en-US" altLang="en-US"/>
          </a:p>
        </p:txBody>
      </p:sp>
    </p:spTree>
    <p:extLst>
      <p:ext uri="{BB962C8B-B14F-4D97-AF65-F5344CB8AC3E}">
        <p14:creationId xmlns:p14="http://schemas.microsoft.com/office/powerpoint/2010/main" val="50828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868362"/>
          </a:xfrm>
        </p:spPr>
        <p:txBody>
          <a:bodyPr/>
          <a:lstStyle/>
          <a:p>
            <a:pPr eaLnBrk="1" hangingPunct="1"/>
            <a:r>
              <a:rPr lang="en-US" altLang="en-US" sz="3200" b="1" smtClean="0"/>
              <a:t>Size of Test</a:t>
            </a:r>
          </a:p>
        </p:txBody>
      </p:sp>
      <p:sp>
        <p:nvSpPr>
          <p:cNvPr id="8195" name="Rectangle 3"/>
          <p:cNvSpPr>
            <a:spLocks noGrp="1" noChangeArrowheads="1"/>
          </p:cNvSpPr>
          <p:nvPr>
            <p:ph idx="1"/>
          </p:nvPr>
        </p:nvSpPr>
        <p:spPr>
          <a:xfrm>
            <a:off x="457200" y="1371600"/>
            <a:ext cx="8305800" cy="4343400"/>
          </a:xfrm>
        </p:spPr>
        <p:txBody>
          <a:bodyPr>
            <a:normAutofit/>
          </a:bodyPr>
          <a:lstStyle/>
          <a:p>
            <a:pPr eaLnBrk="1" hangingPunct="1"/>
            <a:r>
              <a:rPr lang="en-US" altLang="en-US" sz="2800" b="1" smtClean="0"/>
              <a:t>Test size attribute may use different metrics:</a:t>
            </a:r>
          </a:p>
          <a:p>
            <a:pPr lvl="1" eaLnBrk="1" hangingPunct="1"/>
            <a:r>
              <a:rPr lang="en-US" altLang="en-US" sz="2400" b="1" smtClean="0"/>
              <a:t>Amount of </a:t>
            </a:r>
            <a:r>
              <a:rPr lang="en-US" altLang="en-US" sz="2400" b="1" u="sng" smtClean="0"/>
              <a:t>time to run test</a:t>
            </a:r>
            <a:r>
              <a:rPr lang="en-US" altLang="en-US" sz="2400" b="1" smtClean="0"/>
              <a:t>: </a:t>
            </a:r>
            <a:r>
              <a:rPr lang="en-US" altLang="en-US" sz="2400" b="1" smtClean="0">
                <a:solidFill>
                  <a:srgbClr val="0000CC"/>
                </a:solidFill>
              </a:rPr>
              <a:t>(bit convoluted ?)</a:t>
            </a:r>
          </a:p>
          <a:p>
            <a:pPr lvl="2" eaLnBrk="1" hangingPunct="1"/>
            <a:r>
              <a:rPr lang="en-US" altLang="en-US" sz="2000" b="1" smtClean="0"/>
              <a:t>Small size : less than or equal to 3 seconds </a:t>
            </a:r>
          </a:p>
          <a:p>
            <a:pPr lvl="2" eaLnBrk="1" hangingPunct="1"/>
            <a:r>
              <a:rPr lang="en-US" altLang="en-US" sz="2000" b="1" smtClean="0"/>
              <a:t>Medium size: between 3 seconds and 1 minute</a:t>
            </a:r>
          </a:p>
          <a:p>
            <a:pPr lvl="2" eaLnBrk="1" hangingPunct="1"/>
            <a:r>
              <a:rPr lang="en-US" altLang="en-US" sz="2000" b="1" smtClean="0"/>
              <a:t>Large size: 1 minute or above</a:t>
            </a:r>
          </a:p>
          <a:p>
            <a:pPr lvl="2" eaLnBrk="1" hangingPunct="1"/>
            <a:endParaRPr lang="en-US" altLang="en-US" sz="2000" b="1" smtClean="0"/>
          </a:p>
          <a:p>
            <a:pPr lvl="1" eaLnBrk="1" hangingPunct="1"/>
            <a:r>
              <a:rPr lang="en-US" altLang="en-US" sz="2400" b="1" smtClean="0"/>
              <a:t>Number of </a:t>
            </a:r>
            <a:r>
              <a:rPr lang="en-US" altLang="en-US" sz="2400" b="1" u="sng" smtClean="0"/>
              <a:t>lines of statements to document</a:t>
            </a:r>
            <a:r>
              <a:rPr lang="en-US" altLang="en-US" sz="2400" b="1" smtClean="0"/>
              <a:t> the </a:t>
            </a:r>
            <a:r>
              <a:rPr lang="en-US" altLang="en-US" sz="2400" b="1" u="sng" smtClean="0"/>
              <a:t>test case</a:t>
            </a:r>
            <a:r>
              <a:rPr lang="en-US" altLang="en-US" sz="2400" b="1" smtClean="0"/>
              <a:t>:</a:t>
            </a:r>
          </a:p>
          <a:p>
            <a:pPr lvl="2" eaLnBrk="1" hangingPunct="1"/>
            <a:r>
              <a:rPr lang="en-US" altLang="en-US" sz="2000" b="1" smtClean="0"/>
              <a:t>Small size: less than or equal to 3 statements</a:t>
            </a:r>
          </a:p>
          <a:p>
            <a:pPr lvl="2" eaLnBrk="1" hangingPunct="1"/>
            <a:r>
              <a:rPr lang="en-US" altLang="en-US" sz="2000" b="1" smtClean="0"/>
              <a:t>Medium size: between 4 and 7 statements</a:t>
            </a:r>
          </a:p>
          <a:p>
            <a:pPr lvl="2" eaLnBrk="1" hangingPunct="1"/>
            <a:r>
              <a:rPr lang="en-US" altLang="en-US" sz="2000" b="1" smtClean="0"/>
              <a:t>Large size: 8 or more statements</a:t>
            </a:r>
          </a:p>
        </p:txBody>
      </p:sp>
      <p:sp>
        <p:nvSpPr>
          <p:cNvPr id="8196" name="Text Box 4"/>
          <p:cNvSpPr txBox="1">
            <a:spLocks noChangeArrowheads="1"/>
          </p:cNvSpPr>
          <p:nvPr/>
        </p:nvSpPr>
        <p:spPr bwMode="auto">
          <a:xfrm>
            <a:off x="228600" y="5867400"/>
            <a:ext cx="7537450" cy="6413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Any suggestions - - - - ?  Number of test cases? --- or</a:t>
            </a:r>
          </a:p>
          <a:p>
            <a:pPr eaLnBrk="1" hangingPunct="1"/>
            <a:r>
              <a:rPr lang="en-US" altLang="en-US" b="1"/>
              <a:t>            --- type of test such as unit test versus integration test ?----   </a:t>
            </a:r>
          </a:p>
        </p:txBody>
      </p:sp>
      <p:sp>
        <p:nvSpPr>
          <p:cNvPr id="2" name="Slide Number Placeholder 1"/>
          <p:cNvSpPr>
            <a:spLocks noGrp="1"/>
          </p:cNvSpPr>
          <p:nvPr>
            <p:ph type="sldNum" sz="quarter" idx="12"/>
          </p:nvPr>
        </p:nvSpPr>
        <p:spPr/>
        <p:txBody>
          <a:bodyPr/>
          <a:lstStyle/>
          <a:p>
            <a:fld id="{C843BE32-D823-442B-AAC8-424963B2A9E0}"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563562"/>
          </a:xfrm>
        </p:spPr>
        <p:txBody>
          <a:bodyPr/>
          <a:lstStyle/>
          <a:p>
            <a:pPr eaLnBrk="1" hangingPunct="1"/>
            <a:r>
              <a:rPr lang="en-US" altLang="en-US" sz="2800" b="1" smtClean="0"/>
              <a:t>Quality :  # of Problems</a:t>
            </a:r>
          </a:p>
        </p:txBody>
      </p:sp>
      <p:sp>
        <p:nvSpPr>
          <p:cNvPr id="9219" name="Rectangle 3"/>
          <p:cNvSpPr>
            <a:spLocks noGrp="1" noChangeArrowheads="1"/>
          </p:cNvSpPr>
          <p:nvPr>
            <p:ph idx="1"/>
          </p:nvPr>
        </p:nvSpPr>
        <p:spPr>
          <a:xfrm>
            <a:off x="457200" y="1066800"/>
            <a:ext cx="8305800" cy="4724400"/>
          </a:xfrm>
        </p:spPr>
        <p:txBody>
          <a:bodyPr>
            <a:normAutofit/>
          </a:bodyPr>
          <a:lstStyle/>
          <a:p>
            <a:pPr eaLnBrk="1" hangingPunct="1">
              <a:lnSpc>
                <a:spcPct val="80000"/>
              </a:lnSpc>
            </a:pPr>
            <a:r>
              <a:rPr lang="en-US" altLang="en-US" sz="2800" b="1" smtClean="0"/>
              <a:t>The attribute , </a:t>
            </a:r>
            <a:r>
              <a:rPr lang="en-US" altLang="en-US" sz="2800" b="1" u="sng" smtClean="0">
                <a:solidFill>
                  <a:srgbClr val="660066"/>
                </a:solidFill>
              </a:rPr>
              <a:t>Quality</a:t>
            </a:r>
            <a:r>
              <a:rPr lang="en-US" altLang="en-US" sz="2800" b="1" smtClean="0"/>
              <a:t>, is often measured with the metric of </a:t>
            </a:r>
            <a:r>
              <a:rPr lang="en-US" altLang="en-US" sz="2800" b="1" u="sng" smtClean="0"/>
              <a:t>number of problems found</a:t>
            </a:r>
            <a:r>
              <a:rPr lang="en-US" altLang="en-US" sz="2800" b="1" smtClean="0"/>
              <a:t>; but number of problems alone does not tell the whole story - - -  consider</a:t>
            </a:r>
          </a:p>
          <a:p>
            <a:pPr lvl="1" eaLnBrk="1" hangingPunct="1">
              <a:lnSpc>
                <a:spcPct val="80000"/>
              </a:lnSpc>
            </a:pPr>
            <a:r>
              <a:rPr lang="en-US" altLang="en-US" sz="2400" b="1" u="sng" smtClean="0">
                <a:solidFill>
                  <a:srgbClr val="660066"/>
                </a:solidFill>
              </a:rPr>
              <a:t>Severity </a:t>
            </a:r>
            <a:r>
              <a:rPr lang="en-US" altLang="en-US" sz="2400" b="1" smtClean="0"/>
              <a:t>of problems</a:t>
            </a:r>
          </a:p>
          <a:p>
            <a:pPr lvl="2" eaLnBrk="1" hangingPunct="1">
              <a:lnSpc>
                <a:spcPct val="80000"/>
              </a:lnSpc>
            </a:pPr>
            <a:r>
              <a:rPr lang="en-US" altLang="en-US" sz="2000" b="1" smtClean="0"/>
              <a:t>High  </a:t>
            </a:r>
          </a:p>
          <a:p>
            <a:pPr lvl="2" eaLnBrk="1" hangingPunct="1">
              <a:lnSpc>
                <a:spcPct val="80000"/>
              </a:lnSpc>
            </a:pPr>
            <a:r>
              <a:rPr lang="en-US" altLang="en-US" sz="2000" b="1" smtClean="0"/>
              <a:t>Medium </a:t>
            </a:r>
          </a:p>
          <a:p>
            <a:pPr lvl="2" eaLnBrk="1" hangingPunct="1">
              <a:lnSpc>
                <a:spcPct val="80000"/>
              </a:lnSpc>
            </a:pPr>
            <a:r>
              <a:rPr lang="en-US" altLang="en-US" sz="2000" b="1" smtClean="0"/>
              <a:t>low</a:t>
            </a:r>
          </a:p>
          <a:p>
            <a:pPr lvl="1" eaLnBrk="1" hangingPunct="1">
              <a:lnSpc>
                <a:spcPct val="80000"/>
              </a:lnSpc>
            </a:pPr>
            <a:r>
              <a:rPr lang="en-US" altLang="en-US" sz="2400" b="1" u="sng" smtClean="0">
                <a:solidFill>
                  <a:srgbClr val="660066"/>
                </a:solidFill>
              </a:rPr>
              <a:t>Type</a:t>
            </a:r>
            <a:r>
              <a:rPr lang="en-US" altLang="en-US" sz="2400" b="1" smtClean="0"/>
              <a:t> of problems</a:t>
            </a:r>
          </a:p>
          <a:p>
            <a:pPr lvl="2" eaLnBrk="1" hangingPunct="1">
              <a:lnSpc>
                <a:spcPct val="80000"/>
              </a:lnSpc>
            </a:pPr>
            <a:r>
              <a:rPr lang="en-US" altLang="en-US" sz="2000" b="1" smtClean="0"/>
              <a:t>UI</a:t>
            </a:r>
          </a:p>
          <a:p>
            <a:pPr lvl="2" eaLnBrk="1" hangingPunct="1">
              <a:lnSpc>
                <a:spcPct val="80000"/>
              </a:lnSpc>
            </a:pPr>
            <a:r>
              <a:rPr lang="en-US" altLang="en-US" sz="2000" b="1" smtClean="0"/>
              <a:t>Database</a:t>
            </a:r>
          </a:p>
          <a:p>
            <a:pPr lvl="2" eaLnBrk="1" hangingPunct="1">
              <a:lnSpc>
                <a:spcPct val="80000"/>
              </a:lnSpc>
            </a:pPr>
            <a:r>
              <a:rPr lang="en-US" altLang="en-US" sz="2000" b="1" smtClean="0"/>
              <a:t>Network outage</a:t>
            </a:r>
          </a:p>
          <a:p>
            <a:pPr lvl="2" eaLnBrk="1" hangingPunct="1">
              <a:lnSpc>
                <a:spcPct val="80000"/>
              </a:lnSpc>
            </a:pPr>
            <a:r>
              <a:rPr lang="en-US" altLang="en-US" sz="2000" b="1" smtClean="0"/>
              <a:t>Etc.</a:t>
            </a:r>
          </a:p>
          <a:p>
            <a:pPr lvl="1" eaLnBrk="1" hangingPunct="1">
              <a:lnSpc>
                <a:spcPct val="80000"/>
              </a:lnSpc>
              <a:buFontTx/>
              <a:buNone/>
            </a:pPr>
            <a:endParaRPr lang="en-US" altLang="en-US" sz="2400" b="1" smtClean="0"/>
          </a:p>
        </p:txBody>
      </p:sp>
      <p:sp>
        <p:nvSpPr>
          <p:cNvPr id="2" name="Slide Number Placeholder 1"/>
          <p:cNvSpPr>
            <a:spLocks noGrp="1"/>
          </p:cNvSpPr>
          <p:nvPr>
            <p:ph type="sldNum" sz="quarter" idx="12"/>
          </p:nvPr>
        </p:nvSpPr>
        <p:spPr/>
        <p:txBody>
          <a:bodyPr/>
          <a:lstStyle/>
          <a:p>
            <a:fld id="{C843BE32-D823-442B-AAC8-424963B2A9E0}"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6796" y="0"/>
            <a:ext cx="7772400" cy="1609344"/>
          </a:xfrm>
        </p:spPr>
        <p:txBody>
          <a:bodyPr/>
          <a:lstStyle/>
          <a:p>
            <a:pPr eaLnBrk="1" hangingPunct="1"/>
            <a:r>
              <a:rPr lang="en-US" altLang="en-US" sz="2800" b="1" dirty="0" smtClean="0"/>
              <a:t>Quality  (cont.)</a:t>
            </a:r>
          </a:p>
        </p:txBody>
      </p:sp>
      <p:sp>
        <p:nvSpPr>
          <p:cNvPr id="10243" name="Rectangle 3"/>
          <p:cNvSpPr>
            <a:spLocks noGrp="1" noChangeArrowheads="1"/>
          </p:cNvSpPr>
          <p:nvPr>
            <p:ph idx="1"/>
          </p:nvPr>
        </p:nvSpPr>
        <p:spPr>
          <a:xfrm>
            <a:off x="0" y="1600200"/>
            <a:ext cx="8839200" cy="4038600"/>
          </a:xfrm>
        </p:spPr>
        <p:txBody>
          <a:bodyPr>
            <a:normAutofit/>
          </a:bodyPr>
          <a:lstStyle/>
          <a:p>
            <a:pPr eaLnBrk="1" hangingPunct="1"/>
            <a:r>
              <a:rPr lang="en-US" altLang="en-US" sz="2400" b="1" smtClean="0"/>
              <a:t>Both Severity and Type are important</a:t>
            </a:r>
          </a:p>
          <a:p>
            <a:pPr lvl="1" eaLnBrk="1" hangingPunct="1"/>
            <a:r>
              <a:rPr lang="en-US" altLang="en-US" sz="2000" b="1" smtClean="0"/>
              <a:t># of problems found by severity</a:t>
            </a:r>
          </a:p>
          <a:p>
            <a:pPr lvl="1" eaLnBrk="1" hangingPunct="1"/>
            <a:r>
              <a:rPr lang="en-US" altLang="en-US" sz="2000" b="1" smtClean="0"/>
              <a:t># of problems found by type</a:t>
            </a:r>
          </a:p>
          <a:p>
            <a:pPr lvl="1" eaLnBrk="1" hangingPunct="1"/>
            <a:r>
              <a:rPr lang="en-US" altLang="en-US" sz="2000" b="1" smtClean="0"/>
              <a:t># of problems found when (when during development)</a:t>
            </a:r>
          </a:p>
          <a:p>
            <a:pPr lvl="1" eaLnBrk="1" hangingPunct="1"/>
            <a:r>
              <a:rPr lang="en-US" altLang="en-US" sz="2000" b="1" smtClean="0"/>
              <a:t># of problems found when (months after release)</a:t>
            </a:r>
          </a:p>
          <a:p>
            <a:pPr lvl="1" eaLnBrk="1" hangingPunct="1"/>
            <a:r>
              <a:rPr lang="en-US" altLang="en-US" sz="2000" b="1" smtClean="0"/>
              <a:t># of problems found where (UI,DB, Logic, Network, etc.)</a:t>
            </a:r>
          </a:p>
          <a:p>
            <a:pPr lvl="1" eaLnBrk="1" hangingPunct="1">
              <a:buFontTx/>
              <a:buNone/>
            </a:pPr>
            <a:endParaRPr lang="en-US" altLang="en-US" sz="2000" b="1" smtClean="0"/>
          </a:p>
          <a:p>
            <a:pPr eaLnBrk="1" hangingPunct="1"/>
            <a:r>
              <a:rPr lang="en-US" altLang="en-US" sz="2400" b="1" smtClean="0"/>
              <a:t>Quality Information is relevant to both:</a:t>
            </a:r>
          </a:p>
          <a:p>
            <a:pPr lvl="1" eaLnBrk="1" hangingPunct="1"/>
            <a:r>
              <a:rPr lang="en-US" altLang="en-US" sz="2000" b="1" smtClean="0"/>
              <a:t>Software providers</a:t>
            </a:r>
          </a:p>
          <a:p>
            <a:pPr lvl="1" eaLnBrk="1" hangingPunct="1"/>
            <a:r>
              <a:rPr lang="en-US" altLang="en-US" sz="2000" b="1" smtClean="0"/>
              <a:t>Customers/users</a:t>
            </a:r>
          </a:p>
        </p:txBody>
      </p:sp>
      <p:sp>
        <p:nvSpPr>
          <p:cNvPr id="10244" name="Text Box 4"/>
          <p:cNvSpPr txBox="1">
            <a:spLocks noChangeArrowheads="1"/>
          </p:cNvSpPr>
          <p:nvPr/>
        </p:nvSpPr>
        <p:spPr bwMode="auto">
          <a:xfrm>
            <a:off x="1219200" y="5867400"/>
            <a:ext cx="6735763" cy="3968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CC"/>
                </a:solidFill>
              </a:rPr>
              <a:t>Why important to users?   What would they do with it?</a:t>
            </a:r>
          </a:p>
        </p:txBody>
      </p:sp>
      <p:sp>
        <p:nvSpPr>
          <p:cNvPr id="10245" name="Line 5"/>
          <p:cNvSpPr>
            <a:spLocks noChangeShapeType="1"/>
          </p:cNvSpPr>
          <p:nvPr/>
        </p:nvSpPr>
        <p:spPr bwMode="auto">
          <a:xfrm flipH="1" flipV="1">
            <a:off x="2286000" y="54102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C843BE32-D823-442B-AAC8-424963B2A9E0}"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3200" b="1" smtClean="0"/>
              <a:t>Problem Fix </a:t>
            </a:r>
            <a:r>
              <a:rPr lang="en-US" altLang="en-US" sz="3200" b="1" u="sng" smtClean="0"/>
              <a:t>Rate</a:t>
            </a:r>
          </a:p>
        </p:txBody>
      </p:sp>
      <p:sp>
        <p:nvSpPr>
          <p:cNvPr id="12291" name="Line 3"/>
          <p:cNvSpPr>
            <a:spLocks noChangeShapeType="1"/>
          </p:cNvSpPr>
          <p:nvPr/>
        </p:nvSpPr>
        <p:spPr bwMode="auto">
          <a:xfrm>
            <a:off x="2209800" y="2286000"/>
            <a:ext cx="0" cy="281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 name="Line 4"/>
          <p:cNvSpPr>
            <a:spLocks noChangeShapeType="1"/>
          </p:cNvSpPr>
          <p:nvPr/>
        </p:nvSpPr>
        <p:spPr bwMode="auto">
          <a:xfrm flipH="1">
            <a:off x="2209800" y="5105400"/>
            <a:ext cx="502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Freeform 5"/>
          <p:cNvSpPr>
            <a:spLocks/>
          </p:cNvSpPr>
          <p:nvPr/>
        </p:nvSpPr>
        <p:spPr bwMode="auto">
          <a:xfrm>
            <a:off x="2236788" y="3770313"/>
            <a:ext cx="4965700" cy="1308100"/>
          </a:xfrm>
          <a:custGeom>
            <a:avLst/>
            <a:gdLst>
              <a:gd name="T0" fmla="*/ 0 w 3128"/>
              <a:gd name="T1" fmla="*/ 1308100 h 824"/>
              <a:gd name="T2" fmla="*/ 225425 w 3128"/>
              <a:gd name="T3" fmla="*/ 717550 h 824"/>
              <a:gd name="T4" fmla="*/ 338138 w 3128"/>
              <a:gd name="T5" fmla="*/ 547688 h 824"/>
              <a:gd name="T6" fmla="*/ 422275 w 3128"/>
              <a:gd name="T7" fmla="*/ 449263 h 824"/>
              <a:gd name="T8" fmla="*/ 436563 w 3128"/>
              <a:gd name="T9" fmla="*/ 407988 h 824"/>
              <a:gd name="T10" fmla="*/ 520700 w 3128"/>
              <a:gd name="T11" fmla="*/ 323850 h 824"/>
              <a:gd name="T12" fmla="*/ 746125 w 3128"/>
              <a:gd name="T13" fmla="*/ 127000 h 824"/>
              <a:gd name="T14" fmla="*/ 830263 w 3128"/>
              <a:gd name="T15" fmla="*/ 69850 h 824"/>
              <a:gd name="T16" fmla="*/ 914400 w 3128"/>
              <a:gd name="T17" fmla="*/ 28575 h 824"/>
              <a:gd name="T18" fmla="*/ 1055688 w 3128"/>
              <a:gd name="T19" fmla="*/ 0 h 824"/>
              <a:gd name="T20" fmla="*/ 1758950 w 3128"/>
              <a:gd name="T21" fmla="*/ 168275 h 824"/>
              <a:gd name="T22" fmla="*/ 1800225 w 3128"/>
              <a:gd name="T23" fmla="*/ 196850 h 824"/>
              <a:gd name="T24" fmla="*/ 1843088 w 3128"/>
              <a:gd name="T25" fmla="*/ 211138 h 824"/>
              <a:gd name="T26" fmla="*/ 1927225 w 3128"/>
              <a:gd name="T27" fmla="*/ 280988 h 824"/>
              <a:gd name="T28" fmla="*/ 1955800 w 3128"/>
              <a:gd name="T29" fmla="*/ 323850 h 824"/>
              <a:gd name="T30" fmla="*/ 2039938 w 3128"/>
              <a:gd name="T31" fmla="*/ 379413 h 824"/>
              <a:gd name="T32" fmla="*/ 2193925 w 3128"/>
              <a:gd name="T33" fmla="*/ 506413 h 824"/>
              <a:gd name="T34" fmla="*/ 2279650 w 3128"/>
              <a:gd name="T35" fmla="*/ 561975 h 824"/>
              <a:gd name="T36" fmla="*/ 2532063 w 3128"/>
              <a:gd name="T37" fmla="*/ 703263 h 824"/>
              <a:gd name="T38" fmla="*/ 2884488 w 3128"/>
              <a:gd name="T39" fmla="*/ 801688 h 824"/>
              <a:gd name="T40" fmla="*/ 2968625 w 3128"/>
              <a:gd name="T41" fmla="*/ 830263 h 824"/>
              <a:gd name="T42" fmla="*/ 3009900 w 3128"/>
              <a:gd name="T43" fmla="*/ 857250 h 824"/>
              <a:gd name="T44" fmla="*/ 3348038 w 3128"/>
              <a:gd name="T45" fmla="*/ 942975 h 824"/>
              <a:gd name="T46" fmla="*/ 3587750 w 3128"/>
              <a:gd name="T47" fmla="*/ 1012825 h 824"/>
              <a:gd name="T48" fmla="*/ 4149725 w 3128"/>
              <a:gd name="T49" fmla="*/ 1181100 h 824"/>
              <a:gd name="T50" fmla="*/ 4430713 w 3128"/>
              <a:gd name="T51" fmla="*/ 1195388 h 824"/>
              <a:gd name="T52" fmla="*/ 4656138 w 3128"/>
              <a:gd name="T53" fmla="*/ 1223963 h 824"/>
              <a:gd name="T54" fmla="*/ 4740275 w 3128"/>
              <a:gd name="T55" fmla="*/ 1252538 h 824"/>
              <a:gd name="T56" fmla="*/ 4965700 w 3128"/>
              <a:gd name="T57" fmla="*/ 1223963 h 8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128" h="824">
                <a:moveTo>
                  <a:pt x="0" y="824"/>
                </a:moveTo>
                <a:cubicBezTo>
                  <a:pt x="42" y="698"/>
                  <a:pt x="65" y="561"/>
                  <a:pt x="142" y="452"/>
                </a:cubicBezTo>
                <a:cubicBezTo>
                  <a:pt x="169" y="414"/>
                  <a:pt x="174" y="371"/>
                  <a:pt x="213" y="345"/>
                </a:cubicBezTo>
                <a:cubicBezTo>
                  <a:pt x="229" y="299"/>
                  <a:pt x="244" y="327"/>
                  <a:pt x="266" y="283"/>
                </a:cubicBezTo>
                <a:cubicBezTo>
                  <a:pt x="270" y="275"/>
                  <a:pt x="269" y="264"/>
                  <a:pt x="275" y="257"/>
                </a:cubicBezTo>
                <a:cubicBezTo>
                  <a:pt x="290" y="237"/>
                  <a:pt x="314" y="225"/>
                  <a:pt x="328" y="204"/>
                </a:cubicBezTo>
                <a:cubicBezTo>
                  <a:pt x="373" y="135"/>
                  <a:pt x="401" y="123"/>
                  <a:pt x="470" y="80"/>
                </a:cubicBezTo>
                <a:cubicBezTo>
                  <a:pt x="548" y="31"/>
                  <a:pt x="450" y="68"/>
                  <a:pt x="523" y="44"/>
                </a:cubicBezTo>
                <a:cubicBezTo>
                  <a:pt x="550" y="25"/>
                  <a:pt x="545" y="25"/>
                  <a:pt x="576" y="18"/>
                </a:cubicBezTo>
                <a:cubicBezTo>
                  <a:pt x="606" y="11"/>
                  <a:pt x="665" y="0"/>
                  <a:pt x="665" y="0"/>
                </a:cubicBezTo>
                <a:cubicBezTo>
                  <a:pt x="816" y="14"/>
                  <a:pt x="964" y="58"/>
                  <a:pt x="1108" y="106"/>
                </a:cubicBezTo>
                <a:cubicBezTo>
                  <a:pt x="1117" y="112"/>
                  <a:pt x="1125" y="119"/>
                  <a:pt x="1134" y="124"/>
                </a:cubicBezTo>
                <a:cubicBezTo>
                  <a:pt x="1142" y="128"/>
                  <a:pt x="1153" y="128"/>
                  <a:pt x="1161" y="133"/>
                </a:cubicBezTo>
                <a:cubicBezTo>
                  <a:pt x="1180" y="146"/>
                  <a:pt x="1195" y="164"/>
                  <a:pt x="1214" y="177"/>
                </a:cubicBezTo>
                <a:cubicBezTo>
                  <a:pt x="1220" y="186"/>
                  <a:pt x="1224" y="197"/>
                  <a:pt x="1232" y="204"/>
                </a:cubicBezTo>
                <a:cubicBezTo>
                  <a:pt x="1248" y="218"/>
                  <a:pt x="1285" y="239"/>
                  <a:pt x="1285" y="239"/>
                </a:cubicBezTo>
                <a:cubicBezTo>
                  <a:pt x="1310" y="276"/>
                  <a:pt x="1344" y="298"/>
                  <a:pt x="1382" y="319"/>
                </a:cubicBezTo>
                <a:cubicBezTo>
                  <a:pt x="1401" y="329"/>
                  <a:pt x="1436" y="354"/>
                  <a:pt x="1436" y="354"/>
                </a:cubicBezTo>
                <a:cubicBezTo>
                  <a:pt x="1469" y="406"/>
                  <a:pt x="1537" y="425"/>
                  <a:pt x="1595" y="443"/>
                </a:cubicBezTo>
                <a:cubicBezTo>
                  <a:pt x="1669" y="466"/>
                  <a:pt x="1742" y="486"/>
                  <a:pt x="1817" y="505"/>
                </a:cubicBezTo>
                <a:cubicBezTo>
                  <a:pt x="1835" y="510"/>
                  <a:pt x="1854" y="513"/>
                  <a:pt x="1870" y="523"/>
                </a:cubicBezTo>
                <a:cubicBezTo>
                  <a:pt x="1879" y="529"/>
                  <a:pt x="1886" y="536"/>
                  <a:pt x="1896" y="540"/>
                </a:cubicBezTo>
                <a:cubicBezTo>
                  <a:pt x="1964" y="565"/>
                  <a:pt x="2038" y="579"/>
                  <a:pt x="2109" y="594"/>
                </a:cubicBezTo>
                <a:cubicBezTo>
                  <a:pt x="2159" y="605"/>
                  <a:pt x="2210" y="624"/>
                  <a:pt x="2260" y="638"/>
                </a:cubicBezTo>
                <a:cubicBezTo>
                  <a:pt x="2375" y="670"/>
                  <a:pt x="2494" y="733"/>
                  <a:pt x="2614" y="744"/>
                </a:cubicBezTo>
                <a:cubicBezTo>
                  <a:pt x="2673" y="749"/>
                  <a:pt x="2732" y="750"/>
                  <a:pt x="2791" y="753"/>
                </a:cubicBezTo>
                <a:cubicBezTo>
                  <a:pt x="2838" y="760"/>
                  <a:pt x="2886" y="762"/>
                  <a:pt x="2933" y="771"/>
                </a:cubicBezTo>
                <a:cubicBezTo>
                  <a:pt x="2951" y="775"/>
                  <a:pt x="2986" y="789"/>
                  <a:pt x="2986" y="789"/>
                </a:cubicBezTo>
                <a:cubicBezTo>
                  <a:pt x="3034" y="784"/>
                  <a:pt x="3080" y="771"/>
                  <a:pt x="3128" y="771"/>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Text Box 6"/>
          <p:cNvSpPr txBox="1">
            <a:spLocks noChangeArrowheads="1"/>
          </p:cNvSpPr>
          <p:nvPr/>
        </p:nvSpPr>
        <p:spPr bwMode="auto">
          <a:xfrm>
            <a:off x="1524000" y="167640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Problem</a:t>
            </a:r>
          </a:p>
          <a:p>
            <a:pPr eaLnBrk="1" hangingPunct="1"/>
            <a:r>
              <a:rPr lang="en-US" altLang="en-US" b="1"/>
              <a:t>Fix Rate</a:t>
            </a:r>
          </a:p>
        </p:txBody>
      </p:sp>
      <p:sp>
        <p:nvSpPr>
          <p:cNvPr id="12295" name="Text Box 7"/>
          <p:cNvSpPr txBox="1">
            <a:spLocks noChangeArrowheads="1"/>
          </p:cNvSpPr>
          <p:nvPr/>
        </p:nvSpPr>
        <p:spPr bwMode="auto">
          <a:xfrm>
            <a:off x="228600" y="3048000"/>
            <a:ext cx="1771650"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 of Problems</a:t>
            </a:r>
          </a:p>
          <a:p>
            <a:pPr eaLnBrk="1" hangingPunct="1"/>
            <a:r>
              <a:rPr lang="en-US" altLang="en-US" b="1"/>
              <a:t>Fixed </a:t>
            </a:r>
            <a:r>
              <a:rPr lang="en-US" altLang="en-US" b="1" u="sng"/>
              <a:t>per</a:t>
            </a:r>
            <a:r>
              <a:rPr lang="en-US" altLang="en-US" b="1"/>
              <a:t> hour</a:t>
            </a:r>
          </a:p>
        </p:txBody>
      </p:sp>
      <p:sp>
        <p:nvSpPr>
          <p:cNvPr id="12296" name="Text Box 8"/>
          <p:cNvSpPr txBox="1">
            <a:spLocks noChangeArrowheads="1"/>
          </p:cNvSpPr>
          <p:nvPr/>
        </p:nvSpPr>
        <p:spPr bwMode="auto">
          <a:xfrm>
            <a:off x="7315200" y="48768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Time</a:t>
            </a:r>
          </a:p>
        </p:txBody>
      </p:sp>
      <p:sp>
        <p:nvSpPr>
          <p:cNvPr id="12297" name="Line 9"/>
          <p:cNvSpPr>
            <a:spLocks noChangeShapeType="1"/>
          </p:cNvSpPr>
          <p:nvPr/>
        </p:nvSpPr>
        <p:spPr bwMode="auto">
          <a:xfrm>
            <a:off x="2667000" y="4953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0"/>
          <p:cNvSpPr>
            <a:spLocks noChangeShapeType="1"/>
          </p:cNvSpPr>
          <p:nvPr/>
        </p:nvSpPr>
        <p:spPr bwMode="auto">
          <a:xfrm>
            <a:off x="3276600" y="4953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1"/>
          <p:cNvSpPr>
            <a:spLocks noChangeShapeType="1"/>
          </p:cNvSpPr>
          <p:nvPr/>
        </p:nvSpPr>
        <p:spPr bwMode="auto">
          <a:xfrm>
            <a:off x="3886200" y="4953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2"/>
          <p:cNvSpPr>
            <a:spLocks noChangeShapeType="1"/>
          </p:cNvSpPr>
          <p:nvPr/>
        </p:nvSpPr>
        <p:spPr bwMode="auto">
          <a:xfrm>
            <a:off x="4495800" y="4953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Line 13"/>
          <p:cNvSpPr>
            <a:spLocks noChangeShapeType="1"/>
          </p:cNvSpPr>
          <p:nvPr/>
        </p:nvSpPr>
        <p:spPr bwMode="auto">
          <a:xfrm>
            <a:off x="5105400" y="49530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Text Box 14"/>
          <p:cNvSpPr txBox="1">
            <a:spLocks noChangeArrowheads="1"/>
          </p:cNvSpPr>
          <p:nvPr/>
        </p:nvSpPr>
        <p:spPr bwMode="auto">
          <a:xfrm>
            <a:off x="2286000" y="533400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Day </a:t>
            </a:r>
          </a:p>
          <a:p>
            <a:pPr eaLnBrk="1" hangingPunct="1"/>
            <a:r>
              <a:rPr lang="en-US" altLang="en-US" b="1"/>
              <a:t>1</a:t>
            </a:r>
          </a:p>
        </p:txBody>
      </p:sp>
      <p:sp>
        <p:nvSpPr>
          <p:cNvPr id="12303" name="Text Box 15"/>
          <p:cNvSpPr txBox="1">
            <a:spLocks noChangeArrowheads="1"/>
          </p:cNvSpPr>
          <p:nvPr/>
        </p:nvSpPr>
        <p:spPr bwMode="auto">
          <a:xfrm>
            <a:off x="2971800" y="533400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Day </a:t>
            </a:r>
          </a:p>
          <a:p>
            <a:pPr eaLnBrk="1" hangingPunct="1"/>
            <a:r>
              <a:rPr lang="en-US" altLang="en-US" b="1"/>
              <a:t>2</a:t>
            </a:r>
          </a:p>
        </p:txBody>
      </p:sp>
      <p:sp>
        <p:nvSpPr>
          <p:cNvPr id="12304" name="Text Box 16"/>
          <p:cNvSpPr txBox="1">
            <a:spLocks noChangeArrowheads="1"/>
          </p:cNvSpPr>
          <p:nvPr/>
        </p:nvSpPr>
        <p:spPr bwMode="auto">
          <a:xfrm>
            <a:off x="3581400" y="533400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Day </a:t>
            </a:r>
          </a:p>
          <a:p>
            <a:pPr eaLnBrk="1" hangingPunct="1"/>
            <a:r>
              <a:rPr lang="en-US" altLang="en-US" b="1"/>
              <a:t>3</a:t>
            </a:r>
          </a:p>
        </p:txBody>
      </p:sp>
      <p:sp>
        <p:nvSpPr>
          <p:cNvPr id="12305" name="Text Box 17"/>
          <p:cNvSpPr txBox="1">
            <a:spLocks noChangeArrowheads="1"/>
          </p:cNvSpPr>
          <p:nvPr/>
        </p:nvSpPr>
        <p:spPr bwMode="auto">
          <a:xfrm>
            <a:off x="4191000" y="533400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Day </a:t>
            </a:r>
          </a:p>
          <a:p>
            <a:pPr eaLnBrk="1" hangingPunct="1"/>
            <a:r>
              <a:rPr lang="en-US" altLang="en-US" b="1"/>
              <a:t>4</a:t>
            </a:r>
          </a:p>
        </p:txBody>
      </p:sp>
      <p:sp>
        <p:nvSpPr>
          <p:cNvPr id="12306" name="Text Box 18"/>
          <p:cNvSpPr txBox="1">
            <a:spLocks noChangeArrowheads="1"/>
          </p:cNvSpPr>
          <p:nvPr/>
        </p:nvSpPr>
        <p:spPr bwMode="auto">
          <a:xfrm>
            <a:off x="4876800" y="533400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Day </a:t>
            </a:r>
          </a:p>
          <a:p>
            <a:pPr eaLnBrk="1" hangingPunct="1"/>
            <a:r>
              <a:rPr lang="en-US" altLang="en-US" b="1"/>
              <a:t>5</a:t>
            </a:r>
          </a:p>
        </p:txBody>
      </p:sp>
      <p:sp>
        <p:nvSpPr>
          <p:cNvPr id="12307" name="Text Box 19"/>
          <p:cNvSpPr txBox="1">
            <a:spLocks noChangeArrowheads="1"/>
          </p:cNvSpPr>
          <p:nvPr/>
        </p:nvSpPr>
        <p:spPr bwMode="auto">
          <a:xfrm>
            <a:off x="4343400" y="1905000"/>
            <a:ext cx="3498850" cy="822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Problem Find Rate</a:t>
            </a:r>
          </a:p>
          <a:p>
            <a:pPr eaLnBrk="1" hangingPunct="1"/>
            <a:r>
              <a:rPr lang="en-US" altLang="en-US" sz="2400" b="1"/>
              <a:t>During Functional Test</a:t>
            </a:r>
          </a:p>
        </p:txBody>
      </p:sp>
      <p:sp>
        <p:nvSpPr>
          <p:cNvPr id="12308" name="Freeform 21"/>
          <p:cNvSpPr>
            <a:spLocks/>
          </p:cNvSpPr>
          <p:nvPr/>
        </p:nvSpPr>
        <p:spPr bwMode="auto">
          <a:xfrm>
            <a:off x="2222500" y="4459288"/>
            <a:ext cx="4965700" cy="647700"/>
          </a:xfrm>
          <a:custGeom>
            <a:avLst/>
            <a:gdLst>
              <a:gd name="T0" fmla="*/ 0 w 3128"/>
              <a:gd name="T1" fmla="*/ 647700 h 408"/>
              <a:gd name="T2" fmla="*/ 84138 w 3128"/>
              <a:gd name="T3" fmla="*/ 477838 h 408"/>
              <a:gd name="T4" fmla="*/ 112713 w 3128"/>
              <a:gd name="T5" fmla="*/ 436563 h 408"/>
              <a:gd name="T6" fmla="*/ 196850 w 3128"/>
              <a:gd name="T7" fmla="*/ 266700 h 408"/>
              <a:gd name="T8" fmla="*/ 450850 w 3128"/>
              <a:gd name="T9" fmla="*/ 155575 h 408"/>
              <a:gd name="T10" fmla="*/ 576263 w 3128"/>
              <a:gd name="T11" fmla="*/ 98425 h 408"/>
              <a:gd name="T12" fmla="*/ 830263 w 3128"/>
              <a:gd name="T13" fmla="*/ 57150 h 408"/>
              <a:gd name="T14" fmla="*/ 957263 w 3128"/>
              <a:gd name="T15" fmla="*/ 14288 h 408"/>
              <a:gd name="T16" fmla="*/ 998538 w 3128"/>
              <a:gd name="T17" fmla="*/ 0 h 408"/>
              <a:gd name="T18" fmla="*/ 1379538 w 3128"/>
              <a:gd name="T19" fmla="*/ 42863 h 408"/>
              <a:gd name="T20" fmla="*/ 1800225 w 3128"/>
              <a:gd name="T21" fmla="*/ 28575 h 408"/>
              <a:gd name="T22" fmla="*/ 2039938 w 3128"/>
              <a:gd name="T23" fmla="*/ 42863 h 408"/>
              <a:gd name="T24" fmla="*/ 2124075 w 3128"/>
              <a:gd name="T25" fmla="*/ 69850 h 408"/>
              <a:gd name="T26" fmla="*/ 2236788 w 3128"/>
              <a:gd name="T27" fmla="*/ 84138 h 408"/>
              <a:gd name="T28" fmla="*/ 2997200 w 3128"/>
              <a:gd name="T29" fmla="*/ 112713 h 408"/>
              <a:gd name="T30" fmla="*/ 3179763 w 3128"/>
              <a:gd name="T31" fmla="*/ 168275 h 408"/>
              <a:gd name="T32" fmla="*/ 3475038 w 3128"/>
              <a:gd name="T33" fmla="*/ 182563 h 408"/>
              <a:gd name="T34" fmla="*/ 3700463 w 3128"/>
              <a:gd name="T35" fmla="*/ 225425 h 408"/>
              <a:gd name="T36" fmla="*/ 4010025 w 3128"/>
              <a:gd name="T37" fmla="*/ 309563 h 408"/>
              <a:gd name="T38" fmla="*/ 4965700 w 3128"/>
              <a:gd name="T39" fmla="*/ 295275 h 4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28" h="408">
                <a:moveTo>
                  <a:pt x="0" y="408"/>
                </a:moveTo>
                <a:cubicBezTo>
                  <a:pt x="24" y="337"/>
                  <a:pt x="9" y="368"/>
                  <a:pt x="53" y="301"/>
                </a:cubicBezTo>
                <a:cubicBezTo>
                  <a:pt x="59" y="292"/>
                  <a:pt x="71" y="275"/>
                  <a:pt x="71" y="275"/>
                </a:cubicBezTo>
                <a:cubicBezTo>
                  <a:pt x="79" y="252"/>
                  <a:pt x="107" y="183"/>
                  <a:pt x="124" y="168"/>
                </a:cubicBezTo>
                <a:cubicBezTo>
                  <a:pt x="170" y="128"/>
                  <a:pt x="227" y="116"/>
                  <a:pt x="284" y="98"/>
                </a:cubicBezTo>
                <a:cubicBezTo>
                  <a:pt x="313" y="89"/>
                  <a:pt x="334" y="70"/>
                  <a:pt x="363" y="62"/>
                </a:cubicBezTo>
                <a:cubicBezTo>
                  <a:pt x="415" y="47"/>
                  <a:pt x="470" y="43"/>
                  <a:pt x="523" y="36"/>
                </a:cubicBezTo>
                <a:cubicBezTo>
                  <a:pt x="550" y="27"/>
                  <a:pt x="576" y="18"/>
                  <a:pt x="603" y="9"/>
                </a:cubicBezTo>
                <a:cubicBezTo>
                  <a:pt x="612" y="6"/>
                  <a:pt x="629" y="0"/>
                  <a:pt x="629" y="0"/>
                </a:cubicBezTo>
                <a:cubicBezTo>
                  <a:pt x="715" y="9"/>
                  <a:pt x="781" y="21"/>
                  <a:pt x="869" y="27"/>
                </a:cubicBezTo>
                <a:cubicBezTo>
                  <a:pt x="954" y="56"/>
                  <a:pt x="1050" y="47"/>
                  <a:pt x="1134" y="18"/>
                </a:cubicBezTo>
                <a:cubicBezTo>
                  <a:pt x="1184" y="21"/>
                  <a:pt x="1235" y="21"/>
                  <a:pt x="1285" y="27"/>
                </a:cubicBezTo>
                <a:cubicBezTo>
                  <a:pt x="1303" y="29"/>
                  <a:pt x="1320" y="42"/>
                  <a:pt x="1338" y="44"/>
                </a:cubicBezTo>
                <a:cubicBezTo>
                  <a:pt x="1362" y="47"/>
                  <a:pt x="1385" y="50"/>
                  <a:pt x="1409" y="53"/>
                </a:cubicBezTo>
                <a:cubicBezTo>
                  <a:pt x="1582" y="111"/>
                  <a:pt x="1371" y="43"/>
                  <a:pt x="1888" y="71"/>
                </a:cubicBezTo>
                <a:cubicBezTo>
                  <a:pt x="1927" y="73"/>
                  <a:pt x="1963" y="103"/>
                  <a:pt x="2003" y="106"/>
                </a:cubicBezTo>
                <a:cubicBezTo>
                  <a:pt x="2065" y="111"/>
                  <a:pt x="2127" y="112"/>
                  <a:pt x="2189" y="115"/>
                </a:cubicBezTo>
                <a:cubicBezTo>
                  <a:pt x="2236" y="131"/>
                  <a:pt x="2284" y="126"/>
                  <a:pt x="2331" y="142"/>
                </a:cubicBezTo>
                <a:cubicBezTo>
                  <a:pt x="2387" y="181"/>
                  <a:pt x="2460" y="188"/>
                  <a:pt x="2526" y="195"/>
                </a:cubicBezTo>
                <a:cubicBezTo>
                  <a:pt x="2729" y="183"/>
                  <a:pt x="2925" y="186"/>
                  <a:pt x="3128" y="186"/>
                </a:cubicBezTo>
              </a:path>
            </a:pathLst>
          </a:custGeom>
          <a:noFill/>
          <a:ln w="2540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2"/>
          <p:cNvSpPr txBox="1">
            <a:spLocks noChangeArrowheads="1"/>
          </p:cNvSpPr>
          <p:nvPr/>
        </p:nvSpPr>
        <p:spPr bwMode="auto">
          <a:xfrm>
            <a:off x="5486400" y="3276600"/>
            <a:ext cx="3498850" cy="822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t>Problem Fix Rate</a:t>
            </a:r>
          </a:p>
          <a:p>
            <a:pPr eaLnBrk="1" hangingPunct="1"/>
            <a:r>
              <a:rPr lang="en-US" altLang="en-US" sz="2400" b="1"/>
              <a:t>During Functional Test</a:t>
            </a:r>
          </a:p>
        </p:txBody>
      </p:sp>
      <p:sp>
        <p:nvSpPr>
          <p:cNvPr id="12310" name="Line 23"/>
          <p:cNvSpPr>
            <a:spLocks noChangeShapeType="1"/>
          </p:cNvSpPr>
          <p:nvPr/>
        </p:nvSpPr>
        <p:spPr bwMode="auto">
          <a:xfrm flipH="1">
            <a:off x="6248400" y="4114800"/>
            <a:ext cx="457200" cy="6096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1" name="Line 24"/>
          <p:cNvSpPr>
            <a:spLocks noChangeShapeType="1"/>
          </p:cNvSpPr>
          <p:nvPr/>
        </p:nvSpPr>
        <p:spPr bwMode="auto">
          <a:xfrm flipH="1">
            <a:off x="3581400" y="2667000"/>
            <a:ext cx="91440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 name="Text Box 25"/>
          <p:cNvSpPr txBox="1">
            <a:spLocks noChangeArrowheads="1"/>
          </p:cNvSpPr>
          <p:nvPr/>
        </p:nvSpPr>
        <p:spPr bwMode="auto">
          <a:xfrm>
            <a:off x="3886200" y="6096000"/>
            <a:ext cx="5105400" cy="58102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Would this fix rate present a problem ?</a:t>
            </a:r>
          </a:p>
          <a:p>
            <a:pPr eaLnBrk="1" hangingPunct="1"/>
            <a:r>
              <a:rPr lang="en-US" altLang="en-US" sz="1600" b="1"/>
              <a:t>Would you also want to keep a backlog # by day ? </a:t>
            </a:r>
          </a:p>
        </p:txBody>
      </p:sp>
      <p:sp>
        <p:nvSpPr>
          <p:cNvPr id="2" name="Slide Number Placeholder 1"/>
          <p:cNvSpPr>
            <a:spLocks noGrp="1"/>
          </p:cNvSpPr>
          <p:nvPr>
            <p:ph type="sldNum" sz="quarter" idx="12"/>
          </p:nvPr>
        </p:nvSpPr>
        <p:spPr/>
        <p:txBody>
          <a:bodyPr/>
          <a:lstStyle/>
          <a:p>
            <a:fld id="{5DC78B34-C93D-4706-A249-B3B34629001A}"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200" b="1" smtClean="0"/>
              <a:t>Problem </a:t>
            </a:r>
            <a:r>
              <a:rPr lang="en-US" altLang="en-US" sz="3200" b="1" u="sng" smtClean="0"/>
              <a:t>Density</a:t>
            </a:r>
          </a:p>
        </p:txBody>
      </p:sp>
      <p:sp>
        <p:nvSpPr>
          <p:cNvPr id="13315" name="Line 4"/>
          <p:cNvSpPr>
            <a:spLocks noChangeShapeType="1"/>
          </p:cNvSpPr>
          <p:nvPr/>
        </p:nvSpPr>
        <p:spPr bwMode="auto">
          <a:xfrm>
            <a:off x="1752600" y="1828800"/>
            <a:ext cx="0" cy="3048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 name="Line 5"/>
          <p:cNvSpPr>
            <a:spLocks noChangeShapeType="1"/>
          </p:cNvSpPr>
          <p:nvPr/>
        </p:nvSpPr>
        <p:spPr bwMode="auto">
          <a:xfrm flipH="1" flipV="1">
            <a:off x="1752600" y="4876800"/>
            <a:ext cx="472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Text Box 6"/>
          <p:cNvSpPr txBox="1">
            <a:spLocks noChangeArrowheads="1"/>
          </p:cNvSpPr>
          <p:nvPr/>
        </p:nvSpPr>
        <p:spPr bwMode="auto">
          <a:xfrm>
            <a:off x="1371600" y="1447800"/>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Density</a:t>
            </a:r>
          </a:p>
        </p:txBody>
      </p:sp>
      <p:sp>
        <p:nvSpPr>
          <p:cNvPr id="13318" name="Text Box 7"/>
          <p:cNvSpPr txBox="1">
            <a:spLocks noChangeArrowheads="1"/>
          </p:cNvSpPr>
          <p:nvPr/>
        </p:nvSpPr>
        <p:spPr bwMode="auto">
          <a:xfrm>
            <a:off x="6629400" y="4724400"/>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Area</a:t>
            </a:r>
          </a:p>
        </p:txBody>
      </p:sp>
      <p:sp>
        <p:nvSpPr>
          <p:cNvPr id="13319" name="Text Box 8"/>
          <p:cNvSpPr txBox="1">
            <a:spLocks noChangeArrowheads="1"/>
          </p:cNvSpPr>
          <p:nvPr/>
        </p:nvSpPr>
        <p:spPr bwMode="auto">
          <a:xfrm>
            <a:off x="0" y="2767013"/>
            <a:ext cx="1295400" cy="10699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 of problems</a:t>
            </a:r>
          </a:p>
          <a:p>
            <a:pPr eaLnBrk="1" hangingPunct="1"/>
            <a:r>
              <a:rPr lang="en-US" altLang="en-US" sz="1600" b="1"/>
              <a:t>found </a:t>
            </a:r>
            <a:r>
              <a:rPr lang="en-US" altLang="en-US" sz="1600" b="1" u="sng"/>
              <a:t>per </a:t>
            </a:r>
            <a:r>
              <a:rPr lang="en-US" altLang="en-US" sz="1600" b="1"/>
              <a:t>KLOC</a:t>
            </a:r>
          </a:p>
        </p:txBody>
      </p:sp>
      <p:sp>
        <p:nvSpPr>
          <p:cNvPr id="13320" name="Rectangle 9"/>
          <p:cNvSpPr>
            <a:spLocks noChangeArrowheads="1"/>
          </p:cNvSpPr>
          <p:nvPr/>
        </p:nvSpPr>
        <p:spPr bwMode="auto">
          <a:xfrm>
            <a:off x="2057400" y="3962400"/>
            <a:ext cx="4572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321" name="Rectangle 10"/>
          <p:cNvSpPr>
            <a:spLocks noChangeArrowheads="1"/>
          </p:cNvSpPr>
          <p:nvPr/>
        </p:nvSpPr>
        <p:spPr bwMode="auto">
          <a:xfrm>
            <a:off x="2895600" y="2971800"/>
            <a:ext cx="457200" cy="1905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322" name="Rectangle 11"/>
          <p:cNvSpPr>
            <a:spLocks noChangeArrowheads="1"/>
          </p:cNvSpPr>
          <p:nvPr/>
        </p:nvSpPr>
        <p:spPr bwMode="auto">
          <a:xfrm>
            <a:off x="3810000" y="3581400"/>
            <a:ext cx="457200" cy="1295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323" name="Rectangle 12"/>
          <p:cNvSpPr>
            <a:spLocks noChangeArrowheads="1"/>
          </p:cNvSpPr>
          <p:nvPr/>
        </p:nvSpPr>
        <p:spPr bwMode="auto">
          <a:xfrm>
            <a:off x="4648200" y="2590800"/>
            <a:ext cx="457200" cy="2286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3324" name="Line 13"/>
          <p:cNvSpPr>
            <a:spLocks noChangeShapeType="1"/>
          </p:cNvSpPr>
          <p:nvPr/>
        </p:nvSpPr>
        <p:spPr bwMode="auto">
          <a:xfrm>
            <a:off x="1600200" y="44196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Line 14"/>
          <p:cNvSpPr>
            <a:spLocks noChangeShapeType="1"/>
          </p:cNvSpPr>
          <p:nvPr/>
        </p:nvSpPr>
        <p:spPr bwMode="auto">
          <a:xfrm>
            <a:off x="1600200" y="39624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Line 15"/>
          <p:cNvSpPr>
            <a:spLocks noChangeShapeType="1"/>
          </p:cNvSpPr>
          <p:nvPr/>
        </p:nvSpPr>
        <p:spPr bwMode="auto">
          <a:xfrm>
            <a:off x="1600200" y="35052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7" name="Line 16"/>
          <p:cNvSpPr>
            <a:spLocks noChangeShapeType="1"/>
          </p:cNvSpPr>
          <p:nvPr/>
        </p:nvSpPr>
        <p:spPr bwMode="auto">
          <a:xfrm>
            <a:off x="1600200" y="30480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Line 17"/>
          <p:cNvSpPr>
            <a:spLocks noChangeShapeType="1"/>
          </p:cNvSpPr>
          <p:nvPr/>
        </p:nvSpPr>
        <p:spPr bwMode="auto">
          <a:xfrm>
            <a:off x="1600200" y="25908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Line 18"/>
          <p:cNvSpPr>
            <a:spLocks noChangeShapeType="1"/>
          </p:cNvSpPr>
          <p:nvPr/>
        </p:nvSpPr>
        <p:spPr bwMode="auto">
          <a:xfrm>
            <a:off x="1600200" y="21336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0" name="Text Box 19"/>
          <p:cNvSpPr txBox="1">
            <a:spLocks noChangeArrowheads="1"/>
          </p:cNvSpPr>
          <p:nvPr/>
        </p:nvSpPr>
        <p:spPr bwMode="auto">
          <a:xfrm>
            <a:off x="1219200" y="4267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1</a:t>
            </a:r>
          </a:p>
        </p:txBody>
      </p:sp>
      <p:sp>
        <p:nvSpPr>
          <p:cNvPr id="13331" name="Text Box 20"/>
          <p:cNvSpPr txBox="1">
            <a:spLocks noChangeArrowheads="1"/>
          </p:cNvSpPr>
          <p:nvPr/>
        </p:nvSpPr>
        <p:spPr bwMode="auto">
          <a:xfrm>
            <a:off x="1219200" y="38100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2</a:t>
            </a:r>
          </a:p>
        </p:txBody>
      </p:sp>
      <p:sp>
        <p:nvSpPr>
          <p:cNvPr id="13332" name="Text Box 21"/>
          <p:cNvSpPr txBox="1">
            <a:spLocks noChangeArrowheads="1"/>
          </p:cNvSpPr>
          <p:nvPr/>
        </p:nvSpPr>
        <p:spPr bwMode="auto">
          <a:xfrm>
            <a:off x="12192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3</a:t>
            </a:r>
          </a:p>
        </p:txBody>
      </p:sp>
      <p:sp>
        <p:nvSpPr>
          <p:cNvPr id="13333" name="Text Box 22"/>
          <p:cNvSpPr txBox="1">
            <a:spLocks noChangeArrowheads="1"/>
          </p:cNvSpPr>
          <p:nvPr/>
        </p:nvSpPr>
        <p:spPr bwMode="auto">
          <a:xfrm>
            <a:off x="1219200" y="28956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4</a:t>
            </a:r>
          </a:p>
        </p:txBody>
      </p:sp>
      <p:sp>
        <p:nvSpPr>
          <p:cNvPr id="13334" name="Text Box 23"/>
          <p:cNvSpPr txBox="1">
            <a:spLocks noChangeArrowheads="1"/>
          </p:cNvSpPr>
          <p:nvPr/>
        </p:nvSpPr>
        <p:spPr bwMode="auto">
          <a:xfrm>
            <a:off x="1219200" y="24384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5</a:t>
            </a:r>
          </a:p>
        </p:txBody>
      </p:sp>
      <p:sp>
        <p:nvSpPr>
          <p:cNvPr id="13335" name="Text Box 24"/>
          <p:cNvSpPr txBox="1">
            <a:spLocks noChangeArrowheads="1"/>
          </p:cNvSpPr>
          <p:nvPr/>
        </p:nvSpPr>
        <p:spPr bwMode="auto">
          <a:xfrm>
            <a:off x="1219200" y="1981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6</a:t>
            </a:r>
          </a:p>
        </p:txBody>
      </p:sp>
      <p:sp>
        <p:nvSpPr>
          <p:cNvPr id="13336" name="Text Box 25"/>
          <p:cNvSpPr txBox="1">
            <a:spLocks noChangeArrowheads="1"/>
          </p:cNvSpPr>
          <p:nvPr/>
        </p:nvSpPr>
        <p:spPr bwMode="auto">
          <a:xfrm>
            <a:off x="1676400" y="5029200"/>
            <a:ext cx="950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Module 1</a:t>
            </a:r>
          </a:p>
        </p:txBody>
      </p:sp>
      <p:sp>
        <p:nvSpPr>
          <p:cNvPr id="13337" name="Text Box 26"/>
          <p:cNvSpPr txBox="1">
            <a:spLocks noChangeArrowheads="1"/>
          </p:cNvSpPr>
          <p:nvPr/>
        </p:nvSpPr>
        <p:spPr bwMode="auto">
          <a:xfrm>
            <a:off x="2667000" y="5029200"/>
            <a:ext cx="950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Module 2</a:t>
            </a:r>
          </a:p>
        </p:txBody>
      </p:sp>
      <p:sp>
        <p:nvSpPr>
          <p:cNvPr id="13338" name="Text Box 27"/>
          <p:cNvSpPr txBox="1">
            <a:spLocks noChangeArrowheads="1"/>
          </p:cNvSpPr>
          <p:nvPr/>
        </p:nvSpPr>
        <p:spPr bwMode="auto">
          <a:xfrm>
            <a:off x="3581400" y="5029200"/>
            <a:ext cx="950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Module 3</a:t>
            </a:r>
          </a:p>
        </p:txBody>
      </p:sp>
      <p:sp>
        <p:nvSpPr>
          <p:cNvPr id="13339" name="Text Box 28"/>
          <p:cNvSpPr txBox="1">
            <a:spLocks noChangeArrowheads="1"/>
          </p:cNvSpPr>
          <p:nvPr/>
        </p:nvSpPr>
        <p:spPr bwMode="auto">
          <a:xfrm>
            <a:off x="4495800" y="5029200"/>
            <a:ext cx="950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Module 4</a:t>
            </a:r>
          </a:p>
        </p:txBody>
      </p:sp>
      <p:sp>
        <p:nvSpPr>
          <p:cNvPr id="13340" name="Text Box 29"/>
          <p:cNvSpPr txBox="1">
            <a:spLocks noChangeArrowheads="1"/>
          </p:cNvSpPr>
          <p:nvPr/>
        </p:nvSpPr>
        <p:spPr bwMode="auto">
          <a:xfrm>
            <a:off x="669925" y="4837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41" name="Text Box 30"/>
          <p:cNvSpPr txBox="1">
            <a:spLocks noChangeArrowheads="1"/>
          </p:cNvSpPr>
          <p:nvPr/>
        </p:nvSpPr>
        <p:spPr bwMode="auto">
          <a:xfrm>
            <a:off x="5334000" y="1905000"/>
            <a:ext cx="3282950" cy="11906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a:t>Note: Just the # of problems</a:t>
            </a:r>
          </a:p>
          <a:p>
            <a:pPr eaLnBrk="1" hangingPunct="1"/>
            <a:r>
              <a:rPr lang="en-US" altLang="en-US" b="1" i="1"/>
              <a:t>found by area does not </a:t>
            </a:r>
          </a:p>
          <a:p>
            <a:pPr eaLnBrk="1" hangingPunct="1"/>
            <a:r>
              <a:rPr lang="en-US" altLang="en-US" b="1" i="1"/>
              <a:t>normalize the measurement;</a:t>
            </a:r>
          </a:p>
          <a:p>
            <a:pPr eaLnBrk="1" hangingPunct="1"/>
            <a:r>
              <a:rPr lang="en-US" altLang="en-US" b="1" i="1"/>
              <a:t>we need the per KLOC.</a:t>
            </a:r>
          </a:p>
        </p:txBody>
      </p:sp>
      <p:sp>
        <p:nvSpPr>
          <p:cNvPr id="2" name="Slide Number Placeholder 1"/>
          <p:cNvSpPr>
            <a:spLocks noGrp="1"/>
          </p:cNvSpPr>
          <p:nvPr>
            <p:ph type="sldNum" sz="quarter" idx="12"/>
          </p:nvPr>
        </p:nvSpPr>
        <p:spPr/>
        <p:txBody>
          <a:bodyPr/>
          <a:lstStyle/>
          <a:p>
            <a:fld id="{5DC78B34-C93D-4706-A249-B3B34629001A}"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C78B34-C93D-4706-A249-B3B34629001A}" type="slidenum">
              <a:rPr lang="en-US" altLang="en-US" smtClean="0"/>
              <a:pPr/>
              <a:t>9</a:t>
            </a:fld>
            <a:endParaRPr lang="en-US" altLang="en-US"/>
          </a:p>
        </p:txBody>
      </p:sp>
      <p:pic>
        <p:nvPicPr>
          <p:cNvPr id="33794" name="Picture 2" descr="Test Execution Progres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62674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65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297</TotalTime>
  <Words>767</Words>
  <Application>Microsoft Office PowerPoint</Application>
  <PresentationFormat>On-screen Show (4:3)</PresentationFormat>
  <Paragraphs>205</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Wood Type</vt:lpstr>
      <vt:lpstr>Software Testing Metrics:</vt:lpstr>
      <vt:lpstr>Why Metrics in Software Testing?</vt:lpstr>
      <vt:lpstr>Why??</vt:lpstr>
      <vt:lpstr>Size of Test</vt:lpstr>
      <vt:lpstr>Quality :  # of Problems</vt:lpstr>
      <vt:lpstr>Quality  (cont.)</vt:lpstr>
      <vt:lpstr>Problem Fix Rate</vt:lpstr>
      <vt:lpstr>Problem Density</vt:lpstr>
      <vt:lpstr>PowerPoint Presentation</vt:lpstr>
      <vt:lpstr>Test Coverage Rate</vt:lpstr>
      <vt:lpstr>Test Activity Effectiveness </vt:lpstr>
      <vt:lpstr>Fix Effectiveness</vt:lpstr>
      <vt:lpstr>Fix Cost</vt:lpstr>
      <vt:lpstr>Test Metrics</vt:lpstr>
      <vt:lpstr>Test Metrics</vt:lpstr>
      <vt:lpstr>Test Metrics</vt:lpstr>
      <vt:lpstr>Test Tracking &amp; Efficiency:</vt:lpstr>
      <vt:lpstr>Test Tracking &amp; Efficiency:</vt:lpstr>
      <vt:lpstr>Example of Test Metric</vt:lpstr>
      <vt:lpstr>Example of Test Metric</vt:lpstr>
      <vt:lpstr>Example of Test Metric</vt:lpstr>
      <vt:lpstr>End</vt:lpstr>
    </vt:vector>
  </TitlesOfParts>
  <Company>spsu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Metrics in Software Testing?</dc:title>
  <dc:creator>ftsui</dc:creator>
  <cp:lastModifiedBy>Sayeed Siddik</cp:lastModifiedBy>
  <cp:revision>24</cp:revision>
  <dcterms:created xsi:type="dcterms:W3CDTF">2005-01-13T20:10:41Z</dcterms:created>
  <dcterms:modified xsi:type="dcterms:W3CDTF">2019-10-29T03:57:50Z</dcterms:modified>
</cp:coreProperties>
</file>