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53969fdf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53969fdf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53969fdf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53969fdf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53969fdf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53969fdf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53969fdf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53969fdf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3969fdf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53969fdf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53969fdf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53969fdf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53b943a1c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53b943a1c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53b943a1c_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53b943a1c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53969fdf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53969fdf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53969fdf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53969fdf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3969fdf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3969fdf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53969fdf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53969fdf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53969fdf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53969fdf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53969fdf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53969fdf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53b943a1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53b943a1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53b943a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53b943a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53b943a1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53b943a1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3969fdf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3969fdf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53969fdf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53969fdf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53969fdf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53969fdf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53b943a1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53b943a1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53b943a1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53b943a1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3969fdf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53969fdf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simplilearn.com/understanding-ipsec-rar37-articl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earchnetworking.techtarget.com/definition/protocol" TargetMode="External"/><Relationship Id="rId4" Type="http://schemas.openxmlformats.org/officeDocument/2006/relationships/hyperlink" Target="https://searchnetworking.techtarget.com/definition/pack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IPSec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Layer Security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Shahla Shaan Ahmed BSSE 810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Tulsi Chandra Das BSSE 811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Maloy Kanti Sarkar BSSE 834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Taslima Binte Kamal BSSE 835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875" y="365675"/>
            <a:ext cx="58864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4875" y="2467675"/>
            <a:ext cx="5886450" cy="258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301075" y="426525"/>
            <a:ext cx="2232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Transport Mode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301075" y="2505450"/>
            <a:ext cx="22329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Tunneling 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Mode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490250" y="526350"/>
            <a:ext cx="2332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Transport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and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Tunnel Mode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Protocols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9675"/>
            <a:ext cx="363069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Associations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a one-way relationship between sender &amp; receiver that affords security for traffic flow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defined by 3 parameters:</a:t>
            </a:r>
            <a:endParaRPr sz="2400">
              <a:solidFill>
                <a:schemeClr val="lt2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Security Parameters Index (SPI)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IP Destination Address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Security Protocol Identifier</a:t>
            </a:r>
            <a:endParaRPr sz="18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has a number of other parameters</a:t>
            </a:r>
            <a:endParaRPr sz="2400">
              <a:solidFill>
                <a:schemeClr val="lt2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seq no, AH &amp; EH info, lifetime etc</a:t>
            </a:r>
            <a:endParaRPr sz="18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have a database of Security Associations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Association Database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Security Parameter Index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Sequence Number Counter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Sequence Counter Overflow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Anti-Replay Window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AH Information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ESP Information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Lifetime of this Security Association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IPsec Protocol Model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Path MTU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Policy Database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0" y="1165025"/>
            <a:ext cx="357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relates IP traffic to specific SAs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match subset of IP traffic to relevant SA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use selectors to filter outgoing traffic to map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based on: local &amp; remote IP addresses, next layer protocol, name, local &amp; remote ports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224" y="1444475"/>
            <a:ext cx="53410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Encapsulating Security Payload (ESP)</a:t>
            </a:r>
            <a:endParaRPr sz="3000"/>
          </a:p>
        </p:txBody>
      </p:sp>
      <p:sp>
        <p:nvSpPr>
          <p:cNvPr id="148" name="Google Shape;148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message content confidentiality, data origin authentication, connectionless integrity, an anti-replay service, limited traffic flow confidentiality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services depend on options selected when establish Security Association (SA), net location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a variety of encryption &amp; authentication algorithms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Encryption &amp; Authentication</a:t>
            </a:r>
            <a:r>
              <a:rPr lang="en"/>
              <a:t> </a:t>
            </a:r>
            <a:r>
              <a:rPr lang="en" sz="3000"/>
              <a:t>Algorithms &amp; Padding</a:t>
            </a:r>
            <a:endParaRPr sz="3000"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34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●"/>
            </a:pPr>
            <a:r>
              <a:rPr lang="en"/>
              <a:t>ESP can encrypt payload data, padding, pad length, and next header fields</a:t>
            </a:r>
            <a:endParaRPr/>
          </a:p>
          <a:p>
            <a:pPr indent="-3429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○"/>
            </a:pPr>
            <a:r>
              <a:rPr lang="en" sz="1800"/>
              <a:t>if needed have IV at start of payload data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●"/>
            </a:pPr>
            <a:r>
              <a:rPr lang="en"/>
              <a:t>ESP can have optional ICV for integrity</a:t>
            </a:r>
            <a:endParaRPr/>
          </a:p>
          <a:p>
            <a:pPr indent="-3429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○"/>
            </a:pPr>
            <a:r>
              <a:rPr lang="en" sz="1800"/>
              <a:t>is computed after encryption is performed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●"/>
            </a:pPr>
            <a:r>
              <a:rPr lang="en"/>
              <a:t>ESP uses padding</a:t>
            </a:r>
            <a:endParaRPr/>
          </a:p>
          <a:p>
            <a:pPr indent="-3429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○"/>
            </a:pPr>
            <a:r>
              <a:rPr lang="en" sz="1800"/>
              <a:t>to expand plaintext to required length</a:t>
            </a:r>
            <a:endParaRPr sz="1800"/>
          </a:p>
          <a:p>
            <a:pPr indent="-3429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○"/>
            </a:pPr>
            <a:r>
              <a:rPr lang="en" sz="1800"/>
              <a:t>to align pad length and next header fields</a:t>
            </a:r>
            <a:endParaRPr sz="1800"/>
          </a:p>
          <a:p>
            <a:pPr indent="-3429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○"/>
            </a:pPr>
            <a:r>
              <a:rPr lang="en" sz="1800"/>
              <a:t>to provide partial traffic flow confidentiality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9D9FF"/>
              </a:buClr>
              <a:buSzPts val="4400"/>
              <a:buFont typeface="Arial"/>
              <a:buNone/>
            </a:pPr>
            <a:r>
              <a:rPr lang="en"/>
              <a:t>Anti-Replay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38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" sz="2400">
                <a:solidFill>
                  <a:schemeClr val="lt2"/>
                </a:solidFill>
              </a:rPr>
              <a:t>replay is when attacker resends a copy of an authenticated packet</a:t>
            </a:r>
            <a:endParaRPr sz="2400">
              <a:solidFill>
                <a:schemeClr val="lt2"/>
              </a:solidFill>
            </a:endParaRPr>
          </a:p>
          <a:p>
            <a:pPr indent="-4038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" sz="2400">
                <a:solidFill>
                  <a:schemeClr val="lt2"/>
                </a:solidFill>
              </a:rPr>
              <a:t>use sequence number to thwart this attack</a:t>
            </a:r>
            <a:endParaRPr sz="2400">
              <a:solidFill>
                <a:schemeClr val="lt2"/>
              </a:solidFill>
            </a:endParaRPr>
          </a:p>
          <a:p>
            <a:pPr indent="-4038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" sz="2400">
                <a:solidFill>
                  <a:schemeClr val="lt2"/>
                </a:solidFill>
              </a:rPr>
              <a:t>sender initializes sequence number to 0 when a new SA is established</a:t>
            </a:r>
            <a:endParaRPr sz="2400">
              <a:solidFill>
                <a:schemeClr val="lt2"/>
              </a:solidFill>
            </a:endParaRPr>
          </a:p>
          <a:p>
            <a:pPr indent="-3810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○"/>
            </a:pPr>
            <a:r>
              <a:rPr lang="en" sz="2400">
                <a:solidFill>
                  <a:schemeClr val="lt2"/>
                </a:solidFill>
              </a:rPr>
              <a:t>increment for each packet</a:t>
            </a:r>
            <a:endParaRPr sz="2400">
              <a:solidFill>
                <a:schemeClr val="lt2"/>
              </a:solidFill>
            </a:endParaRPr>
          </a:p>
          <a:p>
            <a:pPr indent="-3810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○"/>
            </a:pPr>
            <a:r>
              <a:rPr lang="en" sz="2400">
                <a:solidFill>
                  <a:schemeClr val="lt2"/>
                </a:solidFill>
              </a:rPr>
              <a:t>must not exceed limit of 2</a:t>
            </a:r>
            <a:r>
              <a:rPr baseline="30000" lang="en" sz="2400">
                <a:solidFill>
                  <a:schemeClr val="lt2"/>
                </a:solidFill>
              </a:rPr>
              <a:t>32</a:t>
            </a:r>
            <a:r>
              <a:rPr lang="en" sz="2400">
                <a:solidFill>
                  <a:schemeClr val="lt2"/>
                </a:solidFill>
              </a:rPr>
              <a:t> – 1</a:t>
            </a:r>
            <a:endParaRPr sz="2400">
              <a:solidFill>
                <a:schemeClr val="lt2"/>
              </a:solidFill>
            </a:endParaRPr>
          </a:p>
          <a:p>
            <a:pPr indent="-4038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</a:pPr>
            <a:r>
              <a:rPr lang="en" sz="2400">
                <a:solidFill>
                  <a:schemeClr val="lt2"/>
                </a:solidFill>
              </a:rPr>
              <a:t>receiver then accepts packets with seq no within window of (</a:t>
            </a:r>
            <a:r>
              <a:rPr i="1" lang="en" sz="2400">
                <a:solidFill>
                  <a:schemeClr val="lt2"/>
                </a:solidFill>
              </a:rPr>
              <a:t>N –W+1</a:t>
            </a:r>
            <a:r>
              <a:rPr lang="en" sz="2400">
                <a:solidFill>
                  <a:schemeClr val="lt2"/>
                </a:solidFill>
              </a:rPr>
              <a:t>)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IPSec Key Management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handles key generation &amp; distribution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typically need 2 pairs of keys</a:t>
            </a:r>
            <a:endParaRPr sz="24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2 per direction for AH &amp; ESP</a:t>
            </a:r>
            <a:endParaRPr sz="18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manual key management</a:t>
            </a:r>
            <a:endParaRPr sz="24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sysadmin manually configures every system</a:t>
            </a:r>
            <a:endParaRPr sz="18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automated key management</a:t>
            </a:r>
            <a:endParaRPr sz="24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automated system for on demand creation of keys for SA’s in large systems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has Oakley &amp; ISAKMP elements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Oakley</a:t>
            </a:r>
            <a:endParaRPr sz="3600"/>
          </a:p>
        </p:txBody>
      </p:sp>
      <p:sp>
        <p:nvSpPr>
          <p:cNvPr id="173" name="Google Shape;173;p31"/>
          <p:cNvSpPr txBox="1"/>
          <p:nvPr>
            <p:ph idx="2" type="body"/>
          </p:nvPr>
        </p:nvSpPr>
        <p:spPr>
          <a:xfrm>
            <a:off x="4729500" y="724200"/>
            <a:ext cx="425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key exchange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Diffie-Hellman key exchange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adds features to address weaknesses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 info on parties, man-in-middle attack, cost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 adds cookies, groups (global params), nonces, DH key exchange with authentication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arithmetic in prime fields or elliptic curve fields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4" name="Google Shape;174;p3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IPSec?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 Framework of open standards to ensure secure communications over the Internet.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ISAKMP</a:t>
            </a:r>
            <a:endParaRPr sz="3600"/>
          </a:p>
        </p:txBody>
      </p:sp>
      <p:sp>
        <p:nvSpPr>
          <p:cNvPr id="180" name="Google Shape;180;p3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2"/>
          <p:cNvSpPr txBox="1"/>
          <p:nvPr>
            <p:ph idx="2" type="body"/>
          </p:nvPr>
        </p:nvSpPr>
        <p:spPr>
          <a:xfrm>
            <a:off x="4926950" y="4956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Security Association and Key Management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framework for key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procedures and packet formats to establish, negotiate, modify, &amp; delete SAs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independent of key exchange protocol, encryption alg, &amp; authentication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IKEv2 no longer uses Oakley &amp; ISAKMP terms, but basic functionality is same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238350" y="526350"/>
            <a:ext cx="2521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IKEV2 Exchanges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7" name="Google Shape;18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0050" y="388900"/>
            <a:ext cx="6195900" cy="45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4600" y="526350"/>
            <a:ext cx="2545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ISAKMP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660" y="377600"/>
            <a:ext cx="5845940" cy="45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4600" y="526350"/>
            <a:ext cx="2545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Reference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9" name="Google Shape;199;p35"/>
          <p:cNvSpPr txBox="1"/>
          <p:nvPr/>
        </p:nvSpPr>
        <p:spPr>
          <a:xfrm>
            <a:off x="3158800" y="501750"/>
            <a:ext cx="5647200" cy="3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[1] </a:t>
            </a:r>
            <a:r>
              <a:rPr lang="en" sz="2000">
                <a:solidFill>
                  <a:srgbClr val="FFFFFF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3"/>
              </a:rPr>
              <a:t>https://www.simplilearn.com/understanding-ipsec-rar37-article</a:t>
            </a: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Last accessed on 20th October, 2019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1670075" y="32750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</a:t>
            </a:r>
            <a:r>
              <a:rPr lang="en">
                <a:solidFill>
                  <a:srgbClr val="FFFFFF"/>
                </a:solidFill>
              </a:rPr>
              <a:t>Thank You!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IPSec Defines: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➔"/>
            </a:pPr>
            <a:r>
              <a:rPr lang="en" sz="2000">
                <a:solidFill>
                  <a:srgbClr val="FFFFFF"/>
                </a:solidFill>
              </a:rPr>
              <a:t>Th</a:t>
            </a:r>
            <a:r>
              <a:rPr lang="en" sz="2000">
                <a:solidFill>
                  <a:srgbClr val="FFFFFF"/>
                </a:solidFill>
              </a:rPr>
              <a:t>e architecture for security services for IP network traffic.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➔"/>
            </a:pPr>
            <a:r>
              <a:rPr lang="en" sz="2000">
                <a:solidFill>
                  <a:srgbClr val="FFFFFF"/>
                </a:solidFill>
              </a:rPr>
              <a:t>The framework for providing security at the IP layer.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➔"/>
            </a:pPr>
            <a:r>
              <a:rPr lang="en" sz="2000">
                <a:solidFill>
                  <a:srgbClr val="FFFFFF"/>
                </a:solidFill>
              </a:rPr>
              <a:t>The suite of</a:t>
            </a:r>
            <a:r>
              <a:rPr lang="en" sz="2000">
                <a:solidFill>
                  <a:srgbClr val="FFFFFF"/>
                </a:solidFill>
                <a:uFill>
                  <a:noFill/>
                </a:uFill>
                <a:hlinkClick r:id="rId3"/>
              </a:rPr>
              <a:t> protocols</a:t>
            </a:r>
            <a:r>
              <a:rPr lang="en" sz="2000">
                <a:solidFill>
                  <a:srgbClr val="FFFFFF"/>
                </a:solidFill>
              </a:rPr>
              <a:t> designed to provide security, through authentication and encryption of IP network</a:t>
            </a:r>
            <a:r>
              <a:rPr lang="en" sz="2000">
                <a:solidFill>
                  <a:srgbClr val="FFFFFF"/>
                </a:solidFill>
                <a:uFill>
                  <a:noFill/>
                </a:uFill>
                <a:hlinkClick r:id="rId4"/>
              </a:rPr>
              <a:t> packets</a:t>
            </a:r>
            <a:r>
              <a:rPr lang="en" sz="2000">
                <a:solidFill>
                  <a:srgbClr val="FFFFFF"/>
                </a:solidFill>
              </a:rPr>
              <a:t>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➔"/>
            </a:pPr>
            <a:r>
              <a:rPr lang="en" sz="2000">
                <a:solidFill>
                  <a:srgbClr val="FFFFFF"/>
                </a:solidFill>
              </a:rPr>
              <a:t>The cryptographic algorithms used to encrypt, decrypt and authenticate packets.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➔"/>
            </a:pPr>
            <a:r>
              <a:rPr lang="en" sz="2000">
                <a:solidFill>
                  <a:srgbClr val="FFFFFF"/>
                </a:solidFill>
              </a:rPr>
              <a:t>The protocols needed for secure key exchange and key management.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IPSec Mechanism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General IP Security mechanisms provides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Authentication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Confidentiality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Connectionless integrity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Replay protection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IPsec Application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IPSec provides the capability to secure communications across a LAN, across private and public WANs, and across the Internet.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Secure branch office connectivity over the Internet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Secure remote access over the Internet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Establishing extranet and intranet connectivity with partners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Enhancing electronic commerce security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IPSec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In a firewall/router provides strong security to all traffic crossing the perimeter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In a firewall/router is resistant to bypass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Is below transport layer, hence transparent to applications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Can be transparent to end users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Can provide security for individual users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Network Layer Security</a:t>
            </a:r>
            <a:endParaRPr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964600" y="10127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 security (IPsec)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Two protocols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Authentication protocol, using an Authentication Header (AH)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Encryption/authentication protocol, called the Encapsulating Security Payload (ESP)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modes of operation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Transport mode: provides protection for upper-layer protocols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Tunnel mode: protects the entire IP datagram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IP security scenario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000" y="1145050"/>
            <a:ext cx="68119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IPSec Documents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414000" y="1017725"/>
            <a:ext cx="7715400" cy="3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specification is quite complex, with groups:</a:t>
            </a:r>
            <a:endParaRPr sz="24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Architecture</a:t>
            </a:r>
            <a:endParaRPr>
              <a:solidFill>
                <a:schemeClr val="lt2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RFC4301 </a:t>
            </a:r>
            <a:r>
              <a:rPr i="1" lang="en" sz="1800">
                <a:solidFill>
                  <a:schemeClr val="lt2"/>
                </a:solidFill>
              </a:rPr>
              <a:t>Security Architecture for Internet Protocol</a:t>
            </a:r>
            <a:endParaRPr i="1"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Authentication Header (AH)</a:t>
            </a:r>
            <a:endParaRPr>
              <a:solidFill>
                <a:schemeClr val="lt2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RFC4302 </a:t>
            </a:r>
            <a:r>
              <a:rPr i="1" lang="en" sz="1800">
                <a:solidFill>
                  <a:schemeClr val="lt2"/>
                </a:solidFill>
              </a:rPr>
              <a:t>IP Authentication Header</a:t>
            </a:r>
            <a:endParaRPr i="1"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Encapsulating Security Payload (ESP)</a:t>
            </a:r>
            <a:endParaRPr>
              <a:solidFill>
                <a:schemeClr val="lt2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RFC4303 </a:t>
            </a:r>
            <a:r>
              <a:rPr i="1" lang="en" sz="1800">
                <a:solidFill>
                  <a:schemeClr val="lt2"/>
                </a:solidFill>
              </a:rPr>
              <a:t>IP Encapsulating Security Payload (ESP)</a:t>
            </a:r>
            <a:endParaRPr i="1"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Internet Key Exchange (IKE)</a:t>
            </a:r>
            <a:endParaRPr>
              <a:solidFill>
                <a:schemeClr val="lt2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RFC4306</a:t>
            </a:r>
            <a:r>
              <a:rPr i="1" lang="en" sz="1800">
                <a:solidFill>
                  <a:schemeClr val="lt2"/>
                </a:solidFill>
              </a:rPr>
              <a:t> Internet Key Exchange (IKEv2) Protocol</a:t>
            </a:r>
            <a:endParaRPr i="1"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Cryptographic algorithms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Other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