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45" d="100"/>
          <a:sy n="145" d="100"/>
        </p:scale>
        <p:origin x="62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51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D46F44-3C2E-4BAF-98BC-79FBB9C10E8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10976976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46F44-3C2E-4BAF-98BC-79FBB9C10E8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19982833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46F44-3C2E-4BAF-98BC-79FBB9C10E8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4117984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D46F44-3C2E-4BAF-98BC-79FBB9C10E8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18590020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46F44-3C2E-4BAF-98BC-79FBB9C10E8B}" type="datetimeFigureOut">
              <a:rPr lang="en-US" smtClean="0"/>
              <a:t>18-Oct-19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2657052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D46F44-3C2E-4BAF-98BC-79FBB9C10E8B}" type="datetimeFigureOut">
              <a:rPr lang="en-US" smtClean="0"/>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40669878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D46F44-3C2E-4BAF-98BC-79FBB9C10E8B}" type="datetimeFigureOut">
              <a:rPr lang="en-US" smtClean="0"/>
              <a:t>18-Oct-19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22036448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D46F44-3C2E-4BAF-98BC-79FBB9C10E8B}" type="datetimeFigureOut">
              <a:rPr lang="en-US" smtClean="0"/>
              <a:t>18-Oct-19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23319153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46F44-3C2E-4BAF-98BC-79FBB9C10E8B}" type="datetimeFigureOut">
              <a:rPr lang="en-US" smtClean="0"/>
              <a:t>18-Oct-19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3235998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46F44-3C2E-4BAF-98BC-79FBB9C10E8B}" type="datetimeFigureOut">
              <a:rPr lang="en-US" smtClean="0"/>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650437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46F44-3C2E-4BAF-98BC-79FBB9C10E8B}" type="datetimeFigureOut">
              <a:rPr lang="en-US" smtClean="0"/>
              <a:t>18-Oct-19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F5AFF-F478-424E-B764-9A3D4EE95A5A}" type="slidenum">
              <a:rPr lang="en-US" smtClean="0"/>
              <a:t>‹#›</a:t>
            </a:fld>
            <a:endParaRPr lang="en-US"/>
          </a:p>
        </p:txBody>
      </p:sp>
    </p:spTree>
    <p:extLst>
      <p:ext uri="{BB962C8B-B14F-4D97-AF65-F5344CB8AC3E}">
        <p14:creationId xmlns:p14="http://schemas.microsoft.com/office/powerpoint/2010/main" val="1486251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CD46F44-3C2E-4BAF-98BC-79FBB9C10E8B}" type="datetimeFigureOut">
              <a:rPr lang="en-US" smtClean="0"/>
              <a:t>18-Oct-19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28F5AFF-F478-424E-B764-9A3D4EE95A5A}"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384119" y="251900"/>
            <a:ext cx="2275066" cy="1938977"/>
          </a:xfrm>
          <a:prstGeom prst="rect">
            <a:avLst/>
          </a:prstGeom>
          <a:effectLst>
            <a:innerShdw blurRad="114300">
              <a:srgbClr val="0070C0"/>
            </a:innerShdw>
          </a:effectLst>
        </p:spPr>
      </p:pic>
    </p:spTree>
    <p:extLst>
      <p:ext uri="{BB962C8B-B14F-4D97-AF65-F5344CB8AC3E}">
        <p14:creationId xmlns:p14="http://schemas.microsoft.com/office/powerpoint/2010/main" val="226027176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mattmazur.com/2015/03/17/a-step-by-step-backpropagation-exampl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Box 2"/>
          <p:cNvSpPr txBox="1"/>
          <p:nvPr/>
        </p:nvSpPr>
        <p:spPr>
          <a:xfrm>
            <a:off x="1884717" y="2136338"/>
            <a:ext cx="5190371" cy="1292662"/>
          </a:xfrm>
          <a:prstGeom prst="rect">
            <a:avLst/>
          </a:prstGeom>
          <a:noFill/>
        </p:spPr>
        <p:txBody>
          <a:bodyPr wrap="square" rtlCol="0">
            <a:spAutoFit/>
          </a:bodyPr>
          <a:lstStyle/>
          <a:p>
            <a:pPr algn="ctr"/>
            <a:r>
              <a:rPr lang="en-US" b="1" dirty="0">
                <a:solidFill>
                  <a:srgbClr val="0070C0"/>
                </a:solidFill>
                <a:latin typeface="Georgia" panose="02040502050405020303" pitchFamily="18" charset="0"/>
              </a:rPr>
              <a:t>A Step by Step Backpropagation </a:t>
            </a:r>
            <a:r>
              <a:rPr lang="en-US" b="1" dirty="0" smtClean="0">
                <a:solidFill>
                  <a:srgbClr val="0070C0"/>
                </a:solidFill>
                <a:latin typeface="Georgia" panose="02040502050405020303" pitchFamily="18" charset="0"/>
              </a:rPr>
              <a:t>Example</a:t>
            </a:r>
          </a:p>
          <a:p>
            <a:pPr algn="ctr"/>
            <a:endParaRPr lang="en-US" b="1" dirty="0" smtClean="0">
              <a:solidFill>
                <a:srgbClr val="0070C0"/>
              </a:solidFill>
              <a:latin typeface="Georgia" panose="02040502050405020303" pitchFamily="18" charset="0"/>
            </a:endParaRPr>
          </a:p>
          <a:p>
            <a:pPr algn="ctr"/>
            <a:r>
              <a:rPr lang="en-US" sz="1200" b="1" dirty="0" smtClean="0">
                <a:solidFill>
                  <a:srgbClr val="C00000"/>
                </a:solidFill>
                <a:latin typeface="Georgia" panose="02040502050405020303" pitchFamily="18" charset="0"/>
              </a:rPr>
              <a:t>Dr. B M Mainul Hossain</a:t>
            </a:r>
          </a:p>
          <a:p>
            <a:pPr algn="ctr"/>
            <a:r>
              <a:rPr lang="en-US" sz="1200" b="1" dirty="0">
                <a:solidFill>
                  <a:srgbClr val="C00000"/>
                </a:solidFill>
                <a:latin typeface="Georgia" panose="02040502050405020303" pitchFamily="18" charset="0"/>
              </a:rPr>
              <a:t>m</a:t>
            </a:r>
            <a:r>
              <a:rPr lang="en-US" sz="1200" b="1" dirty="0" smtClean="0">
                <a:solidFill>
                  <a:srgbClr val="C00000"/>
                </a:solidFill>
                <a:latin typeface="Georgia" panose="02040502050405020303" pitchFamily="18" charset="0"/>
              </a:rPr>
              <a:t>ainul@iit.du.ac.bd</a:t>
            </a:r>
            <a:endParaRPr lang="en-US" sz="1200" b="1" dirty="0">
              <a:solidFill>
                <a:srgbClr val="C00000"/>
              </a:solidFill>
              <a:latin typeface="Georgia" panose="02040502050405020303" pitchFamily="18" charset="0"/>
            </a:endParaRPr>
          </a:p>
          <a:p>
            <a:pPr algn="ctr"/>
            <a:endParaRPr lang="en-US" dirty="0"/>
          </a:p>
        </p:txBody>
      </p:sp>
      <p:sp>
        <p:nvSpPr>
          <p:cNvPr id="4" name="Rectangle 3"/>
          <p:cNvSpPr/>
          <p:nvPr/>
        </p:nvSpPr>
        <p:spPr>
          <a:xfrm>
            <a:off x="6058722" y="98676"/>
            <a:ext cx="2848455" cy="2105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pPr fontAlgn="base"/>
            <a:r>
              <a:rPr lang="en-US" b="1" dirty="0">
                <a:solidFill>
                  <a:srgbClr val="0070C0"/>
                </a:solidFill>
                <a:latin typeface="Georgia" panose="02040502050405020303" pitchFamily="18" charset="0"/>
              </a:rPr>
              <a:t>The Backwards Pass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248" y="875870"/>
            <a:ext cx="3156405" cy="186733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93" y="2938030"/>
            <a:ext cx="4583430" cy="1680210"/>
          </a:xfrm>
          <a:prstGeom prst="rect">
            <a:avLst/>
          </a:prstGeom>
        </p:spPr>
      </p:pic>
    </p:spTree>
    <p:extLst>
      <p:ext uri="{BB962C8B-B14F-4D97-AF65-F5344CB8AC3E}">
        <p14:creationId xmlns:p14="http://schemas.microsoft.com/office/powerpoint/2010/main" val="2395042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pPr fontAlgn="base"/>
            <a:r>
              <a:rPr lang="en-US" b="1" dirty="0">
                <a:solidFill>
                  <a:srgbClr val="0070C0"/>
                </a:solidFill>
                <a:latin typeface="Georgia" panose="02040502050405020303" pitchFamily="18" charset="0"/>
              </a:rPr>
              <a:t>The Backwards Pass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248" y="875870"/>
            <a:ext cx="3156405" cy="18673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094" y="3112532"/>
            <a:ext cx="4406265" cy="1131570"/>
          </a:xfrm>
          <a:prstGeom prst="rect">
            <a:avLst/>
          </a:prstGeom>
        </p:spPr>
      </p:pic>
    </p:spTree>
    <p:extLst>
      <p:ext uri="{BB962C8B-B14F-4D97-AF65-F5344CB8AC3E}">
        <p14:creationId xmlns:p14="http://schemas.microsoft.com/office/powerpoint/2010/main" val="891302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230" y="2743200"/>
            <a:ext cx="3156405" cy="186733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83" y="304801"/>
            <a:ext cx="4434840" cy="4200525"/>
          </a:xfrm>
          <a:prstGeom prst="rect">
            <a:avLst/>
          </a:prstGeom>
        </p:spPr>
      </p:pic>
    </p:spTree>
    <p:extLst>
      <p:ext uri="{BB962C8B-B14F-4D97-AF65-F5344CB8AC3E}">
        <p14:creationId xmlns:p14="http://schemas.microsoft.com/office/powerpoint/2010/main" val="444756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Updating the Weights</a:t>
            </a:r>
            <a:endParaRPr lang="en-US" dirty="0">
              <a:solidFill>
                <a:srgbClr val="0070C0"/>
              </a:solidFill>
              <a:latin typeface="Georgia" panose="020405020504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34" y="1388919"/>
            <a:ext cx="4612005" cy="1760220"/>
          </a:xfrm>
          <a:prstGeom prst="rect">
            <a:avLst/>
          </a:prstGeom>
        </p:spPr>
      </p:pic>
    </p:spTree>
    <p:extLst>
      <p:ext uri="{BB962C8B-B14F-4D97-AF65-F5344CB8AC3E}">
        <p14:creationId xmlns:p14="http://schemas.microsoft.com/office/powerpoint/2010/main" val="879359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Updating the Weights</a:t>
            </a:r>
            <a:endParaRPr lang="en-US" dirty="0">
              <a:solidFill>
                <a:srgbClr val="0070C0"/>
              </a:solidFill>
              <a:latin typeface="Georgia" panose="020405020504050203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34" y="1332201"/>
            <a:ext cx="4531995" cy="2451735"/>
          </a:xfrm>
          <a:prstGeom prst="rect">
            <a:avLst/>
          </a:prstGeom>
        </p:spPr>
      </p:pic>
    </p:spTree>
    <p:extLst>
      <p:ext uri="{BB962C8B-B14F-4D97-AF65-F5344CB8AC3E}">
        <p14:creationId xmlns:p14="http://schemas.microsoft.com/office/powerpoint/2010/main" val="2226018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35" y="1423125"/>
            <a:ext cx="4526280" cy="1360170"/>
          </a:xfrm>
          <a:prstGeom prst="rect">
            <a:avLst/>
          </a:prstGeom>
        </p:spPr>
      </p:pic>
    </p:spTree>
    <p:extLst>
      <p:ext uri="{BB962C8B-B14F-4D97-AF65-F5344CB8AC3E}">
        <p14:creationId xmlns:p14="http://schemas.microsoft.com/office/powerpoint/2010/main" val="2018384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289" y="1445773"/>
            <a:ext cx="4017819" cy="3243142"/>
          </a:xfrm>
          <a:prstGeom prst="rect">
            <a:avLst/>
          </a:prstGeom>
        </p:spPr>
      </p:pic>
    </p:spTree>
    <p:extLst>
      <p:ext uri="{BB962C8B-B14F-4D97-AF65-F5344CB8AC3E}">
        <p14:creationId xmlns:p14="http://schemas.microsoft.com/office/powerpoint/2010/main" val="2752694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87" y="1549544"/>
            <a:ext cx="5229225" cy="2847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sp>
        <p:nvSpPr>
          <p:cNvPr id="8" name="Rectangle 7"/>
          <p:cNvSpPr/>
          <p:nvPr/>
        </p:nvSpPr>
        <p:spPr>
          <a:xfrm>
            <a:off x="1530927" y="3387436"/>
            <a:ext cx="588818" cy="6303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09109" y="3401290"/>
            <a:ext cx="588818" cy="6303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8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34" y="1046019"/>
            <a:ext cx="4286250" cy="3549015"/>
          </a:xfrm>
          <a:prstGeom prst="rect">
            <a:avLst/>
          </a:prstGeom>
        </p:spPr>
      </p:pic>
    </p:spTree>
    <p:extLst>
      <p:ext uri="{BB962C8B-B14F-4D97-AF65-F5344CB8AC3E}">
        <p14:creationId xmlns:p14="http://schemas.microsoft.com/office/powerpoint/2010/main" val="2134612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34" y="1214870"/>
            <a:ext cx="4406265" cy="1611630"/>
          </a:xfrm>
          <a:prstGeom prst="rect">
            <a:avLst/>
          </a:prstGeom>
        </p:spPr>
      </p:pic>
    </p:spTree>
    <p:extLst>
      <p:ext uri="{BB962C8B-B14F-4D97-AF65-F5344CB8AC3E}">
        <p14:creationId xmlns:p14="http://schemas.microsoft.com/office/powerpoint/2010/main" val="2816170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8722" y="98676"/>
            <a:ext cx="2848455" cy="2105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785812"/>
            <a:ext cx="4191000" cy="3571875"/>
          </a:xfrm>
          <a:prstGeom prst="rect">
            <a:avLst/>
          </a:prstGeom>
        </p:spPr>
      </p:pic>
    </p:spTree>
    <p:extLst>
      <p:ext uri="{BB962C8B-B14F-4D97-AF65-F5344CB8AC3E}">
        <p14:creationId xmlns:p14="http://schemas.microsoft.com/office/powerpoint/2010/main" val="1297905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87" y="1549544"/>
            <a:ext cx="5229225" cy="2847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sp>
        <p:nvSpPr>
          <p:cNvPr id="8" name="Rectangle 7"/>
          <p:cNvSpPr/>
          <p:nvPr/>
        </p:nvSpPr>
        <p:spPr>
          <a:xfrm>
            <a:off x="2182093" y="3387436"/>
            <a:ext cx="588818" cy="6303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94908" y="3401290"/>
            <a:ext cx="588818" cy="6303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2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04" y="1481137"/>
            <a:ext cx="4543425" cy="1308735"/>
          </a:xfrm>
          <a:prstGeom prst="rect">
            <a:avLst/>
          </a:prstGeom>
        </p:spPr>
      </p:pic>
    </p:spTree>
    <p:extLst>
      <p:ext uri="{BB962C8B-B14F-4D97-AF65-F5344CB8AC3E}">
        <p14:creationId xmlns:p14="http://schemas.microsoft.com/office/powerpoint/2010/main" val="3257432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87" y="1549544"/>
            <a:ext cx="5229225" cy="2847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sp>
        <p:nvSpPr>
          <p:cNvPr id="8" name="Rectangle 7"/>
          <p:cNvSpPr/>
          <p:nvPr/>
        </p:nvSpPr>
        <p:spPr>
          <a:xfrm>
            <a:off x="2847114" y="3387436"/>
            <a:ext cx="588818" cy="6303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59926" y="3401290"/>
            <a:ext cx="588818" cy="6303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5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34" y="1481137"/>
            <a:ext cx="4543425" cy="1308735"/>
          </a:xfrm>
          <a:prstGeom prst="rect">
            <a:avLst/>
          </a:prstGeom>
        </p:spPr>
      </p:pic>
    </p:spTree>
    <p:extLst>
      <p:ext uri="{BB962C8B-B14F-4D97-AF65-F5344CB8AC3E}">
        <p14:creationId xmlns:p14="http://schemas.microsoft.com/office/powerpoint/2010/main" val="1601005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34" y="1359478"/>
            <a:ext cx="3743325" cy="1188720"/>
          </a:xfrm>
          <a:prstGeom prst="rect">
            <a:avLst/>
          </a:prstGeom>
        </p:spPr>
      </p:pic>
    </p:spTree>
    <p:extLst>
      <p:ext uri="{BB962C8B-B14F-4D97-AF65-F5344CB8AC3E}">
        <p14:creationId xmlns:p14="http://schemas.microsoft.com/office/powerpoint/2010/main" val="1638196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509" y="2629241"/>
            <a:ext cx="2662670" cy="169987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82" y="1454727"/>
            <a:ext cx="4480560" cy="1897380"/>
          </a:xfrm>
          <a:prstGeom prst="rect">
            <a:avLst/>
          </a:prstGeom>
        </p:spPr>
      </p:pic>
    </p:spTree>
    <p:extLst>
      <p:ext uri="{BB962C8B-B14F-4D97-AF65-F5344CB8AC3E}">
        <p14:creationId xmlns:p14="http://schemas.microsoft.com/office/powerpoint/2010/main" val="326760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Hidden Layer</a:t>
            </a:r>
            <a:endParaRPr lang="en-US" dirty="0">
              <a:solidFill>
                <a:srgbClr val="0070C0"/>
              </a:solidFill>
              <a:latin typeface="Georgia" panose="02040502050405020303"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34" y="1241714"/>
            <a:ext cx="4269105" cy="2377440"/>
          </a:xfrm>
          <a:prstGeom prst="rect">
            <a:avLst/>
          </a:prstGeom>
        </p:spPr>
      </p:pic>
    </p:spTree>
    <p:extLst>
      <p:ext uri="{BB962C8B-B14F-4D97-AF65-F5344CB8AC3E}">
        <p14:creationId xmlns:p14="http://schemas.microsoft.com/office/powerpoint/2010/main" val="26509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999226"/>
            <a:ext cx="5448675"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rgbClr val="C00000"/>
                </a:solidFill>
                <a:latin typeface="Georgia" panose="02040502050405020303" pitchFamily="18" charset="0"/>
              </a:rPr>
              <a:t>Finally, we’ve updated all of our weights! </a:t>
            </a:r>
            <a:r>
              <a:rPr lang="en-US" dirty="0" smtClean="0">
                <a:solidFill>
                  <a:srgbClr val="C00000"/>
                </a:solidFill>
                <a:latin typeface="Georgia" panose="02040502050405020303" pitchFamily="18" charset="0"/>
              </a:rPr>
              <a:t>When </a:t>
            </a:r>
            <a:r>
              <a:rPr lang="en-US" dirty="0">
                <a:solidFill>
                  <a:srgbClr val="C00000"/>
                </a:solidFill>
                <a:latin typeface="Georgia" panose="02040502050405020303" pitchFamily="18" charset="0"/>
              </a:rPr>
              <a:t>we fed forward the 0.05 and 0.1 inputs originally, the error on the network was 0.298371109. </a:t>
            </a:r>
            <a:endParaRPr lang="en-US" dirty="0" smtClean="0">
              <a:solidFill>
                <a:srgbClr val="C00000"/>
              </a:solidFill>
              <a:latin typeface="Georgia" panose="02040502050405020303" pitchFamily="18" charset="0"/>
            </a:endParaRPr>
          </a:p>
          <a:p>
            <a:pPr marL="285750" indent="-285750" algn="just">
              <a:buFont typeface="Wingdings" panose="05000000000000000000" pitchFamily="2" charset="2"/>
              <a:buChar char="q"/>
            </a:pPr>
            <a:endParaRPr lang="en-US" dirty="0">
              <a:solidFill>
                <a:srgbClr val="C00000"/>
              </a:solidFill>
              <a:latin typeface="Georgia" panose="02040502050405020303" pitchFamily="18" charset="0"/>
            </a:endParaRPr>
          </a:p>
          <a:p>
            <a:pPr marL="285750" indent="-285750" algn="just">
              <a:buFont typeface="Wingdings" panose="05000000000000000000" pitchFamily="2" charset="2"/>
              <a:buChar char="q"/>
            </a:pPr>
            <a:r>
              <a:rPr lang="en-US" dirty="0" smtClean="0">
                <a:solidFill>
                  <a:srgbClr val="C00000"/>
                </a:solidFill>
                <a:latin typeface="Georgia" panose="02040502050405020303" pitchFamily="18" charset="0"/>
              </a:rPr>
              <a:t>After </a:t>
            </a:r>
            <a:r>
              <a:rPr lang="en-US" dirty="0">
                <a:solidFill>
                  <a:srgbClr val="C00000"/>
                </a:solidFill>
                <a:latin typeface="Georgia" panose="02040502050405020303" pitchFamily="18" charset="0"/>
              </a:rPr>
              <a:t>this first round of backpropagation, the total error is now down to </a:t>
            </a:r>
            <a:r>
              <a:rPr lang="en-US" dirty="0" smtClean="0">
                <a:solidFill>
                  <a:srgbClr val="C00000"/>
                </a:solidFill>
                <a:latin typeface="Georgia" panose="02040502050405020303" pitchFamily="18" charset="0"/>
              </a:rPr>
              <a:t>0.291027924. It </a:t>
            </a:r>
            <a:r>
              <a:rPr lang="en-US" dirty="0">
                <a:solidFill>
                  <a:srgbClr val="C00000"/>
                </a:solidFill>
                <a:latin typeface="Georgia" panose="02040502050405020303" pitchFamily="18" charset="0"/>
              </a:rPr>
              <a:t>might not seem like much, but after repeating this process 10,000 times, for example, the error plummets to 0.0000351085. </a:t>
            </a:r>
            <a:endParaRPr lang="en-US" dirty="0" smtClean="0">
              <a:solidFill>
                <a:srgbClr val="C00000"/>
              </a:solidFill>
              <a:latin typeface="Georgia" panose="02040502050405020303" pitchFamily="18" charset="0"/>
            </a:endParaRPr>
          </a:p>
          <a:p>
            <a:pPr marL="285750" indent="-285750" algn="just">
              <a:buFont typeface="Wingdings" panose="05000000000000000000" pitchFamily="2" charset="2"/>
              <a:buChar char="q"/>
            </a:pPr>
            <a:endParaRPr lang="en-US" dirty="0">
              <a:solidFill>
                <a:srgbClr val="C00000"/>
              </a:solidFill>
              <a:latin typeface="Georgia" panose="02040502050405020303" pitchFamily="18" charset="0"/>
            </a:endParaRPr>
          </a:p>
          <a:p>
            <a:pPr marL="285750" indent="-285750" algn="just">
              <a:buFont typeface="Wingdings" panose="05000000000000000000" pitchFamily="2" charset="2"/>
              <a:buChar char="q"/>
            </a:pPr>
            <a:r>
              <a:rPr lang="en-US" dirty="0" smtClean="0">
                <a:solidFill>
                  <a:srgbClr val="C00000"/>
                </a:solidFill>
                <a:latin typeface="Georgia" panose="02040502050405020303" pitchFamily="18" charset="0"/>
              </a:rPr>
              <a:t>At </a:t>
            </a:r>
            <a:r>
              <a:rPr lang="en-US" dirty="0">
                <a:solidFill>
                  <a:srgbClr val="C00000"/>
                </a:solidFill>
                <a:latin typeface="Georgia" panose="02040502050405020303" pitchFamily="18" charset="0"/>
              </a:rPr>
              <a:t>this point, when we feed forward 0.05 and 0.1, the two outputs neurons generate 0.015912196 (</a:t>
            </a:r>
            <a:r>
              <a:rPr lang="en-US" dirty="0" err="1">
                <a:solidFill>
                  <a:srgbClr val="C00000"/>
                </a:solidFill>
                <a:latin typeface="Georgia" panose="02040502050405020303" pitchFamily="18" charset="0"/>
              </a:rPr>
              <a:t>vs</a:t>
            </a:r>
            <a:r>
              <a:rPr lang="en-US" dirty="0">
                <a:solidFill>
                  <a:srgbClr val="C00000"/>
                </a:solidFill>
                <a:latin typeface="Georgia" panose="02040502050405020303" pitchFamily="18" charset="0"/>
              </a:rPr>
              <a:t> 0.01 target) and 0.984065734 (</a:t>
            </a:r>
            <a:r>
              <a:rPr lang="en-US" dirty="0" err="1">
                <a:solidFill>
                  <a:srgbClr val="C00000"/>
                </a:solidFill>
                <a:latin typeface="Georgia" panose="02040502050405020303" pitchFamily="18" charset="0"/>
              </a:rPr>
              <a:t>vs</a:t>
            </a:r>
            <a:r>
              <a:rPr lang="en-US" dirty="0">
                <a:solidFill>
                  <a:srgbClr val="C00000"/>
                </a:solidFill>
                <a:latin typeface="Georgia" panose="02040502050405020303" pitchFamily="18" charset="0"/>
              </a:rPr>
              <a:t> 0.99 target).</a:t>
            </a:r>
          </a:p>
        </p:txBody>
      </p:sp>
      <p:sp>
        <p:nvSpPr>
          <p:cNvPr id="5" name="TextBox 4"/>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Summary</a:t>
            </a:r>
            <a:endParaRPr lang="en-US" dirty="0">
              <a:solidFill>
                <a:srgbClr val="0070C0"/>
              </a:solidFill>
              <a:latin typeface="Georgia" panose="02040502050405020303" pitchFamily="18" charset="0"/>
            </a:endParaRPr>
          </a:p>
        </p:txBody>
      </p:sp>
    </p:spTree>
    <p:extLst>
      <p:ext uri="{BB962C8B-B14F-4D97-AF65-F5344CB8AC3E}">
        <p14:creationId xmlns:p14="http://schemas.microsoft.com/office/powerpoint/2010/main" val="2022134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1558" y="2455422"/>
            <a:ext cx="7940150" cy="923330"/>
          </a:xfrm>
          <a:prstGeom prst="rect">
            <a:avLst/>
          </a:prstGeom>
          <a:noFill/>
        </p:spPr>
        <p:txBody>
          <a:bodyPr wrap="square" rtlCol="0">
            <a:spAutoFit/>
          </a:bodyPr>
          <a:lstStyle/>
          <a:p>
            <a:pPr algn="ctr"/>
            <a:r>
              <a:rPr lang="en-US" dirty="0" smtClean="0">
                <a:solidFill>
                  <a:srgbClr val="0070C0"/>
                </a:solidFill>
                <a:latin typeface="Georgia" panose="02040502050405020303" pitchFamily="18" charset="0"/>
              </a:rPr>
              <a:t>ACKNOWLEDGEMENTS</a:t>
            </a:r>
          </a:p>
          <a:p>
            <a:pPr algn="just"/>
            <a:endParaRPr lang="en-US" dirty="0" smtClean="0">
              <a:solidFill>
                <a:srgbClr val="C00000"/>
              </a:solidFill>
              <a:latin typeface="Georgia" panose="02040502050405020303" pitchFamily="18" charset="0"/>
            </a:endParaRPr>
          </a:p>
          <a:p>
            <a:pPr algn="just"/>
            <a:r>
              <a:rPr lang="en-US" dirty="0">
                <a:hlinkClick r:id="rId2"/>
              </a:rPr>
              <a:t>https://mattmazur.com/2015/03/17/a-step-by-step-backpropagation-example/</a:t>
            </a:r>
            <a:endParaRPr lang="en-US" dirty="0">
              <a:solidFill>
                <a:srgbClr val="C00000"/>
              </a:solidFill>
              <a:latin typeface="Georgia" panose="02040502050405020303" pitchFamily="18" charset="0"/>
            </a:endParaRPr>
          </a:p>
        </p:txBody>
      </p:sp>
      <p:sp>
        <p:nvSpPr>
          <p:cNvPr id="4" name="Rectangle 3"/>
          <p:cNvSpPr/>
          <p:nvPr/>
        </p:nvSpPr>
        <p:spPr>
          <a:xfrm>
            <a:off x="6058722" y="98676"/>
            <a:ext cx="2848455" cy="2105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918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07" y="1119798"/>
            <a:ext cx="4583430" cy="3286125"/>
          </a:xfrm>
          <a:prstGeom prst="rect">
            <a:avLst/>
          </a:prstGeom>
        </p:spPr>
      </p:pic>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The Forward Pass</a:t>
            </a:r>
            <a:endParaRPr lang="en-US" dirty="0">
              <a:solidFill>
                <a:srgbClr val="0070C0"/>
              </a:solidFill>
              <a:latin typeface="Georgia" panose="02040502050405020303" pitchFamily="18" charset="0"/>
            </a:endParaRPr>
          </a:p>
        </p:txBody>
      </p:sp>
    </p:spTree>
    <p:extLst>
      <p:ext uri="{BB962C8B-B14F-4D97-AF65-F5344CB8AC3E}">
        <p14:creationId xmlns:p14="http://schemas.microsoft.com/office/powerpoint/2010/main" val="1595358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25" y="1047317"/>
            <a:ext cx="4509135" cy="2394585"/>
          </a:xfrm>
          <a:prstGeom prst="rect">
            <a:avLst/>
          </a:prstGeom>
        </p:spPr>
      </p:pic>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The Forward Pass</a:t>
            </a:r>
            <a:endParaRPr lang="en-US" dirty="0">
              <a:solidFill>
                <a:srgbClr val="0070C0"/>
              </a:solidFill>
              <a:latin typeface="Georgia" panose="02040502050405020303" pitchFamily="18" charset="0"/>
            </a:endParaRPr>
          </a:p>
        </p:txBody>
      </p:sp>
    </p:spTree>
    <p:extLst>
      <p:ext uri="{BB962C8B-B14F-4D97-AF65-F5344CB8AC3E}">
        <p14:creationId xmlns:p14="http://schemas.microsoft.com/office/powerpoint/2010/main" val="2921396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34" y="927821"/>
            <a:ext cx="4812030" cy="2737485"/>
          </a:xfrm>
          <a:prstGeom prst="rect">
            <a:avLst/>
          </a:prstGeom>
        </p:spPr>
      </p:pic>
      <p:sp>
        <p:nvSpPr>
          <p:cNvPr id="4" name="TextBox 3"/>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Calculating the Total Error</a:t>
            </a:r>
            <a:endParaRPr lang="en-US" dirty="0">
              <a:solidFill>
                <a:srgbClr val="0070C0"/>
              </a:solidFill>
              <a:latin typeface="Georgia" panose="02040502050405020303" pitchFamily="18" charset="0"/>
            </a:endParaRPr>
          </a:p>
        </p:txBody>
      </p:sp>
    </p:spTree>
    <p:extLst>
      <p:ext uri="{BB962C8B-B14F-4D97-AF65-F5344CB8AC3E}">
        <p14:creationId xmlns:p14="http://schemas.microsoft.com/office/powerpoint/2010/main" val="1661072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06" y="1061605"/>
            <a:ext cx="4503420" cy="2560320"/>
          </a:xfrm>
          <a:prstGeom prst="rect">
            <a:avLst/>
          </a:prstGeom>
        </p:spPr>
      </p:pic>
      <p:sp>
        <p:nvSpPr>
          <p:cNvPr id="3" name="TextBox 2"/>
          <p:cNvSpPr txBox="1"/>
          <p:nvPr/>
        </p:nvSpPr>
        <p:spPr>
          <a:xfrm>
            <a:off x="903634" y="506538"/>
            <a:ext cx="3655209" cy="369332"/>
          </a:xfrm>
          <a:prstGeom prst="rect">
            <a:avLst/>
          </a:prstGeom>
          <a:noFill/>
        </p:spPr>
        <p:txBody>
          <a:bodyPr wrap="square" rtlCol="0">
            <a:spAutoFit/>
          </a:bodyPr>
          <a:lstStyle/>
          <a:p>
            <a:r>
              <a:rPr lang="en-US" dirty="0" smtClean="0">
                <a:solidFill>
                  <a:srgbClr val="0070C0"/>
                </a:solidFill>
                <a:latin typeface="Georgia" panose="02040502050405020303" pitchFamily="18" charset="0"/>
              </a:rPr>
              <a:t>Calculating the Total Error</a:t>
            </a:r>
            <a:endParaRPr lang="en-US" dirty="0">
              <a:solidFill>
                <a:srgbClr val="0070C0"/>
              </a:solidFill>
              <a:latin typeface="Georgia" panose="02040502050405020303" pitchFamily="18" charset="0"/>
            </a:endParaRPr>
          </a:p>
        </p:txBody>
      </p:sp>
    </p:spTree>
    <p:extLst>
      <p:ext uri="{BB962C8B-B14F-4D97-AF65-F5344CB8AC3E}">
        <p14:creationId xmlns:p14="http://schemas.microsoft.com/office/powerpoint/2010/main" val="702660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pPr fontAlgn="base"/>
            <a:r>
              <a:rPr lang="en-US" b="1" dirty="0">
                <a:solidFill>
                  <a:srgbClr val="0070C0"/>
                </a:solidFill>
                <a:latin typeface="Georgia" panose="02040502050405020303" pitchFamily="18" charset="0"/>
              </a:rPr>
              <a:t>The Backwards Pass</a:t>
            </a:r>
          </a:p>
        </p:txBody>
      </p:sp>
      <p:sp>
        <p:nvSpPr>
          <p:cNvPr id="7" name="TextBox 6"/>
          <p:cNvSpPr txBox="1"/>
          <p:nvPr/>
        </p:nvSpPr>
        <p:spPr>
          <a:xfrm>
            <a:off x="903635" y="1191489"/>
            <a:ext cx="3876184" cy="2031325"/>
          </a:xfrm>
          <a:prstGeom prst="rect">
            <a:avLst/>
          </a:prstGeom>
          <a:noFill/>
        </p:spPr>
        <p:txBody>
          <a:bodyPr wrap="square" rtlCol="0">
            <a:spAutoFit/>
          </a:bodyPr>
          <a:lstStyle/>
          <a:p>
            <a:pPr algn="just"/>
            <a:r>
              <a:rPr lang="en-US" dirty="0">
                <a:solidFill>
                  <a:srgbClr val="C00000"/>
                </a:solidFill>
                <a:latin typeface="Georgia" panose="02040502050405020303" pitchFamily="18" charset="0"/>
              </a:rPr>
              <a:t>Our goal with backpropagation is to update each of the weights in the network so that they cause the actual output to be closer the target output, thereby minimizing the error for each output neuron and the network as a whole.</a:t>
            </a:r>
          </a:p>
        </p:txBody>
      </p:sp>
    </p:spTree>
    <p:extLst>
      <p:ext uri="{BB962C8B-B14F-4D97-AF65-F5344CB8AC3E}">
        <p14:creationId xmlns:p14="http://schemas.microsoft.com/office/powerpoint/2010/main" val="105627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pPr fontAlgn="base"/>
            <a:r>
              <a:rPr lang="en-US" b="1" dirty="0">
                <a:solidFill>
                  <a:srgbClr val="0070C0"/>
                </a:solidFill>
                <a:latin typeface="Georgia" panose="02040502050405020303" pitchFamily="18" charset="0"/>
              </a:rPr>
              <a:t>The Backwards Pass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248" y="875870"/>
            <a:ext cx="3156405" cy="18673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34" y="2639015"/>
            <a:ext cx="4416511" cy="2504485"/>
          </a:xfrm>
          <a:prstGeom prst="rect">
            <a:avLst/>
          </a:prstGeom>
        </p:spPr>
      </p:pic>
    </p:spTree>
    <p:extLst>
      <p:ext uri="{BB962C8B-B14F-4D97-AF65-F5344CB8AC3E}">
        <p14:creationId xmlns:p14="http://schemas.microsoft.com/office/powerpoint/2010/main" val="3510349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634" y="506538"/>
            <a:ext cx="3655209" cy="369332"/>
          </a:xfrm>
          <a:prstGeom prst="rect">
            <a:avLst/>
          </a:prstGeom>
          <a:noFill/>
        </p:spPr>
        <p:txBody>
          <a:bodyPr wrap="square" rtlCol="0">
            <a:spAutoFit/>
          </a:bodyPr>
          <a:lstStyle/>
          <a:p>
            <a:pPr fontAlgn="base"/>
            <a:r>
              <a:rPr lang="en-US" b="1" dirty="0">
                <a:solidFill>
                  <a:srgbClr val="0070C0"/>
                </a:solidFill>
                <a:latin typeface="Georgia" panose="02040502050405020303" pitchFamily="18" charset="0"/>
              </a:rPr>
              <a:t>The Backwards Pass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248" y="875870"/>
            <a:ext cx="3156405" cy="186733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34" y="2899410"/>
            <a:ext cx="4354830" cy="1965960"/>
          </a:xfrm>
          <a:prstGeom prst="rect">
            <a:avLst/>
          </a:prstGeom>
        </p:spPr>
      </p:pic>
    </p:spTree>
    <p:extLst>
      <p:ext uri="{BB962C8B-B14F-4D97-AF65-F5344CB8AC3E}">
        <p14:creationId xmlns:p14="http://schemas.microsoft.com/office/powerpoint/2010/main" val="3546307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212</Words>
  <Application>Microsoft Office PowerPoint</Application>
  <PresentationFormat>On-screen Show (16:9)</PresentationFormat>
  <Paragraphs>38</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 M Mainul Hossain</cp:lastModifiedBy>
  <cp:revision>22</cp:revision>
  <dcterms:created xsi:type="dcterms:W3CDTF">2019-10-01T02:50:11Z</dcterms:created>
  <dcterms:modified xsi:type="dcterms:W3CDTF">2019-10-18T13:11:22Z</dcterms:modified>
</cp:coreProperties>
</file>