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4" r:id="rId5"/>
  </p:sldMasterIdLst>
  <p:notesMasterIdLst>
    <p:notesMasterId r:id="rId52"/>
  </p:notesMasterIdLst>
  <p:handoutMasterIdLst>
    <p:handoutMasterId r:id="rId53"/>
  </p:handoutMasterIdLst>
  <p:sldIdLst>
    <p:sldId id="316" r:id="rId6"/>
    <p:sldId id="299" r:id="rId7"/>
    <p:sldId id="317" r:id="rId8"/>
    <p:sldId id="318" r:id="rId9"/>
    <p:sldId id="319" r:id="rId10"/>
    <p:sldId id="365" r:id="rId11"/>
    <p:sldId id="366" r:id="rId12"/>
    <p:sldId id="331" r:id="rId13"/>
    <p:sldId id="369"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5" r:id="rId27"/>
    <p:sldId id="344" r:id="rId28"/>
    <p:sldId id="346" r:id="rId29"/>
    <p:sldId id="350" r:id="rId30"/>
    <p:sldId id="347" r:id="rId31"/>
    <p:sldId id="355" r:id="rId32"/>
    <p:sldId id="357" r:id="rId33"/>
    <p:sldId id="358" r:id="rId34"/>
    <p:sldId id="359" r:id="rId35"/>
    <p:sldId id="360" r:id="rId36"/>
    <p:sldId id="368" r:id="rId37"/>
    <p:sldId id="356" r:id="rId38"/>
    <p:sldId id="372" r:id="rId39"/>
    <p:sldId id="367" r:id="rId40"/>
    <p:sldId id="354" r:id="rId41"/>
    <p:sldId id="348" r:id="rId42"/>
    <p:sldId id="349" r:id="rId43"/>
    <p:sldId id="361" r:id="rId44"/>
    <p:sldId id="370" r:id="rId45"/>
    <p:sldId id="373" r:id="rId46"/>
    <p:sldId id="371" r:id="rId47"/>
    <p:sldId id="362" r:id="rId48"/>
    <p:sldId id="374" r:id="rId49"/>
    <p:sldId id="364" r:id="rId50"/>
    <p:sldId id="363" r:id="rId51"/>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pitchFamily="34" charset="0"/>
        <a:ea typeface="+mn-ea"/>
        <a:cs typeface="+mn-cs"/>
      </a:defRPr>
    </a:lvl1pPr>
    <a:lvl2pPr marL="457200" algn="r" rtl="0" eaLnBrk="0" fontAlgn="base" hangingPunct="0">
      <a:spcBef>
        <a:spcPct val="0"/>
      </a:spcBef>
      <a:spcAft>
        <a:spcPct val="0"/>
      </a:spcAft>
      <a:defRPr sz="1100" kern="1200">
        <a:solidFill>
          <a:schemeClr val="tx1"/>
        </a:solidFill>
        <a:latin typeface="Arial" pitchFamily="34" charset="0"/>
        <a:ea typeface="+mn-ea"/>
        <a:cs typeface="+mn-cs"/>
      </a:defRPr>
    </a:lvl2pPr>
    <a:lvl3pPr marL="914400" algn="r" rtl="0" eaLnBrk="0" fontAlgn="base" hangingPunct="0">
      <a:spcBef>
        <a:spcPct val="0"/>
      </a:spcBef>
      <a:spcAft>
        <a:spcPct val="0"/>
      </a:spcAft>
      <a:defRPr sz="1100" kern="1200">
        <a:solidFill>
          <a:schemeClr val="tx1"/>
        </a:solidFill>
        <a:latin typeface="Arial" pitchFamily="34" charset="0"/>
        <a:ea typeface="+mn-ea"/>
        <a:cs typeface="+mn-cs"/>
      </a:defRPr>
    </a:lvl3pPr>
    <a:lvl4pPr marL="1371600" algn="r" rtl="0" eaLnBrk="0" fontAlgn="base" hangingPunct="0">
      <a:spcBef>
        <a:spcPct val="0"/>
      </a:spcBef>
      <a:spcAft>
        <a:spcPct val="0"/>
      </a:spcAft>
      <a:defRPr sz="1100" kern="1200">
        <a:solidFill>
          <a:schemeClr val="tx1"/>
        </a:solidFill>
        <a:latin typeface="Arial" pitchFamily="34" charset="0"/>
        <a:ea typeface="+mn-ea"/>
        <a:cs typeface="+mn-cs"/>
      </a:defRPr>
    </a:lvl4pPr>
    <a:lvl5pPr marL="1828800" algn="r" rtl="0" eaLnBrk="0" fontAlgn="base" hangingPunct="0">
      <a:spcBef>
        <a:spcPct val="0"/>
      </a:spcBef>
      <a:spcAft>
        <a:spcPct val="0"/>
      </a:spcAft>
      <a:defRPr sz="1100" kern="1200">
        <a:solidFill>
          <a:schemeClr val="tx1"/>
        </a:solidFill>
        <a:latin typeface="Arial" pitchFamily="34" charset="0"/>
        <a:ea typeface="+mn-ea"/>
        <a:cs typeface="+mn-cs"/>
      </a:defRPr>
    </a:lvl5pPr>
    <a:lvl6pPr marL="2286000" algn="l" defTabSz="914400" rtl="0" eaLnBrk="1" latinLnBrk="0" hangingPunct="1">
      <a:defRPr sz="1100" kern="1200">
        <a:solidFill>
          <a:schemeClr val="tx1"/>
        </a:solidFill>
        <a:latin typeface="Arial" pitchFamily="34" charset="0"/>
        <a:ea typeface="+mn-ea"/>
        <a:cs typeface="+mn-cs"/>
      </a:defRPr>
    </a:lvl6pPr>
    <a:lvl7pPr marL="2743200" algn="l" defTabSz="914400" rtl="0" eaLnBrk="1" latinLnBrk="0" hangingPunct="1">
      <a:defRPr sz="1100" kern="1200">
        <a:solidFill>
          <a:schemeClr val="tx1"/>
        </a:solidFill>
        <a:latin typeface="Arial" pitchFamily="34" charset="0"/>
        <a:ea typeface="+mn-ea"/>
        <a:cs typeface="+mn-cs"/>
      </a:defRPr>
    </a:lvl7pPr>
    <a:lvl8pPr marL="3200400" algn="l" defTabSz="914400" rtl="0" eaLnBrk="1" latinLnBrk="0" hangingPunct="1">
      <a:defRPr sz="1100" kern="1200">
        <a:solidFill>
          <a:schemeClr val="tx1"/>
        </a:solidFill>
        <a:latin typeface="Arial" pitchFamily="34" charset="0"/>
        <a:ea typeface="+mn-ea"/>
        <a:cs typeface="+mn-cs"/>
      </a:defRPr>
    </a:lvl8pPr>
    <a:lvl9pPr marL="3657600" algn="l" defTabSz="914400" rtl="0" eaLnBrk="1" latinLnBrk="0" hangingPunct="1">
      <a:defRPr sz="11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78F"/>
    <a:srgbClr val="31296D"/>
    <a:srgbClr val="25197D"/>
    <a:srgbClr val="F8F9BD"/>
    <a:srgbClr val="FFF3DF"/>
    <a:srgbClr val="FCE0E1"/>
    <a:srgbClr val="FDE7E8"/>
    <a:srgbClr val="9F555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024" autoAdjust="0"/>
    <p:restoredTop sz="95688" autoAdjust="0"/>
  </p:normalViewPr>
  <p:slideViewPr>
    <p:cSldViewPr>
      <p:cViewPr>
        <p:scale>
          <a:sx n="70" d="100"/>
          <a:sy n="70" d="100"/>
        </p:scale>
        <p:origin x="-2028" y="-498"/>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3206"/>
    </p:cViewPr>
  </p:sorterViewPr>
  <p:notesViewPr>
    <p:cSldViewPr>
      <p:cViewPr varScale="1">
        <p:scale>
          <a:sx n="53" d="100"/>
          <a:sy n="53" d="100"/>
        </p:scale>
        <p:origin x="-1882" y="-82"/>
      </p:cViewPr>
      <p:guideLst>
        <p:guide orient="horz" pos="3109"/>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3.xml"/><Relationship Id="rId3" Type="http://schemas.openxmlformats.org/officeDocument/2006/relationships/slide" Target="slides/slide3.xml"/><Relationship Id="rId21" Type="http://schemas.openxmlformats.org/officeDocument/2006/relationships/slide" Target="slides/slide22.xml"/><Relationship Id="rId34" Type="http://schemas.openxmlformats.org/officeDocument/2006/relationships/slide" Target="slides/slide35.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910AA-0E15-4D44-957C-7387F6315AB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58A047-661A-464B-B194-B216652B70C2}">
      <dgm:prSet phldrT="[Text]"/>
      <dgm:spPr>
        <a:effectLst/>
      </dgm:spPr>
      <dgm:t>
        <a:bodyPr/>
        <a:lstStyle/>
        <a:p>
          <a:r>
            <a:rPr lang="en-US" dirty="0" smtClean="0"/>
            <a:t>Scheduling Procedures for Dealing with Resource Constraints </a:t>
          </a:r>
          <a:endParaRPr lang="en-US" dirty="0"/>
        </a:p>
      </dgm:t>
    </dgm:pt>
    <dgm:pt modelId="{CBF02079-358D-4A15-94F0-F519DAA48B45}" type="parTrans" cxnId="{6150CD47-4229-440F-99D1-A9BAFFC774FC}">
      <dgm:prSet/>
      <dgm:spPr/>
      <dgm:t>
        <a:bodyPr/>
        <a:lstStyle/>
        <a:p>
          <a:endParaRPr lang="en-US"/>
        </a:p>
      </dgm:t>
    </dgm:pt>
    <dgm:pt modelId="{C77766E8-F5AA-43CB-90D5-CB6F0EFFB08B}" type="sibTrans" cxnId="{6150CD47-4229-440F-99D1-A9BAFFC774FC}">
      <dgm:prSet/>
      <dgm:spPr/>
      <dgm:t>
        <a:bodyPr/>
        <a:lstStyle/>
        <a:p>
          <a:endParaRPr lang="en-US"/>
        </a:p>
      </dgm:t>
    </dgm:pt>
    <dgm:pt modelId="{6E5DDD14-DE67-4437-9B47-7D2498CB2022}">
      <dgm:prSet phldrT="[Text]"/>
      <dgm:spPr/>
      <dgm:t>
        <a:bodyPr/>
        <a:lstStyle/>
        <a:p>
          <a:r>
            <a:rPr lang="en-US" dirty="0" smtClean="0"/>
            <a:t>Resource Leveling (Resource Smoothing)</a:t>
          </a:r>
          <a:endParaRPr lang="en-US" dirty="0"/>
        </a:p>
      </dgm:t>
    </dgm:pt>
    <dgm:pt modelId="{2ED773CD-16CC-4C76-8155-77AD45D2B71A}" type="parTrans" cxnId="{C6562343-8027-4FC7-A3C4-B488DD7F0F2E}">
      <dgm:prSet/>
      <dgm:spPr/>
      <dgm:t>
        <a:bodyPr/>
        <a:lstStyle/>
        <a:p>
          <a:endParaRPr lang="en-US"/>
        </a:p>
      </dgm:t>
    </dgm:pt>
    <dgm:pt modelId="{8237D7A9-1E9F-4E89-BC7E-EAE74454BF1C}" type="sibTrans" cxnId="{C6562343-8027-4FC7-A3C4-B488DD7F0F2E}">
      <dgm:prSet/>
      <dgm:spPr/>
      <dgm:t>
        <a:bodyPr/>
        <a:lstStyle/>
        <a:p>
          <a:endParaRPr lang="en-US"/>
        </a:p>
      </dgm:t>
    </dgm:pt>
    <dgm:pt modelId="{01B6E4F6-AFB9-40BF-AED5-7A8EC0FB1C93}">
      <dgm:prSet phldrT="[Text]"/>
      <dgm:spPr/>
      <dgm:t>
        <a:bodyPr/>
        <a:lstStyle/>
        <a:p>
          <a:r>
            <a:rPr lang="en-US" dirty="0" smtClean="0"/>
            <a:t>Fixed-limits Resource Scheduling</a:t>
          </a:r>
        </a:p>
        <a:p>
          <a:r>
            <a:rPr lang="en-US" dirty="0" smtClean="0"/>
            <a:t>(Limited Resource Allocation)</a:t>
          </a:r>
          <a:endParaRPr lang="en-US" dirty="0"/>
        </a:p>
      </dgm:t>
    </dgm:pt>
    <dgm:pt modelId="{8D75011D-28D1-4F98-B290-00C933B62ADD}" type="parTrans" cxnId="{60A5993F-0F49-41A0-981F-D3EFC72262CD}">
      <dgm:prSet/>
      <dgm:spPr/>
      <dgm:t>
        <a:bodyPr/>
        <a:lstStyle/>
        <a:p>
          <a:endParaRPr lang="en-US"/>
        </a:p>
      </dgm:t>
    </dgm:pt>
    <dgm:pt modelId="{9BD135DC-9F28-4FE5-8A75-D984D860ADD0}" type="sibTrans" cxnId="{60A5993F-0F49-41A0-981F-D3EFC72262CD}">
      <dgm:prSet/>
      <dgm:spPr/>
      <dgm:t>
        <a:bodyPr/>
        <a:lstStyle/>
        <a:p>
          <a:endParaRPr lang="en-US"/>
        </a:p>
      </dgm:t>
    </dgm:pt>
    <dgm:pt modelId="{6DB9EA50-EC2D-45FE-B1A7-EE69CD5AB3C9}" type="pres">
      <dgm:prSet presAssocID="{F2F910AA-0E15-4D44-957C-7387F6315AB0}" presName="hierChild1" presStyleCnt="0">
        <dgm:presLayoutVars>
          <dgm:chPref val="1"/>
          <dgm:dir/>
          <dgm:animOne val="branch"/>
          <dgm:animLvl val="lvl"/>
          <dgm:resizeHandles/>
        </dgm:presLayoutVars>
      </dgm:prSet>
      <dgm:spPr/>
      <dgm:t>
        <a:bodyPr/>
        <a:lstStyle/>
        <a:p>
          <a:endParaRPr lang="en-US"/>
        </a:p>
      </dgm:t>
    </dgm:pt>
    <dgm:pt modelId="{A561CEA8-4A20-472F-A9CC-07DBD51A3226}" type="pres">
      <dgm:prSet presAssocID="{4658A047-661A-464B-B194-B216652B70C2}" presName="hierRoot1" presStyleCnt="0"/>
      <dgm:spPr/>
    </dgm:pt>
    <dgm:pt modelId="{FAC3D60C-330B-4BB9-80E0-146C62E5F139}" type="pres">
      <dgm:prSet presAssocID="{4658A047-661A-464B-B194-B216652B70C2}" presName="composite" presStyleCnt="0"/>
      <dgm:spPr/>
    </dgm:pt>
    <dgm:pt modelId="{FED9D505-4E36-46E5-8309-230AA55ADEC0}" type="pres">
      <dgm:prSet presAssocID="{4658A047-661A-464B-B194-B216652B70C2}" presName="background" presStyleLbl="node0" presStyleIdx="0" presStyleCnt="1"/>
      <dgm:spPr/>
    </dgm:pt>
    <dgm:pt modelId="{E6E7D894-26B9-4766-A887-DFA3B418001A}" type="pres">
      <dgm:prSet presAssocID="{4658A047-661A-464B-B194-B216652B70C2}" presName="text" presStyleLbl="fgAcc0" presStyleIdx="0" presStyleCnt="1">
        <dgm:presLayoutVars>
          <dgm:chPref val="3"/>
        </dgm:presLayoutVars>
      </dgm:prSet>
      <dgm:spPr/>
      <dgm:t>
        <a:bodyPr/>
        <a:lstStyle/>
        <a:p>
          <a:endParaRPr lang="en-US"/>
        </a:p>
      </dgm:t>
    </dgm:pt>
    <dgm:pt modelId="{04EFE0F3-4D70-478B-AE96-14DC42B7202A}" type="pres">
      <dgm:prSet presAssocID="{4658A047-661A-464B-B194-B216652B70C2}" presName="hierChild2" presStyleCnt="0"/>
      <dgm:spPr/>
    </dgm:pt>
    <dgm:pt modelId="{2496AFA0-C797-4DA0-9C99-E0961718E0FF}" type="pres">
      <dgm:prSet presAssocID="{2ED773CD-16CC-4C76-8155-77AD45D2B71A}" presName="Name10" presStyleLbl="parChTrans1D2" presStyleIdx="0" presStyleCnt="2"/>
      <dgm:spPr/>
      <dgm:t>
        <a:bodyPr/>
        <a:lstStyle/>
        <a:p>
          <a:endParaRPr lang="en-US"/>
        </a:p>
      </dgm:t>
    </dgm:pt>
    <dgm:pt modelId="{76028162-957A-45A3-A684-7AE5CF53F0BF}" type="pres">
      <dgm:prSet presAssocID="{6E5DDD14-DE67-4437-9B47-7D2498CB2022}" presName="hierRoot2" presStyleCnt="0"/>
      <dgm:spPr/>
    </dgm:pt>
    <dgm:pt modelId="{20BC661B-E59C-4357-8E8C-35AFC656D8D8}" type="pres">
      <dgm:prSet presAssocID="{6E5DDD14-DE67-4437-9B47-7D2498CB2022}" presName="composite2" presStyleCnt="0"/>
      <dgm:spPr/>
    </dgm:pt>
    <dgm:pt modelId="{7E931177-E191-4D6E-8A6B-2AA23788AACE}" type="pres">
      <dgm:prSet presAssocID="{6E5DDD14-DE67-4437-9B47-7D2498CB2022}" presName="background2" presStyleLbl="node2" presStyleIdx="0" presStyleCnt="2"/>
      <dgm:spPr/>
    </dgm:pt>
    <dgm:pt modelId="{344EBB02-716C-4222-91F8-D4CFCC1F28F9}" type="pres">
      <dgm:prSet presAssocID="{6E5DDD14-DE67-4437-9B47-7D2498CB2022}" presName="text2" presStyleLbl="fgAcc2" presStyleIdx="0" presStyleCnt="2" custScaleX="111149">
        <dgm:presLayoutVars>
          <dgm:chPref val="3"/>
        </dgm:presLayoutVars>
      </dgm:prSet>
      <dgm:spPr/>
      <dgm:t>
        <a:bodyPr/>
        <a:lstStyle/>
        <a:p>
          <a:endParaRPr lang="en-US"/>
        </a:p>
      </dgm:t>
    </dgm:pt>
    <dgm:pt modelId="{0B9E5615-892D-402C-967E-07FB6EAD1EBA}" type="pres">
      <dgm:prSet presAssocID="{6E5DDD14-DE67-4437-9B47-7D2498CB2022}" presName="hierChild3" presStyleCnt="0"/>
      <dgm:spPr/>
    </dgm:pt>
    <dgm:pt modelId="{76185E0D-5B24-43FF-953A-6D1555A1F028}" type="pres">
      <dgm:prSet presAssocID="{8D75011D-28D1-4F98-B290-00C933B62ADD}" presName="Name10" presStyleLbl="parChTrans1D2" presStyleIdx="1" presStyleCnt="2"/>
      <dgm:spPr/>
      <dgm:t>
        <a:bodyPr/>
        <a:lstStyle/>
        <a:p>
          <a:endParaRPr lang="en-US"/>
        </a:p>
      </dgm:t>
    </dgm:pt>
    <dgm:pt modelId="{38505246-137C-47AA-BB50-C5A2B1B0366D}" type="pres">
      <dgm:prSet presAssocID="{01B6E4F6-AFB9-40BF-AED5-7A8EC0FB1C93}" presName="hierRoot2" presStyleCnt="0"/>
      <dgm:spPr/>
    </dgm:pt>
    <dgm:pt modelId="{5B6C6328-C50F-4C58-B905-29556570DE54}" type="pres">
      <dgm:prSet presAssocID="{01B6E4F6-AFB9-40BF-AED5-7A8EC0FB1C93}" presName="composite2" presStyleCnt="0"/>
      <dgm:spPr/>
    </dgm:pt>
    <dgm:pt modelId="{BEDCDCB2-9E11-484A-97C8-FA887650C349}" type="pres">
      <dgm:prSet presAssocID="{01B6E4F6-AFB9-40BF-AED5-7A8EC0FB1C93}" presName="background2" presStyleLbl="node2" presStyleIdx="1" presStyleCnt="2"/>
      <dgm:spPr/>
    </dgm:pt>
    <dgm:pt modelId="{3CBA756E-9910-4D0E-BC54-615DBE276618}" type="pres">
      <dgm:prSet presAssocID="{01B6E4F6-AFB9-40BF-AED5-7A8EC0FB1C93}" presName="text2" presStyleLbl="fgAcc2" presStyleIdx="1" presStyleCnt="2" custScaleX="111143">
        <dgm:presLayoutVars>
          <dgm:chPref val="3"/>
        </dgm:presLayoutVars>
      </dgm:prSet>
      <dgm:spPr/>
      <dgm:t>
        <a:bodyPr/>
        <a:lstStyle/>
        <a:p>
          <a:endParaRPr lang="en-US"/>
        </a:p>
      </dgm:t>
    </dgm:pt>
    <dgm:pt modelId="{41A6DDF7-408C-46F6-8D50-909052371537}" type="pres">
      <dgm:prSet presAssocID="{01B6E4F6-AFB9-40BF-AED5-7A8EC0FB1C93}" presName="hierChild3" presStyleCnt="0"/>
      <dgm:spPr/>
    </dgm:pt>
  </dgm:ptLst>
  <dgm:cxnLst>
    <dgm:cxn modelId="{FA2B074D-BCE3-447A-8D4D-2FB87BDB9129}" type="presOf" srcId="{01B6E4F6-AFB9-40BF-AED5-7A8EC0FB1C93}" destId="{3CBA756E-9910-4D0E-BC54-615DBE276618}" srcOrd="0" destOrd="0" presId="urn:microsoft.com/office/officeart/2005/8/layout/hierarchy1"/>
    <dgm:cxn modelId="{C6562343-8027-4FC7-A3C4-B488DD7F0F2E}" srcId="{4658A047-661A-464B-B194-B216652B70C2}" destId="{6E5DDD14-DE67-4437-9B47-7D2498CB2022}" srcOrd="0" destOrd="0" parTransId="{2ED773CD-16CC-4C76-8155-77AD45D2B71A}" sibTransId="{8237D7A9-1E9F-4E89-BC7E-EAE74454BF1C}"/>
    <dgm:cxn modelId="{3B892464-E8CB-4837-98D8-4BC41103ED40}" type="presOf" srcId="{8D75011D-28D1-4F98-B290-00C933B62ADD}" destId="{76185E0D-5B24-43FF-953A-6D1555A1F028}" srcOrd="0" destOrd="0" presId="urn:microsoft.com/office/officeart/2005/8/layout/hierarchy1"/>
    <dgm:cxn modelId="{68C416DD-0F12-4D55-8B49-836A5F9155B8}" type="presOf" srcId="{F2F910AA-0E15-4D44-957C-7387F6315AB0}" destId="{6DB9EA50-EC2D-45FE-B1A7-EE69CD5AB3C9}" srcOrd="0" destOrd="0" presId="urn:microsoft.com/office/officeart/2005/8/layout/hierarchy1"/>
    <dgm:cxn modelId="{352E8742-10AE-493A-9AB1-734CF58F41FA}" type="presOf" srcId="{4658A047-661A-464B-B194-B216652B70C2}" destId="{E6E7D894-26B9-4766-A887-DFA3B418001A}" srcOrd="0" destOrd="0" presId="urn:microsoft.com/office/officeart/2005/8/layout/hierarchy1"/>
    <dgm:cxn modelId="{CE1D0505-2DED-4C80-9788-CC0A269883A2}" type="presOf" srcId="{2ED773CD-16CC-4C76-8155-77AD45D2B71A}" destId="{2496AFA0-C797-4DA0-9C99-E0961718E0FF}" srcOrd="0" destOrd="0" presId="urn:microsoft.com/office/officeart/2005/8/layout/hierarchy1"/>
    <dgm:cxn modelId="{E71E9EC1-6648-4877-AE1E-06F3E87DEEE9}" type="presOf" srcId="{6E5DDD14-DE67-4437-9B47-7D2498CB2022}" destId="{344EBB02-716C-4222-91F8-D4CFCC1F28F9}" srcOrd="0" destOrd="0" presId="urn:microsoft.com/office/officeart/2005/8/layout/hierarchy1"/>
    <dgm:cxn modelId="{6150CD47-4229-440F-99D1-A9BAFFC774FC}" srcId="{F2F910AA-0E15-4D44-957C-7387F6315AB0}" destId="{4658A047-661A-464B-B194-B216652B70C2}" srcOrd="0" destOrd="0" parTransId="{CBF02079-358D-4A15-94F0-F519DAA48B45}" sibTransId="{C77766E8-F5AA-43CB-90D5-CB6F0EFFB08B}"/>
    <dgm:cxn modelId="{60A5993F-0F49-41A0-981F-D3EFC72262CD}" srcId="{4658A047-661A-464B-B194-B216652B70C2}" destId="{01B6E4F6-AFB9-40BF-AED5-7A8EC0FB1C93}" srcOrd="1" destOrd="0" parTransId="{8D75011D-28D1-4F98-B290-00C933B62ADD}" sibTransId="{9BD135DC-9F28-4FE5-8A75-D984D860ADD0}"/>
    <dgm:cxn modelId="{9A510462-23B6-488A-AA27-7B7AC670B6CF}" type="presParOf" srcId="{6DB9EA50-EC2D-45FE-B1A7-EE69CD5AB3C9}" destId="{A561CEA8-4A20-472F-A9CC-07DBD51A3226}" srcOrd="0" destOrd="0" presId="urn:microsoft.com/office/officeart/2005/8/layout/hierarchy1"/>
    <dgm:cxn modelId="{73CF33BD-CE6E-4875-BFEE-EFCBAEAC1D47}" type="presParOf" srcId="{A561CEA8-4A20-472F-A9CC-07DBD51A3226}" destId="{FAC3D60C-330B-4BB9-80E0-146C62E5F139}" srcOrd="0" destOrd="0" presId="urn:microsoft.com/office/officeart/2005/8/layout/hierarchy1"/>
    <dgm:cxn modelId="{3BA7F523-DA7E-455C-A0E2-CE956F3CE35C}" type="presParOf" srcId="{FAC3D60C-330B-4BB9-80E0-146C62E5F139}" destId="{FED9D505-4E36-46E5-8309-230AA55ADEC0}" srcOrd="0" destOrd="0" presId="urn:microsoft.com/office/officeart/2005/8/layout/hierarchy1"/>
    <dgm:cxn modelId="{C5505FC4-D86D-4C9B-9EF9-2411F7526379}" type="presParOf" srcId="{FAC3D60C-330B-4BB9-80E0-146C62E5F139}" destId="{E6E7D894-26B9-4766-A887-DFA3B418001A}" srcOrd="1" destOrd="0" presId="urn:microsoft.com/office/officeart/2005/8/layout/hierarchy1"/>
    <dgm:cxn modelId="{B02DA7B9-1BA5-4BB8-BC03-FB5F21785828}" type="presParOf" srcId="{A561CEA8-4A20-472F-A9CC-07DBD51A3226}" destId="{04EFE0F3-4D70-478B-AE96-14DC42B7202A}" srcOrd="1" destOrd="0" presId="urn:microsoft.com/office/officeart/2005/8/layout/hierarchy1"/>
    <dgm:cxn modelId="{FAF30AA2-D232-42BA-A0D1-B4CA40473E75}" type="presParOf" srcId="{04EFE0F3-4D70-478B-AE96-14DC42B7202A}" destId="{2496AFA0-C797-4DA0-9C99-E0961718E0FF}" srcOrd="0" destOrd="0" presId="urn:microsoft.com/office/officeart/2005/8/layout/hierarchy1"/>
    <dgm:cxn modelId="{245A08F4-D929-4750-8AB8-BF7C87DFFF9D}" type="presParOf" srcId="{04EFE0F3-4D70-478B-AE96-14DC42B7202A}" destId="{76028162-957A-45A3-A684-7AE5CF53F0BF}" srcOrd="1" destOrd="0" presId="urn:microsoft.com/office/officeart/2005/8/layout/hierarchy1"/>
    <dgm:cxn modelId="{B0165722-826D-403F-A0C8-9AAD0337A361}" type="presParOf" srcId="{76028162-957A-45A3-A684-7AE5CF53F0BF}" destId="{20BC661B-E59C-4357-8E8C-35AFC656D8D8}" srcOrd="0" destOrd="0" presId="urn:microsoft.com/office/officeart/2005/8/layout/hierarchy1"/>
    <dgm:cxn modelId="{8B16AC7C-711E-46C0-A632-4C84E854593E}" type="presParOf" srcId="{20BC661B-E59C-4357-8E8C-35AFC656D8D8}" destId="{7E931177-E191-4D6E-8A6B-2AA23788AACE}" srcOrd="0" destOrd="0" presId="urn:microsoft.com/office/officeart/2005/8/layout/hierarchy1"/>
    <dgm:cxn modelId="{4AFA9271-1EDE-47CF-8E93-B04CA3DC38F7}" type="presParOf" srcId="{20BC661B-E59C-4357-8E8C-35AFC656D8D8}" destId="{344EBB02-716C-4222-91F8-D4CFCC1F28F9}" srcOrd="1" destOrd="0" presId="urn:microsoft.com/office/officeart/2005/8/layout/hierarchy1"/>
    <dgm:cxn modelId="{D88553E4-3F19-4807-B08E-09ABC57AE172}" type="presParOf" srcId="{76028162-957A-45A3-A684-7AE5CF53F0BF}" destId="{0B9E5615-892D-402C-967E-07FB6EAD1EBA}" srcOrd="1" destOrd="0" presId="urn:microsoft.com/office/officeart/2005/8/layout/hierarchy1"/>
    <dgm:cxn modelId="{0402CFED-3511-4327-AACC-3241F02D9B8A}" type="presParOf" srcId="{04EFE0F3-4D70-478B-AE96-14DC42B7202A}" destId="{76185E0D-5B24-43FF-953A-6D1555A1F028}" srcOrd="2" destOrd="0" presId="urn:microsoft.com/office/officeart/2005/8/layout/hierarchy1"/>
    <dgm:cxn modelId="{7687062D-2C0D-4FDF-A745-443F99536522}" type="presParOf" srcId="{04EFE0F3-4D70-478B-AE96-14DC42B7202A}" destId="{38505246-137C-47AA-BB50-C5A2B1B0366D}" srcOrd="3" destOrd="0" presId="urn:microsoft.com/office/officeart/2005/8/layout/hierarchy1"/>
    <dgm:cxn modelId="{BD53F44E-924E-46B9-ABAD-DCDDE69BFD93}" type="presParOf" srcId="{38505246-137C-47AA-BB50-C5A2B1B0366D}" destId="{5B6C6328-C50F-4C58-B905-29556570DE54}" srcOrd="0" destOrd="0" presId="urn:microsoft.com/office/officeart/2005/8/layout/hierarchy1"/>
    <dgm:cxn modelId="{9D90654C-9CF4-4776-A6BA-21F6018337F3}" type="presParOf" srcId="{5B6C6328-C50F-4C58-B905-29556570DE54}" destId="{BEDCDCB2-9E11-484A-97C8-FA887650C349}" srcOrd="0" destOrd="0" presId="urn:microsoft.com/office/officeart/2005/8/layout/hierarchy1"/>
    <dgm:cxn modelId="{3671BE3B-2035-49FC-BEC4-AB46E6F985FD}" type="presParOf" srcId="{5B6C6328-C50F-4C58-B905-29556570DE54}" destId="{3CBA756E-9910-4D0E-BC54-615DBE276618}" srcOrd="1" destOrd="0" presId="urn:microsoft.com/office/officeart/2005/8/layout/hierarchy1"/>
    <dgm:cxn modelId="{1CCEB8F3-22F5-4A6D-86B9-E94D6BD266EF}" type="presParOf" srcId="{38505246-137C-47AA-BB50-C5A2B1B0366D}" destId="{41A6DDF7-408C-46F6-8D50-909052371537}" srcOrd="1" destOrd="0" presId="urn:microsoft.com/office/officeart/2005/8/layout/hierarchy1"/>
  </dgm:cxnLst>
  <dgm:bg>
    <a:noFill/>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185E0D-5B24-43FF-953A-6D1555A1F028}">
      <dsp:nvSpPr>
        <dsp:cNvPr id="0" name=""/>
        <dsp:cNvSpPr/>
      </dsp:nvSpPr>
      <dsp:spPr>
        <a:xfrm>
          <a:off x="3733826" y="1742405"/>
          <a:ext cx="1829007" cy="797677"/>
        </a:xfrm>
        <a:custGeom>
          <a:avLst/>
          <a:gdLst/>
          <a:ahLst/>
          <a:cxnLst/>
          <a:rect l="0" t="0" r="0" b="0"/>
          <a:pathLst>
            <a:path>
              <a:moveTo>
                <a:pt x="0" y="0"/>
              </a:moveTo>
              <a:lnTo>
                <a:pt x="0" y="543594"/>
              </a:lnTo>
              <a:lnTo>
                <a:pt x="1829007" y="543594"/>
              </a:lnTo>
              <a:lnTo>
                <a:pt x="1829007" y="797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96AFA0-C797-4DA0-9C99-E0961718E0FF}">
      <dsp:nvSpPr>
        <dsp:cNvPr id="0" name=""/>
        <dsp:cNvSpPr/>
      </dsp:nvSpPr>
      <dsp:spPr>
        <a:xfrm>
          <a:off x="1904901" y="1742405"/>
          <a:ext cx="1828924" cy="797677"/>
        </a:xfrm>
        <a:custGeom>
          <a:avLst/>
          <a:gdLst/>
          <a:ahLst/>
          <a:cxnLst/>
          <a:rect l="0" t="0" r="0" b="0"/>
          <a:pathLst>
            <a:path>
              <a:moveTo>
                <a:pt x="1828924" y="0"/>
              </a:moveTo>
              <a:lnTo>
                <a:pt x="1828924" y="543594"/>
              </a:lnTo>
              <a:lnTo>
                <a:pt x="0" y="543594"/>
              </a:lnTo>
              <a:lnTo>
                <a:pt x="0" y="797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9D505-4E36-46E5-8309-230AA55ADEC0}">
      <dsp:nvSpPr>
        <dsp:cNvPr id="0" name=""/>
        <dsp:cNvSpPr/>
      </dsp:nvSpPr>
      <dsp:spPr>
        <a:xfrm>
          <a:off x="2362460" y="771"/>
          <a:ext cx="2742731"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E7D894-26B9-4766-A887-DFA3B418001A}">
      <dsp:nvSpPr>
        <dsp:cNvPr id="0" name=""/>
        <dsp:cNvSpPr/>
      </dsp:nvSpPr>
      <dsp:spPr>
        <a:xfrm>
          <a:off x="2667208" y="290282"/>
          <a:ext cx="2742731"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Scheduling Procedures for Dealing with Resource Constraints </a:t>
          </a:r>
          <a:endParaRPr lang="en-US" sz="2100" kern="1200" dirty="0"/>
        </a:p>
      </dsp:txBody>
      <dsp:txXfrm>
        <a:off x="2667208" y="290282"/>
        <a:ext cx="2742731" cy="1741634"/>
      </dsp:txXfrm>
    </dsp:sp>
    <dsp:sp modelId="{7E931177-E191-4D6E-8A6B-2AA23788AACE}">
      <dsp:nvSpPr>
        <dsp:cNvPr id="0" name=""/>
        <dsp:cNvSpPr/>
      </dsp:nvSpPr>
      <dsp:spPr>
        <a:xfrm>
          <a:off x="380642" y="2540083"/>
          <a:ext cx="3048518"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EBB02-716C-4222-91F8-D4CFCC1F28F9}">
      <dsp:nvSpPr>
        <dsp:cNvPr id="0" name=""/>
        <dsp:cNvSpPr/>
      </dsp:nvSpPr>
      <dsp:spPr>
        <a:xfrm>
          <a:off x="685390" y="2829594"/>
          <a:ext cx="3048518"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Resource Leveling (Resource Smoothing)</a:t>
          </a:r>
          <a:endParaRPr lang="en-US" sz="2100" kern="1200" dirty="0"/>
        </a:p>
      </dsp:txBody>
      <dsp:txXfrm>
        <a:off x="685390" y="2829594"/>
        <a:ext cx="3048518" cy="1741634"/>
      </dsp:txXfrm>
    </dsp:sp>
    <dsp:sp modelId="{BEDCDCB2-9E11-484A-97C8-FA887650C349}">
      <dsp:nvSpPr>
        <dsp:cNvPr id="0" name=""/>
        <dsp:cNvSpPr/>
      </dsp:nvSpPr>
      <dsp:spPr>
        <a:xfrm>
          <a:off x="4038656" y="2540083"/>
          <a:ext cx="3048353"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A756E-9910-4D0E-BC54-615DBE276618}">
      <dsp:nvSpPr>
        <dsp:cNvPr id="0" name=""/>
        <dsp:cNvSpPr/>
      </dsp:nvSpPr>
      <dsp:spPr>
        <a:xfrm>
          <a:off x="4343404" y="2829594"/>
          <a:ext cx="3048353"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Fixed-limits Resource Scheduling</a:t>
          </a:r>
        </a:p>
        <a:p>
          <a:pPr lvl="0" algn="ctr" defTabSz="933450">
            <a:lnSpc>
              <a:spcPct val="90000"/>
            </a:lnSpc>
            <a:spcBef>
              <a:spcPct val="0"/>
            </a:spcBef>
            <a:spcAft>
              <a:spcPct val="35000"/>
            </a:spcAft>
          </a:pPr>
          <a:r>
            <a:rPr lang="en-US" sz="2100" kern="1200" dirty="0" smtClean="0"/>
            <a:t>(Limited Resource Allocation)</a:t>
          </a:r>
          <a:endParaRPr lang="en-US" sz="2100" kern="1200" dirty="0"/>
        </a:p>
      </dsp:txBody>
      <dsp:txXfrm>
        <a:off x="4343404" y="2829594"/>
        <a:ext cx="3048353" cy="17416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633E78C0-9B13-4B61-82E0-80C9A9F30C0A}" type="slidenum">
              <a:rPr lang="ar-SA"/>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48132"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F342684B-CE15-4644-AE0C-0FCFF753E3A7}" type="slidenum">
              <a:rPr lang="ar-SA"/>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417EC7FB-897D-43A1-8278-13CCAB43D756}" type="slidenum">
              <a:rPr lang="ar-SA" smtClean="0"/>
              <a:pPr/>
              <a:t>1</a:t>
            </a:fld>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316B7257-44C5-4AFA-9DD1-A1372C73A9B2}" type="slidenum">
              <a:rPr lang="ar-SA" smtClean="0"/>
              <a:pPr/>
              <a:t>3</a:t>
            </a:fld>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Freeform 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Line 545"/>
          <p:cNvSpPr>
            <a:spLocks noChangeShapeType="1"/>
          </p:cNvSpPr>
          <p:nvPr userDrawn="1"/>
        </p:nvSpPr>
        <p:spPr bwMode="auto">
          <a:xfrm>
            <a:off x="685800" y="6096000"/>
            <a:ext cx="5943600" cy="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5"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6"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7"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latin typeface="Arial" charset="0"/>
            </a:endParaRPr>
          </a:p>
        </p:txBody>
      </p:sp>
      <p:sp>
        <p:nvSpPr>
          <p:cNvPr id="19"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987" r:id="rId1"/>
    <p:sldLayoutId id="2147483979" r:id="rId2"/>
    <p:sldLayoutId id="2147483988" r:id="rId3"/>
    <p:sldLayoutId id="2147483980" r:id="rId4"/>
    <p:sldLayoutId id="2147483981" r:id="rId5"/>
    <p:sldLayoutId id="2147483982" r:id="rId6"/>
    <p:sldLayoutId id="2147483983" r:id="rId7"/>
    <p:sldLayoutId id="2147483984" r:id="rId8"/>
    <p:sldLayoutId id="2147483989" r:id="rId9"/>
    <p:sldLayoutId id="2147483985" r:id="rId10"/>
    <p:sldLayoutId id="2147483986" r:id="rId11"/>
  </p:sldLayoutIdLst>
  <p:transition spd="slow"/>
  <p:timing>
    <p:tnLst>
      <p:par>
        <p:cTn id="1" dur="indefinite" restart="never" nodeType="tmRoot"/>
      </p:par>
    </p:tnLst>
  </p:timing>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80B719A-4EE5-4D0A-A8A1-748FC7B53184}" type="datetime8">
              <a:rPr lang="en-US"/>
              <a:pPr/>
              <a:t>10/24/2010 1:15 PM</a:t>
            </a:fld>
            <a:endParaRPr lang="en-US"/>
          </a:p>
        </p:txBody>
      </p:sp>
      <p:sp>
        <p:nvSpPr>
          <p:cNvPr id="717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86BFBB1-BF92-43C0-AE40-ADDDC8486A79}" type="slidenum">
              <a:rPr lang="ar-SA">
                <a:ea typeface="Majalla UI"/>
              </a:rPr>
              <a:pPr/>
              <a:t>1</a:t>
            </a:fld>
            <a:endParaRPr lang="en-US"/>
          </a:p>
        </p:txBody>
      </p:sp>
      <p:grpSp>
        <p:nvGrpSpPr>
          <p:cNvPr id="7172" name="Group 7"/>
          <p:cNvGrpSpPr>
            <a:grpSpLocks/>
          </p:cNvGrpSpPr>
          <p:nvPr/>
        </p:nvGrpSpPr>
        <p:grpSpPr bwMode="auto">
          <a:xfrm>
            <a:off x="1828800" y="2362200"/>
            <a:ext cx="6629400" cy="1828800"/>
            <a:chOff x="1676400" y="2362200"/>
            <a:chExt cx="6629400" cy="1828800"/>
          </a:xfrm>
        </p:grpSpPr>
        <p:sp>
          <p:nvSpPr>
            <p:cNvPr id="556035" name="AutoShape 3"/>
            <p:cNvSpPr>
              <a:spLocks noChangeArrowheads="1"/>
            </p:cNvSpPr>
            <p:nvPr/>
          </p:nvSpPr>
          <p:spPr bwMode="auto">
            <a:xfrm>
              <a:off x="1676400" y="2362200"/>
              <a:ext cx="6629400" cy="1828800"/>
            </a:xfrm>
            <a:prstGeom prst="roundRect">
              <a:avLst>
                <a:gd name="adj" fmla="val 16667"/>
              </a:avLst>
            </a:prstGeom>
            <a:solidFill>
              <a:srgbClr val="0D078F"/>
            </a:solidFill>
            <a:ln w="9525">
              <a:noFill/>
              <a:round/>
              <a:headEnd/>
              <a:tailEnd/>
            </a:ln>
            <a:effectLst>
              <a:outerShdw dist="107763" dir="2700000" algn="ctr" rotWithShape="0">
                <a:schemeClr val="bg2"/>
              </a:outerShdw>
            </a:effectLst>
          </p:spPr>
          <p:txBody>
            <a:bodyPr wrap="none" lIns="0" tIns="0" rIns="0" bIns="0" anchor="ctr"/>
            <a:lstStyle/>
            <a:p>
              <a:pPr>
                <a:defRPr/>
              </a:pPr>
              <a:endParaRPr lang="en-US" dirty="0">
                <a:latin typeface="Arial" charset="0"/>
              </a:endParaRPr>
            </a:p>
          </p:txBody>
        </p:sp>
        <p:sp>
          <p:nvSpPr>
            <p:cNvPr id="7175" name="Rectangle 4"/>
            <p:cNvSpPr>
              <a:spLocks noChangeArrowheads="1"/>
            </p:cNvSpPr>
            <p:nvPr/>
          </p:nvSpPr>
          <p:spPr bwMode="auto">
            <a:xfrm>
              <a:off x="1905000" y="2590800"/>
              <a:ext cx="6172200" cy="1319389"/>
            </a:xfrm>
            <a:prstGeom prst="rect">
              <a:avLst/>
            </a:prstGeom>
            <a:solidFill>
              <a:srgbClr val="0D078F"/>
            </a:solidFill>
            <a:ln w="9525">
              <a:noFill/>
              <a:miter lim="800000"/>
              <a:headEnd/>
              <a:tailEnd/>
            </a:ln>
          </p:spPr>
          <p:txBody>
            <a:bodyPr lIns="0" tIns="0" rIns="0" bIns="0"/>
            <a:lstStyle/>
            <a:p>
              <a:pPr marL="381000" indent="-381000" algn="ctr">
                <a:spcBef>
                  <a:spcPct val="20000"/>
                </a:spcBef>
                <a:buClr>
                  <a:srgbClr val="007AC2"/>
                </a:buClr>
                <a:buSzPct val="120000"/>
              </a:pPr>
              <a:r>
                <a:rPr lang="de-DE" sz="3600" b="1">
                  <a:solidFill>
                    <a:schemeClr val="bg1"/>
                  </a:solidFill>
                </a:rPr>
                <a:t>Allocate and Level Project Resources</a:t>
              </a:r>
            </a:p>
          </p:txBody>
        </p:sp>
      </p:grpSp>
      <p:sp>
        <p:nvSpPr>
          <p:cNvPr id="7173" name="Line 5"/>
          <p:cNvSpPr>
            <a:spLocks noChangeShapeType="1"/>
          </p:cNvSpPr>
          <p:nvPr/>
        </p:nvSpPr>
        <p:spPr bwMode="auto">
          <a:xfrm>
            <a:off x="7010400" y="990600"/>
            <a:ext cx="0" cy="1371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B225DC9-F291-4B63-84D0-191459928E8F}" type="datetime8">
              <a:rPr lang="en-US"/>
              <a:pPr/>
              <a:t>10/24/2010 1:15 PM</a:t>
            </a:fld>
            <a:endParaRPr lang="en-US"/>
          </a:p>
        </p:txBody>
      </p:sp>
      <p:sp>
        <p:nvSpPr>
          <p:cNvPr id="1536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F74B1D8-F50F-41C5-A334-01B5F8765AB1}" type="slidenum">
              <a:rPr lang="ar-SA">
                <a:ea typeface="Majalla UI"/>
              </a:rPr>
              <a:pPr/>
              <a:t>10</a:t>
            </a:fld>
            <a:endParaRPr lang="en-US"/>
          </a:p>
        </p:txBody>
      </p:sp>
      <p:sp>
        <p:nvSpPr>
          <p:cNvPr id="534530" name="Rectangle 2"/>
          <p:cNvSpPr>
            <a:spLocks noChangeArrowheads="1"/>
          </p:cNvSpPr>
          <p:nvPr/>
        </p:nvSpPr>
        <p:spPr bwMode="auto">
          <a:xfrm>
            <a:off x="685800" y="323850"/>
            <a:ext cx="5638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Project Resource Requirement</a:t>
            </a:r>
          </a:p>
        </p:txBody>
      </p:sp>
      <p:sp>
        <p:nvSpPr>
          <p:cNvPr id="1536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14400" y="1197114"/>
            <a:ext cx="7848600" cy="707886"/>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000" b="1" dirty="0">
                <a:solidFill>
                  <a:srgbClr val="990000"/>
                </a:solidFill>
                <a:effectLst>
                  <a:outerShdw blurRad="38100" dist="38100" dir="2700000" algn="tl">
                    <a:srgbClr val="C0C0C0"/>
                  </a:outerShdw>
                </a:effectLst>
                <a:latin typeface="Arial" charset="0"/>
              </a:rPr>
              <a:t>Project Resource Requirement = Resource Loading Diagram = Resource Histogram and S curve</a:t>
            </a:r>
          </a:p>
        </p:txBody>
      </p:sp>
      <p:sp>
        <p:nvSpPr>
          <p:cNvPr id="7" name="TextBox 6"/>
          <p:cNvSpPr txBox="1"/>
          <p:nvPr/>
        </p:nvSpPr>
        <p:spPr>
          <a:xfrm>
            <a:off x="914400" y="2050971"/>
            <a:ext cx="7848600" cy="3816429"/>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200" b="1" dirty="0">
                <a:solidFill>
                  <a:srgbClr val="990000"/>
                </a:solidFill>
                <a:effectLst>
                  <a:outerShdw blurRad="38100" dist="38100" dir="2700000" algn="tl">
                    <a:srgbClr val="C0C0C0"/>
                  </a:outerShdw>
                </a:effectLst>
                <a:latin typeface="Arial" charset="0"/>
              </a:rPr>
              <a:t>We need:</a:t>
            </a:r>
          </a:p>
          <a:p>
            <a:pPr marL="358775" indent="-358775" algn="just">
              <a:buClr>
                <a:srgbClr val="FF0000"/>
              </a:buClr>
              <a:buFont typeface="Wingdings" pitchFamily="2" charset="2"/>
              <a:buChar char="Ø"/>
              <a:defRPr/>
            </a:pPr>
            <a:r>
              <a:rPr lang="en-US" sz="2200" dirty="0">
                <a:solidFill>
                  <a:schemeClr val="tx1"/>
                </a:solidFill>
                <a:latin typeface="Arial" charset="0"/>
              </a:rPr>
              <a:t>Project network.</a:t>
            </a:r>
          </a:p>
          <a:p>
            <a:pPr marL="358775" indent="-358775" algn="just">
              <a:buClr>
                <a:srgbClr val="FF0000"/>
              </a:buClr>
              <a:buFont typeface="Wingdings" pitchFamily="2" charset="2"/>
              <a:buChar char="Ø"/>
              <a:defRPr/>
            </a:pPr>
            <a:r>
              <a:rPr lang="en-US" sz="2200" dirty="0">
                <a:solidFill>
                  <a:schemeClr val="tx1"/>
                </a:solidFill>
                <a:latin typeface="Arial" charset="0"/>
              </a:rPr>
              <a:t>Resource requirement for each activity.</a:t>
            </a:r>
          </a:p>
          <a:p>
            <a:pPr marL="358775" indent="-358775" algn="just">
              <a:buClr>
                <a:srgbClr val="FF0000"/>
              </a:buClr>
              <a:buFont typeface="Wingdings" pitchFamily="2" charset="2"/>
              <a:buChar char="Ø"/>
              <a:defRPr/>
            </a:pPr>
            <a:r>
              <a:rPr lang="en-US" sz="2200" dirty="0">
                <a:solidFill>
                  <a:schemeClr val="tx1"/>
                </a:solidFill>
                <a:latin typeface="Arial" charset="0"/>
              </a:rPr>
              <a:t>Bar chart or time-scaled network.</a:t>
            </a:r>
          </a:p>
          <a:p>
            <a:pPr algn="just">
              <a:buClr>
                <a:srgbClr val="FF0000"/>
              </a:buClr>
              <a:defRPr/>
            </a:pPr>
            <a:endParaRPr lang="en-US" sz="2200" b="1" dirty="0">
              <a:solidFill>
                <a:srgbClr val="990000"/>
              </a:solidFill>
              <a:effectLst>
                <a:outerShdw blurRad="38100" dist="38100" dir="2700000" algn="tl">
                  <a:srgbClr val="C0C0C0"/>
                </a:outerShdw>
              </a:effectLst>
              <a:latin typeface="Arial" charset="0"/>
            </a:endParaRPr>
          </a:p>
          <a:p>
            <a:pPr algn="just">
              <a:buClr>
                <a:srgbClr val="FF0000"/>
              </a:buClr>
              <a:defRPr/>
            </a:pPr>
            <a:r>
              <a:rPr lang="en-US" sz="2200" b="1" dirty="0">
                <a:solidFill>
                  <a:srgbClr val="990000"/>
                </a:solidFill>
                <a:effectLst>
                  <a:outerShdw blurRad="38100" dist="38100" dir="2700000" algn="tl">
                    <a:srgbClr val="C0C0C0"/>
                  </a:outerShdw>
                </a:effectLst>
                <a:latin typeface="Arial" charset="0"/>
              </a:rPr>
              <a:t>We make:</a:t>
            </a:r>
          </a:p>
          <a:p>
            <a:pPr marL="358775" indent="-358775" algn="just">
              <a:buClr>
                <a:srgbClr val="FF0000"/>
              </a:buClr>
              <a:buFont typeface="Wingdings" pitchFamily="2" charset="2"/>
              <a:buChar char="Ø"/>
              <a:defRPr/>
            </a:pPr>
            <a:r>
              <a:rPr lang="en-US" sz="2200" dirty="0">
                <a:solidFill>
                  <a:schemeClr val="tx1"/>
                </a:solidFill>
                <a:latin typeface="Arial" charset="0"/>
              </a:rPr>
              <a:t>Resource loading diagram (a diagram that highlights the period-by-period resource implications of a particular project schedule).</a:t>
            </a:r>
          </a:p>
          <a:p>
            <a:pPr marL="358775" indent="-358775" algn="just">
              <a:buClr>
                <a:srgbClr val="FF0000"/>
              </a:buClr>
              <a:buFont typeface="Wingdings" pitchFamily="2" charset="2"/>
              <a:buChar char="Ø"/>
              <a:defRPr/>
            </a:pPr>
            <a:r>
              <a:rPr lang="en-US" sz="2200" dirty="0">
                <a:solidFill>
                  <a:schemeClr val="tx1"/>
                </a:solidFill>
                <a:latin typeface="Arial" charset="0"/>
              </a:rPr>
              <a:t>Period-by-period total requirements of units of resources.</a:t>
            </a:r>
          </a:p>
          <a:p>
            <a:pPr marL="358775" indent="-358775" algn="just">
              <a:buClr>
                <a:srgbClr val="FF0000"/>
              </a:buClr>
              <a:buFont typeface="Wingdings" pitchFamily="2" charset="2"/>
              <a:buChar char="Ø"/>
              <a:defRPr/>
            </a:pPr>
            <a:r>
              <a:rPr lang="en-US" sz="2200" dirty="0">
                <a:solidFill>
                  <a:schemeClr val="tx1"/>
                </a:solidFill>
                <a:latin typeface="Arial" charset="0"/>
              </a:rPr>
              <a:t>Cumulative resource requirement curve (S curve).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120C948-1165-4754-9961-169F422FE943}" type="datetime8">
              <a:rPr lang="en-US"/>
              <a:pPr/>
              <a:t>10/24/2010 1:15 PM</a:t>
            </a:fld>
            <a:endParaRPr lang="en-US"/>
          </a:p>
        </p:txBody>
      </p:sp>
      <p:sp>
        <p:nvSpPr>
          <p:cNvPr id="1638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996D4C5-3823-438E-909B-BD722AB235C9}" type="slidenum">
              <a:rPr lang="ar-SA">
                <a:ea typeface="Majalla UI"/>
              </a:rPr>
              <a:pPr/>
              <a:t>11</a:t>
            </a:fld>
            <a:endParaRPr lang="en-US"/>
          </a:p>
        </p:txBody>
      </p:sp>
      <p:sp>
        <p:nvSpPr>
          <p:cNvPr id="534530" name="Rectangle 2"/>
          <p:cNvSpPr>
            <a:spLocks noChangeArrowheads="1"/>
          </p:cNvSpPr>
          <p:nvPr/>
        </p:nvSpPr>
        <p:spPr bwMode="auto">
          <a:xfrm>
            <a:off x="685800" y="323850"/>
            <a:ext cx="5181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Loading Diagram</a:t>
            </a:r>
          </a:p>
        </p:txBody>
      </p:sp>
      <p:sp>
        <p:nvSpPr>
          <p:cNvPr id="1639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6392"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6393" name="Group 1"/>
          <p:cNvGrpSpPr>
            <a:grpSpLocks noChangeAspect="1"/>
          </p:cNvGrpSpPr>
          <p:nvPr/>
        </p:nvGrpSpPr>
        <p:grpSpPr bwMode="auto">
          <a:xfrm>
            <a:off x="912813" y="1371600"/>
            <a:ext cx="8002587" cy="4191000"/>
            <a:chOff x="1455" y="2590"/>
            <a:chExt cx="9085" cy="3815"/>
          </a:xfrm>
        </p:grpSpPr>
        <p:sp>
          <p:nvSpPr>
            <p:cNvPr id="16394" name="AutoShape 152"/>
            <p:cNvSpPr>
              <a:spLocks noChangeAspect="1" noChangeArrowheads="1" noTextEdit="1"/>
            </p:cNvSpPr>
            <p:nvPr/>
          </p:nvSpPr>
          <p:spPr bwMode="auto">
            <a:xfrm>
              <a:off x="1455" y="2590"/>
              <a:ext cx="9000" cy="3746"/>
            </a:xfrm>
            <a:prstGeom prst="rect">
              <a:avLst/>
            </a:prstGeom>
            <a:noFill/>
            <a:ln w="9525">
              <a:noFill/>
              <a:miter lim="800000"/>
              <a:headEnd/>
              <a:tailEnd/>
            </a:ln>
          </p:spPr>
          <p:txBody>
            <a:bodyPr/>
            <a:lstStyle/>
            <a:p>
              <a:endParaRPr lang="en-US"/>
            </a:p>
          </p:txBody>
        </p:sp>
        <p:grpSp>
          <p:nvGrpSpPr>
            <p:cNvPr id="16395" name="Group 144"/>
            <p:cNvGrpSpPr>
              <a:grpSpLocks/>
            </p:cNvGrpSpPr>
            <p:nvPr/>
          </p:nvGrpSpPr>
          <p:grpSpPr bwMode="auto">
            <a:xfrm>
              <a:off x="2894" y="3166"/>
              <a:ext cx="865" cy="649"/>
              <a:chOff x="2031" y="3382"/>
              <a:chExt cx="865" cy="649"/>
            </a:xfrm>
          </p:grpSpPr>
          <p:sp>
            <p:nvSpPr>
              <p:cNvPr id="16538" name="Text Box 15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9" name="Text Box 15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40" name="Text Box 14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1" name="Text Box 14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42" name="Text Box 14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3" name="Text Box 14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4" name="Text Box 14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A</a:t>
                </a:r>
                <a:endParaRPr lang="en-US" sz="1300"/>
              </a:p>
            </p:txBody>
          </p:sp>
        </p:grpSp>
        <p:sp>
          <p:nvSpPr>
            <p:cNvPr id="16396" name="Text Box 143"/>
            <p:cNvSpPr txBox="1">
              <a:spLocks noChangeArrowheads="1"/>
            </p:cNvSpPr>
            <p:nvPr/>
          </p:nvSpPr>
          <p:spPr bwMode="auto">
            <a:xfrm>
              <a:off x="2894" y="3899"/>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397" name="Group 133"/>
            <p:cNvGrpSpPr>
              <a:grpSpLocks/>
            </p:cNvGrpSpPr>
            <p:nvPr/>
          </p:nvGrpSpPr>
          <p:grpSpPr bwMode="auto">
            <a:xfrm>
              <a:off x="1599" y="4102"/>
              <a:ext cx="865" cy="916"/>
              <a:chOff x="1815" y="4102"/>
              <a:chExt cx="865" cy="916"/>
            </a:xfrm>
          </p:grpSpPr>
          <p:sp>
            <p:nvSpPr>
              <p:cNvPr id="16529" name="Text Box 142"/>
              <p:cNvSpPr txBox="1">
                <a:spLocks noChangeArrowheads="1"/>
              </p:cNvSpPr>
              <p:nvPr/>
            </p:nvSpPr>
            <p:spPr bwMode="auto">
              <a:xfrm>
                <a:off x="1815" y="4801"/>
                <a:ext cx="865" cy="217"/>
              </a:xfrm>
              <a:prstGeom prst="rect">
                <a:avLst/>
              </a:prstGeom>
              <a:noFill/>
              <a:ln w="9525">
                <a:noFill/>
                <a:miter lim="800000"/>
                <a:headEnd/>
                <a:tailEnd/>
              </a:ln>
            </p:spPr>
            <p:txBody>
              <a:bodyPr lIns="0" tIns="0" rIns="0" bIns="0"/>
              <a:lstStyle/>
              <a:p>
                <a:pPr algn="ctr"/>
                <a:r>
                  <a:rPr lang="en-US" sz="1300">
                    <a:cs typeface="Times New Roman" pitchFamily="18" charset="0"/>
                  </a:rPr>
                  <a:t>0 R</a:t>
                </a:r>
                <a:endParaRPr lang="en-US" sz="1300"/>
              </a:p>
            </p:txBody>
          </p:sp>
          <p:grpSp>
            <p:nvGrpSpPr>
              <p:cNvPr id="16530" name="Group 134"/>
              <p:cNvGrpSpPr>
                <a:grpSpLocks/>
              </p:cNvGrpSpPr>
              <p:nvPr/>
            </p:nvGrpSpPr>
            <p:grpSpPr bwMode="auto">
              <a:xfrm>
                <a:off x="1815" y="4102"/>
                <a:ext cx="865" cy="649"/>
                <a:chOff x="2031" y="3382"/>
                <a:chExt cx="865" cy="649"/>
              </a:xfrm>
            </p:grpSpPr>
            <p:sp>
              <p:nvSpPr>
                <p:cNvPr id="16531" name="Text Box 141"/>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2" name="Text Box 140"/>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3" name="Text Box 139"/>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4" name="Text Box 138"/>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5" name="Text Box 137"/>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6" name="Text Box 136"/>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7" name="Text Box 135"/>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START</a:t>
                  </a:r>
                  <a:endParaRPr lang="en-US" sz="1300"/>
                </a:p>
              </p:txBody>
            </p:sp>
          </p:grpSp>
        </p:grpSp>
        <p:grpSp>
          <p:nvGrpSpPr>
            <p:cNvPr id="16398" name="Group 123"/>
            <p:cNvGrpSpPr>
              <a:grpSpLocks/>
            </p:cNvGrpSpPr>
            <p:nvPr/>
          </p:nvGrpSpPr>
          <p:grpSpPr bwMode="auto">
            <a:xfrm>
              <a:off x="2894" y="5470"/>
              <a:ext cx="865" cy="935"/>
              <a:chOff x="3255" y="4968"/>
              <a:chExt cx="865" cy="935"/>
            </a:xfrm>
          </p:grpSpPr>
          <p:sp>
            <p:nvSpPr>
              <p:cNvPr id="16520" name="Text Box 132"/>
              <p:cNvSpPr txBox="1">
                <a:spLocks noChangeArrowheads="1"/>
              </p:cNvSpPr>
              <p:nvPr/>
            </p:nvSpPr>
            <p:spPr bwMode="auto">
              <a:xfrm>
                <a:off x="3255" y="5686"/>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521" name="Group 124"/>
              <p:cNvGrpSpPr>
                <a:grpSpLocks/>
              </p:cNvGrpSpPr>
              <p:nvPr/>
            </p:nvGrpSpPr>
            <p:grpSpPr bwMode="auto">
              <a:xfrm>
                <a:off x="3255" y="4968"/>
                <a:ext cx="865" cy="649"/>
                <a:chOff x="2031" y="3382"/>
                <a:chExt cx="865" cy="649"/>
              </a:xfrm>
            </p:grpSpPr>
            <p:sp>
              <p:nvSpPr>
                <p:cNvPr id="16522" name="Text Box 131"/>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23" name="Text Box 130"/>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24" name="Text Box 129"/>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25" name="Text Box 128"/>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26" name="Text Box 127"/>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27" name="Text Box 126"/>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28" name="Text Box 125"/>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B</a:t>
                  </a:r>
                  <a:endParaRPr lang="en-US" sz="1300"/>
                </a:p>
              </p:txBody>
            </p:sp>
          </p:grpSp>
        </p:grpSp>
        <p:sp>
          <p:nvSpPr>
            <p:cNvPr id="16399" name="Text Box 122"/>
            <p:cNvSpPr txBox="1">
              <a:spLocks noChangeArrowheads="1"/>
            </p:cNvSpPr>
            <p:nvPr/>
          </p:nvSpPr>
          <p:spPr bwMode="auto">
            <a:xfrm>
              <a:off x="4190" y="3344"/>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00" name="Group 114"/>
            <p:cNvGrpSpPr>
              <a:grpSpLocks/>
            </p:cNvGrpSpPr>
            <p:nvPr/>
          </p:nvGrpSpPr>
          <p:grpSpPr bwMode="auto">
            <a:xfrm>
              <a:off x="4190" y="2660"/>
              <a:ext cx="865" cy="649"/>
              <a:chOff x="2031" y="3382"/>
              <a:chExt cx="865" cy="649"/>
            </a:xfrm>
          </p:grpSpPr>
          <p:sp>
            <p:nvSpPr>
              <p:cNvPr id="16513" name="Text Box 12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14" name="Text Box 12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15" name="Text Box 11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16" name="Text Box 11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17" name="Text Box 11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6</a:t>
                </a:r>
                <a:endParaRPr lang="en-US" sz="1300"/>
              </a:p>
            </p:txBody>
          </p:sp>
          <p:sp>
            <p:nvSpPr>
              <p:cNvPr id="16518" name="Text Box 11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19" name="Text Box 11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C</a:t>
                </a:r>
                <a:endParaRPr lang="en-US" sz="1300"/>
              </a:p>
            </p:txBody>
          </p:sp>
        </p:grpSp>
        <p:grpSp>
          <p:nvGrpSpPr>
            <p:cNvPr id="16401" name="Group 104"/>
            <p:cNvGrpSpPr>
              <a:grpSpLocks/>
            </p:cNvGrpSpPr>
            <p:nvPr/>
          </p:nvGrpSpPr>
          <p:grpSpPr bwMode="auto">
            <a:xfrm>
              <a:off x="4190" y="3670"/>
              <a:ext cx="865" cy="932"/>
              <a:chOff x="1815" y="4102"/>
              <a:chExt cx="865" cy="932"/>
            </a:xfrm>
          </p:grpSpPr>
          <p:sp>
            <p:nvSpPr>
              <p:cNvPr id="16504" name="Text Box 113"/>
              <p:cNvSpPr txBox="1">
                <a:spLocks noChangeArrowheads="1"/>
              </p:cNvSpPr>
              <p:nvPr/>
            </p:nvSpPr>
            <p:spPr bwMode="auto">
              <a:xfrm>
                <a:off x="1815" y="4817"/>
                <a:ext cx="865" cy="217"/>
              </a:xfrm>
              <a:prstGeom prst="rect">
                <a:avLst/>
              </a:prstGeom>
              <a:noFill/>
              <a:ln w="9525">
                <a:noFill/>
                <a:miter lim="800000"/>
                <a:headEnd/>
                <a:tailEnd/>
              </a:ln>
            </p:spPr>
            <p:txBody>
              <a:bodyPr lIns="0" tIns="0" rIns="0" bIns="0"/>
              <a:lstStyle/>
              <a:p>
                <a:pPr algn="ctr"/>
                <a:r>
                  <a:rPr lang="en-US" sz="1300">
                    <a:cs typeface="Times New Roman" pitchFamily="18" charset="0"/>
                  </a:rPr>
                  <a:t>4 R</a:t>
                </a:r>
                <a:endParaRPr lang="en-US" sz="1300"/>
              </a:p>
            </p:txBody>
          </p:sp>
          <p:grpSp>
            <p:nvGrpSpPr>
              <p:cNvPr id="16505" name="Group 105"/>
              <p:cNvGrpSpPr>
                <a:grpSpLocks/>
              </p:cNvGrpSpPr>
              <p:nvPr/>
            </p:nvGrpSpPr>
            <p:grpSpPr bwMode="auto">
              <a:xfrm>
                <a:off x="1815" y="4102"/>
                <a:ext cx="865" cy="649"/>
                <a:chOff x="2031" y="3382"/>
                <a:chExt cx="865" cy="649"/>
              </a:xfrm>
            </p:grpSpPr>
            <p:sp>
              <p:nvSpPr>
                <p:cNvPr id="16506" name="Text Box 11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07" name="Text Box 11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08" name="Text Box 11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09" name="Text Box 10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510" name="Text Box 10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2</a:t>
                  </a:r>
                  <a:endParaRPr lang="en-US" sz="1300"/>
                </a:p>
              </p:txBody>
            </p:sp>
            <p:sp>
              <p:nvSpPr>
                <p:cNvPr id="16511" name="Text Box 10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512" name="Text Box 10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D</a:t>
                  </a:r>
                  <a:endParaRPr lang="en-US" sz="1300"/>
                </a:p>
              </p:txBody>
            </p:sp>
          </p:grpSp>
        </p:grpSp>
        <p:grpSp>
          <p:nvGrpSpPr>
            <p:cNvPr id="16402" name="Group 94"/>
            <p:cNvGrpSpPr>
              <a:grpSpLocks/>
            </p:cNvGrpSpPr>
            <p:nvPr/>
          </p:nvGrpSpPr>
          <p:grpSpPr bwMode="auto">
            <a:xfrm>
              <a:off x="4190" y="5470"/>
              <a:ext cx="865" cy="935"/>
              <a:chOff x="1815" y="4102"/>
              <a:chExt cx="865" cy="935"/>
            </a:xfrm>
          </p:grpSpPr>
          <p:sp>
            <p:nvSpPr>
              <p:cNvPr id="16495" name="Text Box 103"/>
              <p:cNvSpPr txBox="1">
                <a:spLocks noChangeArrowheads="1"/>
              </p:cNvSpPr>
              <p:nvPr/>
            </p:nvSpPr>
            <p:spPr bwMode="auto">
              <a:xfrm>
                <a:off x="1815" y="4820"/>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96" name="Group 95"/>
              <p:cNvGrpSpPr>
                <a:grpSpLocks/>
              </p:cNvGrpSpPr>
              <p:nvPr/>
            </p:nvGrpSpPr>
            <p:grpSpPr bwMode="auto">
              <a:xfrm>
                <a:off x="1815" y="4102"/>
                <a:ext cx="865" cy="649"/>
                <a:chOff x="2031" y="3382"/>
                <a:chExt cx="865" cy="649"/>
              </a:xfrm>
            </p:grpSpPr>
            <p:sp>
              <p:nvSpPr>
                <p:cNvPr id="16497" name="Text Box 10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98" name="Text Box 10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99" name="Text Box 10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00" name="Text Box 9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01" name="Text Box 9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02" name="Text Box 9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503" name="Text Box 9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G</a:t>
                  </a:r>
                  <a:endParaRPr lang="en-US" sz="1300"/>
                </a:p>
              </p:txBody>
            </p:sp>
          </p:grpSp>
        </p:grpSp>
        <p:grpSp>
          <p:nvGrpSpPr>
            <p:cNvPr id="16403" name="Group 84"/>
            <p:cNvGrpSpPr>
              <a:grpSpLocks/>
            </p:cNvGrpSpPr>
            <p:nvPr/>
          </p:nvGrpSpPr>
          <p:grpSpPr bwMode="auto">
            <a:xfrm>
              <a:off x="5487" y="4676"/>
              <a:ext cx="865" cy="897"/>
              <a:chOff x="1815" y="4102"/>
              <a:chExt cx="865" cy="897"/>
            </a:xfrm>
          </p:grpSpPr>
          <p:sp>
            <p:nvSpPr>
              <p:cNvPr id="16486" name="Text Box 93"/>
              <p:cNvSpPr txBox="1">
                <a:spLocks noChangeArrowheads="1"/>
              </p:cNvSpPr>
              <p:nvPr/>
            </p:nvSpPr>
            <p:spPr bwMode="auto">
              <a:xfrm>
                <a:off x="1815" y="4782"/>
                <a:ext cx="865" cy="217"/>
              </a:xfrm>
              <a:prstGeom prst="rect">
                <a:avLst/>
              </a:prstGeom>
              <a:noFill/>
              <a:ln w="9525">
                <a:noFill/>
                <a:miter lim="800000"/>
                <a:headEnd/>
                <a:tailEnd/>
              </a:ln>
            </p:spPr>
            <p:txBody>
              <a:bodyPr lIns="0" tIns="0" rIns="0" bIns="0"/>
              <a:lstStyle/>
              <a:p>
                <a:pPr algn="ctr"/>
                <a:r>
                  <a:rPr lang="en-US" sz="1300">
                    <a:cs typeface="Times New Roman" pitchFamily="18" charset="0"/>
                  </a:rPr>
                  <a:t>1 R</a:t>
                </a:r>
                <a:endParaRPr lang="en-US" sz="1300"/>
              </a:p>
            </p:txBody>
          </p:sp>
          <p:grpSp>
            <p:nvGrpSpPr>
              <p:cNvPr id="16487" name="Group 85"/>
              <p:cNvGrpSpPr>
                <a:grpSpLocks/>
              </p:cNvGrpSpPr>
              <p:nvPr/>
            </p:nvGrpSpPr>
            <p:grpSpPr bwMode="auto">
              <a:xfrm>
                <a:off x="1815" y="4102"/>
                <a:ext cx="865" cy="649"/>
                <a:chOff x="2031" y="3382"/>
                <a:chExt cx="865" cy="649"/>
              </a:xfrm>
            </p:grpSpPr>
            <p:sp>
              <p:nvSpPr>
                <p:cNvPr id="16488" name="Text Box 9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9" name="Text Box 9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90" name="Text Box 9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491" name="Text Box 8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492" name="Text Box 8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93" name="Text Box 8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94" name="Text Box 8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F</a:t>
                  </a:r>
                  <a:endParaRPr lang="en-US" sz="1300"/>
                </a:p>
              </p:txBody>
            </p:sp>
          </p:grpSp>
        </p:grpSp>
        <p:grpSp>
          <p:nvGrpSpPr>
            <p:cNvPr id="16404" name="Group 74"/>
            <p:cNvGrpSpPr>
              <a:grpSpLocks/>
            </p:cNvGrpSpPr>
            <p:nvPr/>
          </p:nvGrpSpPr>
          <p:grpSpPr bwMode="auto">
            <a:xfrm>
              <a:off x="5487" y="3672"/>
              <a:ext cx="865" cy="930"/>
              <a:chOff x="1815" y="4102"/>
              <a:chExt cx="865" cy="930"/>
            </a:xfrm>
          </p:grpSpPr>
          <p:sp>
            <p:nvSpPr>
              <p:cNvPr id="16477" name="Text Box 83"/>
              <p:cNvSpPr txBox="1">
                <a:spLocks noChangeArrowheads="1"/>
              </p:cNvSpPr>
              <p:nvPr/>
            </p:nvSpPr>
            <p:spPr bwMode="auto">
              <a:xfrm>
                <a:off x="1815" y="481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478" name="Group 75"/>
              <p:cNvGrpSpPr>
                <a:grpSpLocks/>
              </p:cNvGrpSpPr>
              <p:nvPr/>
            </p:nvGrpSpPr>
            <p:grpSpPr bwMode="auto">
              <a:xfrm>
                <a:off x="1815" y="4102"/>
                <a:ext cx="865" cy="649"/>
                <a:chOff x="2031" y="3382"/>
                <a:chExt cx="865" cy="649"/>
              </a:xfrm>
            </p:grpSpPr>
            <p:sp>
              <p:nvSpPr>
                <p:cNvPr id="16479" name="Text Box 8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0" name="Text Box 8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1" name="Text Box 8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482" name="Text Box 7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483" name="Text Box 7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84" name="Text Box 7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85" name="Text Box 7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a:t>
                  </a:r>
                  <a:endParaRPr lang="en-US" sz="1300"/>
                </a:p>
              </p:txBody>
            </p:sp>
          </p:grpSp>
        </p:grpSp>
        <p:sp>
          <p:nvSpPr>
            <p:cNvPr id="16405" name="Text Box 73"/>
            <p:cNvSpPr txBox="1">
              <a:spLocks noChangeArrowheads="1"/>
            </p:cNvSpPr>
            <p:nvPr/>
          </p:nvSpPr>
          <p:spPr bwMode="auto">
            <a:xfrm>
              <a:off x="5487" y="3344"/>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06" name="Group 65"/>
            <p:cNvGrpSpPr>
              <a:grpSpLocks/>
            </p:cNvGrpSpPr>
            <p:nvPr/>
          </p:nvGrpSpPr>
          <p:grpSpPr bwMode="auto">
            <a:xfrm>
              <a:off x="5487" y="2660"/>
              <a:ext cx="865" cy="649"/>
              <a:chOff x="2031" y="3382"/>
              <a:chExt cx="865" cy="649"/>
            </a:xfrm>
          </p:grpSpPr>
          <p:sp>
            <p:nvSpPr>
              <p:cNvPr id="16470" name="Text Box 72"/>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71" name="Text Box 71"/>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72" name="Text Box 70"/>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73" name="Text Box 69"/>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74" name="Text Box 68"/>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75" name="Text Box 67"/>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76" name="Text Box 66"/>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I</a:t>
                </a:r>
                <a:endParaRPr lang="en-US" sz="1300"/>
              </a:p>
            </p:txBody>
          </p:sp>
        </p:grpSp>
        <p:sp>
          <p:nvSpPr>
            <p:cNvPr id="16407" name="Text Box 64"/>
            <p:cNvSpPr txBox="1">
              <a:spLocks noChangeArrowheads="1"/>
            </p:cNvSpPr>
            <p:nvPr/>
          </p:nvSpPr>
          <p:spPr bwMode="auto">
            <a:xfrm>
              <a:off x="6782" y="438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4 R</a:t>
              </a:r>
              <a:endParaRPr lang="en-US" sz="1300"/>
            </a:p>
          </p:txBody>
        </p:sp>
        <p:grpSp>
          <p:nvGrpSpPr>
            <p:cNvPr id="16408" name="Group 56"/>
            <p:cNvGrpSpPr>
              <a:grpSpLocks/>
            </p:cNvGrpSpPr>
            <p:nvPr/>
          </p:nvGrpSpPr>
          <p:grpSpPr bwMode="auto">
            <a:xfrm>
              <a:off x="6782" y="3672"/>
              <a:ext cx="865" cy="649"/>
              <a:chOff x="2031" y="3382"/>
              <a:chExt cx="865" cy="649"/>
            </a:xfrm>
          </p:grpSpPr>
          <p:sp>
            <p:nvSpPr>
              <p:cNvPr id="16463" name="Text Box 63"/>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64" name="Text Box 62"/>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65" name="Text Box 61"/>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6" name="Text Box 60"/>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67" name="Text Box 59"/>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2</a:t>
                </a:r>
                <a:endParaRPr lang="en-US" sz="1300"/>
              </a:p>
            </p:txBody>
          </p:sp>
          <p:sp>
            <p:nvSpPr>
              <p:cNvPr id="16468" name="Text Box 58"/>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9" name="Text Box 57"/>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J</a:t>
                </a:r>
                <a:endParaRPr lang="en-US" sz="1300"/>
              </a:p>
            </p:txBody>
          </p:sp>
        </p:grpSp>
        <p:sp>
          <p:nvSpPr>
            <p:cNvPr id="16409" name="Text Box 55"/>
            <p:cNvSpPr txBox="1">
              <a:spLocks noChangeArrowheads="1"/>
            </p:cNvSpPr>
            <p:nvPr/>
          </p:nvSpPr>
          <p:spPr bwMode="auto">
            <a:xfrm>
              <a:off x="8079" y="438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5 R</a:t>
              </a:r>
              <a:endParaRPr lang="en-US" sz="1300"/>
            </a:p>
          </p:txBody>
        </p:sp>
        <p:grpSp>
          <p:nvGrpSpPr>
            <p:cNvPr id="16410" name="Group 47"/>
            <p:cNvGrpSpPr>
              <a:grpSpLocks/>
            </p:cNvGrpSpPr>
            <p:nvPr/>
          </p:nvGrpSpPr>
          <p:grpSpPr bwMode="auto">
            <a:xfrm>
              <a:off x="8079" y="3672"/>
              <a:ext cx="865" cy="649"/>
              <a:chOff x="2031" y="3382"/>
              <a:chExt cx="865" cy="649"/>
            </a:xfrm>
          </p:grpSpPr>
          <p:sp>
            <p:nvSpPr>
              <p:cNvPr id="16456" name="Text Box 54"/>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57" name="Text Box 53"/>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8" name="Text Box 52"/>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9" name="Text Box 51"/>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0" name="Text Box 50"/>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61" name="Text Box 49"/>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62" name="Text Box 48"/>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K</a:t>
                </a:r>
                <a:endParaRPr lang="en-US" sz="1300"/>
              </a:p>
            </p:txBody>
          </p:sp>
        </p:grpSp>
        <p:grpSp>
          <p:nvGrpSpPr>
            <p:cNvPr id="16411" name="Group 37"/>
            <p:cNvGrpSpPr>
              <a:grpSpLocks/>
            </p:cNvGrpSpPr>
            <p:nvPr/>
          </p:nvGrpSpPr>
          <p:grpSpPr bwMode="auto">
            <a:xfrm>
              <a:off x="9374" y="3672"/>
              <a:ext cx="865" cy="930"/>
              <a:chOff x="1815" y="4102"/>
              <a:chExt cx="865" cy="930"/>
            </a:xfrm>
          </p:grpSpPr>
          <p:sp>
            <p:nvSpPr>
              <p:cNvPr id="16447" name="Text Box 46"/>
              <p:cNvSpPr txBox="1">
                <a:spLocks noChangeArrowheads="1"/>
              </p:cNvSpPr>
              <p:nvPr/>
            </p:nvSpPr>
            <p:spPr bwMode="auto">
              <a:xfrm>
                <a:off x="1815" y="481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0 R</a:t>
                </a:r>
                <a:endParaRPr lang="en-US" sz="1300"/>
              </a:p>
            </p:txBody>
          </p:sp>
          <p:grpSp>
            <p:nvGrpSpPr>
              <p:cNvPr id="16448" name="Group 38"/>
              <p:cNvGrpSpPr>
                <a:grpSpLocks/>
              </p:cNvGrpSpPr>
              <p:nvPr/>
            </p:nvGrpSpPr>
            <p:grpSpPr bwMode="auto">
              <a:xfrm>
                <a:off x="1815" y="4102"/>
                <a:ext cx="865" cy="649"/>
                <a:chOff x="2031" y="3382"/>
                <a:chExt cx="865" cy="649"/>
              </a:xfrm>
            </p:grpSpPr>
            <p:sp>
              <p:nvSpPr>
                <p:cNvPr id="16449" name="Text Box 4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0" name="Text Box 4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1" name="Text Box 4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2" name="Text Box 4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3" name="Text Box 4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4" name="Text Box 4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5" name="Text Box 3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FINISH</a:t>
                  </a:r>
                  <a:endParaRPr lang="en-US" sz="1300"/>
                </a:p>
              </p:txBody>
            </p:sp>
          </p:grpSp>
        </p:grpSp>
        <p:grpSp>
          <p:nvGrpSpPr>
            <p:cNvPr id="16412" name="Group 27"/>
            <p:cNvGrpSpPr>
              <a:grpSpLocks/>
            </p:cNvGrpSpPr>
            <p:nvPr/>
          </p:nvGrpSpPr>
          <p:grpSpPr bwMode="auto">
            <a:xfrm>
              <a:off x="6782" y="5470"/>
              <a:ext cx="865" cy="935"/>
              <a:chOff x="1815" y="4102"/>
              <a:chExt cx="865" cy="935"/>
            </a:xfrm>
          </p:grpSpPr>
          <p:sp>
            <p:nvSpPr>
              <p:cNvPr id="16438" name="Text Box 36"/>
              <p:cNvSpPr txBox="1">
                <a:spLocks noChangeArrowheads="1"/>
              </p:cNvSpPr>
              <p:nvPr/>
            </p:nvSpPr>
            <p:spPr bwMode="auto">
              <a:xfrm>
                <a:off x="1815" y="4820"/>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439" name="Group 28"/>
              <p:cNvGrpSpPr>
                <a:grpSpLocks/>
              </p:cNvGrpSpPr>
              <p:nvPr/>
            </p:nvGrpSpPr>
            <p:grpSpPr bwMode="auto">
              <a:xfrm>
                <a:off x="1815" y="4102"/>
                <a:ext cx="865" cy="649"/>
                <a:chOff x="2031" y="3382"/>
                <a:chExt cx="865" cy="649"/>
              </a:xfrm>
            </p:grpSpPr>
            <p:sp>
              <p:nvSpPr>
                <p:cNvPr id="16440" name="Text Box 3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41" name="Text Box 3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42" name="Text Box 3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14</a:t>
                  </a:r>
                  <a:endParaRPr lang="en-US" sz="1300"/>
                </a:p>
              </p:txBody>
            </p:sp>
            <p:sp>
              <p:nvSpPr>
                <p:cNvPr id="16443" name="Text Box 3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44" name="Text Box 3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45" name="Text Box 3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46" name="Text Box 2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H</a:t>
                  </a:r>
                  <a:endParaRPr lang="en-US" sz="1300"/>
                </a:p>
              </p:txBody>
            </p:sp>
          </p:grpSp>
        </p:grpSp>
        <p:sp>
          <p:nvSpPr>
            <p:cNvPr id="16413" name="Line 26"/>
            <p:cNvSpPr>
              <a:spLocks noChangeShapeType="1"/>
            </p:cNvSpPr>
            <p:nvPr/>
          </p:nvSpPr>
          <p:spPr bwMode="auto">
            <a:xfrm flipV="1">
              <a:off x="2464" y="3454"/>
              <a:ext cx="430" cy="936"/>
            </a:xfrm>
            <a:prstGeom prst="line">
              <a:avLst/>
            </a:prstGeom>
            <a:noFill/>
            <a:ln w="9525">
              <a:solidFill>
                <a:srgbClr val="000000"/>
              </a:solidFill>
              <a:round/>
              <a:headEnd/>
              <a:tailEnd type="stealth" w="med" len="med"/>
            </a:ln>
          </p:spPr>
          <p:txBody>
            <a:bodyPr/>
            <a:lstStyle/>
            <a:p>
              <a:endParaRPr lang="en-US"/>
            </a:p>
          </p:txBody>
        </p:sp>
        <p:sp>
          <p:nvSpPr>
            <p:cNvPr id="16414" name="Line 25"/>
            <p:cNvSpPr>
              <a:spLocks noChangeShapeType="1"/>
            </p:cNvSpPr>
            <p:nvPr/>
          </p:nvSpPr>
          <p:spPr bwMode="auto">
            <a:xfrm>
              <a:off x="2464" y="4390"/>
              <a:ext cx="430" cy="1369"/>
            </a:xfrm>
            <a:prstGeom prst="line">
              <a:avLst/>
            </a:prstGeom>
            <a:noFill/>
            <a:ln w="9525">
              <a:solidFill>
                <a:srgbClr val="000000"/>
              </a:solidFill>
              <a:round/>
              <a:headEnd/>
              <a:tailEnd type="stealth" w="med" len="med"/>
            </a:ln>
          </p:spPr>
          <p:txBody>
            <a:bodyPr/>
            <a:lstStyle/>
            <a:p>
              <a:endParaRPr lang="en-US"/>
            </a:p>
          </p:txBody>
        </p:sp>
        <p:sp>
          <p:nvSpPr>
            <p:cNvPr id="16415" name="Line 24"/>
            <p:cNvSpPr>
              <a:spLocks noChangeShapeType="1"/>
            </p:cNvSpPr>
            <p:nvPr/>
          </p:nvSpPr>
          <p:spPr bwMode="auto">
            <a:xfrm flipV="1">
              <a:off x="3759" y="2950"/>
              <a:ext cx="431" cy="504"/>
            </a:xfrm>
            <a:prstGeom prst="line">
              <a:avLst/>
            </a:prstGeom>
            <a:noFill/>
            <a:ln w="28575">
              <a:solidFill>
                <a:srgbClr val="000000"/>
              </a:solidFill>
              <a:round/>
              <a:headEnd/>
              <a:tailEnd type="stealth" w="med" len="med"/>
            </a:ln>
          </p:spPr>
          <p:txBody>
            <a:bodyPr/>
            <a:lstStyle/>
            <a:p>
              <a:endParaRPr lang="en-US"/>
            </a:p>
          </p:txBody>
        </p:sp>
        <p:sp>
          <p:nvSpPr>
            <p:cNvPr id="16416" name="Line 23"/>
            <p:cNvSpPr>
              <a:spLocks noChangeShapeType="1"/>
            </p:cNvSpPr>
            <p:nvPr/>
          </p:nvSpPr>
          <p:spPr bwMode="auto">
            <a:xfrm>
              <a:off x="3759" y="3526"/>
              <a:ext cx="431" cy="506"/>
            </a:xfrm>
            <a:prstGeom prst="line">
              <a:avLst/>
            </a:prstGeom>
            <a:noFill/>
            <a:ln w="9525">
              <a:solidFill>
                <a:srgbClr val="000000"/>
              </a:solidFill>
              <a:round/>
              <a:headEnd/>
              <a:tailEnd type="stealth" w="med" len="med"/>
            </a:ln>
          </p:spPr>
          <p:txBody>
            <a:bodyPr/>
            <a:lstStyle/>
            <a:p>
              <a:endParaRPr lang="en-US"/>
            </a:p>
          </p:txBody>
        </p:sp>
        <p:sp>
          <p:nvSpPr>
            <p:cNvPr id="16417" name="Line 22"/>
            <p:cNvSpPr>
              <a:spLocks noChangeShapeType="1"/>
            </p:cNvSpPr>
            <p:nvPr/>
          </p:nvSpPr>
          <p:spPr bwMode="auto">
            <a:xfrm>
              <a:off x="3759" y="5829"/>
              <a:ext cx="431" cy="1"/>
            </a:xfrm>
            <a:prstGeom prst="line">
              <a:avLst/>
            </a:prstGeom>
            <a:noFill/>
            <a:ln w="9525">
              <a:solidFill>
                <a:srgbClr val="000000"/>
              </a:solidFill>
              <a:round/>
              <a:headEnd/>
              <a:tailEnd type="stealth" w="med" len="med"/>
            </a:ln>
          </p:spPr>
          <p:txBody>
            <a:bodyPr/>
            <a:lstStyle/>
            <a:p>
              <a:endParaRPr lang="en-US"/>
            </a:p>
          </p:txBody>
        </p:sp>
        <p:sp>
          <p:nvSpPr>
            <p:cNvPr id="16418" name="Line 21"/>
            <p:cNvSpPr>
              <a:spLocks noChangeShapeType="1"/>
            </p:cNvSpPr>
            <p:nvPr/>
          </p:nvSpPr>
          <p:spPr bwMode="auto">
            <a:xfrm>
              <a:off x="5055" y="2950"/>
              <a:ext cx="432" cy="0"/>
            </a:xfrm>
            <a:prstGeom prst="line">
              <a:avLst/>
            </a:prstGeom>
            <a:noFill/>
            <a:ln w="28575">
              <a:solidFill>
                <a:srgbClr val="000000"/>
              </a:solidFill>
              <a:round/>
              <a:headEnd/>
              <a:tailEnd type="stealth" w="med" len="med"/>
            </a:ln>
          </p:spPr>
          <p:txBody>
            <a:bodyPr/>
            <a:lstStyle/>
            <a:p>
              <a:endParaRPr lang="en-US"/>
            </a:p>
          </p:txBody>
        </p:sp>
        <p:sp>
          <p:nvSpPr>
            <p:cNvPr id="16419" name="Line 20"/>
            <p:cNvSpPr>
              <a:spLocks noChangeShapeType="1"/>
            </p:cNvSpPr>
            <p:nvPr/>
          </p:nvSpPr>
          <p:spPr bwMode="auto">
            <a:xfrm>
              <a:off x="5055" y="3958"/>
              <a:ext cx="432" cy="1"/>
            </a:xfrm>
            <a:prstGeom prst="line">
              <a:avLst/>
            </a:prstGeom>
            <a:noFill/>
            <a:ln w="9525">
              <a:solidFill>
                <a:srgbClr val="000000"/>
              </a:solidFill>
              <a:round/>
              <a:headEnd/>
              <a:tailEnd type="stealth" w="med" len="med"/>
            </a:ln>
          </p:spPr>
          <p:txBody>
            <a:bodyPr/>
            <a:lstStyle/>
            <a:p>
              <a:endParaRPr lang="en-US"/>
            </a:p>
          </p:txBody>
        </p:sp>
        <p:sp>
          <p:nvSpPr>
            <p:cNvPr id="16420" name="Line 19"/>
            <p:cNvSpPr>
              <a:spLocks noChangeShapeType="1"/>
            </p:cNvSpPr>
            <p:nvPr/>
          </p:nvSpPr>
          <p:spPr bwMode="auto">
            <a:xfrm>
              <a:off x="5055" y="4032"/>
              <a:ext cx="432" cy="1006"/>
            </a:xfrm>
            <a:prstGeom prst="line">
              <a:avLst/>
            </a:prstGeom>
            <a:noFill/>
            <a:ln w="9525">
              <a:solidFill>
                <a:srgbClr val="000000"/>
              </a:solidFill>
              <a:round/>
              <a:headEnd/>
              <a:tailEnd type="stealth" w="med" len="med"/>
            </a:ln>
          </p:spPr>
          <p:txBody>
            <a:bodyPr/>
            <a:lstStyle/>
            <a:p>
              <a:endParaRPr lang="en-US"/>
            </a:p>
          </p:txBody>
        </p:sp>
        <p:sp>
          <p:nvSpPr>
            <p:cNvPr id="16421" name="Line 18"/>
            <p:cNvSpPr>
              <a:spLocks noChangeShapeType="1"/>
            </p:cNvSpPr>
            <p:nvPr/>
          </p:nvSpPr>
          <p:spPr bwMode="auto">
            <a:xfrm>
              <a:off x="5055" y="5830"/>
              <a:ext cx="1727" cy="1"/>
            </a:xfrm>
            <a:prstGeom prst="line">
              <a:avLst/>
            </a:prstGeom>
            <a:noFill/>
            <a:ln w="9525">
              <a:solidFill>
                <a:srgbClr val="000000"/>
              </a:solidFill>
              <a:round/>
              <a:headEnd/>
              <a:tailEnd type="stealth" w="med" len="med"/>
            </a:ln>
          </p:spPr>
          <p:txBody>
            <a:bodyPr/>
            <a:lstStyle/>
            <a:p>
              <a:endParaRPr lang="en-US"/>
            </a:p>
          </p:txBody>
        </p:sp>
        <p:sp>
          <p:nvSpPr>
            <p:cNvPr id="16422" name="Line 17"/>
            <p:cNvSpPr>
              <a:spLocks noChangeShapeType="1"/>
            </p:cNvSpPr>
            <p:nvPr/>
          </p:nvSpPr>
          <p:spPr bwMode="auto">
            <a:xfrm>
              <a:off x="6352" y="5038"/>
              <a:ext cx="430" cy="721"/>
            </a:xfrm>
            <a:prstGeom prst="line">
              <a:avLst/>
            </a:prstGeom>
            <a:noFill/>
            <a:ln w="9525">
              <a:solidFill>
                <a:srgbClr val="000000"/>
              </a:solidFill>
              <a:round/>
              <a:headEnd/>
              <a:tailEnd type="stealth" w="med" len="med"/>
            </a:ln>
          </p:spPr>
          <p:txBody>
            <a:bodyPr/>
            <a:lstStyle/>
            <a:p>
              <a:endParaRPr lang="en-US"/>
            </a:p>
          </p:txBody>
        </p:sp>
        <p:sp>
          <p:nvSpPr>
            <p:cNvPr id="16423" name="Line 16"/>
            <p:cNvSpPr>
              <a:spLocks noChangeShapeType="1"/>
            </p:cNvSpPr>
            <p:nvPr/>
          </p:nvSpPr>
          <p:spPr bwMode="auto">
            <a:xfrm>
              <a:off x="6352" y="2950"/>
              <a:ext cx="430" cy="1008"/>
            </a:xfrm>
            <a:prstGeom prst="line">
              <a:avLst/>
            </a:prstGeom>
            <a:noFill/>
            <a:ln w="28575">
              <a:solidFill>
                <a:srgbClr val="000000"/>
              </a:solidFill>
              <a:round/>
              <a:headEnd/>
              <a:tailEnd type="stealth" w="med" len="med"/>
            </a:ln>
          </p:spPr>
          <p:txBody>
            <a:bodyPr/>
            <a:lstStyle/>
            <a:p>
              <a:endParaRPr lang="en-US"/>
            </a:p>
          </p:txBody>
        </p:sp>
        <p:sp>
          <p:nvSpPr>
            <p:cNvPr id="16424" name="Line 15"/>
            <p:cNvSpPr>
              <a:spLocks noChangeShapeType="1"/>
            </p:cNvSpPr>
            <p:nvPr/>
          </p:nvSpPr>
          <p:spPr bwMode="auto">
            <a:xfrm>
              <a:off x="6352" y="4032"/>
              <a:ext cx="430" cy="0"/>
            </a:xfrm>
            <a:prstGeom prst="line">
              <a:avLst/>
            </a:prstGeom>
            <a:noFill/>
            <a:ln w="9525">
              <a:solidFill>
                <a:srgbClr val="000000"/>
              </a:solidFill>
              <a:round/>
              <a:headEnd/>
              <a:tailEnd type="stealth" w="med" len="med"/>
            </a:ln>
          </p:spPr>
          <p:txBody>
            <a:bodyPr/>
            <a:lstStyle/>
            <a:p>
              <a:endParaRPr lang="en-US"/>
            </a:p>
          </p:txBody>
        </p:sp>
        <p:sp>
          <p:nvSpPr>
            <p:cNvPr id="16425" name="Line 14"/>
            <p:cNvSpPr>
              <a:spLocks noChangeShapeType="1"/>
            </p:cNvSpPr>
            <p:nvPr/>
          </p:nvSpPr>
          <p:spPr bwMode="auto">
            <a:xfrm>
              <a:off x="7647" y="4030"/>
              <a:ext cx="432" cy="1"/>
            </a:xfrm>
            <a:prstGeom prst="line">
              <a:avLst/>
            </a:prstGeom>
            <a:noFill/>
            <a:ln w="28575">
              <a:solidFill>
                <a:srgbClr val="000000"/>
              </a:solidFill>
              <a:round/>
              <a:headEnd/>
              <a:tailEnd type="stealth" w="med" len="med"/>
            </a:ln>
          </p:spPr>
          <p:txBody>
            <a:bodyPr/>
            <a:lstStyle/>
            <a:p>
              <a:endParaRPr lang="en-US"/>
            </a:p>
          </p:txBody>
        </p:sp>
        <p:sp>
          <p:nvSpPr>
            <p:cNvPr id="16426" name="Line 13"/>
            <p:cNvSpPr>
              <a:spLocks noChangeShapeType="1"/>
            </p:cNvSpPr>
            <p:nvPr/>
          </p:nvSpPr>
          <p:spPr bwMode="auto">
            <a:xfrm>
              <a:off x="8944" y="4030"/>
              <a:ext cx="430" cy="0"/>
            </a:xfrm>
            <a:prstGeom prst="line">
              <a:avLst/>
            </a:prstGeom>
            <a:noFill/>
            <a:ln w="9525">
              <a:solidFill>
                <a:srgbClr val="000000"/>
              </a:solidFill>
              <a:round/>
              <a:headEnd/>
              <a:tailEnd type="stealth" w="med" len="med"/>
            </a:ln>
          </p:spPr>
          <p:txBody>
            <a:bodyPr/>
            <a:lstStyle/>
            <a:p>
              <a:endParaRPr lang="en-US"/>
            </a:p>
          </p:txBody>
        </p:sp>
        <p:grpSp>
          <p:nvGrpSpPr>
            <p:cNvPr id="16427" name="Group 3"/>
            <p:cNvGrpSpPr>
              <a:grpSpLocks/>
            </p:cNvGrpSpPr>
            <p:nvPr/>
          </p:nvGrpSpPr>
          <p:grpSpPr bwMode="auto">
            <a:xfrm>
              <a:off x="8912" y="5399"/>
              <a:ext cx="1628" cy="937"/>
              <a:chOff x="1353" y="4102"/>
              <a:chExt cx="1628" cy="937"/>
            </a:xfrm>
          </p:grpSpPr>
          <p:grpSp>
            <p:nvGrpSpPr>
              <p:cNvPr id="16429" name="Group 5"/>
              <p:cNvGrpSpPr>
                <a:grpSpLocks/>
              </p:cNvGrpSpPr>
              <p:nvPr/>
            </p:nvGrpSpPr>
            <p:grpSpPr bwMode="auto">
              <a:xfrm>
                <a:off x="1815" y="4102"/>
                <a:ext cx="865" cy="649"/>
                <a:chOff x="2031" y="3382"/>
                <a:chExt cx="865" cy="649"/>
              </a:xfrm>
            </p:grpSpPr>
            <p:sp>
              <p:nvSpPr>
                <p:cNvPr id="16431" name="Text Box 1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ES</a:t>
                  </a:r>
                  <a:endParaRPr lang="en-US" sz="1300"/>
                </a:p>
              </p:txBody>
            </p:sp>
            <p:sp>
              <p:nvSpPr>
                <p:cNvPr id="16432" name="Text Box 1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TF</a:t>
                  </a:r>
                  <a:endParaRPr lang="en-US" sz="1300"/>
                </a:p>
              </p:txBody>
            </p:sp>
            <p:sp>
              <p:nvSpPr>
                <p:cNvPr id="16433" name="Text Box 1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EF</a:t>
                  </a:r>
                  <a:endParaRPr lang="en-US" sz="1300"/>
                </a:p>
              </p:txBody>
            </p:sp>
            <p:sp>
              <p:nvSpPr>
                <p:cNvPr id="16434" name="Text Box 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LS</a:t>
                  </a:r>
                  <a:endParaRPr lang="en-US" sz="1300"/>
                </a:p>
              </p:txBody>
            </p:sp>
            <p:sp>
              <p:nvSpPr>
                <p:cNvPr id="16435" name="Text Box 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D</a:t>
                  </a:r>
                  <a:endParaRPr lang="en-US" sz="1300"/>
                </a:p>
              </p:txBody>
            </p:sp>
            <p:sp>
              <p:nvSpPr>
                <p:cNvPr id="16436" name="Text Box 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LF</a:t>
                  </a:r>
                  <a:endParaRPr lang="en-US" sz="1300"/>
                </a:p>
              </p:txBody>
            </p:sp>
            <p:sp>
              <p:nvSpPr>
                <p:cNvPr id="16437" name="Text Box 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Activity</a:t>
                  </a:r>
                  <a:endParaRPr lang="en-US" sz="1300"/>
                </a:p>
              </p:txBody>
            </p:sp>
          </p:grpSp>
          <p:sp>
            <p:nvSpPr>
              <p:cNvPr id="16430" name="Text Box 4"/>
              <p:cNvSpPr txBox="1">
                <a:spLocks noChangeArrowheads="1"/>
              </p:cNvSpPr>
              <p:nvPr/>
            </p:nvSpPr>
            <p:spPr bwMode="auto">
              <a:xfrm>
                <a:off x="1353" y="4820"/>
                <a:ext cx="1628" cy="219"/>
              </a:xfrm>
              <a:prstGeom prst="rect">
                <a:avLst/>
              </a:prstGeom>
              <a:noFill/>
              <a:ln w="9525">
                <a:noFill/>
                <a:miter lim="800000"/>
                <a:headEnd/>
                <a:tailEnd/>
              </a:ln>
            </p:spPr>
            <p:txBody>
              <a:bodyPr lIns="0" tIns="0" rIns="0" bIns="0"/>
              <a:lstStyle/>
              <a:p>
                <a:pPr algn="ctr"/>
                <a:r>
                  <a:rPr lang="en-US" sz="1300">
                    <a:cs typeface="Times New Roman" pitchFamily="18" charset="0"/>
                  </a:rPr>
                  <a:t>Resource Type R</a:t>
                </a:r>
                <a:endParaRPr lang="en-US" sz="1300"/>
              </a:p>
            </p:txBody>
          </p:sp>
        </p:grpSp>
        <p:sp>
          <p:nvSpPr>
            <p:cNvPr id="16428" name="Line 2"/>
            <p:cNvSpPr>
              <a:spLocks noChangeShapeType="1"/>
            </p:cNvSpPr>
            <p:nvPr/>
          </p:nvSpPr>
          <p:spPr bwMode="auto">
            <a:xfrm flipV="1">
              <a:off x="7647" y="4102"/>
              <a:ext cx="1727" cy="1727"/>
            </a:xfrm>
            <a:prstGeom prst="line">
              <a:avLst/>
            </a:prstGeom>
            <a:noFill/>
            <a:ln w="9525">
              <a:solidFill>
                <a:srgbClr val="000000"/>
              </a:solidFill>
              <a:round/>
              <a:headEnd/>
              <a:tailEnd type="stealth" w="med" len="med"/>
            </a:ln>
          </p:spPr>
          <p:txBody>
            <a:bodyPr/>
            <a:lstStyle/>
            <a:p>
              <a:endParaRPr lang="en-US"/>
            </a:p>
          </p:txBody>
        </p:sp>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0559972-08D8-48D1-A706-A17F5E32CB59}" type="datetime8">
              <a:rPr lang="en-US"/>
              <a:pPr/>
              <a:t>10/24/2010 1:15 PM</a:t>
            </a:fld>
            <a:endParaRPr lang="en-US"/>
          </a:p>
        </p:txBody>
      </p:sp>
      <p:sp>
        <p:nvSpPr>
          <p:cNvPr id="1741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40A3CA9-78EF-469D-B58B-F3DADCE5459D}" type="slidenum">
              <a:rPr lang="ar-SA">
                <a:ea typeface="Majalla UI"/>
              </a:rPr>
              <a:pPr/>
              <a:t>12</a:t>
            </a:fld>
            <a:endParaRPr lang="en-US"/>
          </a:p>
        </p:txBody>
      </p:sp>
      <p:sp>
        <p:nvSpPr>
          <p:cNvPr id="534530" name="Rectangle 2"/>
          <p:cNvSpPr>
            <a:spLocks noChangeArrowheads="1"/>
          </p:cNvSpPr>
          <p:nvPr/>
        </p:nvSpPr>
        <p:spPr bwMode="auto">
          <a:xfrm>
            <a:off x="685800" y="323850"/>
            <a:ext cx="7848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Loading Diagram based on ES schedule</a:t>
            </a:r>
          </a:p>
        </p:txBody>
      </p:sp>
      <p:sp>
        <p:nvSpPr>
          <p:cNvPr id="1741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7416"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56896"/>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60106">
                <a:tc>
                  <a:txBody>
                    <a:bodyPr/>
                    <a:lstStyle/>
                    <a:p>
                      <a:pPr algn="ctr">
                        <a:spcAft>
                          <a:spcPts val="0"/>
                        </a:spcAft>
                      </a:pPr>
                      <a:r>
                        <a:rPr lang="en-US" sz="1000" b="1" dirty="0" smtClean="0">
                          <a:latin typeface="Times New Roman"/>
                          <a:ea typeface="Times New Roman"/>
                        </a:rPr>
                        <a:t>Time</a:t>
                      </a:r>
                      <a:endParaRPr lang="en-US" sz="10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10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C</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I</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J</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K</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G</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H</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r>
              <a:tr h="155186">
                <a:tc>
                  <a:txBody>
                    <a:bodyPr/>
                    <a:lstStyle/>
                    <a:p>
                      <a:pPr algn="ctr">
                        <a:spcAft>
                          <a:spcPts val="0"/>
                        </a:spcAft>
                      </a:pPr>
                      <a:r>
                        <a:rPr lang="en-US" sz="900" b="1" dirty="0" smtClean="0">
                          <a:latin typeface="Times New Roman"/>
                          <a:ea typeface="Times New Roman"/>
                        </a:rPr>
                        <a:t>D</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E</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F</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5186">
                <a:tc>
                  <a:txBody>
                    <a:bodyPr/>
                    <a:lstStyle/>
                    <a:p>
                      <a:pPr algn="ctr">
                        <a:spcAft>
                          <a:spcPts val="0"/>
                        </a:spcAft>
                      </a:pPr>
                      <a:r>
                        <a:rPr lang="en-US" sz="900" b="0" dirty="0" smtClean="0">
                          <a:latin typeface="Times New Roman"/>
                          <a:ea typeface="Times New Roman"/>
                        </a:rPr>
                        <a:t>Daily R</a:t>
                      </a:r>
                      <a:endParaRPr lang="en-US" sz="1000" b="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86">
                <a:tc>
                  <a:txBody>
                    <a:bodyPr/>
                    <a:lstStyle/>
                    <a:p>
                      <a:pPr algn="ctr">
                        <a:spcAft>
                          <a:spcPts val="0"/>
                        </a:spcAft>
                      </a:pPr>
                      <a:r>
                        <a:rPr lang="en-US" sz="900" b="0" dirty="0">
                          <a:latin typeface="Times New Roman"/>
                          <a:ea typeface="Times New Roman"/>
                          <a:sym typeface="Symbol"/>
                        </a:rPr>
                        <a:t></a:t>
                      </a:r>
                      <a:r>
                        <a:rPr lang="en-US" sz="900" b="0" dirty="0">
                          <a:latin typeface="Times New Roman"/>
                          <a:ea typeface="Times New Roman"/>
                        </a:rPr>
                        <a:t>R</a:t>
                      </a:r>
                      <a:endParaRPr lang="en-US" sz="1000" b="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71</a:t>
                      </a: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324">
                <a:tc>
                  <a:txBody>
                    <a:bodyPr/>
                    <a:lstStyle/>
                    <a:p>
                      <a:pPr marL="0" algn="ctr" rtl="0" eaLnBrk="1" latinLnBrk="0" hangingPunct="1">
                        <a:spcAft>
                          <a:spcPts val="0"/>
                        </a:spcAft>
                      </a:pPr>
                      <a:r>
                        <a:rPr kumimoji="0" lang="en-US" sz="1000" b="0" kern="1200" dirty="0" smtClean="0">
                          <a:solidFill>
                            <a:schemeClr val="tx1"/>
                          </a:solidFill>
                          <a:latin typeface="Times New Roman"/>
                          <a:ea typeface="Times New Roman"/>
                          <a:cs typeface="+mn-cs"/>
                        </a:rPr>
                        <a:t>R</a:t>
                      </a:r>
                      <a:r>
                        <a:rPr kumimoji="0" lang="en-US" sz="1000" b="0" kern="1200" baseline="42000" dirty="0" smtClean="0">
                          <a:solidFill>
                            <a:schemeClr val="tx1"/>
                          </a:solidFill>
                          <a:latin typeface="Times New Roman"/>
                          <a:ea typeface="Times New Roman"/>
                          <a:cs typeface="+mn-cs"/>
                        </a:rPr>
                        <a:t>2</a:t>
                      </a:r>
                      <a:endParaRPr kumimoji="0" lang="en-US" sz="1000" b="0" kern="1200" baseline="42000" dirty="0">
                        <a:solidFill>
                          <a:schemeClr val="tx1"/>
                        </a:solidFill>
                        <a:latin typeface="Times New Roman"/>
                        <a:ea typeface="Times New Roman"/>
                        <a:cs typeface="+mn-cs"/>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81</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81</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81</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81</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81</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36</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36</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16</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smtClean="0">
                          <a:solidFill>
                            <a:schemeClr val="tx1"/>
                          </a:solidFill>
                          <a:latin typeface="Times New Roman"/>
                          <a:ea typeface="Times New Roman"/>
                          <a:cs typeface="+mn-cs"/>
                        </a:rPr>
                        <a:t>25</a:t>
                      </a:r>
                      <a:endParaRPr kumimoji="0" lang="en-US" sz="1000" b="1" kern="1200" dirty="0">
                        <a:solidFill>
                          <a:schemeClr val="tx1"/>
                        </a:solidFill>
                        <a:latin typeface="Times New Roman"/>
                        <a:ea typeface="Times New Roman"/>
                        <a:cs typeface="+mn-cs"/>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700">
                <a:tc>
                  <a:txBody>
                    <a:bodyPr/>
                    <a:lstStyle/>
                    <a:p>
                      <a:pPr algn="ctr">
                        <a:spcAft>
                          <a:spcPts val="0"/>
                        </a:spcAft>
                      </a:pPr>
                      <a:endParaRPr lang="en-US" sz="700" b="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5186">
                <a:tc>
                  <a:txBody>
                    <a:bodyPr/>
                    <a:lstStyle/>
                    <a:p>
                      <a:pPr algn="ct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smtClean="0">
                          <a:latin typeface="Times New Roman"/>
                          <a:ea typeface="Times New Roman"/>
                          <a:sym typeface="Symbol"/>
                        </a:rPr>
                        <a:t></a:t>
                      </a:r>
                      <a:r>
                        <a:rPr kumimoji="0" lang="en-US" sz="1200" b="1" kern="1200" dirty="0" smtClean="0">
                          <a:solidFill>
                            <a:schemeClr val="tx1"/>
                          </a:solidFill>
                          <a:latin typeface="Times New Roman"/>
                          <a:ea typeface="Times New Roman"/>
                          <a:cs typeface="+mn-cs"/>
                        </a:rPr>
                        <a:t>R</a:t>
                      </a:r>
                      <a:r>
                        <a:rPr kumimoji="0" lang="en-US" sz="1200" b="1" kern="1200" baseline="42000" dirty="0" smtClean="0">
                          <a:solidFill>
                            <a:schemeClr val="tx1"/>
                          </a:solidFill>
                          <a:latin typeface="Times New Roman"/>
                          <a:ea typeface="Times New Roman"/>
                          <a:cs typeface="+mn-cs"/>
                        </a:rPr>
                        <a:t>2</a:t>
                      </a:r>
                      <a:endParaRPr lang="en-US" sz="12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dirty="0" smtClean="0">
                          <a:latin typeface="Times New Roman"/>
                          <a:ea typeface="Times New Roman"/>
                        </a:rPr>
                        <a:t>743</a:t>
                      </a:r>
                      <a:endParaRPr lang="en-US" sz="12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r>
              <a:tr h="155186">
                <a:tc>
                  <a:txBody>
                    <a:bodyPr/>
                    <a:lstStyle/>
                    <a:p>
                      <a:pPr algn="ct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r>
              <a:tr h="155186">
                <a:tc>
                  <a:txBody>
                    <a:bodyPr/>
                    <a:lstStyle/>
                    <a:p>
                      <a:pPr algn="ct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ct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smtClean="0">
                          <a:latin typeface="Times New Roman"/>
                          <a:ea typeface="Times New Roman"/>
                        </a:rPr>
                        <a:t>Resource Loading Diagram = Resource Histogram</a:t>
                      </a:r>
                      <a:endParaRPr lang="en-US" sz="13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ct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ct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r>
            </a:tbl>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CD92C7DE-40E4-461D-86A5-BFDCC6E6FE3D}" type="datetime8">
              <a:rPr lang="en-US"/>
              <a:pPr/>
              <a:t>10/24/2010 1:15 PM</a:t>
            </a:fld>
            <a:endParaRPr lang="en-US"/>
          </a:p>
        </p:txBody>
      </p:sp>
      <p:sp>
        <p:nvSpPr>
          <p:cNvPr id="1843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DEA79E1E-6FB0-4A86-8872-D1DBFFD2BF70}" type="slidenum">
              <a:rPr lang="ar-SA">
                <a:ea typeface="Majalla UI"/>
              </a:rPr>
              <a:pPr/>
              <a:t>13</a:t>
            </a:fld>
            <a:endParaRPr lang="en-US"/>
          </a:p>
        </p:txBody>
      </p:sp>
      <p:sp>
        <p:nvSpPr>
          <p:cNvPr id="534530" name="Rectangle 2"/>
          <p:cNvSpPr>
            <a:spLocks noChangeArrowheads="1"/>
          </p:cNvSpPr>
          <p:nvPr/>
        </p:nvSpPr>
        <p:spPr bwMode="auto">
          <a:xfrm>
            <a:off x="685800" y="323850"/>
            <a:ext cx="7848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Loading Diagram based on LS schedule</a:t>
            </a:r>
          </a:p>
        </p:txBody>
      </p:sp>
      <p:sp>
        <p:nvSpPr>
          <p:cNvPr id="1843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8440"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838200" y="1066800"/>
          <a:ext cx="7924805" cy="4926041"/>
        </p:xfrm>
        <a:graphic>
          <a:graphicData uri="http://schemas.openxmlformats.org/drawingml/2006/table">
            <a:tbl>
              <a:tblPr/>
              <a:tblGrid>
                <a:gridCol w="417095"/>
                <a:gridCol w="417095"/>
                <a:gridCol w="417095"/>
                <a:gridCol w="417095"/>
                <a:gridCol w="417095"/>
                <a:gridCol w="417095"/>
                <a:gridCol w="417095"/>
                <a:gridCol w="417095"/>
                <a:gridCol w="392557"/>
                <a:gridCol w="441633"/>
                <a:gridCol w="417095"/>
                <a:gridCol w="417095"/>
                <a:gridCol w="417095"/>
                <a:gridCol w="417095"/>
                <a:gridCol w="417095"/>
                <a:gridCol w="417095"/>
                <a:gridCol w="417095"/>
                <a:gridCol w="417095"/>
                <a:gridCol w="417095"/>
              </a:tblGrid>
              <a:tr h="149900">
                <a:tc>
                  <a:txBody>
                    <a:bodyPr/>
                    <a:lstStyle/>
                    <a:p>
                      <a:pPr algn="r">
                        <a:spcAft>
                          <a:spcPts val="0"/>
                        </a:spcAft>
                      </a:pPr>
                      <a:r>
                        <a:rPr lang="en-US" sz="1000" b="1" dirty="0" smtClean="0">
                          <a:latin typeface="Times New Roman"/>
                          <a:ea typeface="Times New Roman"/>
                        </a:rPr>
                        <a:t>Time</a:t>
                      </a:r>
                      <a:endParaRPr lang="en-US" sz="1000" b="1"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49900">
                <a:tc>
                  <a:txBody>
                    <a:bodyPr/>
                    <a:lstStyle/>
                    <a:p>
                      <a:pPr algn="r">
                        <a:spcAft>
                          <a:spcPts val="0"/>
                        </a:spcAft>
                      </a:pPr>
                      <a:endParaRPr lang="en-US" sz="1000" b="1"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r">
                        <a:spcAft>
                          <a:spcPts val="0"/>
                        </a:spcAft>
                      </a:pPr>
                      <a:r>
                        <a:rPr lang="en-US" sz="1000" b="1" dirty="0">
                          <a:latin typeface="Times New Roman"/>
                          <a:ea typeface="Times New Roman"/>
                        </a:rPr>
                        <a:t>A</a:t>
                      </a:r>
                    </a:p>
                  </a:txBody>
                  <a:tcPr marL="15841" marR="31682"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2739">
                <a:tc>
                  <a:txBody>
                    <a:bodyPr/>
                    <a:lstStyle/>
                    <a:p>
                      <a:pPr algn="ctr">
                        <a:spcAft>
                          <a:spcPts val="0"/>
                        </a:spcAft>
                      </a:pPr>
                      <a:endParaRPr lang="en-US" sz="7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53888">
                <a:tc>
                  <a:txBody>
                    <a:bodyPr/>
                    <a:lstStyle/>
                    <a:p>
                      <a:pPr algn="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B</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G</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H</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D</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E</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F</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3888">
                <a:tc>
                  <a:txBody>
                    <a:bodyPr/>
                    <a:lstStyle/>
                    <a:p>
                      <a:pPr algn="r">
                        <a:spcAft>
                          <a:spcPts val="0"/>
                        </a:spcAft>
                      </a:pPr>
                      <a:r>
                        <a:rPr lang="en-US" sz="1000" b="1" dirty="0">
                          <a:latin typeface="Times New Roman"/>
                          <a:ea typeface="Times New Roman"/>
                        </a:rPr>
                        <a:t>R</a:t>
                      </a: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888">
                <a:tc>
                  <a:txBody>
                    <a:bodyPr/>
                    <a:lstStyle/>
                    <a:p>
                      <a:pPr algn="r">
                        <a:spcAft>
                          <a:spcPts val="0"/>
                        </a:spcAft>
                      </a:pPr>
                      <a:r>
                        <a:rPr lang="en-US" sz="1000" b="1" dirty="0">
                          <a:latin typeface="Times New Roman"/>
                          <a:ea typeface="Times New Roman"/>
                          <a:sym typeface="Symbol"/>
                        </a:rPr>
                        <a:t></a:t>
                      </a:r>
                      <a:r>
                        <a:rPr lang="en-US" sz="1000" b="1" dirty="0">
                          <a:latin typeface="Times New Roman"/>
                          <a:ea typeface="Times New Roman"/>
                        </a:rPr>
                        <a:t>R</a:t>
                      </a: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804">
                <a:tc>
                  <a:txBody>
                    <a:bodyPr/>
                    <a:lstStyle/>
                    <a:p>
                      <a:pPr algn="r">
                        <a:spcAft>
                          <a:spcPts val="0"/>
                        </a:spcAft>
                      </a:pPr>
                      <a:r>
                        <a:rPr lang="en-US" sz="1000" b="1" dirty="0" smtClean="0">
                          <a:latin typeface="Times New Roman"/>
                          <a:ea typeface="Times New Roman"/>
                        </a:rPr>
                        <a:t>R</a:t>
                      </a:r>
                      <a:r>
                        <a:rPr lang="en-US" sz="1000" b="1" baseline="30000" dirty="0" smtClean="0">
                          <a:latin typeface="Times New Roman"/>
                          <a:ea typeface="Times New Roman"/>
                        </a:rPr>
                        <a:t>2</a:t>
                      </a:r>
                      <a:endParaRPr lang="en-US" sz="1000" b="1"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5841" marR="316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25</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25</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25</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25</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81</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100</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81</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81</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81</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36</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36</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49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49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49</a:t>
                      </a:r>
                      <a:endParaRPr lang="en-US" sz="1000" b="1" dirty="0">
                        <a:latin typeface="Times New Roman"/>
                        <a:ea typeface="Times New Roman"/>
                      </a:endParaRP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692">
                <a:tc>
                  <a:txBody>
                    <a:bodyPr/>
                    <a:lstStyle/>
                    <a:p>
                      <a:pPr algn="ctr">
                        <a:spcAft>
                          <a:spcPts val="0"/>
                        </a:spcAft>
                      </a:pPr>
                      <a:endParaRPr lang="en-US" sz="7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3888">
                <a:tc>
                  <a:txBody>
                    <a:bodyPr/>
                    <a:lstStyle/>
                    <a:p>
                      <a:pPr algn="r">
                        <a:spcAft>
                          <a:spcPts val="0"/>
                        </a:spcAft>
                      </a:pPr>
                      <a:r>
                        <a:rPr lang="en-US" sz="1000" b="1" dirty="0">
                          <a:latin typeface="Times New Roman"/>
                          <a:ea typeface="Times New Roman"/>
                        </a:rPr>
                        <a:t>10</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smtClean="0">
                          <a:latin typeface="Times New Roman"/>
                          <a:ea typeface="Times New Roman"/>
                          <a:sym typeface="Symbol"/>
                        </a:rPr>
                        <a:t></a:t>
                      </a:r>
                      <a:r>
                        <a:rPr lang="en-US" sz="900" b="1" dirty="0" smtClean="0">
                          <a:latin typeface="Times New Roman"/>
                          <a:ea typeface="Times New Roman"/>
                        </a:rPr>
                        <a:t>R</a:t>
                      </a:r>
                      <a:r>
                        <a:rPr lang="en-US" sz="900" b="1" baseline="30000" dirty="0" smtClean="0">
                          <a:latin typeface="Times New Roman"/>
                          <a:ea typeface="Times New Roman"/>
                        </a:rPr>
                        <a:t>2</a:t>
                      </a:r>
                      <a:endParaRPr lang="en-US" sz="9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1" dirty="0" smtClean="0">
                          <a:latin typeface="Times New Roman"/>
                          <a:ea typeface="Times New Roman"/>
                        </a:rPr>
                        <a:t>779</a:t>
                      </a:r>
                      <a:endParaRPr lang="en-US" sz="9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r">
                        <a:spcAft>
                          <a:spcPts val="0"/>
                        </a:spcAft>
                      </a:pPr>
                      <a:r>
                        <a:rPr lang="en-US" sz="1000" b="1" dirty="0">
                          <a:latin typeface="Times New Roman"/>
                          <a:ea typeface="Times New Roman"/>
                        </a:rPr>
                        <a:t>9</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3888">
                <a:tc>
                  <a:txBody>
                    <a:bodyPr/>
                    <a:lstStyle/>
                    <a:p>
                      <a:pPr algn="r">
                        <a:spcAft>
                          <a:spcPts val="0"/>
                        </a:spcAft>
                      </a:pPr>
                      <a:r>
                        <a:rPr lang="en-US" sz="1000" b="1" dirty="0">
                          <a:latin typeface="Times New Roman"/>
                          <a:ea typeface="Times New Roman"/>
                        </a:rPr>
                        <a:t>8</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r>
              <a:tr h="153888">
                <a:tc>
                  <a:txBody>
                    <a:bodyPr/>
                    <a:lstStyle/>
                    <a:p>
                      <a:pPr algn="r">
                        <a:spcAft>
                          <a:spcPts val="0"/>
                        </a:spcAft>
                      </a:pPr>
                      <a:r>
                        <a:rPr lang="en-US" sz="1000" b="1" dirty="0">
                          <a:latin typeface="Times New Roman"/>
                          <a:ea typeface="Times New Roman"/>
                        </a:rPr>
                        <a:t>7</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6</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5</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4</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3</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2</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tr>
              <a:tr h="153888">
                <a:tc>
                  <a:txBody>
                    <a:bodyPr/>
                    <a:lstStyle/>
                    <a:p>
                      <a:pPr algn="r">
                        <a:spcAft>
                          <a:spcPts val="0"/>
                        </a:spcAft>
                      </a:pPr>
                      <a:r>
                        <a:rPr lang="en-US" sz="1000" b="1" dirty="0">
                          <a:latin typeface="Times New Roman"/>
                          <a:ea typeface="Times New Roman"/>
                        </a:rPr>
                        <a:t>1</a:t>
                      </a:r>
                    </a:p>
                  </a:txBody>
                  <a:tcPr marL="15841" marR="316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gridSpan="10">
                  <a:txBody>
                    <a:bodyPr/>
                    <a:lstStyle/>
                    <a:p>
                      <a:pPr algn="ctr">
                        <a:spcAft>
                          <a:spcPts val="0"/>
                        </a:spcAft>
                      </a:pPr>
                      <a:r>
                        <a:rPr lang="en-US" sz="1300" b="1" dirty="0" smtClean="0">
                          <a:latin typeface="Times New Roman"/>
                          <a:ea typeface="Times New Roman"/>
                        </a:rPr>
                        <a:t>Resource Loading Diagram = Resource Histogram</a:t>
                      </a:r>
                      <a:endParaRPr lang="en-US" sz="13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r>
            </a:tbl>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0EA661A-6635-4964-B23B-1F5E0B140679}" type="datetime8">
              <a:rPr lang="en-US"/>
              <a:pPr/>
              <a:t>10/24/2010 1:15 PM</a:t>
            </a:fld>
            <a:endParaRPr lang="en-US"/>
          </a:p>
        </p:txBody>
      </p:sp>
      <p:sp>
        <p:nvSpPr>
          <p:cNvPr id="1945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06A270A1-47CB-46D6-9DF5-6C78B951C1D4}" type="slidenum">
              <a:rPr lang="ar-SA">
                <a:ea typeface="Majalla UI"/>
              </a:rPr>
              <a:pPr/>
              <a:t>14</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Cumulative Resource Requirement Curve</a:t>
            </a:r>
          </a:p>
        </p:txBody>
      </p:sp>
      <p:sp>
        <p:nvSpPr>
          <p:cNvPr id="1946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9464"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9465" name="Group 11"/>
          <p:cNvGrpSpPr>
            <a:grpSpLocks/>
          </p:cNvGrpSpPr>
          <p:nvPr/>
        </p:nvGrpSpPr>
        <p:grpSpPr bwMode="auto">
          <a:xfrm>
            <a:off x="990600" y="2133600"/>
            <a:ext cx="7010400" cy="3810000"/>
            <a:chOff x="990600" y="1279108"/>
            <a:chExt cx="7543800" cy="4512092"/>
          </a:xfrm>
        </p:grpSpPr>
        <p:grpSp>
          <p:nvGrpSpPr>
            <p:cNvPr id="19469" name="Group 10"/>
            <p:cNvGrpSpPr>
              <a:grpSpLocks/>
            </p:cNvGrpSpPr>
            <p:nvPr/>
          </p:nvGrpSpPr>
          <p:grpSpPr bwMode="auto">
            <a:xfrm>
              <a:off x="1600200" y="1279108"/>
              <a:ext cx="6019800" cy="4435892"/>
              <a:chOff x="1524000" y="1279108"/>
              <a:chExt cx="6096000" cy="4664492"/>
            </a:xfrm>
          </p:grpSpPr>
          <p:pic>
            <p:nvPicPr>
              <p:cNvPr id="19471" name="Picture 2" descr="F7-6"/>
              <p:cNvPicPr>
                <a:picLocks noChangeAspect="1" noChangeArrowheads="1"/>
              </p:cNvPicPr>
              <p:nvPr/>
            </p:nvPicPr>
            <p:blipFill>
              <a:blip r:embed="rId2" cstate="print"/>
              <a:srcRect l="17540" t="5531" r="10707" b="52061"/>
              <a:stretch>
                <a:fillRect/>
              </a:stretch>
            </p:blipFill>
            <p:spPr bwMode="auto">
              <a:xfrm>
                <a:off x="1524000" y="1279108"/>
                <a:ext cx="6096000" cy="4664492"/>
              </a:xfrm>
              <a:prstGeom prst="rect">
                <a:avLst/>
              </a:prstGeom>
              <a:noFill/>
              <a:ln w="9525">
                <a:noFill/>
                <a:miter lim="800000"/>
                <a:headEnd/>
                <a:tailEnd/>
              </a:ln>
            </p:spPr>
          </p:pic>
          <p:sp>
            <p:nvSpPr>
              <p:cNvPr id="10" name="Rectangle 9"/>
              <p:cNvSpPr/>
              <p:nvPr/>
            </p:nvSpPr>
            <p:spPr>
              <a:xfrm>
                <a:off x="3581127" y="1905794"/>
                <a:ext cx="762892" cy="150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 name="Rectangle 8"/>
            <p:cNvSpPr/>
            <p:nvPr/>
          </p:nvSpPr>
          <p:spPr>
            <a:xfrm>
              <a:off x="990600" y="5486634"/>
              <a:ext cx="7543800" cy="304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extBox 11"/>
          <p:cNvSpPr txBox="1"/>
          <p:nvPr/>
        </p:nvSpPr>
        <p:spPr>
          <a:xfrm>
            <a:off x="914400" y="1066800"/>
            <a:ext cx="7162800" cy="923330"/>
          </a:xfrm>
          <a:prstGeom prst="rect">
            <a:avLst/>
          </a:prstGeom>
          <a:noFill/>
          <a:ln>
            <a:solidFill>
              <a:schemeClr val="tx1"/>
            </a:solidFill>
          </a:ln>
          <a:scene3d>
            <a:camera prst="orthographicFront"/>
            <a:lightRig rig="threePt" dir="t"/>
          </a:scene3d>
          <a:sp3d>
            <a:bevelT w="165100" prst="coolSlant"/>
          </a:sp3d>
        </p:spPr>
        <p:txBody>
          <a:bodyPr>
            <a:spAutoFit/>
          </a:bodyPr>
          <a:lstStyle/>
          <a:p>
            <a:pPr algn="just">
              <a:defRPr/>
            </a:pPr>
            <a:r>
              <a:rPr lang="en-US" sz="1800" dirty="0"/>
              <a:t>Cumulative resource requirement curve (S-curve) may be used for:</a:t>
            </a:r>
          </a:p>
          <a:p>
            <a:pPr marL="358775" indent="-358775" algn="just">
              <a:buClr>
                <a:srgbClr val="FF0000"/>
              </a:buClr>
              <a:buFont typeface="Wingdings" pitchFamily="2" charset="2"/>
              <a:buChar char="q"/>
              <a:defRPr/>
            </a:pPr>
            <a:r>
              <a:rPr lang="en-US" sz="1800" dirty="0"/>
              <a:t>Planning and Control of progress</a:t>
            </a:r>
          </a:p>
          <a:p>
            <a:pPr marL="358775" indent="-358775" algn="just">
              <a:buClr>
                <a:srgbClr val="FF0000"/>
              </a:buClr>
              <a:buFont typeface="Wingdings" pitchFamily="2" charset="2"/>
              <a:buChar char="q"/>
              <a:defRPr/>
            </a:pPr>
            <a:r>
              <a:rPr lang="en-US" sz="1800" dirty="0"/>
              <a:t>Preliminary resource allocation</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E2299FF-F635-4E82-998B-E1B474ECC564}" type="datetime8">
              <a:rPr lang="en-US"/>
              <a:pPr/>
              <a:t>10/24/2010 1:15 PM</a:t>
            </a:fld>
            <a:endParaRPr lang="en-US"/>
          </a:p>
        </p:txBody>
      </p:sp>
      <p:sp>
        <p:nvSpPr>
          <p:cNvPr id="2048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C2811B0-E02A-4800-8F68-A7005AD5075B}" type="slidenum">
              <a:rPr lang="ar-SA">
                <a:ea typeface="Majalla UI"/>
              </a:rPr>
              <a:pPr/>
              <a:t>15</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Constraint “Criticality”</a:t>
            </a:r>
          </a:p>
        </p:txBody>
      </p:sp>
      <p:sp>
        <p:nvSpPr>
          <p:cNvPr id="2048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486287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42900" indent="-342900" algn="just">
              <a:buFont typeface="+mj-lt"/>
              <a:buAutoNum type="arabicPeriod"/>
              <a:defRPr/>
            </a:pPr>
            <a:r>
              <a:rPr lang="en-US" sz="2000" b="1" dirty="0">
                <a:solidFill>
                  <a:srgbClr val="FF0000"/>
                </a:solidFill>
                <a:effectLst>
                  <a:outerShdw blurRad="38100" dist="38100" dir="2700000" algn="tl">
                    <a:srgbClr val="000000">
                      <a:alpha val="43137"/>
                    </a:srgbClr>
                  </a:outerShdw>
                </a:effectLst>
                <a:latin typeface="Arial" pitchFamily="34" charset="0"/>
                <a:cs typeface="Arial" pitchFamily="34" charset="0"/>
              </a:rPr>
              <a:t>Average Daily Requirement </a:t>
            </a:r>
          </a:p>
          <a:p>
            <a:pPr marL="271463" algn="just">
              <a:defRPr/>
            </a:pP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Avg. daily requirement = Total unit of resources / Project duration</a:t>
            </a:r>
          </a:p>
          <a:p>
            <a:pPr marL="271463" algn="just">
              <a:defRPr/>
            </a:pPr>
            <a:r>
              <a:rPr lang="en-US" sz="1800" dirty="0">
                <a:latin typeface="Arial" pitchFamily="34" charset="0"/>
                <a:cs typeface="Arial" pitchFamily="34" charset="0"/>
              </a:rPr>
              <a:t>Avg. daily requirement = 111 / 18 = 6.2 units/day</a:t>
            </a:r>
          </a:p>
          <a:p>
            <a:pPr marL="271463" algn="just">
              <a:defRPr/>
            </a:pPr>
            <a:r>
              <a:rPr lang="en-US" sz="1800" dirty="0">
                <a:latin typeface="Arial" pitchFamily="34" charset="0"/>
                <a:cs typeface="Arial" pitchFamily="34" charset="0"/>
              </a:rPr>
              <a:t>Suppose the analyzed resource is available at a maximum level of 7 units/day.</a:t>
            </a:r>
          </a:p>
          <a:p>
            <a:pPr marL="271463"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126 units could be expended over the 18-day project duration, which is more than 111 units.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delay is unlikely.</a:t>
            </a:r>
          </a:p>
          <a:p>
            <a:pPr algn="just">
              <a:defRPr/>
            </a:pPr>
            <a:endParaRPr lang="en-US" sz="1800" dirty="0">
              <a:latin typeface="Arial" pitchFamily="34" charset="0"/>
              <a:cs typeface="Arial" pitchFamily="34" charset="0"/>
            </a:endParaRPr>
          </a:p>
          <a:p>
            <a:pPr marL="358775" indent="-358775" algn="just">
              <a:buClr>
                <a:srgbClr val="FF0000"/>
              </a:buClr>
              <a:buFont typeface="+mj-lt"/>
              <a:buAutoNum type="arabicPeriod" startAt="2"/>
              <a:defRPr/>
            </a:pPr>
            <a:r>
              <a:rPr lang="en-US" sz="1800" b="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US" sz="2000" b="1" dirty="0">
                <a:solidFill>
                  <a:srgbClr val="FF0000"/>
                </a:solidFill>
                <a:effectLst>
                  <a:outerShdw blurRad="38100" dist="38100" dir="2700000" algn="tl">
                    <a:srgbClr val="000000">
                      <a:alpha val="43137"/>
                    </a:srgbClr>
                  </a:outerShdw>
                </a:effectLst>
                <a:latin typeface="Arial" pitchFamily="34" charset="0"/>
                <a:cs typeface="Arial" pitchFamily="34" charset="0"/>
              </a:rPr>
              <a:t>Resource Criticality Index</a:t>
            </a:r>
            <a:r>
              <a:rPr lang="en-US" sz="1800" b="1" dirty="0">
                <a:effectLst>
                  <a:outerShdw blurRad="38100" dist="38100" dir="2700000" algn="tl">
                    <a:srgbClr val="000000">
                      <a:alpha val="43137"/>
                    </a:srgbClr>
                  </a:outerShdw>
                </a:effectLst>
                <a:latin typeface="Arial" pitchFamily="34" charset="0"/>
                <a:cs typeface="Arial" pitchFamily="34" charset="0"/>
              </a:rPr>
              <a:t> </a:t>
            </a:r>
          </a:p>
          <a:p>
            <a:pPr marL="358775" algn="just">
              <a:defRPr/>
            </a:pP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Criticality index= avg. daily units </a:t>
            </a:r>
            <a:r>
              <a:rPr lang="en-US" sz="1800" b="1" dirty="0" err="1">
                <a:solidFill>
                  <a:schemeClr val="tx1"/>
                </a:solidFill>
                <a:effectLst>
                  <a:outerShdw blurRad="38100" dist="38100" dir="2700000" algn="tl">
                    <a:srgbClr val="000000">
                      <a:alpha val="43137"/>
                    </a:srgbClr>
                  </a:outerShdw>
                </a:effectLst>
                <a:latin typeface="Arial" pitchFamily="34" charset="0"/>
                <a:cs typeface="Arial" pitchFamily="34" charset="0"/>
              </a:rPr>
              <a:t>req’d</a:t>
            </a: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 / max. </a:t>
            </a:r>
            <a:r>
              <a:rPr lang="en-US" sz="1800" b="1" dirty="0" err="1">
                <a:solidFill>
                  <a:schemeClr val="tx1"/>
                </a:solidFill>
                <a:effectLst>
                  <a:outerShdw blurRad="38100" dist="38100" dir="2700000" algn="tl">
                    <a:srgbClr val="000000">
                      <a:alpha val="43137"/>
                    </a:srgbClr>
                  </a:outerShdw>
                </a:effectLst>
                <a:latin typeface="Arial" pitchFamily="34" charset="0"/>
                <a:cs typeface="Arial" pitchFamily="34" charset="0"/>
              </a:rPr>
              <a:t>am’t</a:t>
            </a: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 avail. Daily</a:t>
            </a:r>
          </a:p>
          <a:p>
            <a:pPr marL="358775"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Criticality index = 6.2/7.0 = 0.88 &lt; 1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on time</a:t>
            </a:r>
          </a:p>
          <a:p>
            <a:pPr marL="358775" algn="just">
              <a:defRPr/>
            </a:pPr>
            <a:r>
              <a:rPr lang="en-US" sz="1800" dirty="0">
                <a:latin typeface="Arial" pitchFamily="34" charset="0"/>
                <a:cs typeface="Arial" pitchFamily="34" charset="0"/>
              </a:rPr>
              <a:t>Suppose the analyzed resource is available at a maximum level of 6 units/day.</a:t>
            </a:r>
          </a:p>
          <a:p>
            <a:pPr marL="358775"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Criticality index = 6.2/6.0 = 1.03 &gt; 1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will delay</a:t>
            </a:r>
          </a:p>
          <a:p>
            <a:pPr marL="358775" algn="just">
              <a:defRPr/>
            </a:pPr>
            <a:r>
              <a:rPr lang="en-US" sz="1800" dirty="0">
                <a:latin typeface="Arial" pitchFamily="34" charset="0"/>
                <a:cs typeface="Arial" pitchFamily="34" charset="0"/>
              </a:rPr>
              <a:t>In 18 days a total of only 108 units are will be expended (&lt; 111 units), leaving some work unfinished and thus requiring an extension of the project beyond 18 days.</a:t>
            </a:r>
          </a:p>
        </p:txBody>
      </p:sp>
      <p:sp>
        <p:nvSpPr>
          <p:cNvPr id="2049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89BFD155-5473-4D28-8B5D-387235B3F042}" type="datetime8">
              <a:rPr lang="en-US"/>
              <a:pPr/>
              <a:t>10/24/2010 1:15 PM</a:t>
            </a:fld>
            <a:endParaRPr lang="en-US"/>
          </a:p>
        </p:txBody>
      </p:sp>
      <p:sp>
        <p:nvSpPr>
          <p:cNvPr id="2150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B54608C-8AEF-4F0C-B0C3-67B26AA1ABCB}" type="slidenum">
              <a:rPr lang="ar-SA">
                <a:ea typeface="Majalla UI"/>
              </a:rPr>
              <a:pPr/>
              <a:t>16</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Constraint “Criticality”</a:t>
            </a:r>
          </a:p>
        </p:txBody>
      </p:sp>
      <p:sp>
        <p:nvSpPr>
          <p:cNvPr id="2151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4154984"/>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mj-lt"/>
              <a:buAutoNum type="arabicPeriod" startAt="2"/>
              <a:defRPr/>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 Resource Criticality Index</a:t>
            </a:r>
            <a:r>
              <a:rPr lang="en-US" sz="2400" b="1" dirty="0">
                <a:effectLst>
                  <a:outerShdw blurRad="38100" dist="38100" dir="2700000" algn="tl">
                    <a:srgbClr val="000000">
                      <a:alpha val="43137"/>
                    </a:srgbClr>
                  </a:outerShdw>
                </a:effectLst>
                <a:latin typeface="Arial" pitchFamily="34" charset="0"/>
                <a:cs typeface="Arial" pitchFamily="34" charset="0"/>
              </a:rPr>
              <a:t> </a:t>
            </a:r>
          </a:p>
          <a:p>
            <a:pPr marL="358775" indent="-358775" algn="just">
              <a:buClr>
                <a:srgbClr val="FF0000"/>
              </a:buClr>
              <a:defRPr/>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631825" indent="-457200" algn="just">
              <a:buClr>
                <a:srgbClr val="FF0000"/>
              </a:buClr>
              <a:buFont typeface="Wingdings" pitchFamily="2" charset="2"/>
              <a:buChar char="q"/>
              <a:defRPr/>
            </a:pPr>
            <a:r>
              <a:rPr lang="en-US" sz="2400" dirty="0">
                <a:latin typeface="Arial" pitchFamily="34" charset="0"/>
                <a:cs typeface="Arial" pitchFamily="34" charset="0"/>
              </a:rPr>
              <a:t>Values of resource criticality index significantly </a:t>
            </a:r>
            <a:r>
              <a:rPr lang="en-US" sz="2400" b="1" dirty="0">
                <a:effectLst>
                  <a:outerShdw blurRad="38100" dist="38100" dir="2700000" algn="tl">
                    <a:srgbClr val="000000">
                      <a:alpha val="43137"/>
                    </a:srgbClr>
                  </a:outerShdw>
                </a:effectLst>
                <a:latin typeface="Arial" pitchFamily="34" charset="0"/>
                <a:cs typeface="Arial" pitchFamily="34" charset="0"/>
              </a:rPr>
              <a:t>below</a:t>
            </a:r>
            <a:r>
              <a:rPr lang="en-US" sz="2400" dirty="0">
                <a:latin typeface="Arial" pitchFamily="34" charset="0"/>
                <a:cs typeface="Arial" pitchFamily="34" charset="0"/>
              </a:rPr>
              <a:t> 1.0 typically are associated with </a:t>
            </a:r>
            <a:r>
              <a:rPr lang="en-US" sz="2400" b="1" dirty="0">
                <a:effectLst>
                  <a:outerShdw blurRad="38100" dist="38100" dir="2700000" algn="tl">
                    <a:srgbClr val="000000">
                      <a:alpha val="43137"/>
                    </a:srgbClr>
                  </a:outerShdw>
                </a:effectLst>
                <a:latin typeface="Arial" pitchFamily="34" charset="0"/>
                <a:cs typeface="Arial" pitchFamily="34" charset="0"/>
              </a:rPr>
              <a:t>non-constraining</a:t>
            </a:r>
            <a:r>
              <a:rPr lang="en-US" sz="2400" dirty="0">
                <a:latin typeface="Arial" pitchFamily="34" charset="0"/>
                <a:cs typeface="Arial" pitchFamily="34" charset="0"/>
              </a:rPr>
              <a:t> resources, while values around and above 1.0 indicate that project delays beyond the original critical path duration will be encountered.</a:t>
            </a:r>
          </a:p>
          <a:p>
            <a:pPr marL="631825" indent="-457200" algn="just">
              <a:buClr>
                <a:srgbClr val="FF0000"/>
              </a:buClr>
              <a:buFont typeface="Wingdings" pitchFamily="2" charset="2"/>
              <a:buChar char="q"/>
              <a:defRPr/>
            </a:pPr>
            <a:endParaRPr lang="en-US" sz="2400" dirty="0">
              <a:latin typeface="Arial" pitchFamily="34" charset="0"/>
              <a:cs typeface="Arial" pitchFamily="34" charset="0"/>
            </a:endParaRPr>
          </a:p>
          <a:p>
            <a:pPr marL="631825" indent="-457200"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latin typeface="Arial" pitchFamily="34" charset="0"/>
                <a:cs typeface="Arial" pitchFamily="34" charset="0"/>
              </a:rPr>
              <a:t>Higher values</a:t>
            </a:r>
            <a:r>
              <a:rPr lang="en-US" sz="2400" dirty="0">
                <a:latin typeface="Arial" pitchFamily="34" charset="0"/>
                <a:cs typeface="Arial" pitchFamily="34" charset="0"/>
              </a:rPr>
              <a:t> of resource criticality index are associated with the most critical (i.e., most tightly </a:t>
            </a:r>
            <a:r>
              <a:rPr lang="en-US" sz="2400" b="1" dirty="0">
                <a:effectLst>
                  <a:outerShdw blurRad="38100" dist="38100" dir="2700000" algn="tl">
                    <a:srgbClr val="000000">
                      <a:alpha val="43137"/>
                    </a:srgbClr>
                  </a:outerShdw>
                </a:effectLst>
                <a:latin typeface="Arial" pitchFamily="34" charset="0"/>
                <a:cs typeface="Arial" pitchFamily="34" charset="0"/>
              </a:rPr>
              <a:t>constrained</a:t>
            </a:r>
            <a:r>
              <a:rPr lang="en-US" sz="2400" dirty="0">
                <a:latin typeface="Arial" pitchFamily="34" charset="0"/>
                <a:cs typeface="Arial" pitchFamily="34" charset="0"/>
              </a:rPr>
              <a:t>) resources.</a:t>
            </a:r>
          </a:p>
        </p:txBody>
      </p:sp>
      <p:sp>
        <p:nvSpPr>
          <p:cNvPr id="2151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FDCED3F-4DFF-46A5-86E1-8E6FF1346031}" type="datetime8">
              <a:rPr lang="en-US"/>
              <a:pPr/>
              <a:t>10/24/2010 1:15 PM</a:t>
            </a:fld>
            <a:endParaRPr lang="en-US"/>
          </a:p>
        </p:txBody>
      </p:sp>
      <p:sp>
        <p:nvSpPr>
          <p:cNvPr id="2253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272DDCF-7E63-4948-A6B3-34EA193282E2}" type="slidenum">
              <a:rPr lang="ar-SA">
                <a:ea typeface="Majalla UI"/>
              </a:rPr>
              <a:pPr/>
              <a:t>17</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Leveling and Allocation</a:t>
            </a:r>
          </a:p>
        </p:txBody>
      </p:sp>
      <p:sp>
        <p:nvSpPr>
          <p:cNvPr id="2253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2253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Diagram 8"/>
          <p:cNvGraphicFramePr/>
          <p:nvPr/>
        </p:nvGraphicFramePr>
        <p:xfrm>
          <a:off x="914400" y="12192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4024B331-F0EA-4881-A5AB-5A02D9887252}" type="datetime8">
              <a:rPr lang="en-US"/>
              <a:pPr/>
              <a:t>10/24/2010 1:15 PM</a:t>
            </a:fld>
            <a:endParaRPr lang="en-US"/>
          </a:p>
        </p:txBody>
      </p:sp>
      <p:sp>
        <p:nvSpPr>
          <p:cNvPr id="2355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7F6F7A5-9BD7-4A00-9527-34B82B1392BA}" type="slidenum">
              <a:rPr lang="ar-SA">
                <a:ea typeface="Majalla UI"/>
              </a:rPr>
              <a:pPr/>
              <a:t>18</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355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66800"/>
            <a:ext cx="7848600" cy="4924425"/>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buClr>
                <a:srgbClr val="FF0000"/>
              </a:buClr>
              <a:defRPr/>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 Main Aspects</a:t>
            </a:r>
            <a:r>
              <a:rPr lang="en-US" sz="2400" b="1" dirty="0">
                <a:effectLst>
                  <a:outerShdw blurRad="38100" dist="38100" dir="2700000" algn="tl">
                    <a:srgbClr val="000000">
                      <a:alpha val="43137"/>
                    </a:srgbClr>
                  </a:outerShdw>
                </a:effectLst>
                <a:latin typeface="Arial" pitchFamily="34" charset="0"/>
                <a:cs typeface="Arial" pitchFamily="34" charset="0"/>
              </a:rPr>
              <a:t> </a:t>
            </a:r>
          </a:p>
          <a:p>
            <a:pPr algn="just">
              <a:buClr>
                <a:srgbClr val="FF0000"/>
              </a:buClr>
              <a:defRPr/>
            </a:pPr>
            <a:endParaRPr lang="en-US" sz="1000" b="1" dirty="0">
              <a:effectLst>
                <a:outerShdw blurRad="38100" dist="38100" dir="2700000" algn="tl">
                  <a:srgbClr val="000000">
                    <a:alpha val="43137"/>
                  </a:srgbClr>
                </a:outerShdw>
              </a:effectLst>
              <a:latin typeface="Arial" pitchFamily="34" charset="0"/>
              <a:cs typeface="Arial" pitchFamily="34" charset="0"/>
            </a:endParaRPr>
          </a:p>
          <a:p>
            <a:pPr marL="358775" indent="-358775" algn="just">
              <a:buClr>
                <a:srgbClr val="FF0000"/>
              </a:buClr>
              <a:buFont typeface="Wingdings" pitchFamily="2" charset="2"/>
              <a:buChar char="q"/>
              <a:defRPr/>
            </a:pPr>
            <a:r>
              <a:rPr lang="en-US" sz="2400" dirty="0"/>
              <a:t>Sufficient total resources are available</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Project must be completed by a specified due date</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It is desirable or necessary to reduce the amount of variability (peak and valley) in the pattern of resource usage over the project duration. </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The objective is to </a:t>
            </a:r>
            <a:r>
              <a:rPr lang="en-US" sz="2400" b="1" dirty="0">
                <a:effectLst>
                  <a:outerShdw blurRad="38100" dist="38100" dir="2700000" algn="tl">
                    <a:srgbClr val="000000">
                      <a:alpha val="43137"/>
                    </a:srgbClr>
                  </a:outerShdw>
                </a:effectLst>
              </a:rPr>
              <a:t>level</a:t>
            </a:r>
            <a:r>
              <a:rPr lang="en-US" sz="2400" dirty="0"/>
              <a:t>, as much as possible, the demand for each specific resource during the life of the project.</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Project duration is not allowed to increase</a:t>
            </a:r>
            <a:r>
              <a:rPr lang="en-US" sz="2400" dirty="0"/>
              <a:t> in this case.</a:t>
            </a:r>
          </a:p>
        </p:txBody>
      </p:sp>
      <p:sp>
        <p:nvSpPr>
          <p:cNvPr id="2356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488742C5-5015-454C-87BE-CF091E3F29CF}" type="datetime8">
              <a:rPr lang="en-US"/>
              <a:pPr/>
              <a:t>10/24/2010 1:15 PM</a:t>
            </a:fld>
            <a:endParaRPr lang="en-US"/>
          </a:p>
        </p:txBody>
      </p:sp>
      <p:sp>
        <p:nvSpPr>
          <p:cNvPr id="2457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24238033-82B0-45C8-9F01-56C5E2A8D31D}" type="slidenum">
              <a:rPr lang="ar-SA">
                <a:ea typeface="Majalla UI"/>
              </a:rPr>
              <a:pPr/>
              <a:t>19</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Fixed Resource Limits Scheduling</a:t>
            </a:r>
          </a:p>
        </p:txBody>
      </p:sp>
      <p:sp>
        <p:nvSpPr>
          <p:cNvPr id="2458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66800"/>
            <a:ext cx="7848600" cy="4955203"/>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defRPr/>
            </a:pPr>
            <a:r>
              <a:rPr lang="en-US" sz="2300" b="1" dirty="0">
                <a:solidFill>
                  <a:srgbClr val="FF0000"/>
                </a:solidFill>
                <a:effectLst>
                  <a:outerShdw blurRad="38100" dist="38100" dir="2700000" algn="tl">
                    <a:srgbClr val="000000">
                      <a:alpha val="43137"/>
                    </a:srgbClr>
                  </a:outerShdw>
                </a:effectLst>
                <a:latin typeface="Arial" pitchFamily="34" charset="0"/>
                <a:cs typeface="Arial" pitchFamily="34" charset="0"/>
              </a:rPr>
              <a:t> Main Aspects</a:t>
            </a:r>
            <a:r>
              <a:rPr lang="en-US" sz="2300" b="1" dirty="0">
                <a:effectLst>
                  <a:outerShdw blurRad="38100" dist="38100" dir="2700000" algn="tl">
                    <a:srgbClr val="000000">
                      <a:alpha val="43137"/>
                    </a:srgbClr>
                  </a:outerShdw>
                </a:effectLst>
                <a:latin typeface="Arial" pitchFamily="34" charset="0"/>
                <a:cs typeface="Arial" pitchFamily="34" charset="0"/>
              </a:rPr>
              <a:t> </a:t>
            </a:r>
          </a:p>
          <a:p>
            <a:pPr marL="358775" indent="-358775" algn="just">
              <a:buClr>
                <a:srgbClr val="FF0000"/>
              </a:buClr>
              <a:defRPr/>
            </a:pPr>
            <a:endParaRPr lang="en-US" sz="800" b="1" dirty="0">
              <a:effectLst>
                <a:outerShdw blurRad="38100" dist="38100" dir="2700000" algn="tl">
                  <a:srgbClr val="000000">
                    <a:alpha val="43137"/>
                  </a:srgbClr>
                </a:outerShdw>
              </a:effectLst>
              <a:latin typeface="Arial" pitchFamily="34" charset="0"/>
              <a:cs typeface="Arial" pitchFamily="34" charset="0"/>
            </a:endParaRPr>
          </a:p>
          <a:p>
            <a:pPr marL="358775" indent="-358775" algn="just">
              <a:buClr>
                <a:srgbClr val="FF0000"/>
              </a:buClr>
              <a:buFont typeface="Wingdings" pitchFamily="2" charset="2"/>
              <a:buChar char="q"/>
              <a:defRPr/>
            </a:pPr>
            <a:r>
              <a:rPr lang="en-US" sz="2300" dirty="0"/>
              <a:t>Also often called </a:t>
            </a:r>
            <a:r>
              <a:rPr lang="en-US" sz="2300" b="1" dirty="0">
                <a:effectLst>
                  <a:outerShdw blurRad="38100" dist="38100" dir="2700000" algn="tl">
                    <a:srgbClr val="000000">
                      <a:alpha val="43137"/>
                    </a:srgbClr>
                  </a:outerShdw>
                </a:effectLst>
              </a:rPr>
              <a:t>constrained-resource scheduling</a:t>
            </a:r>
            <a:r>
              <a:rPr lang="en-US" sz="2300" dirty="0"/>
              <a:t>, or </a:t>
            </a:r>
            <a:r>
              <a:rPr lang="en-US" sz="2300" b="1" dirty="0">
                <a:effectLst>
                  <a:outerShdw blurRad="38100" dist="38100" dir="2700000" algn="tl">
                    <a:srgbClr val="000000">
                      <a:alpha val="43137"/>
                    </a:srgbClr>
                  </a:outerShdw>
                </a:effectLst>
              </a:rPr>
              <a:t>limited resource allocation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Much more common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There are definite limitations on the amount of resources available to carry out the project (or projects) under consideration.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Project duration may increase beyond the initial duration determined by the usual “time only” CPM calculations. </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The scheduling objective is equivalent to minimizing the duration of the project (or projects) being scheduled, subject to stated constraints on available resources. </a:t>
            </a:r>
          </a:p>
        </p:txBody>
      </p:sp>
      <p:sp>
        <p:nvSpPr>
          <p:cNvPr id="2458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0407B283-E305-4CF2-A466-5B2D5C559BF0}" type="datetime8">
              <a:rPr lang="en-US"/>
              <a:pPr/>
              <a:t>10/24/2010 1:15 PM</a:t>
            </a:fld>
            <a:endParaRPr lang="en-US"/>
          </a:p>
        </p:txBody>
      </p:sp>
      <p:sp>
        <p:nvSpPr>
          <p:cNvPr id="819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8B00364-AAAE-47E9-AA9F-71D910417F6A}" type="slidenum">
              <a:rPr lang="ar-SA">
                <a:ea typeface="Majalla UI"/>
              </a:rPr>
              <a:pPr/>
              <a:t>2</a:t>
            </a:fld>
            <a:endParaRPr lang="en-US"/>
          </a:p>
        </p:txBody>
      </p:sp>
      <p:sp>
        <p:nvSpPr>
          <p:cNvPr id="534530" name="Rectangle 2"/>
          <p:cNvSpPr>
            <a:spLocks noChangeArrowheads="1"/>
          </p:cNvSpPr>
          <p:nvPr/>
        </p:nvSpPr>
        <p:spPr bwMode="auto">
          <a:xfrm>
            <a:off x="762000" y="323850"/>
            <a:ext cx="8001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Importance of Resource Management</a:t>
            </a:r>
          </a:p>
        </p:txBody>
      </p:sp>
      <p:sp>
        <p:nvSpPr>
          <p:cNvPr id="534535" name="Rectangle 7"/>
          <p:cNvSpPr>
            <a:spLocks noChangeArrowheads="1"/>
          </p:cNvSpPr>
          <p:nvPr/>
        </p:nvSpPr>
        <p:spPr bwMode="auto">
          <a:xfrm>
            <a:off x="914400" y="1143000"/>
            <a:ext cx="7848600" cy="4876800"/>
          </a:xfrm>
          <a:prstGeom prst="rect">
            <a:avLst/>
          </a:prstGeom>
          <a:solidFill>
            <a:schemeClr val="bg1"/>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marL="358775" indent="-358775" algn="just">
              <a:buClr>
                <a:srgbClr val="FF0000"/>
              </a:buClr>
              <a:buFont typeface="Wingdings" pitchFamily="2" charset="2"/>
              <a:buChar char="q"/>
              <a:defRPr/>
            </a:pPr>
            <a:r>
              <a:rPr lang="en-US" sz="2000" dirty="0"/>
              <a:t>The completion of an engineering project at maximum efficiency of time and cost requires the careful scheduling and allocation of available resources.</a:t>
            </a:r>
          </a:p>
          <a:p>
            <a:pPr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Manpower, equipment, materials, subcontractors, and information are important project resources that require close management attention.</a:t>
            </a:r>
          </a:p>
          <a:p>
            <a:pPr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The supply and availability of these resources can seldom be taken for granted because of seasonal shortages, labor disputes, equipment breakdowns, delayed deliveries, and a host of associated uncertainties.</a:t>
            </a:r>
          </a:p>
          <a:p>
            <a:pPr algn="just">
              <a:buClr>
                <a:srgbClr val="FF0000"/>
              </a:buClr>
              <a:defRPr/>
            </a:pPr>
            <a:r>
              <a:rPr lang="en-US" sz="2000" dirty="0"/>
              <a:t> </a:t>
            </a:r>
          </a:p>
          <a:p>
            <a:pPr marL="358775" indent="-358775" algn="just">
              <a:buClr>
                <a:srgbClr val="FF0000"/>
              </a:buClr>
              <a:buFont typeface="Wingdings" pitchFamily="2" charset="2"/>
              <a:buChar char="q"/>
              <a:defRPr/>
            </a:pPr>
            <a:r>
              <a:rPr lang="en-US" sz="2000" dirty="0"/>
              <a:t>Money, another project resource that requires close management control during the construction process is discussed fully in separate lectures.</a:t>
            </a:r>
          </a:p>
          <a:p>
            <a:pPr algn="just">
              <a:defRPr/>
            </a:pPr>
            <a:r>
              <a:rPr lang="en-US" sz="2000" dirty="0"/>
              <a:t> </a:t>
            </a:r>
          </a:p>
          <a:p>
            <a:pPr algn="just">
              <a:defRPr/>
            </a:pPr>
            <a:r>
              <a:rPr lang="en-US" sz="2000" dirty="0"/>
              <a:t> </a:t>
            </a:r>
          </a:p>
          <a:p>
            <a:pPr marL="107950" indent="-42863" algn="just">
              <a:lnSpc>
                <a:spcPct val="125000"/>
              </a:lnSpc>
              <a:spcBef>
                <a:spcPct val="25000"/>
              </a:spcBef>
              <a:buClr>
                <a:srgbClr val="990000"/>
              </a:buClr>
              <a:buFont typeface="Wingdings" pitchFamily="2" charset="2"/>
              <a:buNone/>
              <a:defRPr/>
            </a:pPr>
            <a:endParaRPr lang="en-US" sz="2000" dirty="0">
              <a:latin typeface="Arial"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560625F-7440-45B6-9409-657AB3832041}" type="datetime8">
              <a:rPr lang="en-US"/>
              <a:pPr/>
              <a:t>10/24/2010 1:15 PM</a:t>
            </a:fld>
            <a:endParaRPr lang="en-US"/>
          </a:p>
        </p:txBody>
      </p:sp>
      <p:sp>
        <p:nvSpPr>
          <p:cNvPr id="2560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C13429B-A63D-4AB7-BF8A-B4B6511D5E71}" type="slidenum">
              <a:rPr lang="ar-SA">
                <a:ea typeface="Majalla UI"/>
              </a:rPr>
              <a:pPr/>
              <a:t>20</a:t>
            </a:fld>
            <a:endParaRPr lang="en-US"/>
          </a:p>
        </p:txBody>
      </p:sp>
      <p:sp>
        <p:nvSpPr>
          <p:cNvPr id="534530" name="Rectangle 2"/>
          <p:cNvSpPr>
            <a:spLocks noChangeArrowheads="1"/>
          </p:cNvSpPr>
          <p:nvPr/>
        </p:nvSpPr>
        <p:spPr bwMode="auto">
          <a:xfrm>
            <a:off x="685800" y="323850"/>
            <a:ext cx="4648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Basic General Approach</a:t>
            </a:r>
          </a:p>
        </p:txBody>
      </p:sp>
      <p:sp>
        <p:nvSpPr>
          <p:cNvPr id="2560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341632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buClr>
                <a:srgbClr val="FF0000"/>
              </a:buClr>
              <a:defRPr/>
            </a:pPr>
            <a:r>
              <a:rPr lang="en-US" sz="2400" dirty="0">
                <a:solidFill>
                  <a:schemeClr val="tx1"/>
                </a:solidFill>
                <a:latin typeface="Arial" pitchFamily="34" charset="0"/>
                <a:cs typeface="Arial" pitchFamily="34" charset="0"/>
              </a:rPr>
              <a:t>The basic general approach followed in both resource leveling and fixed resource limits scheduling is similar:</a:t>
            </a:r>
          </a:p>
          <a:p>
            <a:pPr algn="just">
              <a:buClr>
                <a:srgbClr val="FF0000"/>
              </a:buClr>
              <a:defRPr/>
            </a:pPr>
            <a:r>
              <a:rPr lang="en-US" sz="2400" dirty="0">
                <a:solidFill>
                  <a:schemeClr val="tx1"/>
                </a:solidFill>
                <a:latin typeface="Arial" pitchFamily="34" charset="0"/>
                <a:cs typeface="Arial" pitchFamily="34" charset="0"/>
              </a:rPr>
              <a:t> </a:t>
            </a:r>
          </a:p>
          <a:p>
            <a:pPr marL="358775" indent="-358775" algn="just">
              <a:buClr>
                <a:srgbClr val="FF0000"/>
              </a:buClr>
              <a:buFont typeface="Wingdings" pitchFamily="2" charset="2"/>
              <a:buChar char="q"/>
              <a:defRPr/>
            </a:pPr>
            <a:r>
              <a:rPr lang="en-US" sz="2400" dirty="0">
                <a:solidFill>
                  <a:schemeClr val="tx1"/>
                </a:solidFill>
                <a:latin typeface="Arial" pitchFamily="34" charset="0"/>
                <a:cs typeface="Arial" pitchFamily="34" charset="0"/>
              </a:rPr>
              <a:t>Set activity priorities according to some criterion and then</a:t>
            </a:r>
          </a:p>
          <a:p>
            <a:pPr marL="358775" indent="-358775" algn="just">
              <a:buClr>
                <a:srgbClr val="FF0000"/>
              </a:buClr>
              <a:buFont typeface="Wingdings" pitchFamily="2" charset="2"/>
              <a:buChar char="q"/>
              <a:defRPr/>
            </a:pPr>
            <a:endParaRPr lang="en-US" sz="2400" dirty="0">
              <a:solidFill>
                <a:schemeClr val="tx1"/>
              </a:solidFill>
              <a:latin typeface="Arial" pitchFamily="34" charset="0"/>
              <a:cs typeface="Arial" pitchFamily="34" charset="0"/>
            </a:endParaRPr>
          </a:p>
          <a:p>
            <a:pPr marL="358775" indent="-358775" algn="just">
              <a:buClr>
                <a:srgbClr val="FF0000"/>
              </a:buClr>
              <a:buFont typeface="Wingdings" pitchFamily="2" charset="2"/>
              <a:buChar char="q"/>
              <a:defRPr/>
            </a:pPr>
            <a:r>
              <a:rPr lang="en-US" sz="2400" dirty="0">
                <a:solidFill>
                  <a:schemeClr val="tx1"/>
                </a:solidFill>
                <a:latin typeface="Arial" pitchFamily="34" charset="0"/>
                <a:cs typeface="Arial" pitchFamily="34" charset="0"/>
              </a:rPr>
              <a:t>Schedule activities in the order determined, as soon as their predecessors are completed and adequate resources are available</a:t>
            </a:r>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B6763BB6-5465-4B41-AF29-A4B0D2BD562A}" type="datetime8">
              <a:rPr lang="en-US"/>
              <a:pPr/>
              <a:t>10/24/2010 1:15 PM</a:t>
            </a:fld>
            <a:endParaRPr lang="en-US"/>
          </a:p>
        </p:txBody>
      </p:sp>
      <p:sp>
        <p:nvSpPr>
          <p:cNvPr id="2662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9FFF521-4BAF-466C-AD5C-3B7166218A52}" type="slidenum">
              <a:rPr lang="ar-SA">
                <a:ea typeface="Majalla UI"/>
              </a:rPr>
              <a:pPr/>
              <a:t>21</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663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80730"/>
            <a:ext cx="7848600" cy="486287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Wingdings" pitchFamily="2" charset="2"/>
              <a:buChar char="q"/>
              <a:defRPr/>
            </a:pPr>
            <a:r>
              <a:rPr lang="en-US" sz="2200" dirty="0"/>
              <a:t>Resource leveling techniques provide a means of distributing resource usage over time </a:t>
            </a:r>
            <a:r>
              <a:rPr lang="en-US" sz="2200" b="1" dirty="0">
                <a:effectLst>
                  <a:outerShdw blurRad="38100" dist="38100" dir="2700000" algn="tl">
                    <a:srgbClr val="000000">
                      <a:alpha val="43137"/>
                    </a:srgbClr>
                  </a:outerShdw>
                </a:effectLst>
              </a:rPr>
              <a:t>to minimize the period-by-period variations</a:t>
            </a:r>
            <a:r>
              <a:rPr lang="en-US" sz="2200" dirty="0"/>
              <a:t> in manpower, equipment, or money expended.</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The essential idea of resource leveling centers about the </a:t>
            </a:r>
            <a:r>
              <a:rPr lang="en-US" sz="2200" b="1" dirty="0">
                <a:effectLst>
                  <a:outerShdw blurRad="38100" dist="38100" dir="2700000" algn="tl">
                    <a:srgbClr val="000000">
                      <a:alpha val="43137"/>
                    </a:srgbClr>
                  </a:outerShdw>
                </a:effectLst>
              </a:rPr>
              <a:t>rescheduling of activities within the limits of available float</a:t>
            </a:r>
            <a:r>
              <a:rPr lang="en-US" sz="2200" dirty="0"/>
              <a:t> to achieve better distribution of resource usage.</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A systematic procedure for leveling resources was developed by </a:t>
            </a:r>
            <a:r>
              <a:rPr lang="en-US" sz="2200" b="1" dirty="0">
                <a:effectLst>
                  <a:outerShdw blurRad="38100" dist="38100" dir="2700000" algn="tl">
                    <a:srgbClr val="000000">
                      <a:alpha val="43137"/>
                    </a:srgbClr>
                  </a:outerShdw>
                </a:effectLst>
              </a:rPr>
              <a:t>Burgess</a:t>
            </a:r>
            <a:r>
              <a:rPr lang="en-US" sz="2200" dirty="0"/>
              <a:t>.</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Burgess method utilized a </a:t>
            </a:r>
            <a:r>
              <a:rPr lang="en-US" sz="2200" b="1" dirty="0">
                <a:effectLst>
                  <a:outerShdw blurRad="38100" dist="38100" dir="2700000" algn="tl">
                    <a:srgbClr val="000000">
                      <a:alpha val="43137"/>
                    </a:srgbClr>
                  </a:outerShdw>
                </a:effectLst>
              </a:rPr>
              <a:t>simple measure of effectiveness</a:t>
            </a:r>
            <a:r>
              <a:rPr lang="en-US" sz="2200" dirty="0"/>
              <a:t> given by the </a:t>
            </a:r>
            <a:r>
              <a:rPr lang="en-US" sz="2200" b="1" dirty="0">
                <a:effectLst>
                  <a:outerShdw blurRad="38100" dist="38100" dir="2700000" algn="tl">
                    <a:srgbClr val="000000">
                      <a:alpha val="43137"/>
                    </a:srgbClr>
                  </a:outerShdw>
                </a:effectLst>
              </a:rPr>
              <a:t>sum of the squares of the resource requirements for each “day”</a:t>
            </a:r>
            <a:r>
              <a:rPr lang="en-US" sz="2200" dirty="0"/>
              <a:t> (period) in the project schedule.</a:t>
            </a:r>
          </a:p>
        </p:txBody>
      </p:sp>
      <p:sp>
        <p:nvSpPr>
          <p:cNvPr id="2663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8294936-522B-4B69-931A-F5356C020799}" type="datetime8">
              <a:rPr lang="en-US"/>
              <a:pPr/>
              <a:t>10/24/2010 1:15 PM</a:t>
            </a:fld>
            <a:endParaRPr lang="en-US"/>
          </a:p>
        </p:txBody>
      </p:sp>
      <p:sp>
        <p:nvSpPr>
          <p:cNvPr id="2765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C6D75FB-9B66-4A97-A629-961C8017FD92}" type="slidenum">
              <a:rPr lang="ar-SA">
                <a:ea typeface="Majalla UI"/>
              </a:rPr>
              <a:pPr/>
              <a:t>22</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765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924800" cy="4801314"/>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Wingdings" pitchFamily="2" charset="2"/>
              <a:buChar char="q"/>
              <a:defRPr/>
            </a:pPr>
            <a:r>
              <a:rPr lang="en-US" sz="2200" dirty="0"/>
              <a:t>While the </a:t>
            </a:r>
            <a:r>
              <a:rPr lang="en-US" sz="2200" b="1" dirty="0">
                <a:effectLst>
                  <a:outerShdw blurRad="38100" dist="38100" dir="2700000" algn="tl">
                    <a:srgbClr val="000000">
                      <a:alpha val="43137"/>
                    </a:srgbClr>
                  </a:outerShdw>
                </a:effectLst>
              </a:rPr>
              <a:t>sum of daily resource requirements </a:t>
            </a:r>
            <a:r>
              <a:rPr lang="en-US" sz="2200" dirty="0"/>
              <a:t>over the project duration is </a:t>
            </a:r>
            <a:r>
              <a:rPr lang="en-US" sz="2200" b="1" dirty="0">
                <a:effectLst>
                  <a:outerShdw blurRad="38100" dist="38100" dir="2700000" algn="tl">
                    <a:srgbClr val="000000">
                      <a:alpha val="43137"/>
                    </a:srgbClr>
                  </a:outerShdw>
                </a:effectLst>
              </a:rPr>
              <a:t>constant</a:t>
            </a:r>
            <a:r>
              <a:rPr lang="en-US" sz="2200" dirty="0"/>
              <a:t> for all complete schedule, the </a:t>
            </a:r>
            <a:r>
              <a:rPr lang="en-US" sz="2200" b="1" dirty="0">
                <a:effectLst>
                  <a:outerShdw blurRad="38100" dist="38100" dir="2700000" algn="tl">
                    <a:srgbClr val="000000">
                      <a:alpha val="43137"/>
                    </a:srgbClr>
                  </a:outerShdw>
                </a:effectLst>
              </a:rPr>
              <a:t>sum of the squares of the daily requirements decreases as the peaks and valleys are leveled.</a:t>
            </a:r>
          </a:p>
          <a:p>
            <a:pPr marL="358775" indent="-358775" algn="just">
              <a:buClr>
                <a:srgbClr val="FF0000"/>
              </a:buClr>
              <a:buFont typeface="Wingdings" pitchFamily="2" charset="2"/>
              <a:buChar char="q"/>
              <a:defRPr/>
            </a:pPr>
            <a:endParaRPr lang="en-US" sz="2200" dirty="0"/>
          </a:p>
          <a:p>
            <a:pPr marL="358775" indent="-358775" algn="just">
              <a:buClr>
                <a:srgbClr val="FF0000"/>
              </a:buClr>
              <a:buFont typeface="Wingdings" pitchFamily="2" charset="2"/>
              <a:buChar char="q"/>
              <a:defRPr/>
            </a:pPr>
            <a:r>
              <a:rPr lang="en-US" sz="2200" dirty="0"/>
              <a:t>The measure of effectiveness reaches a minimum for a schedule that is level and equals</a:t>
            </a:r>
          </a:p>
          <a:p>
            <a:pPr algn="just">
              <a:buClr>
                <a:srgbClr val="FF0000"/>
              </a:buClr>
              <a:defRPr/>
            </a:pPr>
            <a:r>
              <a:rPr lang="en-US" sz="18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(Average daily requirement)</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Project duration</a:t>
            </a:r>
          </a:p>
          <a:p>
            <a:pPr algn="just">
              <a:buClr>
                <a:srgbClr val="FF0000"/>
              </a:buClr>
              <a:defRPr/>
            </a:pPr>
            <a:r>
              <a:rPr lang="en-US" sz="2000" b="1" dirty="0">
                <a:latin typeface="Times New Roman" pitchFamily="18" charset="0"/>
                <a:cs typeface="Times New Roman" pitchFamily="18" charset="0"/>
              </a:rPr>
              <a:t>	= R</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Project duration</a:t>
            </a:r>
          </a:p>
          <a:p>
            <a:pPr marL="358775" indent="-358775" algn="just">
              <a:buClr>
                <a:srgbClr val="FF0000"/>
              </a:buClr>
              <a:defRPr/>
            </a:pPr>
            <a:endParaRPr lang="en-US" sz="1600" dirty="0"/>
          </a:p>
          <a:p>
            <a:pPr marL="358775" indent="-358775" algn="just">
              <a:buClr>
                <a:srgbClr val="FF0000"/>
              </a:buClr>
              <a:defRPr/>
            </a:pPr>
            <a:endParaRPr lang="en-US" sz="2400" dirty="0"/>
          </a:p>
          <a:p>
            <a:pPr marL="358775" indent="-358775" algn="just">
              <a:buClr>
                <a:srgbClr val="FF0000"/>
              </a:buClr>
              <a:defRPr/>
            </a:pPr>
            <a:endParaRPr lang="en-US" sz="2400" dirty="0"/>
          </a:p>
          <a:p>
            <a:pPr marL="358775" indent="-358775" algn="just">
              <a:buClr>
                <a:srgbClr val="FF0000"/>
              </a:buClr>
              <a:defRPr/>
            </a:pPr>
            <a:endParaRPr lang="en-US" sz="2400" dirty="0"/>
          </a:p>
          <a:p>
            <a:pPr marL="358775" indent="-358775" algn="just">
              <a:buClr>
                <a:srgbClr val="FF0000"/>
              </a:buClr>
              <a:defRPr/>
            </a:pPr>
            <a:endParaRPr lang="en-US" sz="2400" dirty="0"/>
          </a:p>
        </p:txBody>
      </p:sp>
      <p:sp>
        <p:nvSpPr>
          <p:cNvPr id="27659"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27660" name="Group 19"/>
          <p:cNvGrpSpPr>
            <a:grpSpLocks/>
          </p:cNvGrpSpPr>
          <p:nvPr/>
        </p:nvGrpSpPr>
        <p:grpSpPr bwMode="auto">
          <a:xfrm>
            <a:off x="1371600" y="4464050"/>
            <a:ext cx="6553200" cy="1250950"/>
            <a:chOff x="1143000" y="4344194"/>
            <a:chExt cx="6553200" cy="1251416"/>
          </a:xfrm>
        </p:grpSpPr>
        <p:cxnSp>
          <p:nvCxnSpPr>
            <p:cNvPr id="10" name="Straight Arrow Connector 9"/>
            <p:cNvCxnSpPr/>
            <p:nvPr/>
          </p:nvCxnSpPr>
          <p:spPr>
            <a:xfrm>
              <a:off x="2133600" y="5486032"/>
              <a:ext cx="48768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rot="5400000" flipH="1" flipV="1">
              <a:off x="1561888" y="4914319"/>
              <a:ext cx="1143426" cy="31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2133600" y="4799977"/>
              <a:ext cx="3733800" cy="1588"/>
            </a:xfrm>
            <a:prstGeom prst="line">
              <a:avLst/>
            </a:prstGeom>
            <a:effectLst/>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5400000">
              <a:off x="5524373" y="5143004"/>
              <a:ext cx="686055" cy="3175"/>
            </a:xfrm>
            <a:prstGeom prst="line">
              <a:avLst/>
            </a:prstGeom>
          </p:spPr>
          <p:style>
            <a:lnRef idx="3">
              <a:schemeClr val="dk1"/>
            </a:lnRef>
            <a:fillRef idx="0">
              <a:schemeClr val="dk1"/>
            </a:fillRef>
            <a:effectRef idx="2">
              <a:schemeClr val="dk1"/>
            </a:effectRef>
            <a:fontRef idx="minor">
              <a:schemeClr val="tx1"/>
            </a:fontRef>
          </p:style>
        </p:cxnSp>
        <p:sp>
          <p:nvSpPr>
            <p:cNvPr id="27665" name="TextBox 16"/>
            <p:cNvSpPr txBox="1">
              <a:spLocks noChangeArrowheads="1"/>
            </p:cNvSpPr>
            <p:nvPr/>
          </p:nvSpPr>
          <p:spPr bwMode="auto">
            <a:xfrm>
              <a:off x="7086600" y="5334000"/>
              <a:ext cx="609600" cy="261610"/>
            </a:xfrm>
            <a:prstGeom prst="rect">
              <a:avLst/>
            </a:prstGeom>
            <a:noFill/>
            <a:ln w="9525">
              <a:noFill/>
              <a:miter lim="800000"/>
              <a:headEnd/>
              <a:tailEnd/>
            </a:ln>
          </p:spPr>
          <p:txBody>
            <a:bodyPr>
              <a:spAutoFit/>
            </a:bodyPr>
            <a:lstStyle/>
            <a:p>
              <a:pPr algn="just"/>
              <a:r>
                <a:rPr lang="en-US"/>
                <a:t>Time</a:t>
              </a:r>
            </a:p>
          </p:txBody>
        </p:sp>
        <p:sp>
          <p:nvSpPr>
            <p:cNvPr id="27666" name="TextBox 17"/>
            <p:cNvSpPr txBox="1">
              <a:spLocks noChangeArrowheads="1"/>
            </p:cNvSpPr>
            <p:nvPr/>
          </p:nvSpPr>
          <p:spPr bwMode="auto">
            <a:xfrm>
              <a:off x="2590800" y="4452184"/>
              <a:ext cx="2895600" cy="277102"/>
            </a:xfrm>
            <a:prstGeom prst="rect">
              <a:avLst/>
            </a:prstGeom>
            <a:noFill/>
            <a:ln w="9525">
              <a:noFill/>
              <a:miter lim="800000"/>
              <a:headEnd/>
              <a:tailEnd/>
            </a:ln>
          </p:spPr>
          <p:txBody>
            <a:bodyPr>
              <a:spAutoFit/>
            </a:bodyPr>
            <a:lstStyle/>
            <a:p>
              <a:pPr algn="just"/>
              <a:r>
                <a:rPr lang="en-US" sz="1200"/>
                <a:t>Average daily resource requirement (R) </a:t>
              </a:r>
            </a:p>
          </p:txBody>
        </p:sp>
        <p:sp>
          <p:nvSpPr>
            <p:cNvPr id="27667" name="TextBox 18"/>
            <p:cNvSpPr txBox="1">
              <a:spLocks noChangeArrowheads="1"/>
            </p:cNvSpPr>
            <p:nvPr/>
          </p:nvSpPr>
          <p:spPr bwMode="auto">
            <a:xfrm>
              <a:off x="1143000" y="4419600"/>
              <a:ext cx="838200" cy="430887"/>
            </a:xfrm>
            <a:prstGeom prst="rect">
              <a:avLst/>
            </a:prstGeom>
            <a:noFill/>
            <a:ln w="9525">
              <a:noFill/>
              <a:miter lim="800000"/>
              <a:headEnd/>
              <a:tailEnd/>
            </a:ln>
          </p:spPr>
          <p:txBody>
            <a:bodyPr>
              <a:spAutoFit/>
            </a:bodyPr>
            <a:lstStyle/>
            <a:p>
              <a:pPr algn="just"/>
              <a:r>
                <a:rPr lang="en-US"/>
                <a:t>Resource Unit</a:t>
              </a:r>
            </a:p>
          </p:txBody>
        </p:sp>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A6CCE78-E6BC-4E05-8E4E-6C0D9C24293B}" type="datetime8">
              <a:rPr lang="en-US"/>
              <a:pPr/>
              <a:t>10/24/2010 1:15 PM</a:t>
            </a:fld>
            <a:endParaRPr lang="en-US"/>
          </a:p>
        </p:txBody>
      </p:sp>
      <p:sp>
        <p:nvSpPr>
          <p:cNvPr id="2867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F4D5A1A-9F68-4765-A70F-40CCCB6716E1}" type="slidenum">
              <a:rPr lang="ar-SA">
                <a:ea typeface="Majalla UI"/>
              </a:rPr>
              <a:pPr/>
              <a:t>23</a:t>
            </a:fld>
            <a:endParaRPr lang="en-US"/>
          </a:p>
        </p:txBody>
      </p:sp>
      <p:sp>
        <p:nvSpPr>
          <p:cNvPr id="534530" name="Rectangle 2"/>
          <p:cNvSpPr>
            <a:spLocks noChangeArrowheads="1"/>
          </p:cNvSpPr>
          <p:nvPr/>
        </p:nvSpPr>
        <p:spPr bwMode="auto">
          <a:xfrm>
            <a:off x="685800" y="323850"/>
            <a:ext cx="6096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Burgess Leveling Procedure</a:t>
            </a:r>
          </a:p>
        </p:txBody>
      </p:sp>
      <p:sp>
        <p:nvSpPr>
          <p:cNvPr id="2867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14400" y="1239083"/>
            <a:ext cx="7848600" cy="4616648"/>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1</a:t>
            </a:r>
            <a:r>
              <a:rPr lang="en-US" sz="1800" dirty="0">
                <a:latin typeface="Arial" pitchFamily="34" charset="0"/>
                <a:cs typeface="Arial" pitchFamily="34" charset="0"/>
              </a:rPr>
              <a:t>. List the project activities in order of precedence. Add to this listing the duration, early start, and float (slack) values for each activity.</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2</a:t>
            </a:r>
            <a:r>
              <a:rPr lang="en-US" sz="1800" dirty="0">
                <a:latin typeface="Arial" pitchFamily="34" charset="0"/>
                <a:cs typeface="Arial" pitchFamily="34" charset="0"/>
              </a:rPr>
              <a:t>. Starting with the </a:t>
            </a:r>
            <a:r>
              <a:rPr lang="en-US" sz="2400" b="1" dirty="0">
                <a:effectLst>
                  <a:outerShdw blurRad="38100" dist="38100" dir="2700000" algn="tl">
                    <a:srgbClr val="000000">
                      <a:alpha val="43137"/>
                    </a:srgbClr>
                  </a:outerShdw>
                </a:effectLst>
                <a:latin typeface="Arial" pitchFamily="34" charset="0"/>
                <a:cs typeface="Arial" pitchFamily="34" charset="0"/>
              </a:rPr>
              <a:t>last</a:t>
            </a:r>
            <a:r>
              <a:rPr lang="en-US" sz="1800" dirty="0">
                <a:latin typeface="Arial" pitchFamily="34" charset="0"/>
                <a:cs typeface="Arial" pitchFamily="34" charset="0"/>
              </a:rPr>
              <a:t> activity, schedule it period by period to give the </a:t>
            </a:r>
            <a:r>
              <a:rPr lang="en-US" sz="2400" b="1" dirty="0">
                <a:effectLst>
                  <a:outerShdw blurRad="38100" dist="38100" dir="2700000" algn="tl">
                    <a:srgbClr val="000000">
                      <a:alpha val="43137"/>
                    </a:srgbClr>
                  </a:outerShdw>
                </a:effectLst>
                <a:latin typeface="Arial" pitchFamily="34" charset="0"/>
                <a:cs typeface="Arial" pitchFamily="34" charset="0"/>
              </a:rPr>
              <a:t>lowest</a:t>
            </a:r>
            <a:r>
              <a:rPr lang="en-US" sz="1800" dirty="0">
                <a:latin typeface="Arial" pitchFamily="34" charset="0"/>
                <a:cs typeface="Arial" pitchFamily="34" charset="0"/>
              </a:rPr>
              <a:t> sum of squares of resource requirements for each time unit. If more than one schedule gives the same total sum of squares, then schedule the activity </a:t>
            </a:r>
            <a:r>
              <a:rPr lang="en-US" sz="1800" b="1" dirty="0">
                <a:effectLst>
                  <a:outerShdw blurRad="38100" dist="38100" dir="2700000" algn="tl">
                    <a:srgbClr val="000000">
                      <a:alpha val="43137"/>
                    </a:srgbClr>
                  </a:outerShdw>
                </a:effectLst>
                <a:latin typeface="Arial" pitchFamily="34" charset="0"/>
                <a:cs typeface="Arial" pitchFamily="34" charset="0"/>
              </a:rPr>
              <a:t>as late as possible </a:t>
            </a:r>
            <a:r>
              <a:rPr lang="en-US" sz="1800" dirty="0">
                <a:latin typeface="Arial" pitchFamily="34" charset="0"/>
                <a:cs typeface="Arial" pitchFamily="34" charset="0"/>
              </a:rPr>
              <a:t>to get as much slack as possible in all preceding activities.</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3</a:t>
            </a:r>
            <a:r>
              <a:rPr lang="en-US" sz="1800" dirty="0">
                <a:latin typeface="Arial" pitchFamily="34" charset="0"/>
                <a:cs typeface="Arial" pitchFamily="34" charset="0"/>
              </a:rPr>
              <a:t>. Holding the last activity fixed, repeat Step 2 on the </a:t>
            </a:r>
            <a:r>
              <a:rPr lang="en-US" sz="2400" b="1" dirty="0">
                <a:effectLst>
                  <a:outerShdw blurRad="38100" dist="38100" dir="2700000" algn="tl">
                    <a:srgbClr val="000000">
                      <a:alpha val="43137"/>
                    </a:srgbClr>
                  </a:outerShdw>
                </a:effectLst>
                <a:latin typeface="Arial" pitchFamily="34" charset="0"/>
                <a:cs typeface="Arial" pitchFamily="34" charset="0"/>
              </a:rPr>
              <a:t>next to the last </a:t>
            </a:r>
            <a:r>
              <a:rPr lang="en-US" sz="1800" dirty="0">
                <a:latin typeface="Arial" pitchFamily="34" charset="0"/>
                <a:cs typeface="Arial" pitchFamily="34" charset="0"/>
              </a:rPr>
              <a:t>activity in the network, taking advantage of any slack that may have been made available to it by the rescheduling in Step 2.</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4</a:t>
            </a:r>
            <a:r>
              <a:rPr lang="en-US" sz="1800" dirty="0">
                <a:latin typeface="Arial" pitchFamily="34" charset="0"/>
                <a:cs typeface="Arial" pitchFamily="34" charset="0"/>
              </a:rPr>
              <a:t>. Continue Step 3 until the first activity in the list has been considered; this completes the first rescheduling cycle. </a:t>
            </a:r>
          </a:p>
        </p:txBody>
      </p:sp>
      <p:sp>
        <p:nvSpPr>
          <p:cNvPr id="2868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F114CE5A-2592-4028-90FC-09210002B620}" type="datetime8">
              <a:rPr lang="en-US"/>
              <a:pPr/>
              <a:t>10/24/2010 1:15 PM</a:t>
            </a:fld>
            <a:endParaRPr lang="en-US"/>
          </a:p>
        </p:txBody>
      </p:sp>
      <p:sp>
        <p:nvSpPr>
          <p:cNvPr id="2969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CEC75D7-0C3B-45D6-8FE2-AE6FBF97451E}" type="slidenum">
              <a:rPr lang="ar-SA">
                <a:ea typeface="Majalla UI"/>
              </a:rPr>
              <a:pPr/>
              <a:t>24</a:t>
            </a:fld>
            <a:endParaRPr lang="en-US"/>
          </a:p>
        </p:txBody>
      </p:sp>
      <p:sp>
        <p:nvSpPr>
          <p:cNvPr id="534530" name="Rectangle 2"/>
          <p:cNvSpPr>
            <a:spLocks noChangeArrowheads="1"/>
          </p:cNvSpPr>
          <p:nvPr/>
        </p:nvSpPr>
        <p:spPr bwMode="auto">
          <a:xfrm>
            <a:off x="685800" y="323850"/>
            <a:ext cx="6096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Burgess Leveling Procedure</a:t>
            </a:r>
          </a:p>
        </p:txBody>
      </p:sp>
      <p:sp>
        <p:nvSpPr>
          <p:cNvPr id="2970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239083"/>
            <a:ext cx="7848600" cy="4308872"/>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5</a:t>
            </a:r>
            <a:r>
              <a:rPr lang="en-US" sz="1800" dirty="0">
                <a:latin typeface="Arial" pitchFamily="34" charset="0"/>
                <a:cs typeface="Arial" pitchFamily="34" charset="0"/>
              </a:rPr>
              <a:t>. Carry out additional rescheduling cycles by repeating Steps 2 through 4 until no further reduction in the total sum of squares of resource requirements is possible, noting that </a:t>
            </a:r>
            <a:r>
              <a:rPr lang="en-US" sz="2000" b="1" dirty="0">
                <a:effectLst>
                  <a:outerShdw blurRad="38100" dist="38100" dir="2700000" algn="tl">
                    <a:srgbClr val="000000">
                      <a:alpha val="43137"/>
                    </a:srgbClr>
                  </a:outerShdw>
                </a:effectLst>
                <a:latin typeface="Arial" pitchFamily="34" charset="0"/>
                <a:cs typeface="Arial" pitchFamily="34" charset="0"/>
              </a:rPr>
              <a:t>only movement of an activity to the right (schedule later) </a:t>
            </a:r>
            <a:r>
              <a:rPr lang="en-US" sz="1800" dirty="0">
                <a:latin typeface="Arial" pitchFamily="34" charset="0"/>
                <a:cs typeface="Arial" pitchFamily="34" charset="0"/>
              </a:rPr>
              <a:t>is permissible under this scheme.</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6</a:t>
            </a:r>
            <a:r>
              <a:rPr lang="en-US" sz="1800" dirty="0">
                <a:latin typeface="Arial" pitchFamily="34" charset="0"/>
                <a:cs typeface="Arial" pitchFamily="34" charset="0"/>
              </a:rPr>
              <a:t>. If this resource is particularly critical, repeat Steps 1 through 5 on a different ordering of the activities. which, of course, must still list the activities in order of precedence.</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7</a:t>
            </a:r>
            <a:r>
              <a:rPr lang="en-US" sz="1800" dirty="0">
                <a:latin typeface="Arial" pitchFamily="34" charset="0"/>
                <a:cs typeface="Arial" pitchFamily="34" charset="0"/>
              </a:rPr>
              <a:t>. Choose the best schedule of those obtained in Steps 5 and 6.</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8</a:t>
            </a:r>
            <a:r>
              <a:rPr lang="en-US" sz="1800" dirty="0">
                <a:latin typeface="Arial" pitchFamily="34" charset="0"/>
                <a:cs typeface="Arial" pitchFamily="34" charset="0"/>
              </a:rPr>
              <a:t>. Make final adjustments to the schedule chosen in Step 7, taking into account factors not considered in the basic scheduling procedure.</a:t>
            </a:r>
          </a:p>
        </p:txBody>
      </p:sp>
      <p:sp>
        <p:nvSpPr>
          <p:cNvPr id="2970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3AF57F46-DCEF-4C25-AF22-5C68095636CD}" type="datetime8">
              <a:rPr lang="en-US"/>
              <a:pPr/>
              <a:t>10/24/2010 1:15 PM</a:t>
            </a:fld>
            <a:endParaRPr lang="en-US"/>
          </a:p>
        </p:txBody>
      </p:sp>
      <p:sp>
        <p:nvSpPr>
          <p:cNvPr id="3072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523BC4A9-D8EB-4452-BD04-5EDA11B60B58}" type="slidenum">
              <a:rPr lang="ar-SA">
                <a:ea typeface="Majalla UI"/>
              </a:rPr>
              <a:pPr/>
              <a:t>25</a:t>
            </a:fld>
            <a:endParaRPr lang="en-US"/>
          </a:p>
        </p:txBody>
      </p:sp>
      <p:sp>
        <p:nvSpPr>
          <p:cNvPr id="534530" name="Rectangle 2"/>
          <p:cNvSpPr>
            <a:spLocks noChangeArrowheads="1"/>
          </p:cNvSpPr>
          <p:nvPr/>
        </p:nvSpPr>
        <p:spPr bwMode="auto">
          <a:xfrm>
            <a:off x="685800" y="323850"/>
            <a:ext cx="7239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072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0728"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29202"/>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60106">
                <a:tc>
                  <a:txBody>
                    <a:bodyPr/>
                    <a:lstStyle/>
                    <a:p>
                      <a:pPr algn="r">
                        <a:spcAft>
                          <a:spcPts val="0"/>
                        </a:spcAft>
                      </a:pPr>
                      <a:r>
                        <a:rPr lang="en-US" sz="1000" b="1" dirty="0" smtClean="0">
                          <a:latin typeface="Times New Roman"/>
                          <a:ea typeface="Times New Roman"/>
                        </a:rPr>
                        <a:t>Time</a:t>
                      </a:r>
                      <a:endParaRPr lang="en-US" sz="10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r">
                        <a:spcAft>
                          <a:spcPts val="0"/>
                        </a:spcAft>
                      </a:pP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C</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I</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J</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K</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G</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H</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r>
              <a:tr h="155186">
                <a:tc>
                  <a:txBody>
                    <a:bodyPr/>
                    <a:lstStyle/>
                    <a:p>
                      <a:pPr algn="ctr">
                        <a:spcAft>
                          <a:spcPts val="0"/>
                        </a:spcAft>
                      </a:pPr>
                      <a:r>
                        <a:rPr lang="en-US" sz="900" b="1" dirty="0" smtClean="0">
                          <a:latin typeface="Times New Roman"/>
                          <a:ea typeface="Times New Roman"/>
                        </a:rPr>
                        <a:t>D</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E</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F</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900" dirty="0" smtClean="0">
                          <a:latin typeface="Times New Roman"/>
                          <a:ea typeface="Times New Roman"/>
                        </a:rPr>
                        <a:t>Daily R</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900">
                          <a:latin typeface="Times New Roman"/>
                          <a:ea typeface="Times New Roman"/>
                          <a:sym typeface="Symbol"/>
                        </a:rPr>
                        <a:t></a:t>
                      </a:r>
                      <a:r>
                        <a:rPr lang="en-US" sz="900">
                          <a:latin typeface="Times New Roman"/>
                          <a:ea typeface="Times New Roman"/>
                        </a:rPr>
                        <a:t>R</a:t>
                      </a:r>
                      <a:endParaRPr lang="en-US" sz="10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71</a:t>
                      </a: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324">
                <a:tc>
                  <a:txBody>
                    <a:bodyPr/>
                    <a:lstStyle/>
                    <a:p>
                      <a:pPr algn="r">
                        <a:spcAft>
                          <a:spcPts val="0"/>
                        </a:spcAft>
                      </a:pPr>
                      <a:r>
                        <a:rPr lang="en-US" sz="900" dirty="0">
                          <a:latin typeface="Times New Roman"/>
                          <a:ea typeface="Times New Roman"/>
                          <a:sym typeface="Symbol"/>
                        </a:rPr>
                        <a:t></a:t>
                      </a:r>
                      <a:r>
                        <a:rPr lang="en-US" sz="900" dirty="0">
                          <a:latin typeface="Times New Roman"/>
                          <a:ea typeface="Times New Roman"/>
                        </a:rPr>
                        <a:t>R</a:t>
                      </a:r>
                      <a:r>
                        <a:rPr lang="en-US" sz="900" baseline="30000" dirty="0">
                          <a:latin typeface="Times New Roman"/>
                          <a:ea typeface="Times New Roman"/>
                        </a:rPr>
                        <a:t>2</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237</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399</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480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541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566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591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652</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693</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i="1" dirty="0">
                          <a:latin typeface="Times New Roman"/>
                          <a:ea typeface="Times New Roman"/>
                        </a:rPr>
                        <a:t>743</a:t>
                      </a:r>
                      <a:endParaRPr lang="en-US" sz="1000" b="1" dirty="0">
                        <a:latin typeface="Times New Roman"/>
                        <a:ea typeface="Times New Roman"/>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700">
                <a:tc>
                  <a:txBody>
                    <a:bodyPr/>
                    <a:lstStyle/>
                    <a:p>
                      <a:pPr algn="ctr">
                        <a:spcAft>
                          <a:spcPts val="0"/>
                        </a:spcAft>
                      </a:pPr>
                      <a:endParaRPr lang="en-US" sz="7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5186">
                <a:tc>
                  <a:txBody>
                    <a:bodyPr/>
                    <a:lstStyle/>
                    <a:p>
                      <a:pPr algn="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smtClean="0">
                          <a:latin typeface="Times New Roman"/>
                          <a:ea typeface="Times New Roman"/>
                        </a:rPr>
                        <a:t>Resource Loading Diagram = Resource Histogram</a:t>
                      </a:r>
                      <a:endParaRPr lang="en-US" sz="13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r>
            </a:tbl>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28AB306-9759-40C9-BD6E-9BA380CB50C3}" type="datetime8">
              <a:rPr lang="en-US"/>
              <a:pPr/>
              <a:t>10/24/2010 1:15 PM</a:t>
            </a:fld>
            <a:endParaRPr lang="en-US"/>
          </a:p>
        </p:txBody>
      </p:sp>
      <p:sp>
        <p:nvSpPr>
          <p:cNvPr id="3174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3549344-7D1E-4D02-B234-2F0B1118E889}" type="slidenum">
              <a:rPr lang="ar-SA">
                <a:ea typeface="Majalla UI"/>
              </a:rPr>
              <a:pPr/>
              <a:t>26</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175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1752"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267194"/>
        </p:xfrm>
        <a:graphic>
          <a:graphicData uri="http://schemas.openxmlformats.org/drawingml/2006/table">
            <a:tbl>
              <a:tblPr/>
              <a:tblGrid>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367"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one</a:t>
            </a:r>
            <a:r>
              <a:rPr lang="en-US" sz="2000">
                <a:solidFill>
                  <a:schemeClr val="bg1"/>
                </a:solidFill>
              </a:rPr>
              <a:t> period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747</a:t>
            </a:r>
            <a:endParaRPr lang="en-US" sz="2000">
              <a:solidFill>
                <a:schemeClr val="bg1"/>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9F0B9F5-5832-4064-8DE7-ED8D2DB83E31}" type="datetime8">
              <a:rPr lang="en-US"/>
              <a:pPr/>
              <a:t>10/24/2010 1:15 PM</a:t>
            </a:fld>
            <a:endParaRPr lang="en-US"/>
          </a:p>
        </p:txBody>
      </p:sp>
      <p:sp>
        <p:nvSpPr>
          <p:cNvPr id="3277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28235749-7292-488C-B8E0-EC666B519AED}" type="slidenum">
              <a:rPr lang="ar-SA">
                <a:ea typeface="Majalla UI"/>
              </a:rPr>
              <a:pPr/>
              <a:t>27</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277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277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2</a:t>
                      </a:r>
                      <a:endParaRPr lang="en-US" dirty="0"/>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400"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2</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755</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tblGrid>
              <a:tr h="272143">
                <a:tc>
                  <a:txBody>
                    <a:bodyPr/>
                    <a:lstStyle/>
                    <a:p>
                      <a:endParaRPr lang="en-US" dirty="0"/>
                    </a:p>
                  </a:txBody>
                  <a:tcPr>
                    <a:lnL>
                      <a:noFill/>
                    </a:lnL>
                    <a:lnR>
                      <a:noFill/>
                    </a:lnR>
                    <a:lnT>
                      <a:noFill/>
                    </a:lnT>
                    <a:lnB>
                      <a:noFill/>
                    </a:lnB>
                  </a:tcPr>
                </a:tc>
              </a:tr>
            </a:tbl>
          </a:graphicData>
        </a:graphic>
      </p:graphicFrame>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A9C2692-9F77-4838-BEF6-32EE1F08329D}" type="datetime8">
              <a:rPr lang="en-US"/>
              <a:pPr/>
              <a:t>10/24/2010 1:15 PM</a:t>
            </a:fld>
            <a:endParaRPr lang="en-US"/>
          </a:p>
        </p:txBody>
      </p:sp>
      <p:sp>
        <p:nvSpPr>
          <p:cNvPr id="3379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34C3DEC-6833-4A2C-942F-9876FCF2F263}" type="slidenum">
              <a:rPr lang="ar-SA">
                <a:ea typeface="Majalla UI"/>
              </a:rPr>
              <a:pPr/>
              <a:t>28</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379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380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2</a:t>
                      </a:r>
                      <a:endParaRPr lang="en-US" dirty="0"/>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2</a:t>
                      </a:r>
                      <a:endParaRPr lang="en-US" sz="1200" dirty="0"/>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428"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3</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763</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tblGrid>
              <a:tr h="272143">
                <a:tc>
                  <a:txBody>
                    <a:bodyPr/>
                    <a:lstStyle/>
                    <a:p>
                      <a:endParaRPr lang="en-US" dirty="0"/>
                    </a:p>
                  </a:txBody>
                  <a:tcPr>
                    <a:lnL>
                      <a:noFill/>
                    </a:lnL>
                    <a:lnR>
                      <a:noFill/>
                    </a:lnR>
                    <a:lnT>
                      <a:noFill/>
                    </a:lnT>
                    <a:lnB>
                      <a:noFill/>
                    </a:lnB>
                  </a:tcPr>
                </a:tc>
              </a:tr>
            </a:tbl>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D6B6C35-C3EC-496E-B8C7-CB6AA66A76F9}" type="datetime8">
              <a:rPr lang="en-US"/>
              <a:pPr/>
              <a:t>10/24/2010 1:15 PM</a:t>
            </a:fld>
            <a:endParaRPr lang="en-US"/>
          </a:p>
        </p:txBody>
      </p:sp>
      <p:sp>
        <p:nvSpPr>
          <p:cNvPr id="3481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107E07F-9666-41E7-91B2-B7591AFD41F0}" type="slidenum">
              <a:rPr lang="ar-SA">
                <a:ea typeface="Majalla UI"/>
              </a:rPr>
              <a:pPr/>
              <a:t>29</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482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4824"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2</a:t>
                      </a:r>
                      <a:endParaRPr lang="en-US" dirty="0"/>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2</a:t>
                      </a:r>
                      <a:endParaRPr lang="en-US" sz="1200" dirty="0"/>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635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452"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4</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771</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tblGrid>
              <a:tr h="272143">
                <a:tc>
                  <a:txBody>
                    <a:bodyPr/>
                    <a:lstStyle/>
                    <a:p>
                      <a:endParaRPr lang="en-US" dirty="0"/>
                    </a:p>
                  </a:txBody>
                  <a:tcPr>
                    <a:lnL>
                      <a:noFill/>
                    </a:lnL>
                    <a:lnR>
                      <a:noFill/>
                    </a:lnR>
                    <a:lnT>
                      <a:noFill/>
                    </a:lnT>
                    <a:lnB>
                      <a:noFill/>
                    </a:lnB>
                  </a:tcPr>
                </a:tc>
              </a:tr>
            </a:tbl>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6A8D781-D4C2-46D2-91B7-E35340E67ADD}" type="datetime8">
              <a:rPr lang="en-US"/>
              <a:pPr/>
              <a:t>10/24/2010 1:15 PM</a:t>
            </a:fld>
            <a:endParaRPr lang="en-US"/>
          </a:p>
        </p:txBody>
      </p:sp>
      <p:sp>
        <p:nvSpPr>
          <p:cNvPr id="921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667E746-32E2-49A4-857E-2C781CA38598}" type="slidenum">
              <a:rPr lang="ar-SA">
                <a:ea typeface="Majalla UI"/>
              </a:rPr>
              <a:pPr/>
              <a:t>3</a:t>
            </a:fld>
            <a:endParaRPr lang="en-US"/>
          </a:p>
        </p:txBody>
      </p:sp>
      <p:sp>
        <p:nvSpPr>
          <p:cNvPr id="534530" name="Rectangle 2"/>
          <p:cNvSpPr>
            <a:spLocks noChangeArrowheads="1"/>
          </p:cNvSpPr>
          <p:nvPr/>
        </p:nvSpPr>
        <p:spPr bwMode="auto">
          <a:xfrm>
            <a:off x="762000" y="323850"/>
            <a:ext cx="6705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Objective of Resource Planning</a:t>
            </a:r>
          </a:p>
        </p:txBody>
      </p:sp>
      <p:sp>
        <p:nvSpPr>
          <p:cNvPr id="534535" name="Rectangle 7"/>
          <p:cNvSpPr>
            <a:spLocks noChangeArrowheads="1"/>
          </p:cNvSpPr>
          <p:nvPr/>
        </p:nvSpPr>
        <p:spPr bwMode="auto">
          <a:xfrm>
            <a:off x="914400" y="1371600"/>
            <a:ext cx="7848600" cy="1676400"/>
          </a:xfrm>
          <a:prstGeom prst="rect">
            <a:avLst/>
          </a:prstGeom>
          <a:solidFill>
            <a:srgbClr val="0D078F"/>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algn="just">
              <a:defRPr/>
            </a:pPr>
            <a:r>
              <a:rPr lang="en-US" sz="2400" dirty="0">
                <a:solidFill>
                  <a:schemeClr val="bg1"/>
                </a:solidFill>
              </a:rPr>
              <a:t>The basic objective of resource management is to supply and support field operations with the resources required so that established time objectives can be met and costs can be kept within the budget. </a:t>
            </a:r>
            <a:endParaRPr lang="en-US" sz="2000" dirty="0">
              <a:solidFill>
                <a:schemeClr val="bg1"/>
              </a:solidFill>
              <a:latin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C770AF23-5856-4F37-937D-6AABDFD90DEA}" type="datetime8">
              <a:rPr lang="en-US"/>
              <a:pPr/>
              <a:t>10/24/2010 1:15 PM</a:t>
            </a:fld>
            <a:endParaRPr lang="en-US"/>
          </a:p>
        </p:txBody>
      </p:sp>
      <p:sp>
        <p:nvSpPr>
          <p:cNvPr id="3584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03E0AB6-E8C1-45A3-A0C5-93F40196294E}" type="slidenum">
              <a:rPr lang="ar-SA">
                <a:ea typeface="Majalla UI"/>
              </a:rPr>
              <a:pPr/>
              <a:t>30</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584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5848"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267194"/>
        </p:xfrm>
        <a:graphic>
          <a:graphicData uri="http://schemas.openxmlformats.org/drawingml/2006/table">
            <a:tbl>
              <a:tblPr/>
              <a:tblGrid>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463" name="TextBox 9"/>
          <p:cNvSpPr txBox="1">
            <a:spLocks noChangeArrowheads="1"/>
          </p:cNvSpPr>
          <p:nvPr/>
        </p:nvSpPr>
        <p:spPr bwMode="auto">
          <a:xfrm>
            <a:off x="1219200" y="5562600"/>
            <a:ext cx="64008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The result = Delay activity “H” </a:t>
            </a:r>
            <a:r>
              <a:rPr lang="en-US" sz="2000" b="1" u="sng">
                <a:solidFill>
                  <a:schemeClr val="bg1"/>
                </a:solidFill>
              </a:rPr>
              <a:t>one</a:t>
            </a:r>
            <a:r>
              <a:rPr lang="en-US" sz="2000">
                <a:solidFill>
                  <a:schemeClr val="bg1"/>
                </a:solidFill>
              </a:rPr>
              <a:t> period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747 </a:t>
            </a:r>
            <a:endParaRPr lang="en-US" sz="2000">
              <a:solidFill>
                <a:schemeClr val="bg1"/>
              </a:solidFill>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615C78C-D0CE-4F42-8088-A93276378529}" type="datetime8">
              <a:rPr lang="en-US"/>
              <a:pPr/>
              <a:t>10/24/2010 1:15 PM</a:t>
            </a:fld>
            <a:endParaRPr lang="en-US"/>
          </a:p>
        </p:txBody>
      </p:sp>
      <p:sp>
        <p:nvSpPr>
          <p:cNvPr id="3686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890C23D-15BB-4E62-8083-C45CFB44CE95}" type="slidenum">
              <a:rPr lang="ar-SA">
                <a:ea typeface="Majalla UI"/>
              </a:rPr>
              <a:pPr/>
              <a:t>31</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687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6872"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333629"/>
        </p:xfrm>
        <a:graphic>
          <a:graphicData uri="http://schemas.openxmlformats.org/drawingml/2006/table">
            <a:tbl>
              <a:tblPr/>
              <a:tblGrid>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tblGrid>
              <a:tr h="378616">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3</a:t>
                      </a: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10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30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493" name="TextBox 9"/>
          <p:cNvSpPr txBox="1">
            <a:spLocks noChangeArrowheads="1"/>
          </p:cNvSpPr>
          <p:nvPr/>
        </p:nvSpPr>
        <p:spPr bwMode="auto">
          <a:xfrm>
            <a:off x="914400" y="5562600"/>
            <a:ext cx="7924800" cy="369888"/>
          </a:xfrm>
          <a:prstGeom prst="rect">
            <a:avLst/>
          </a:prstGeom>
          <a:solidFill>
            <a:srgbClr val="0D078F"/>
          </a:solidFill>
          <a:ln w="9525">
            <a:noFill/>
            <a:miter lim="800000"/>
            <a:headEnd/>
            <a:tailEnd/>
          </a:ln>
        </p:spPr>
        <p:txBody>
          <a:bodyPr>
            <a:spAutoFit/>
          </a:bodyPr>
          <a:lstStyle/>
          <a:p>
            <a:pPr algn="just"/>
            <a:r>
              <a:rPr lang="en-US" sz="1800">
                <a:solidFill>
                  <a:schemeClr val="bg1"/>
                </a:solidFill>
              </a:rPr>
              <a:t>Delay activity “H” </a:t>
            </a:r>
            <a:r>
              <a:rPr lang="en-US" sz="1800" b="1" u="sng">
                <a:solidFill>
                  <a:schemeClr val="bg1"/>
                </a:solidFill>
              </a:rPr>
              <a:t>one</a:t>
            </a:r>
            <a:r>
              <a:rPr lang="en-US" sz="1800">
                <a:solidFill>
                  <a:schemeClr val="bg1"/>
                </a:solidFill>
              </a:rPr>
              <a:t> period &amp; Delay activity “G” </a:t>
            </a:r>
            <a:r>
              <a:rPr lang="en-US" sz="1800" b="1" u="sng">
                <a:solidFill>
                  <a:schemeClr val="bg1"/>
                </a:solidFill>
              </a:rPr>
              <a:t>one</a:t>
            </a:r>
            <a:r>
              <a:rPr lang="en-US" sz="1800">
                <a:solidFill>
                  <a:schemeClr val="bg1"/>
                </a:solidFill>
              </a:rPr>
              <a:t> period </a:t>
            </a:r>
            <a:r>
              <a:rPr lang="en-US" sz="1800">
                <a:solidFill>
                  <a:schemeClr val="bg1"/>
                </a:solidFill>
                <a:sym typeface="Symbol" pitchFamily="18" charset="2"/>
              </a:rPr>
              <a:t> </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729 </a:t>
            </a:r>
            <a:endParaRPr lang="en-US" sz="1800">
              <a:solidFill>
                <a:schemeClr val="bg1"/>
              </a:solidFill>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810D045-28EC-4105-B112-18D0BAB65467}" type="datetime8">
              <a:rPr lang="en-US"/>
              <a:pPr/>
              <a:t>10/24/2010 1:15 PM</a:t>
            </a:fld>
            <a:endParaRPr lang="en-US"/>
          </a:p>
        </p:txBody>
      </p:sp>
      <p:sp>
        <p:nvSpPr>
          <p:cNvPr id="3789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1BBDE66-88B4-4FCD-A31E-B9016743B7AC}" type="slidenum">
              <a:rPr lang="ar-SA">
                <a:ea typeface="Majalla UI"/>
              </a:rPr>
              <a:pPr/>
              <a:t>32</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789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789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90600" y="1092200"/>
          <a:ext cx="7772406" cy="4242082"/>
        </p:xfrm>
        <a:graphic>
          <a:graphicData uri="http://schemas.openxmlformats.org/drawingml/2006/table">
            <a:tbl>
              <a:tblPr/>
              <a:tblGrid>
                <a:gridCol w="409074"/>
                <a:gridCol w="409074"/>
                <a:gridCol w="409074"/>
                <a:gridCol w="409074"/>
                <a:gridCol w="409074"/>
                <a:gridCol w="409074"/>
                <a:gridCol w="409074"/>
                <a:gridCol w="409074"/>
                <a:gridCol w="409074"/>
                <a:gridCol w="409074"/>
                <a:gridCol w="409074"/>
                <a:gridCol w="409074"/>
                <a:gridCol w="409074"/>
                <a:gridCol w="409074"/>
                <a:gridCol w="409074"/>
                <a:gridCol w="409074"/>
                <a:gridCol w="409074"/>
                <a:gridCol w="409074"/>
                <a:gridCol w="409074"/>
              </a:tblGrid>
              <a:tr h="337738">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8016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70251">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3</a:t>
                      </a: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0140">
                <a:tc>
                  <a:txBody>
                    <a:bodyPr/>
                    <a:lstStyle/>
                    <a:p>
                      <a:pPr algn="ctr">
                        <a:spcAft>
                          <a:spcPts val="0"/>
                        </a:spcAft>
                      </a:pPr>
                      <a:endParaRPr lang="en-US" sz="10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70251">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smtClean="0">
                          <a:latin typeface="Times New Roman" pitchFamily="18" charset="0"/>
                          <a:cs typeface="Times New Roman" pitchFamily="18" charset="0"/>
                        </a:rPr>
                        <a:t>2</a:t>
                      </a: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a:t>
                      </a: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4</a:t>
                      </a: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smtClean="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smtClean="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smtClean="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016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10</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7</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6</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5</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168">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100</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8538" name="TextBox 9"/>
          <p:cNvSpPr txBox="1">
            <a:spLocks noChangeArrowheads="1"/>
          </p:cNvSpPr>
          <p:nvPr/>
        </p:nvSpPr>
        <p:spPr bwMode="auto">
          <a:xfrm>
            <a:off x="914400" y="5649913"/>
            <a:ext cx="7848600" cy="369887"/>
          </a:xfrm>
          <a:prstGeom prst="rect">
            <a:avLst/>
          </a:prstGeom>
          <a:solidFill>
            <a:srgbClr val="0D078F"/>
          </a:solidFill>
          <a:ln w="9525">
            <a:noFill/>
            <a:miter lim="800000"/>
            <a:headEnd/>
            <a:tailEnd/>
          </a:ln>
        </p:spPr>
        <p:txBody>
          <a:bodyPr>
            <a:spAutoFit/>
          </a:bodyPr>
          <a:lstStyle/>
          <a:p>
            <a:pPr algn="just"/>
            <a:r>
              <a:rPr lang="en-US" sz="1800">
                <a:solidFill>
                  <a:schemeClr val="bg1"/>
                </a:solidFill>
                <a:sym typeface="Symbol" pitchFamily="18" charset="2"/>
              </a:rPr>
              <a:t></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715 </a:t>
            </a:r>
            <a:endParaRPr lang="en-US" sz="1800">
              <a:solidFill>
                <a:schemeClr val="bg1"/>
              </a:solidFill>
            </a:endParaRPr>
          </a:p>
        </p:txBody>
      </p:sp>
      <p:sp>
        <p:nvSpPr>
          <p:cNvPr id="38539"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1</a:t>
            </a:r>
            <a:r>
              <a:rPr lang="en-US" sz="1600">
                <a:solidFill>
                  <a:schemeClr val="bg1"/>
                </a:solidFill>
              </a:rPr>
              <a:t> period, Delay activity “G” </a:t>
            </a:r>
            <a:r>
              <a:rPr lang="en-US" sz="1600" b="1" u="sng">
                <a:solidFill>
                  <a:schemeClr val="bg1"/>
                </a:solidFill>
              </a:rPr>
              <a:t>1</a:t>
            </a:r>
            <a:r>
              <a:rPr lang="en-US" sz="1600">
                <a:solidFill>
                  <a:schemeClr val="bg1"/>
                </a:solidFill>
              </a:rPr>
              <a:t> period, Delay activity “F” </a:t>
            </a:r>
            <a:r>
              <a:rPr lang="en-US" sz="1600" b="1" u="sng">
                <a:solidFill>
                  <a:schemeClr val="bg1"/>
                </a:solidFill>
              </a:rPr>
              <a:t>2</a:t>
            </a:r>
            <a:r>
              <a:rPr lang="en-US" sz="1600">
                <a:solidFill>
                  <a:schemeClr val="bg1"/>
                </a:solidFill>
              </a:rPr>
              <a:t> periods,  Delay activity “E” </a:t>
            </a:r>
            <a:r>
              <a:rPr lang="en-US" sz="1600" b="1" u="sng">
                <a:solidFill>
                  <a:schemeClr val="bg1"/>
                </a:solidFill>
              </a:rPr>
              <a:t>5</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715 </a:t>
            </a:r>
            <a:endParaRPr lang="en-US" sz="1600">
              <a:solidFill>
                <a:schemeClr val="bg1"/>
              </a:solidFill>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BD399B-344D-4A58-A186-212B3BADF6CE}" type="datetime8">
              <a:rPr lang="en-US"/>
              <a:pPr/>
              <a:t>10/24/2010 1:15 PM</a:t>
            </a:fld>
            <a:endParaRPr lang="en-US"/>
          </a:p>
        </p:txBody>
      </p:sp>
      <p:sp>
        <p:nvSpPr>
          <p:cNvPr id="389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CEDA4D2-8866-4258-AAF7-83FB48B26D5D}" type="slidenum">
              <a:rPr lang="ar-SA">
                <a:ea typeface="Majalla UI"/>
              </a:rPr>
              <a:pPr/>
              <a:t>33</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891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1" name="TextBox 9"/>
          <p:cNvSpPr txBox="1">
            <a:spLocks noChangeArrowheads="1"/>
          </p:cNvSpPr>
          <p:nvPr/>
        </p:nvSpPr>
        <p:spPr bwMode="auto">
          <a:xfrm>
            <a:off x="914400" y="1219200"/>
            <a:ext cx="7848600" cy="2124075"/>
          </a:xfrm>
          <a:prstGeom prst="rect">
            <a:avLst/>
          </a:prstGeom>
          <a:solidFill>
            <a:srgbClr val="0D078F"/>
          </a:solidFill>
          <a:ln w="9525">
            <a:noFill/>
            <a:miter lim="800000"/>
            <a:headEnd/>
            <a:tailEnd/>
          </a:ln>
        </p:spPr>
        <p:txBody>
          <a:bodyPr>
            <a:spAutoFit/>
          </a:bodyPr>
          <a:lstStyle/>
          <a:p>
            <a:pPr algn="just"/>
            <a:r>
              <a:rPr lang="en-US" sz="2200" b="1" u="sng">
                <a:solidFill>
                  <a:schemeClr val="bg1"/>
                </a:solidFill>
              </a:rPr>
              <a:t>Sequence of major moves of the first rescheduling cycle</a:t>
            </a:r>
            <a:r>
              <a:rPr lang="en-US" sz="2200">
                <a:solidFill>
                  <a:schemeClr val="bg1"/>
                </a:solidFill>
              </a:rPr>
              <a:t>:</a:t>
            </a:r>
          </a:p>
          <a:p>
            <a:pPr algn="just"/>
            <a:r>
              <a:rPr lang="en-US" sz="2200">
                <a:solidFill>
                  <a:schemeClr val="bg1"/>
                </a:solidFill>
              </a:rPr>
              <a:t>Delay activity “H” one period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747</a:t>
            </a:r>
          </a:p>
          <a:p>
            <a:pPr algn="just"/>
            <a:r>
              <a:rPr lang="en-US" sz="2200">
                <a:solidFill>
                  <a:schemeClr val="bg1"/>
                </a:solidFill>
              </a:rPr>
              <a:t>Delay activity “G” one period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729</a:t>
            </a:r>
          </a:p>
          <a:p>
            <a:pPr algn="just"/>
            <a:r>
              <a:rPr lang="en-US" sz="2200">
                <a:solidFill>
                  <a:schemeClr val="bg1"/>
                </a:solidFill>
              </a:rPr>
              <a:t>Delay activity “F” two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727</a:t>
            </a:r>
          </a:p>
          <a:p>
            <a:pPr algn="just"/>
            <a:r>
              <a:rPr lang="en-US" sz="2200">
                <a:solidFill>
                  <a:schemeClr val="bg1"/>
                </a:solidFill>
              </a:rPr>
              <a:t>Delay activity “E” five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723</a:t>
            </a:r>
          </a:p>
          <a:p>
            <a:pPr algn="just"/>
            <a:r>
              <a:rPr lang="en-US" sz="2200">
                <a:solidFill>
                  <a:schemeClr val="bg1"/>
                </a:solidFill>
              </a:rPr>
              <a:t>Delay activity “D” two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715</a:t>
            </a:r>
            <a:endParaRPr lang="en-US" sz="2200">
              <a:solidFill>
                <a:schemeClr val="bg1"/>
              </a:solidFill>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BD399B-344D-4A58-A186-212B3BADF6CE}" type="datetime8">
              <a:rPr lang="en-US"/>
              <a:pPr/>
              <a:t>10/24/2010 1:15 PM</a:t>
            </a:fld>
            <a:endParaRPr lang="en-US"/>
          </a:p>
        </p:txBody>
      </p:sp>
      <p:sp>
        <p:nvSpPr>
          <p:cNvPr id="389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CEDA4D2-8866-4258-AAF7-83FB48B26D5D}" type="slidenum">
              <a:rPr lang="ar-SA">
                <a:ea typeface="Majalla UI"/>
              </a:rPr>
              <a:pPr/>
              <a:t>34</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smtClean="0">
                <a:solidFill>
                  <a:srgbClr val="990000"/>
                </a:solidFill>
                <a:effectLst>
                  <a:outerShdw blurRad="38100" dist="38100" dir="2700000" algn="tl">
                    <a:srgbClr val="C0C0C0"/>
                  </a:outerShdw>
                </a:effectLst>
                <a:latin typeface="Arial" charset="0"/>
              </a:rPr>
              <a:t>Estimated method</a:t>
            </a:r>
            <a:endParaRPr lang="en-US" sz="3200" b="1" dirty="0">
              <a:solidFill>
                <a:srgbClr val="990000"/>
              </a:solidFill>
              <a:effectLst>
                <a:outerShdw blurRad="38100" dist="38100" dir="2700000" algn="tl">
                  <a:srgbClr val="C0C0C0"/>
                </a:outerShdw>
              </a:effectLst>
              <a:latin typeface="Arial" charset="0"/>
            </a:endParaRPr>
          </a:p>
        </p:txBody>
      </p:sp>
      <p:sp>
        <p:nvSpPr>
          <p:cNvPr id="3891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56321" name="Rectangle 1"/>
          <p:cNvSpPr>
            <a:spLocks noChangeArrowheads="1"/>
          </p:cNvSpPr>
          <p:nvPr/>
        </p:nvSpPr>
        <p:spPr bwMode="auto">
          <a:xfrm>
            <a:off x="609600" y="1143000"/>
            <a:ext cx="8305800" cy="526297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ts val="0"/>
              </a:spcBef>
              <a:spcAft>
                <a:spcPts val="0"/>
              </a:spcAft>
              <a:buClrTx/>
              <a:buSzTx/>
              <a:tabLst/>
            </a:pPr>
            <a:r>
              <a:rPr kumimoji="0" lang="en-US" sz="28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Step 1</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Draw the network in a time scaled diagram using the early start schedule method.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Step 2</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Perform resource loading for the activities and calculate the total number of resources at each period.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Step 3</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Reschedule non-critical activities to reduce peaks and to smooth resource usage in the resource loading chart in order to minimize SUM Y</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where Y</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the number of resource usage in the resource loading chart.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Step 4</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Continue Step 3 until you reach the schedule of having minimum value of SUM Y</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DC68795-9675-40E8-B80F-72B67F165F30}" type="datetime8">
              <a:rPr lang="en-US"/>
              <a:pPr/>
              <a:t>10/24/2010 1:15 PM</a:t>
            </a:fld>
            <a:endParaRPr lang="en-US"/>
          </a:p>
        </p:txBody>
      </p:sp>
      <p:sp>
        <p:nvSpPr>
          <p:cNvPr id="3993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5399B6F-149A-48AF-AEAE-BA0C6B6AA634}" type="slidenum">
              <a:rPr lang="ar-SA">
                <a:ea typeface="Majalla UI"/>
              </a:rPr>
              <a:pPr/>
              <a:t>35</a:t>
            </a:fld>
            <a:endParaRPr lang="en-US"/>
          </a:p>
        </p:txBody>
      </p:sp>
      <p:sp>
        <p:nvSpPr>
          <p:cNvPr id="39940"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9941"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29202"/>
        </p:xfrm>
        <a:graphic>
          <a:graphicData uri="http://schemas.openxmlformats.org/drawingml/2006/table">
            <a:tbl>
              <a:tblPr/>
              <a:tblGrid>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gridCol w="417095"/>
              </a:tblGrid>
              <a:tr h="60106">
                <a:tc>
                  <a:txBody>
                    <a:bodyPr/>
                    <a:lstStyle/>
                    <a:p>
                      <a:pPr algn="r">
                        <a:spcAft>
                          <a:spcPts val="0"/>
                        </a:spcAft>
                      </a:pPr>
                      <a:r>
                        <a:rPr lang="en-US" sz="1000" b="1" dirty="0" smtClean="0">
                          <a:latin typeface="Times New Roman"/>
                          <a:ea typeface="Times New Roman"/>
                        </a:rPr>
                        <a:t>Time</a:t>
                      </a:r>
                      <a:endParaRPr lang="en-US" sz="10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r">
                        <a:spcAft>
                          <a:spcPts val="0"/>
                        </a:spcAft>
                      </a:pP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C</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I</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J</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K</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G</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r>
              <a:tr h="155186">
                <a:tc>
                  <a:txBody>
                    <a:bodyPr/>
                    <a:lstStyle/>
                    <a:p>
                      <a:pPr algn="ctr">
                        <a:spcAft>
                          <a:spcPts val="0"/>
                        </a:spcAft>
                      </a:pPr>
                      <a:r>
                        <a:rPr lang="en-US" sz="900" b="1" dirty="0" smtClean="0">
                          <a:latin typeface="Times New Roman"/>
                          <a:ea typeface="Times New Roman"/>
                        </a:rPr>
                        <a:t>H</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r>
              <a:tr h="155186">
                <a:tc>
                  <a:txBody>
                    <a:bodyPr/>
                    <a:lstStyle/>
                    <a:p>
                      <a:pPr algn="ctr">
                        <a:spcAft>
                          <a:spcPts val="0"/>
                        </a:spcAft>
                      </a:pPr>
                      <a:r>
                        <a:rPr lang="en-US" sz="900" b="1" dirty="0" smtClean="0">
                          <a:latin typeface="Times New Roman"/>
                          <a:ea typeface="Times New Roman"/>
                        </a:rPr>
                        <a:t>D</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E</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ctr">
                        <a:spcAft>
                          <a:spcPts val="0"/>
                        </a:spcAft>
                      </a:pPr>
                      <a:r>
                        <a:rPr lang="en-US" sz="900" b="1" dirty="0" smtClean="0">
                          <a:latin typeface="Times New Roman"/>
                          <a:ea typeface="Times New Roman"/>
                        </a:rPr>
                        <a:t>F</a:t>
                      </a:r>
                      <a:endParaRPr lang="en-US" sz="9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60106">
                <a:tc>
                  <a:txBody>
                    <a:bodyPr/>
                    <a:lstStyle/>
                    <a:p>
                      <a:pPr algn="ctr">
                        <a:spcAft>
                          <a:spcPts val="0"/>
                        </a:spcAft>
                      </a:pPr>
                      <a:endParaRPr lang="en-US" sz="3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900" dirty="0" smtClean="0">
                          <a:latin typeface="Times New Roman"/>
                          <a:ea typeface="Times New Roman"/>
                        </a:rPr>
                        <a:t>Daily R</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900">
                          <a:latin typeface="Times New Roman"/>
                          <a:ea typeface="Times New Roman"/>
                          <a:sym typeface="Symbol"/>
                        </a:rPr>
                        <a:t></a:t>
                      </a:r>
                      <a:r>
                        <a:rPr lang="en-US" sz="900">
                          <a:latin typeface="Times New Roman"/>
                          <a:ea typeface="Times New Roman"/>
                        </a:rPr>
                        <a:t>R</a:t>
                      </a:r>
                      <a:endParaRPr lang="en-US" sz="10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smtClean="0">
                          <a:latin typeface="Times New Roman"/>
                          <a:ea typeface="Times New Roman"/>
                        </a:rPr>
                        <a:t>71</a:t>
                      </a: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324">
                <a:tc>
                  <a:txBody>
                    <a:bodyPr/>
                    <a:lstStyle/>
                    <a:p>
                      <a:pPr algn="r">
                        <a:spcAft>
                          <a:spcPts val="0"/>
                        </a:spcAft>
                      </a:pPr>
                      <a:r>
                        <a:rPr lang="en-US" sz="900" dirty="0">
                          <a:latin typeface="Times New Roman"/>
                          <a:ea typeface="Times New Roman"/>
                          <a:sym typeface="Symbol"/>
                        </a:rPr>
                        <a:t></a:t>
                      </a:r>
                      <a:r>
                        <a:rPr lang="en-US" sz="900" dirty="0">
                          <a:latin typeface="Times New Roman"/>
                          <a:ea typeface="Times New Roman"/>
                        </a:rPr>
                        <a:t>R</a:t>
                      </a:r>
                      <a:r>
                        <a:rPr lang="en-US" sz="900" baseline="30000" dirty="0">
                          <a:latin typeface="Times New Roman"/>
                          <a:ea typeface="Times New Roman"/>
                        </a:rPr>
                        <a:t>2</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237</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399</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480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541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566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591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652</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693</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i="1" dirty="0">
                          <a:latin typeface="Times New Roman"/>
                          <a:ea typeface="Times New Roman"/>
                        </a:rPr>
                        <a:t>743</a:t>
                      </a:r>
                      <a:endParaRPr lang="en-US" sz="1000" b="1" dirty="0">
                        <a:latin typeface="Times New Roman"/>
                        <a:ea typeface="Times New Roman"/>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700">
                <a:tc>
                  <a:txBody>
                    <a:bodyPr/>
                    <a:lstStyle/>
                    <a:p>
                      <a:pPr algn="ctr">
                        <a:spcAft>
                          <a:spcPts val="0"/>
                        </a:spcAft>
                      </a:pPr>
                      <a:endParaRPr lang="en-US" sz="7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5186">
                <a:tc>
                  <a:txBody>
                    <a:bodyPr/>
                    <a:lstStyle/>
                    <a:p>
                      <a:pPr algn="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55186">
                <a:tc>
                  <a:txBody>
                    <a:bodyPr/>
                    <a:lstStyle/>
                    <a:p>
                      <a:pPr algn="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5186">
                <a:tc>
                  <a:txBody>
                    <a:bodyPr/>
                    <a:lstStyle/>
                    <a:p>
                      <a:pPr algn="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smtClean="0">
                          <a:latin typeface="Times New Roman"/>
                          <a:ea typeface="Times New Roman"/>
                        </a:rPr>
                        <a:t>Resource Loading Diagram = Resource Histogram</a:t>
                      </a:r>
                      <a:endParaRPr lang="en-US" sz="13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r>
              <a:tr h="155186">
                <a:tc>
                  <a:txBody>
                    <a:bodyPr/>
                    <a:lstStyle/>
                    <a:p>
                      <a:pPr algn="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r>
            </a:tbl>
          </a:graphicData>
        </a:graphic>
      </p:graphicFrame>
      <p:sp>
        <p:nvSpPr>
          <p:cNvPr id="8"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4D874BE-5C18-4C1A-B1A0-736D8AB8431B}" type="datetime8">
              <a:rPr lang="en-US"/>
              <a:pPr/>
              <a:t>10/24/2010 1:15 PM</a:t>
            </a:fld>
            <a:endParaRPr lang="en-US"/>
          </a:p>
        </p:txBody>
      </p:sp>
      <p:sp>
        <p:nvSpPr>
          <p:cNvPr id="4096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F7BB21A-7EA3-4CD6-8959-2002D0436657}" type="slidenum">
              <a:rPr lang="ar-SA">
                <a:ea typeface="Majalla UI"/>
              </a:rPr>
              <a:pPr/>
              <a:t>36</a:t>
            </a:fld>
            <a:endParaRPr lang="en-US"/>
          </a:p>
        </p:txBody>
      </p:sp>
      <p:sp>
        <p:nvSpPr>
          <p:cNvPr id="40964"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096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838200" y="1143000"/>
          <a:ext cx="8000995" cy="4328159"/>
        </p:xfrm>
        <a:graphic>
          <a:graphicData uri="http://schemas.openxmlformats.org/drawingml/2006/table">
            <a:tbl>
              <a:tblPr/>
              <a:tblGrid>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tblGrid>
              <a:tr h="162560">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62560">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62560">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209973">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209973">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973">
                <a:tc>
                  <a:txBody>
                    <a:bodyPr/>
                    <a:lstStyle/>
                    <a:p>
                      <a:pPr algn="r">
                        <a:spcAft>
                          <a:spcPts val="0"/>
                        </a:spcAft>
                      </a:pPr>
                      <a:r>
                        <a:rPr lang="en-US" sz="1200" b="1" i="0" u="none" dirty="0" smtClean="0">
                          <a:latin typeface="Times New Roman"/>
                          <a:ea typeface="Times New Roman"/>
                        </a:rPr>
                        <a:t>R</a:t>
                      </a:r>
                      <a:r>
                        <a:rPr lang="en-US" sz="1200" b="1" i="0" u="none" baseline="30000" dirty="0" smtClean="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25</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81</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36</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49</a:t>
                      </a:r>
                      <a:endParaRPr lang="en-US" sz="1200" b="1" i="0" u="none"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1571" name="TextBox 8"/>
          <p:cNvSpPr txBox="1">
            <a:spLocks noChangeArrowheads="1"/>
          </p:cNvSpPr>
          <p:nvPr/>
        </p:nvSpPr>
        <p:spPr bwMode="auto">
          <a:xfrm>
            <a:off x="914400" y="5562600"/>
            <a:ext cx="7924800" cy="369888"/>
          </a:xfrm>
          <a:prstGeom prst="rect">
            <a:avLst/>
          </a:prstGeom>
          <a:solidFill>
            <a:srgbClr val="0D078F"/>
          </a:solidFill>
          <a:ln w="9525">
            <a:noFill/>
            <a:miter lim="800000"/>
            <a:headEnd/>
            <a:tailEnd/>
          </a:ln>
        </p:spPr>
        <p:txBody>
          <a:bodyPr>
            <a:spAutoFit/>
          </a:bodyPr>
          <a:lstStyle/>
          <a:p>
            <a:pPr algn="just"/>
            <a:r>
              <a:rPr lang="en-US" sz="1800">
                <a:solidFill>
                  <a:schemeClr val="bg1"/>
                </a:solidFill>
              </a:rPr>
              <a:t>Delay activity “H” </a:t>
            </a:r>
            <a:r>
              <a:rPr lang="en-US" sz="1800" b="1" u="sng">
                <a:solidFill>
                  <a:schemeClr val="bg1"/>
                </a:solidFill>
              </a:rPr>
              <a:t>4</a:t>
            </a:r>
            <a:r>
              <a:rPr lang="en-US" sz="1800">
                <a:solidFill>
                  <a:schemeClr val="bg1"/>
                </a:solidFill>
              </a:rPr>
              <a:t> periods &amp; Delay activity “G” </a:t>
            </a:r>
            <a:r>
              <a:rPr lang="en-US" sz="1800" b="1" u="sng">
                <a:solidFill>
                  <a:schemeClr val="bg1"/>
                </a:solidFill>
              </a:rPr>
              <a:t>4</a:t>
            </a:r>
            <a:r>
              <a:rPr lang="en-US" sz="1800">
                <a:solidFill>
                  <a:schemeClr val="bg1"/>
                </a:solidFill>
              </a:rPr>
              <a:t> period </a:t>
            </a:r>
            <a:r>
              <a:rPr lang="en-US" sz="1800">
                <a:solidFill>
                  <a:schemeClr val="bg1"/>
                </a:solidFill>
                <a:sym typeface="Symbol" pitchFamily="18" charset="2"/>
              </a:rPr>
              <a:t> </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717 </a:t>
            </a:r>
            <a:endParaRPr lang="en-US" sz="1800">
              <a:solidFill>
                <a:schemeClr val="bg1"/>
              </a:solidFill>
            </a:endParaRPr>
          </a:p>
        </p:txBody>
      </p:sp>
      <p:sp>
        <p:nvSpPr>
          <p:cNvPr id="9"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3A90A4BD-8383-488B-965B-BD350F7EDDE9}" type="datetime8">
              <a:rPr lang="en-US"/>
              <a:pPr/>
              <a:t>10/24/2010 1:15 PM</a:t>
            </a:fld>
            <a:endParaRPr lang="en-US"/>
          </a:p>
        </p:txBody>
      </p:sp>
      <p:sp>
        <p:nvSpPr>
          <p:cNvPr id="4198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C6AC819-4BFD-4E62-9635-F79E28E3C2F0}" type="slidenum">
              <a:rPr lang="ar-SA">
                <a:ea typeface="Majalla UI"/>
              </a:rPr>
              <a:pPr/>
              <a:t>37</a:t>
            </a:fld>
            <a:endParaRPr lang="en-US"/>
          </a:p>
        </p:txBody>
      </p:sp>
      <p:sp>
        <p:nvSpPr>
          <p:cNvPr id="41988"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1989"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Table 8"/>
          <p:cNvGraphicFramePr>
            <a:graphicFrameLocks noGrp="1"/>
          </p:cNvGraphicFramePr>
          <p:nvPr/>
        </p:nvGraphicFramePr>
        <p:xfrm>
          <a:off x="838200" y="1143000"/>
          <a:ext cx="8000995" cy="4191007"/>
        </p:xfrm>
        <a:graphic>
          <a:graphicData uri="http://schemas.openxmlformats.org/drawingml/2006/table">
            <a:tbl>
              <a:tblPr/>
              <a:tblGrid>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tblGrid>
              <a:tr h="392188">
                <a:tc>
                  <a:txBody>
                    <a:bodyPr/>
                    <a:lstStyle/>
                    <a:p>
                      <a:pPr algn="r">
                        <a:spcAft>
                          <a:spcPts val="0"/>
                        </a:spcAft>
                      </a:pPr>
                      <a:r>
                        <a:rPr lang="en-US" sz="1200" b="1" dirty="0" smtClean="0">
                          <a:latin typeface="Times New Roman"/>
                          <a:ea typeface="Times New Roman"/>
                        </a:rPr>
                        <a:t>Time</a:t>
                      </a: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r">
                        <a:spcAft>
                          <a:spcPts val="0"/>
                        </a:spcAft>
                      </a:pP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r">
                        <a:spcAft>
                          <a:spcPts val="0"/>
                        </a:spcAft>
                      </a:pPr>
                      <a:r>
                        <a:rPr lang="en-US" sz="1200" b="1"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96094">
                <a:tc>
                  <a:txBody>
                    <a:bodyPr/>
                    <a:lstStyle/>
                    <a:p>
                      <a:pPr algn="r">
                        <a:spcAft>
                          <a:spcPts val="0"/>
                        </a:spcAft>
                      </a:pPr>
                      <a:r>
                        <a:rPr lang="en-US" sz="1200" b="1"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6094">
                <a:tc>
                  <a:txBody>
                    <a:bodyPr/>
                    <a:lstStyle/>
                    <a:p>
                      <a:pPr algn="r">
                        <a:spcAft>
                          <a:spcPts val="0"/>
                        </a:spcAft>
                      </a:pPr>
                      <a:r>
                        <a:rPr lang="en-US" sz="1200" b="1"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094">
                <a:tc>
                  <a:txBody>
                    <a:bodyPr/>
                    <a:lstStyle/>
                    <a:p>
                      <a:pPr algn="r">
                        <a:spcAft>
                          <a:spcPts val="0"/>
                        </a:spcAft>
                      </a:pPr>
                      <a:r>
                        <a:rPr lang="en-US" sz="1200" b="1" dirty="0" smtClean="0">
                          <a:latin typeface="Times New Roman"/>
                          <a:ea typeface="Times New Roman"/>
                        </a:rPr>
                        <a:t>R</a:t>
                      </a:r>
                      <a:r>
                        <a:rPr lang="en-US" sz="1200" b="1" baseline="30000" dirty="0" smtClean="0">
                          <a:latin typeface="Times New Roman"/>
                          <a:ea typeface="Times New Roman"/>
                        </a:rPr>
                        <a:t>2</a:t>
                      </a: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25</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25</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25</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25</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81</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36</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smtClean="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dirty="0" smtClean="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2607"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4</a:t>
            </a:r>
            <a:r>
              <a:rPr lang="en-US" sz="1600">
                <a:solidFill>
                  <a:schemeClr val="bg1"/>
                </a:solidFill>
              </a:rPr>
              <a:t> periods, Delay activity “G” </a:t>
            </a:r>
            <a:r>
              <a:rPr lang="en-US" sz="1600" b="1" u="sng">
                <a:solidFill>
                  <a:schemeClr val="bg1"/>
                </a:solidFill>
              </a:rPr>
              <a:t>4</a:t>
            </a:r>
            <a:r>
              <a:rPr lang="en-US" sz="1600">
                <a:solidFill>
                  <a:schemeClr val="bg1"/>
                </a:solidFill>
              </a:rPr>
              <a:t> periods, Delay activity “E” </a:t>
            </a:r>
            <a:r>
              <a:rPr lang="en-US" sz="1600" b="1" u="sng">
                <a:solidFill>
                  <a:schemeClr val="bg1"/>
                </a:solidFill>
              </a:rPr>
              <a:t>2</a:t>
            </a:r>
            <a:r>
              <a:rPr lang="en-US" sz="1600">
                <a:solidFill>
                  <a:schemeClr val="bg1"/>
                </a:solidFill>
              </a:rPr>
              <a:t> periods,  Delay activity “F” </a:t>
            </a:r>
            <a:r>
              <a:rPr lang="en-US" sz="1600" b="1" u="sng">
                <a:solidFill>
                  <a:schemeClr val="bg1"/>
                </a:solidFill>
              </a:rPr>
              <a:t>2</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703 </a:t>
            </a:r>
            <a:endParaRPr lang="en-US" sz="1600">
              <a:solidFill>
                <a:schemeClr val="bg1"/>
              </a:solidFill>
            </a:endParaRPr>
          </a:p>
        </p:txBody>
      </p:sp>
      <p:sp>
        <p:nvSpPr>
          <p:cNvPr id="11"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A8A9A4A-82EE-4F32-9716-751D1DD0076A}" type="datetime8">
              <a:rPr lang="en-US"/>
              <a:pPr/>
              <a:t>10/24/2010 1:15 PM</a:t>
            </a:fld>
            <a:endParaRPr lang="en-US"/>
          </a:p>
        </p:txBody>
      </p:sp>
      <p:sp>
        <p:nvSpPr>
          <p:cNvPr id="4301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667C8A93-009A-478F-BDDD-A19D8A3397A5}" type="slidenum">
              <a:rPr lang="ar-SA">
                <a:ea typeface="Majalla UI"/>
              </a:rPr>
              <a:pPr/>
              <a:t>38</a:t>
            </a:fld>
            <a:endParaRPr lang="en-US"/>
          </a:p>
        </p:txBody>
      </p:sp>
      <p:sp>
        <p:nvSpPr>
          <p:cNvPr id="4301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301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Table 8"/>
          <p:cNvGraphicFramePr>
            <a:graphicFrameLocks noGrp="1"/>
          </p:cNvGraphicFramePr>
          <p:nvPr/>
        </p:nvGraphicFramePr>
        <p:xfrm>
          <a:off x="838200" y="1143000"/>
          <a:ext cx="8000995" cy="4114800"/>
        </p:xfrm>
        <a:graphic>
          <a:graphicData uri="http://schemas.openxmlformats.org/drawingml/2006/table">
            <a:tbl>
              <a:tblPr/>
              <a:tblGrid>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gridCol w="421105"/>
              </a:tblGrid>
              <a:tr h="376417">
                <a:tc>
                  <a:txBody>
                    <a:bodyPr/>
                    <a:lstStyle/>
                    <a:p>
                      <a:pPr algn="r">
                        <a:spcAft>
                          <a:spcPts val="0"/>
                        </a:spcAft>
                      </a:pPr>
                      <a:r>
                        <a:rPr lang="en-US" sz="1200" b="1" dirty="0" smtClean="0">
                          <a:latin typeface="Times New Roman"/>
                          <a:ea typeface="Times New Roman"/>
                        </a:rPr>
                        <a:t>Time</a:t>
                      </a: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8209">
                <a:tc>
                  <a:txBody>
                    <a:bodyPr/>
                    <a:lstStyle/>
                    <a:p>
                      <a:pPr algn="r">
                        <a:spcAft>
                          <a:spcPts val="0"/>
                        </a:spcAft>
                      </a:pP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r">
                        <a:spcAft>
                          <a:spcPts val="0"/>
                        </a:spcAft>
                      </a:pPr>
                      <a:r>
                        <a:rPr lang="en-US" sz="1200" b="1"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191901">
                <a:tc>
                  <a:txBody>
                    <a:bodyPr/>
                    <a:lstStyle/>
                    <a:p>
                      <a:pPr algn="r">
                        <a:spcAft>
                          <a:spcPts val="0"/>
                        </a:spcAft>
                      </a:pPr>
                      <a:r>
                        <a:rPr lang="en-US" sz="1200" b="1"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1901">
                <a:tc>
                  <a:txBody>
                    <a:bodyPr/>
                    <a:lstStyle/>
                    <a:p>
                      <a:pPr algn="r">
                        <a:spcAft>
                          <a:spcPts val="0"/>
                        </a:spcAft>
                      </a:pPr>
                      <a:r>
                        <a:rPr lang="en-US" sz="1200" b="1"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901">
                <a:tc>
                  <a:txBody>
                    <a:bodyPr/>
                    <a:lstStyle/>
                    <a:p>
                      <a:pPr algn="r">
                        <a:spcAft>
                          <a:spcPts val="0"/>
                        </a:spcAft>
                      </a:pPr>
                      <a:r>
                        <a:rPr lang="en-US" sz="1200" b="1">
                          <a:latin typeface="Times New Roman"/>
                          <a:ea typeface="Times New Roman"/>
                          <a:sym typeface="Symbol"/>
                        </a:rPr>
                        <a:t></a:t>
                      </a:r>
                      <a:r>
                        <a:rPr lang="en-US" sz="1200" b="1">
                          <a:latin typeface="Times New Roman"/>
                          <a:ea typeface="Times New Roman"/>
                        </a:rPr>
                        <a:t>R</a:t>
                      </a:r>
                      <a:r>
                        <a:rPr lang="en-US" sz="1200" b="1" baseline="30000">
                          <a:latin typeface="Times New Roman"/>
                          <a:ea typeface="Times New Roman"/>
                        </a:rPr>
                        <a:t>2</a:t>
                      </a:r>
                      <a:endParaRPr lang="en-US" sz="1200" b="1">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75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100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174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223</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248</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273</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337</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386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435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484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520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556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605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654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dirty="0">
                          <a:latin typeface="Times New Roman"/>
                          <a:ea typeface="Times New Roman"/>
                        </a:rPr>
                        <a:t>703</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627"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4</a:t>
            </a:r>
            <a:r>
              <a:rPr lang="en-US" sz="1600">
                <a:solidFill>
                  <a:schemeClr val="bg1"/>
                </a:solidFill>
              </a:rPr>
              <a:t> periods, Delay activity “G” </a:t>
            </a:r>
            <a:r>
              <a:rPr lang="en-US" sz="1600" b="1" u="sng">
                <a:solidFill>
                  <a:schemeClr val="bg1"/>
                </a:solidFill>
              </a:rPr>
              <a:t>4</a:t>
            </a:r>
            <a:r>
              <a:rPr lang="en-US" sz="1600">
                <a:solidFill>
                  <a:schemeClr val="bg1"/>
                </a:solidFill>
              </a:rPr>
              <a:t> periods, Delay activity “F” </a:t>
            </a:r>
            <a:r>
              <a:rPr lang="en-US" sz="1600" b="1" u="sng">
                <a:solidFill>
                  <a:schemeClr val="bg1"/>
                </a:solidFill>
              </a:rPr>
              <a:t>5</a:t>
            </a:r>
            <a:r>
              <a:rPr lang="en-US" sz="1600">
                <a:solidFill>
                  <a:schemeClr val="bg1"/>
                </a:solidFill>
              </a:rPr>
              <a:t> periods, Delay activity “E” </a:t>
            </a:r>
            <a:r>
              <a:rPr lang="en-US" sz="1600" b="1" u="sng">
                <a:solidFill>
                  <a:schemeClr val="bg1"/>
                </a:solidFill>
              </a:rPr>
              <a:t>2</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703 </a:t>
            </a:r>
            <a:endParaRPr lang="en-US" sz="1600">
              <a:solidFill>
                <a:schemeClr val="bg1"/>
              </a:solidFill>
            </a:endParaRPr>
          </a:p>
        </p:txBody>
      </p:sp>
      <p:sp>
        <p:nvSpPr>
          <p:cNvPr id="11"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D119087-6B78-4FEC-B1B7-E3E4E8A6DBBC}" type="datetime8">
              <a:rPr lang="en-US"/>
              <a:pPr/>
              <a:t>10/24/2010 1:15 PM</a:t>
            </a:fld>
            <a:endParaRPr lang="en-US"/>
          </a:p>
        </p:txBody>
      </p:sp>
      <p:sp>
        <p:nvSpPr>
          <p:cNvPr id="4403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7EFD168A-14B8-4980-B5B3-1B7D78CCADBE}" type="slidenum">
              <a:rPr lang="ar-SA">
                <a:ea typeface="Majalla UI"/>
              </a:rPr>
              <a:pPr/>
              <a:t>39</a:t>
            </a:fld>
            <a:endParaRPr lang="en-US"/>
          </a:p>
        </p:txBody>
      </p:sp>
      <p:sp>
        <p:nvSpPr>
          <p:cNvPr id="534530" name="Rectangle 2"/>
          <p:cNvSpPr>
            <a:spLocks noChangeArrowheads="1"/>
          </p:cNvSpPr>
          <p:nvPr/>
        </p:nvSpPr>
        <p:spPr bwMode="auto">
          <a:xfrm>
            <a:off x="685800" y="22860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Limited Resource Allocation</a:t>
            </a:r>
          </a:p>
        </p:txBody>
      </p:sp>
      <p:sp>
        <p:nvSpPr>
          <p:cNvPr id="4403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404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4041"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44042" name="Group 1"/>
          <p:cNvGrpSpPr>
            <a:grpSpLocks noChangeAspect="1"/>
          </p:cNvGrpSpPr>
          <p:nvPr/>
        </p:nvGrpSpPr>
        <p:grpSpPr bwMode="auto">
          <a:xfrm>
            <a:off x="838200" y="914400"/>
            <a:ext cx="8077200" cy="5486400"/>
            <a:chOff x="1440" y="1296"/>
            <a:chExt cx="9000" cy="8496"/>
          </a:xfrm>
        </p:grpSpPr>
        <p:sp>
          <p:nvSpPr>
            <p:cNvPr id="49175" name="AutoShape 23"/>
            <p:cNvSpPr>
              <a:spLocks noChangeAspect="1" noChangeArrowheads="1" noTextEdit="1"/>
            </p:cNvSpPr>
            <p:nvPr/>
          </p:nvSpPr>
          <p:spPr bwMode="auto">
            <a:xfrm>
              <a:off x="1440" y="1296"/>
              <a:ext cx="9000" cy="8496"/>
            </a:xfrm>
            <a:prstGeom prst="rect">
              <a:avLst/>
            </a:prstGeom>
            <a:solidFill>
              <a:srgbClr val="00B0F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lstStyle/>
            <a:p>
              <a:pPr algn="just">
                <a:defRPr/>
              </a:pPr>
              <a:endParaRPr lang="en-US" sz="1200" b="1"/>
            </a:p>
          </p:txBody>
        </p:sp>
        <p:sp>
          <p:nvSpPr>
            <p:cNvPr id="44046" name="Text Box 22"/>
            <p:cNvSpPr txBox="1">
              <a:spLocks noChangeArrowheads="1"/>
            </p:cNvSpPr>
            <p:nvPr/>
          </p:nvSpPr>
          <p:spPr bwMode="auto">
            <a:xfrm>
              <a:off x="5480" y="1440"/>
              <a:ext cx="1224" cy="432"/>
            </a:xfrm>
            <a:prstGeom prst="rect">
              <a:avLst/>
            </a:prstGeom>
            <a:solidFill>
              <a:srgbClr val="FFFFFF"/>
            </a:solidFill>
            <a:ln w="9525">
              <a:solidFill>
                <a:srgbClr val="000000"/>
              </a:solidFill>
              <a:miter lim="800000"/>
              <a:headEnd/>
              <a:tailEnd/>
            </a:ln>
          </p:spPr>
          <p:txBody>
            <a:bodyPr/>
            <a:lstStyle/>
            <a:p>
              <a:pPr algn="ctr"/>
              <a:r>
                <a:rPr lang="en-US" sz="1200" b="1">
                  <a:cs typeface="Times New Roman" pitchFamily="18" charset="0"/>
                </a:rPr>
                <a:t>START</a:t>
              </a:r>
              <a:endParaRPr lang="en-US" sz="1200" b="1"/>
            </a:p>
          </p:txBody>
        </p:sp>
        <p:sp>
          <p:nvSpPr>
            <p:cNvPr id="49173" name="Text Box 21"/>
            <p:cNvSpPr txBox="1">
              <a:spLocks noChangeArrowheads="1"/>
            </p:cNvSpPr>
            <p:nvPr/>
          </p:nvSpPr>
          <p:spPr bwMode="auto">
            <a:xfrm>
              <a:off x="2807" y="2159"/>
              <a:ext cx="7038" cy="722"/>
            </a:xfrm>
            <a:prstGeom prst="rect">
              <a:avLst/>
            </a:prstGeom>
            <a:solidFill>
              <a:srgbClr val="FFFFFF"/>
            </a:solidFill>
            <a:ln w="9525">
              <a:solidFill>
                <a:srgbClr val="000000"/>
              </a:solidFill>
              <a:miter lim="800000"/>
              <a:headEnd/>
              <a:tailEnd/>
            </a:ln>
          </p:spPr>
          <p:txBody>
            <a:bodyPr/>
            <a:lstStyle/>
            <a:p>
              <a:pPr algn="l">
                <a:defRPr/>
              </a:pPr>
              <a:r>
                <a:rPr lang="en-US" sz="1200" b="1" dirty="0" smtClean="0">
                  <a:ea typeface="Times New Roman" pitchFamily="18" charset="0"/>
                </a:rPr>
                <a:t>calculate </a:t>
              </a:r>
              <a:r>
                <a:rPr lang="en-US" sz="1200" b="1" dirty="0">
                  <a:ea typeface="Times New Roman" pitchFamily="18" charset="0"/>
                </a:rPr>
                <a:t>initial early start (ES) and late start (LS) time for each activity in the project, and set time now equal to </a:t>
              </a:r>
              <a:r>
                <a:rPr lang="en-US" sz="1200" b="1" dirty="0" smtClean="0">
                  <a:ea typeface="Times New Roman" pitchFamily="18" charset="0"/>
                </a:rPr>
                <a:t>0, </a:t>
              </a:r>
              <a:r>
                <a:rPr lang="en-US" sz="1200" b="1" dirty="0">
                  <a:ea typeface="Times New Roman" pitchFamily="18" charset="0"/>
                </a:rPr>
                <a:t>i.e., </a:t>
              </a:r>
              <a:r>
                <a:rPr lang="en-US" sz="1200" b="1" u="sng" dirty="0">
                  <a:solidFill>
                    <a:srgbClr val="FF0000"/>
                  </a:solidFill>
                  <a:effectLst>
                    <a:outerShdw blurRad="38100" dist="38100" dir="2700000" algn="tl">
                      <a:srgbClr val="000000">
                        <a:alpha val="43137"/>
                      </a:srgbClr>
                    </a:outerShdw>
                  </a:effectLst>
                  <a:ea typeface="Times New Roman" pitchFamily="18" charset="0"/>
                </a:rPr>
                <a:t>T = </a:t>
              </a:r>
              <a:r>
                <a:rPr lang="en-US" sz="1200" b="1" u="sng" dirty="0" smtClean="0">
                  <a:solidFill>
                    <a:srgbClr val="FF0000"/>
                  </a:solidFill>
                  <a:effectLst>
                    <a:outerShdw blurRad="38100" dist="38100" dir="2700000" algn="tl">
                      <a:srgbClr val="000000">
                        <a:alpha val="43137"/>
                      </a:srgbClr>
                    </a:outerShdw>
                  </a:effectLst>
                  <a:ea typeface="Times New Roman" pitchFamily="18" charset="0"/>
                </a:rPr>
                <a:t>0</a:t>
              </a:r>
              <a:r>
                <a:rPr lang="en-US" sz="1200" b="1" dirty="0" smtClean="0">
                  <a:ea typeface="Times New Roman" pitchFamily="18" charset="0"/>
                </a:rPr>
                <a:t>.</a:t>
              </a:r>
              <a:endParaRPr lang="en-US" sz="1200" b="1" dirty="0"/>
            </a:p>
          </p:txBody>
        </p:sp>
        <p:sp>
          <p:nvSpPr>
            <p:cNvPr id="49172" name="Text Box 20"/>
            <p:cNvSpPr txBox="1">
              <a:spLocks noChangeArrowheads="1"/>
            </p:cNvSpPr>
            <p:nvPr/>
          </p:nvSpPr>
          <p:spPr bwMode="auto">
            <a:xfrm>
              <a:off x="2807" y="3168"/>
              <a:ext cx="7038" cy="719"/>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Determine the initial </a:t>
              </a:r>
              <a:r>
                <a:rPr lang="en-US" sz="1200" b="1" u="sng" dirty="0">
                  <a:solidFill>
                    <a:srgbClr val="FF0000"/>
                  </a:solidFill>
                  <a:effectLst>
                    <a:outerShdw blurRad="38100" dist="38100" dir="2700000" algn="tl">
                      <a:srgbClr val="C0C0C0"/>
                    </a:outerShdw>
                  </a:effectLst>
                  <a:cs typeface="Times New Roman" pitchFamily="18" charset="0"/>
                </a:rPr>
                <a:t>eligible activity set (EAS)</a:t>
              </a:r>
              <a:r>
                <a:rPr lang="en-US" sz="1200" b="1" dirty="0">
                  <a:cs typeface="Times New Roman" pitchFamily="18" charset="0"/>
                </a:rPr>
                <a:t>, i.e., those activities </a:t>
              </a:r>
              <a:r>
                <a:rPr lang="en-US" sz="1200" b="1">
                  <a:cs typeface="Times New Roman" pitchFamily="18" charset="0"/>
                </a:rPr>
                <a:t>with </a:t>
              </a:r>
              <a:r>
                <a:rPr lang="en-US" sz="1200" b="1" smtClean="0">
                  <a:cs typeface="Times New Roman" pitchFamily="18" charset="0"/>
                </a:rPr>
                <a:t>all </a:t>
              </a:r>
              <a:r>
                <a:rPr lang="en-US" sz="1200" b="1" dirty="0">
                  <a:solidFill>
                    <a:srgbClr val="FF0000"/>
                  </a:solidFill>
                  <a:effectLst>
                    <a:outerShdw blurRad="38100" dist="38100" dir="2700000" algn="tl">
                      <a:srgbClr val="000000">
                        <a:alpha val="43137"/>
                      </a:srgbClr>
                    </a:outerShdw>
                  </a:effectLst>
                  <a:cs typeface="Times New Roman" pitchFamily="18" charset="0"/>
                </a:rPr>
                <a:t>predecessor activities scheduled</a:t>
              </a:r>
              <a:r>
                <a:rPr lang="en-US" sz="1200" b="1" dirty="0">
                  <a:cs typeface="Times New Roman" pitchFamily="18" charset="0"/>
                </a:rPr>
                <a:t>.</a:t>
              </a:r>
              <a:endParaRPr lang="en-US" sz="1200" b="1" dirty="0"/>
            </a:p>
          </p:txBody>
        </p:sp>
        <p:sp>
          <p:nvSpPr>
            <p:cNvPr id="49171" name="Text Box 19"/>
            <p:cNvSpPr txBox="1">
              <a:spLocks noChangeArrowheads="1"/>
            </p:cNvSpPr>
            <p:nvPr/>
          </p:nvSpPr>
          <p:spPr bwMode="auto">
            <a:xfrm>
              <a:off x="2807" y="4178"/>
              <a:ext cx="7038" cy="1222"/>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From among the members of the current </a:t>
              </a:r>
              <a:r>
                <a:rPr lang="en-US" sz="1200" b="1" dirty="0" smtClean="0">
                  <a:cs typeface="Times New Roman" pitchFamily="18" charset="0"/>
                </a:rPr>
                <a:t>EAS, </a:t>
              </a:r>
              <a:r>
                <a:rPr lang="en-US" sz="1200" b="1" dirty="0">
                  <a:cs typeface="Times New Roman" pitchFamily="18" charset="0"/>
                </a:rPr>
                <a:t>determine the </a:t>
              </a:r>
              <a:r>
                <a:rPr lang="en-US" sz="1200" b="1" dirty="0">
                  <a:solidFill>
                    <a:srgbClr val="FF0000"/>
                  </a:solidFill>
                  <a:effectLst>
                    <a:outerShdw blurRad="38100" dist="38100" dir="2700000" algn="tl">
                      <a:srgbClr val="C0C0C0"/>
                    </a:outerShdw>
                  </a:effectLst>
                  <a:cs typeface="Times New Roman" pitchFamily="18" charset="0"/>
                </a:rPr>
                <a:t>ordered scheduling set (OSS)</a:t>
              </a:r>
              <a:r>
                <a:rPr lang="en-US" sz="1200" b="1" dirty="0">
                  <a:cs typeface="Times New Roman" pitchFamily="18" charset="0"/>
                </a:rPr>
                <a:t> of activities, i.e., activities with  </a:t>
              </a:r>
              <a:r>
                <a:rPr lang="en-US" sz="1200" b="1" dirty="0" smtClean="0">
                  <a:cs typeface="Times New Roman" pitchFamily="18" charset="0"/>
                </a:rPr>
                <a:t>all predecessor activities completed, ordered </a:t>
              </a:r>
              <a:r>
                <a:rPr lang="en-US" sz="1200" b="1" dirty="0">
                  <a:cs typeface="Times New Roman" pitchFamily="18" charset="0"/>
                </a:rPr>
                <a:t>according to </a:t>
              </a:r>
              <a:r>
                <a:rPr lang="en-US" sz="1200" b="1" dirty="0">
                  <a:solidFill>
                    <a:srgbClr val="FF0000"/>
                  </a:solidFill>
                  <a:effectLst>
                    <a:outerShdw blurRad="38100" dist="38100" dir="2700000" algn="tl">
                      <a:srgbClr val="C0C0C0"/>
                    </a:outerShdw>
                  </a:effectLst>
                  <a:cs typeface="Times New Roman" pitchFamily="18" charset="0"/>
                </a:rPr>
                <a:t>LS</a:t>
              </a:r>
              <a:r>
                <a:rPr lang="en-US" sz="1200" b="1" dirty="0">
                  <a:cs typeface="Times New Roman" pitchFamily="18" charset="0"/>
                </a:rPr>
                <a:t> with </a:t>
              </a:r>
              <a:r>
                <a:rPr lang="en-US" sz="1200" b="1" dirty="0">
                  <a:solidFill>
                    <a:srgbClr val="FF0000"/>
                  </a:solidFill>
                  <a:effectLst>
                    <a:outerShdw blurRad="38100" dist="38100" dir="2700000" algn="tl">
                      <a:srgbClr val="C0C0C0"/>
                    </a:outerShdw>
                  </a:effectLst>
                  <a:cs typeface="Times New Roman" pitchFamily="18" charset="0"/>
                </a:rPr>
                <a:t>smallest</a:t>
              </a:r>
              <a:r>
                <a:rPr lang="en-US" sz="1200" b="1" dirty="0">
                  <a:cs typeface="Times New Roman" pitchFamily="18" charset="0"/>
                </a:rPr>
                <a:t> values first and within this characteristic, according to </a:t>
              </a:r>
              <a:r>
                <a:rPr lang="en-US" sz="1200" b="1" dirty="0">
                  <a:solidFill>
                    <a:srgbClr val="FF0000"/>
                  </a:solidFill>
                  <a:effectLst>
                    <a:outerShdw blurRad="38100" dist="38100" dir="2700000" algn="tl">
                      <a:srgbClr val="C0C0C0"/>
                    </a:outerShdw>
                  </a:effectLst>
                  <a:cs typeface="Times New Roman" pitchFamily="18" charset="0"/>
                </a:rPr>
                <a:t>least activity duration </a:t>
              </a:r>
              <a:r>
                <a:rPr lang="en-US" sz="1200" b="1" dirty="0">
                  <a:cs typeface="Times New Roman" pitchFamily="18" charset="0"/>
                </a:rPr>
                <a:t>first.</a:t>
              </a:r>
              <a:endParaRPr lang="en-US" sz="1200" b="1" dirty="0"/>
            </a:p>
          </p:txBody>
        </p:sp>
        <p:sp>
          <p:nvSpPr>
            <p:cNvPr id="42002" name="Text Box 18"/>
            <p:cNvSpPr txBox="1">
              <a:spLocks noChangeArrowheads="1"/>
            </p:cNvSpPr>
            <p:nvPr/>
          </p:nvSpPr>
          <p:spPr bwMode="auto">
            <a:xfrm>
              <a:off x="2807" y="5760"/>
              <a:ext cx="7038" cy="1297"/>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Consider the activities in OSS in the order listed and schedule those activities for which sufficient resources are available for the duration of the activity. As activities are scheduled </a:t>
              </a:r>
              <a:r>
                <a:rPr lang="en-US" sz="1200" b="1" dirty="0">
                  <a:solidFill>
                    <a:srgbClr val="FF0000"/>
                  </a:solidFill>
                  <a:effectLst>
                    <a:outerShdw blurRad="38100" dist="38100" dir="2700000" algn="tl">
                      <a:srgbClr val="000000">
                        <a:alpha val="43137"/>
                      </a:srgbClr>
                    </a:outerShdw>
                  </a:effectLst>
                  <a:cs typeface="Times New Roman" pitchFamily="18" charset="0"/>
                </a:rPr>
                <a:t>update the level of resources </a:t>
              </a:r>
              <a:r>
                <a:rPr lang="en-US" sz="1200" b="1" dirty="0">
                  <a:cs typeface="Times New Roman" pitchFamily="18" charset="0"/>
                </a:rPr>
                <a:t>available, and </a:t>
              </a:r>
              <a:r>
                <a:rPr lang="en-US" sz="1200" b="1" dirty="0">
                  <a:solidFill>
                    <a:srgbClr val="FF0000"/>
                  </a:solidFill>
                  <a:effectLst>
                    <a:outerShdw blurRad="38100" dist="38100" dir="2700000" algn="tl">
                      <a:srgbClr val="000000">
                        <a:alpha val="43137"/>
                      </a:srgbClr>
                    </a:outerShdw>
                  </a:effectLst>
                  <a:cs typeface="Times New Roman" pitchFamily="18" charset="0"/>
                </a:rPr>
                <a:t>update the members of EAS.</a:t>
              </a:r>
              <a:endParaRPr lang="en-US" sz="1200" b="1" dirty="0">
                <a:solidFill>
                  <a:srgbClr val="FF0000"/>
                </a:solidFill>
                <a:effectLst>
                  <a:outerShdw blurRad="38100" dist="38100" dir="2700000" algn="tl">
                    <a:srgbClr val="000000">
                      <a:alpha val="43137"/>
                    </a:srgbClr>
                  </a:outerShdw>
                </a:effectLst>
              </a:endParaRPr>
            </a:p>
            <a:p>
              <a:pPr algn="just">
                <a:defRPr/>
              </a:pPr>
              <a:endParaRPr lang="en-US" sz="1200" b="1" dirty="0"/>
            </a:p>
          </p:txBody>
        </p:sp>
        <p:sp>
          <p:nvSpPr>
            <p:cNvPr id="44051" name="Text Box 17"/>
            <p:cNvSpPr txBox="1">
              <a:spLocks noChangeArrowheads="1"/>
            </p:cNvSpPr>
            <p:nvPr/>
          </p:nvSpPr>
          <p:spPr bwMode="auto">
            <a:xfrm>
              <a:off x="4176" y="7415"/>
              <a:ext cx="3817" cy="791"/>
            </a:xfrm>
            <a:prstGeom prst="rect">
              <a:avLst/>
            </a:prstGeom>
            <a:solidFill>
              <a:srgbClr val="FFFFFF"/>
            </a:solidFill>
            <a:ln w="9525">
              <a:solidFill>
                <a:srgbClr val="000000"/>
              </a:solidFill>
              <a:miter lim="800000"/>
              <a:headEnd/>
              <a:tailEnd/>
            </a:ln>
          </p:spPr>
          <p:txBody>
            <a:bodyPr/>
            <a:lstStyle/>
            <a:p>
              <a:pPr algn="l"/>
              <a:r>
                <a:rPr lang="en-US" sz="1200" b="1" dirty="0">
                  <a:cs typeface="Times New Roman" pitchFamily="18" charset="0"/>
                </a:rPr>
                <a:t>Have all activities been scheduled, i.e., is EAS an empty set?</a:t>
              </a:r>
              <a:endParaRPr lang="en-US" sz="1200" b="1" dirty="0"/>
            </a:p>
          </p:txBody>
        </p:sp>
        <p:sp>
          <p:nvSpPr>
            <p:cNvPr id="49168" name="Text Box 16"/>
            <p:cNvSpPr txBox="1">
              <a:spLocks noChangeArrowheads="1"/>
            </p:cNvSpPr>
            <p:nvPr/>
          </p:nvSpPr>
          <p:spPr bwMode="auto">
            <a:xfrm>
              <a:off x="4412" y="8857"/>
              <a:ext cx="3311" cy="581"/>
            </a:xfrm>
            <a:prstGeom prst="rect">
              <a:avLst/>
            </a:prstGeom>
            <a:solidFill>
              <a:srgbClr val="FFFFFF"/>
            </a:solidFill>
            <a:ln w="9525">
              <a:solidFill>
                <a:srgbClr val="000000"/>
              </a:solidFill>
              <a:miter lim="800000"/>
              <a:headEnd/>
              <a:tailEnd/>
            </a:ln>
          </p:spPr>
          <p:txBody>
            <a:bodyPr lIns="45720" rIns="45720"/>
            <a:lstStyle/>
            <a:p>
              <a:pPr algn="ctr">
                <a:defRPr/>
              </a:pPr>
              <a:r>
                <a:rPr lang="en-US" sz="1200" b="1" dirty="0">
                  <a:ea typeface="Times New Roman" pitchFamily="18" charset="0"/>
                </a:rPr>
                <a:t>Set </a:t>
              </a:r>
              <a:r>
                <a:rPr lang="en-US" sz="1200" b="1" i="1" dirty="0" err="1">
                  <a:solidFill>
                    <a:srgbClr val="FF0000"/>
                  </a:solidFill>
                  <a:effectLst>
                    <a:outerShdw blurRad="38100" dist="38100" dir="2700000" algn="tl">
                      <a:srgbClr val="000000">
                        <a:alpha val="43137"/>
                      </a:srgbClr>
                    </a:outerShdw>
                  </a:effectLst>
                  <a:ea typeface="Times New Roman" pitchFamily="18" charset="0"/>
                </a:rPr>
                <a:t>T</a:t>
              </a:r>
              <a:r>
                <a:rPr lang="en-US" sz="1200" b="1" i="1" baseline="-30000" dirty="0" err="1">
                  <a:solidFill>
                    <a:srgbClr val="FF0000"/>
                  </a:solidFill>
                  <a:effectLst>
                    <a:outerShdw blurRad="38100" dist="38100" dir="2700000" algn="tl">
                      <a:srgbClr val="000000">
                        <a:alpha val="43137"/>
                      </a:srgbClr>
                    </a:outerShdw>
                  </a:effectLst>
                  <a:ea typeface="Times New Roman" pitchFamily="18" charset="0"/>
                </a:rPr>
                <a:t>new</a:t>
              </a:r>
              <a:r>
                <a:rPr lang="en-US" sz="1200" b="1" i="1" dirty="0">
                  <a:solidFill>
                    <a:srgbClr val="FF0000"/>
                  </a:solidFill>
                  <a:effectLst>
                    <a:outerShdw blurRad="38100" dist="38100" dir="2700000" algn="tl">
                      <a:srgbClr val="000000">
                        <a:alpha val="43137"/>
                      </a:srgbClr>
                    </a:outerShdw>
                  </a:effectLst>
                  <a:ea typeface="Times New Roman" pitchFamily="18" charset="0"/>
                </a:rPr>
                <a:t>= T</a:t>
              </a:r>
              <a:r>
                <a:rPr lang="en-US" sz="1200" b="1" i="1" baseline="-30000" dirty="0">
                  <a:solidFill>
                    <a:srgbClr val="FF0000"/>
                  </a:solidFill>
                  <a:effectLst>
                    <a:outerShdw blurRad="38100" dist="38100" dir="2700000" algn="tl">
                      <a:srgbClr val="000000">
                        <a:alpha val="43137"/>
                      </a:srgbClr>
                    </a:outerShdw>
                  </a:effectLst>
                  <a:ea typeface="Times New Roman" pitchFamily="18" charset="0"/>
                </a:rPr>
                <a:t>old</a:t>
              </a:r>
              <a:r>
                <a:rPr lang="en-US" sz="1200" b="1" i="1" dirty="0">
                  <a:solidFill>
                    <a:srgbClr val="FF0000"/>
                  </a:solidFill>
                  <a:effectLst>
                    <a:outerShdw blurRad="38100" dist="38100" dir="2700000" algn="tl">
                      <a:srgbClr val="000000">
                        <a:alpha val="43137"/>
                      </a:srgbClr>
                    </a:outerShdw>
                  </a:effectLst>
                  <a:ea typeface="Times New Roman" pitchFamily="18" charset="0"/>
                </a:rPr>
                <a:t> + 1</a:t>
              </a:r>
              <a:r>
                <a:rPr lang="en-US" sz="1200" b="1" dirty="0">
                  <a:solidFill>
                    <a:srgbClr val="FF0000"/>
                  </a:solidFill>
                  <a:effectLst>
                    <a:outerShdw blurRad="38100" dist="38100" dir="2700000" algn="tl">
                      <a:srgbClr val="000000">
                        <a:alpha val="43137"/>
                      </a:srgbClr>
                    </a:outerShdw>
                  </a:effectLst>
                  <a:ea typeface="Times New Roman" pitchFamily="18" charset="0"/>
                </a:rPr>
                <a:t> </a:t>
              </a:r>
              <a:r>
                <a:rPr lang="en-US" sz="1200" b="1" dirty="0">
                  <a:ea typeface="Times New Roman" pitchFamily="18" charset="0"/>
                </a:rPr>
                <a:t>and </a:t>
              </a:r>
              <a:r>
                <a:rPr lang="en-US" sz="1200" b="1" dirty="0" smtClean="0">
                  <a:ea typeface="Times New Roman" pitchFamily="18" charset="0"/>
                </a:rPr>
                <a:t>updated </a:t>
              </a:r>
              <a:r>
                <a:rPr lang="en-US" sz="1200" b="1" dirty="0">
                  <a:ea typeface="Times New Roman" pitchFamily="18" charset="0"/>
                </a:rPr>
                <a:t>EAS.</a:t>
              </a:r>
              <a:endParaRPr lang="en-US" sz="1200" b="1" dirty="0"/>
            </a:p>
            <a:p>
              <a:pPr algn="just">
                <a:defRPr/>
              </a:pPr>
              <a:endParaRPr lang="en-US" sz="1200" b="1" dirty="0"/>
            </a:p>
          </p:txBody>
        </p:sp>
        <p:sp>
          <p:nvSpPr>
            <p:cNvPr id="44053" name="Text Box 15"/>
            <p:cNvSpPr txBox="1">
              <a:spLocks noChangeArrowheads="1"/>
            </p:cNvSpPr>
            <p:nvPr/>
          </p:nvSpPr>
          <p:spPr bwMode="auto">
            <a:xfrm>
              <a:off x="9000" y="7631"/>
              <a:ext cx="1224" cy="432"/>
            </a:xfrm>
            <a:prstGeom prst="rect">
              <a:avLst/>
            </a:prstGeom>
            <a:solidFill>
              <a:srgbClr val="FFFFFF"/>
            </a:solidFill>
            <a:ln w="9525">
              <a:solidFill>
                <a:srgbClr val="000000"/>
              </a:solidFill>
              <a:miter lim="800000"/>
              <a:headEnd/>
              <a:tailEnd/>
            </a:ln>
          </p:spPr>
          <p:txBody>
            <a:bodyPr/>
            <a:lstStyle/>
            <a:p>
              <a:pPr algn="just"/>
              <a:r>
                <a:rPr lang="en-US" sz="1200" b="1">
                  <a:cs typeface="Times New Roman" pitchFamily="18" charset="0"/>
                </a:rPr>
                <a:t>STOP</a:t>
              </a:r>
              <a:endParaRPr lang="en-US" sz="1200" b="1"/>
            </a:p>
          </p:txBody>
        </p:sp>
        <p:sp>
          <p:nvSpPr>
            <p:cNvPr id="44054" name="Line 14"/>
            <p:cNvSpPr>
              <a:spLocks noChangeShapeType="1"/>
            </p:cNvSpPr>
            <p:nvPr/>
          </p:nvSpPr>
          <p:spPr bwMode="auto">
            <a:xfrm>
              <a:off x="7993" y="7847"/>
              <a:ext cx="1007" cy="1"/>
            </a:xfrm>
            <a:prstGeom prst="line">
              <a:avLst/>
            </a:prstGeom>
            <a:noFill/>
            <a:ln w="9525">
              <a:solidFill>
                <a:srgbClr val="000000"/>
              </a:solidFill>
              <a:round/>
              <a:headEnd/>
              <a:tailEnd type="triangle" w="med" len="med"/>
            </a:ln>
          </p:spPr>
          <p:txBody>
            <a:bodyPr/>
            <a:lstStyle/>
            <a:p>
              <a:endParaRPr lang="en-US"/>
            </a:p>
          </p:txBody>
        </p:sp>
        <p:sp>
          <p:nvSpPr>
            <p:cNvPr id="44055" name="Text Box 13"/>
            <p:cNvSpPr txBox="1">
              <a:spLocks noChangeArrowheads="1"/>
            </p:cNvSpPr>
            <p:nvPr/>
          </p:nvSpPr>
          <p:spPr bwMode="auto">
            <a:xfrm>
              <a:off x="8280" y="7703"/>
              <a:ext cx="433" cy="288"/>
            </a:xfrm>
            <a:prstGeom prst="rect">
              <a:avLst/>
            </a:prstGeom>
            <a:solidFill>
              <a:srgbClr val="FFFFFF"/>
            </a:solidFill>
            <a:ln w="9525">
              <a:noFill/>
              <a:miter lim="800000"/>
              <a:headEnd/>
              <a:tailEnd/>
            </a:ln>
          </p:spPr>
          <p:txBody>
            <a:bodyPr lIns="0" tIns="0" rIns="0" bIns="0"/>
            <a:lstStyle/>
            <a:p>
              <a:pPr algn="just"/>
              <a:r>
                <a:rPr lang="en-US" sz="1200" b="1">
                  <a:cs typeface="Times New Roman" pitchFamily="18" charset="0"/>
                </a:rPr>
                <a:t>Yes</a:t>
              </a:r>
              <a:endParaRPr lang="en-US" sz="1200" b="1"/>
            </a:p>
          </p:txBody>
        </p:sp>
        <p:sp>
          <p:nvSpPr>
            <p:cNvPr id="44056" name="Line 12"/>
            <p:cNvSpPr>
              <a:spLocks noChangeShapeType="1"/>
            </p:cNvSpPr>
            <p:nvPr/>
          </p:nvSpPr>
          <p:spPr bwMode="auto">
            <a:xfrm>
              <a:off x="6048" y="8206"/>
              <a:ext cx="1" cy="650"/>
            </a:xfrm>
            <a:prstGeom prst="line">
              <a:avLst/>
            </a:prstGeom>
            <a:noFill/>
            <a:ln w="9525">
              <a:solidFill>
                <a:srgbClr val="000000"/>
              </a:solidFill>
              <a:round/>
              <a:headEnd/>
              <a:tailEnd type="triangle" w="med" len="med"/>
            </a:ln>
          </p:spPr>
          <p:txBody>
            <a:bodyPr/>
            <a:lstStyle/>
            <a:p>
              <a:endParaRPr lang="en-US"/>
            </a:p>
          </p:txBody>
        </p:sp>
        <p:sp>
          <p:nvSpPr>
            <p:cNvPr id="44057" name="Text Box 11"/>
            <p:cNvSpPr txBox="1">
              <a:spLocks noChangeArrowheads="1"/>
            </p:cNvSpPr>
            <p:nvPr/>
          </p:nvSpPr>
          <p:spPr bwMode="auto">
            <a:xfrm>
              <a:off x="5904" y="8351"/>
              <a:ext cx="434" cy="288"/>
            </a:xfrm>
            <a:prstGeom prst="rect">
              <a:avLst/>
            </a:prstGeom>
            <a:solidFill>
              <a:srgbClr val="FFFFFF"/>
            </a:solidFill>
            <a:ln w="9525">
              <a:noFill/>
              <a:miter lim="800000"/>
              <a:headEnd/>
              <a:tailEnd/>
            </a:ln>
          </p:spPr>
          <p:txBody>
            <a:bodyPr lIns="0" tIns="0" rIns="0" bIns="0"/>
            <a:lstStyle/>
            <a:p>
              <a:pPr algn="just"/>
              <a:r>
                <a:rPr lang="en-US" sz="1200" b="1">
                  <a:cs typeface="Times New Roman" pitchFamily="18" charset="0"/>
                </a:rPr>
                <a:t>No</a:t>
              </a:r>
              <a:endParaRPr lang="en-US" sz="1200" b="1"/>
            </a:p>
          </p:txBody>
        </p:sp>
        <p:sp>
          <p:nvSpPr>
            <p:cNvPr id="44058" name="Line 10"/>
            <p:cNvSpPr>
              <a:spLocks noChangeShapeType="1"/>
            </p:cNvSpPr>
            <p:nvPr/>
          </p:nvSpPr>
          <p:spPr bwMode="auto">
            <a:xfrm>
              <a:off x="5977" y="9360"/>
              <a:ext cx="1" cy="215"/>
            </a:xfrm>
            <a:prstGeom prst="line">
              <a:avLst/>
            </a:prstGeom>
            <a:noFill/>
            <a:ln w="9525">
              <a:solidFill>
                <a:srgbClr val="000000"/>
              </a:solidFill>
              <a:round/>
              <a:headEnd/>
              <a:tailEnd/>
            </a:ln>
          </p:spPr>
          <p:txBody>
            <a:bodyPr/>
            <a:lstStyle/>
            <a:p>
              <a:endParaRPr lang="en-US"/>
            </a:p>
          </p:txBody>
        </p:sp>
        <p:sp>
          <p:nvSpPr>
            <p:cNvPr id="44059" name="Line 9"/>
            <p:cNvSpPr>
              <a:spLocks noChangeShapeType="1"/>
            </p:cNvSpPr>
            <p:nvPr/>
          </p:nvSpPr>
          <p:spPr bwMode="auto">
            <a:xfrm flipH="1">
              <a:off x="2234" y="9575"/>
              <a:ext cx="3743" cy="1"/>
            </a:xfrm>
            <a:prstGeom prst="line">
              <a:avLst/>
            </a:prstGeom>
            <a:noFill/>
            <a:ln w="9525">
              <a:solidFill>
                <a:srgbClr val="000000"/>
              </a:solidFill>
              <a:round/>
              <a:headEnd/>
              <a:tailEnd/>
            </a:ln>
          </p:spPr>
          <p:txBody>
            <a:bodyPr/>
            <a:lstStyle/>
            <a:p>
              <a:endParaRPr lang="en-US"/>
            </a:p>
          </p:txBody>
        </p:sp>
        <p:sp>
          <p:nvSpPr>
            <p:cNvPr id="44060" name="Line 8"/>
            <p:cNvSpPr>
              <a:spLocks noChangeShapeType="1"/>
            </p:cNvSpPr>
            <p:nvPr/>
          </p:nvSpPr>
          <p:spPr bwMode="auto">
            <a:xfrm flipV="1">
              <a:off x="2233" y="4681"/>
              <a:ext cx="1" cy="4894"/>
            </a:xfrm>
            <a:prstGeom prst="line">
              <a:avLst/>
            </a:prstGeom>
            <a:noFill/>
            <a:ln w="9525">
              <a:solidFill>
                <a:srgbClr val="000000"/>
              </a:solidFill>
              <a:round/>
              <a:headEnd/>
              <a:tailEnd/>
            </a:ln>
          </p:spPr>
          <p:txBody>
            <a:bodyPr/>
            <a:lstStyle/>
            <a:p>
              <a:endParaRPr lang="en-US"/>
            </a:p>
          </p:txBody>
        </p:sp>
        <p:sp>
          <p:nvSpPr>
            <p:cNvPr id="44061" name="Line 7"/>
            <p:cNvSpPr>
              <a:spLocks noChangeShapeType="1"/>
            </p:cNvSpPr>
            <p:nvPr/>
          </p:nvSpPr>
          <p:spPr bwMode="auto">
            <a:xfrm>
              <a:off x="2234" y="4681"/>
              <a:ext cx="574" cy="1"/>
            </a:xfrm>
            <a:prstGeom prst="line">
              <a:avLst/>
            </a:prstGeom>
            <a:noFill/>
            <a:ln w="9525">
              <a:solidFill>
                <a:srgbClr val="000000"/>
              </a:solidFill>
              <a:round/>
              <a:headEnd/>
              <a:tailEnd type="triangle" w="med" len="med"/>
            </a:ln>
          </p:spPr>
          <p:txBody>
            <a:bodyPr/>
            <a:lstStyle/>
            <a:p>
              <a:endParaRPr lang="en-US"/>
            </a:p>
          </p:txBody>
        </p:sp>
        <p:sp>
          <p:nvSpPr>
            <p:cNvPr id="44062" name="Line 6"/>
            <p:cNvSpPr>
              <a:spLocks noChangeShapeType="1"/>
            </p:cNvSpPr>
            <p:nvPr/>
          </p:nvSpPr>
          <p:spPr bwMode="auto">
            <a:xfrm>
              <a:off x="6048" y="7056"/>
              <a:ext cx="1" cy="359"/>
            </a:xfrm>
            <a:prstGeom prst="line">
              <a:avLst/>
            </a:prstGeom>
            <a:noFill/>
            <a:ln w="9525">
              <a:solidFill>
                <a:srgbClr val="000000"/>
              </a:solidFill>
              <a:round/>
              <a:headEnd/>
              <a:tailEnd type="triangle" w="med" len="med"/>
            </a:ln>
          </p:spPr>
          <p:txBody>
            <a:bodyPr/>
            <a:lstStyle/>
            <a:p>
              <a:endParaRPr lang="en-US"/>
            </a:p>
          </p:txBody>
        </p:sp>
        <p:sp>
          <p:nvSpPr>
            <p:cNvPr id="44063" name="Line 5"/>
            <p:cNvSpPr>
              <a:spLocks noChangeShapeType="1"/>
            </p:cNvSpPr>
            <p:nvPr/>
          </p:nvSpPr>
          <p:spPr bwMode="auto">
            <a:xfrm>
              <a:off x="6048" y="5400"/>
              <a:ext cx="1" cy="360"/>
            </a:xfrm>
            <a:prstGeom prst="line">
              <a:avLst/>
            </a:prstGeom>
            <a:noFill/>
            <a:ln w="9525">
              <a:solidFill>
                <a:srgbClr val="000000"/>
              </a:solidFill>
              <a:round/>
              <a:headEnd/>
              <a:tailEnd type="triangle" w="med" len="med"/>
            </a:ln>
          </p:spPr>
          <p:txBody>
            <a:bodyPr/>
            <a:lstStyle/>
            <a:p>
              <a:endParaRPr lang="en-US"/>
            </a:p>
          </p:txBody>
        </p:sp>
        <p:sp>
          <p:nvSpPr>
            <p:cNvPr id="44064" name="Line 4"/>
            <p:cNvSpPr>
              <a:spLocks noChangeShapeType="1"/>
            </p:cNvSpPr>
            <p:nvPr/>
          </p:nvSpPr>
          <p:spPr bwMode="auto">
            <a:xfrm>
              <a:off x="6048" y="3888"/>
              <a:ext cx="1" cy="289"/>
            </a:xfrm>
            <a:prstGeom prst="line">
              <a:avLst/>
            </a:prstGeom>
            <a:noFill/>
            <a:ln w="9525">
              <a:solidFill>
                <a:srgbClr val="000000"/>
              </a:solidFill>
              <a:round/>
              <a:headEnd/>
              <a:tailEnd type="triangle" w="med" len="med"/>
            </a:ln>
          </p:spPr>
          <p:txBody>
            <a:bodyPr/>
            <a:lstStyle/>
            <a:p>
              <a:endParaRPr lang="en-US"/>
            </a:p>
          </p:txBody>
        </p:sp>
        <p:sp>
          <p:nvSpPr>
            <p:cNvPr id="44065" name="Line 3"/>
            <p:cNvSpPr>
              <a:spLocks noChangeShapeType="1"/>
            </p:cNvSpPr>
            <p:nvPr/>
          </p:nvSpPr>
          <p:spPr bwMode="auto">
            <a:xfrm>
              <a:off x="6048" y="2880"/>
              <a:ext cx="1" cy="289"/>
            </a:xfrm>
            <a:prstGeom prst="line">
              <a:avLst/>
            </a:prstGeom>
            <a:noFill/>
            <a:ln w="9525">
              <a:solidFill>
                <a:srgbClr val="000000"/>
              </a:solidFill>
              <a:round/>
              <a:headEnd/>
              <a:tailEnd type="triangle" w="med" len="med"/>
            </a:ln>
          </p:spPr>
          <p:txBody>
            <a:bodyPr/>
            <a:lstStyle/>
            <a:p>
              <a:endParaRPr lang="en-US"/>
            </a:p>
          </p:txBody>
        </p:sp>
        <p:sp>
          <p:nvSpPr>
            <p:cNvPr id="44066" name="Line 2"/>
            <p:cNvSpPr>
              <a:spLocks noChangeShapeType="1"/>
            </p:cNvSpPr>
            <p:nvPr/>
          </p:nvSpPr>
          <p:spPr bwMode="auto">
            <a:xfrm>
              <a:off x="6048" y="1872"/>
              <a:ext cx="0" cy="288"/>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6FEAA9A-22DD-4892-A43B-E0BF322627EB}" type="datetime8">
              <a:rPr lang="en-US"/>
              <a:pPr/>
              <a:t>10/24/2010 1:15 PM</a:t>
            </a:fld>
            <a:endParaRPr lang="en-US"/>
          </a:p>
        </p:txBody>
      </p:sp>
      <p:sp>
        <p:nvSpPr>
          <p:cNvPr id="1024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6D21EFF-580E-44EA-A16F-623811343D14}" type="slidenum">
              <a:rPr lang="ar-SA">
                <a:ea typeface="Majalla UI"/>
              </a:rPr>
              <a:pPr/>
              <a:t>4</a:t>
            </a:fld>
            <a:endParaRPr lang="en-US"/>
          </a:p>
        </p:txBody>
      </p:sp>
      <p:sp>
        <p:nvSpPr>
          <p:cNvPr id="534530" name="Rectangle 2"/>
          <p:cNvSpPr>
            <a:spLocks noChangeArrowheads="1"/>
          </p:cNvSpPr>
          <p:nvPr/>
        </p:nvSpPr>
        <p:spPr bwMode="auto">
          <a:xfrm>
            <a:off x="762000" y="323850"/>
            <a:ext cx="4191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Limitation of CPM</a:t>
            </a:r>
          </a:p>
        </p:txBody>
      </p:sp>
      <p:sp>
        <p:nvSpPr>
          <p:cNvPr id="534535" name="Rectangle 7"/>
          <p:cNvSpPr>
            <a:spLocks noChangeArrowheads="1"/>
          </p:cNvSpPr>
          <p:nvPr/>
        </p:nvSpPr>
        <p:spPr bwMode="auto">
          <a:xfrm>
            <a:off x="914400" y="1295400"/>
            <a:ext cx="7848600" cy="1905000"/>
          </a:xfrm>
          <a:prstGeom prst="rect">
            <a:avLst/>
          </a:prstGeom>
          <a:solidFill>
            <a:srgbClr val="0D078F"/>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marL="107950" indent="-42863" algn="just">
              <a:lnSpc>
                <a:spcPct val="125000"/>
              </a:lnSpc>
              <a:spcBef>
                <a:spcPct val="25000"/>
              </a:spcBef>
              <a:buClr>
                <a:srgbClr val="990000"/>
              </a:buClr>
              <a:buFont typeface="Wingdings" pitchFamily="2" charset="2"/>
              <a:buNone/>
              <a:defRPr/>
            </a:pPr>
            <a:r>
              <a:rPr lang="en-US" sz="2400" dirty="0">
                <a:solidFill>
                  <a:schemeClr val="bg1"/>
                </a:solidFill>
                <a:latin typeface="Arial" charset="0"/>
              </a:rPr>
              <a:t>The basic PERT/CPM procedures are limited in the sense that resource availabilities are not considered in the scheduling process. The procedures assume that available resources are </a:t>
            </a:r>
            <a:r>
              <a:rPr lang="en-US" sz="2800" b="1" dirty="0">
                <a:solidFill>
                  <a:schemeClr val="bg1"/>
                </a:solidFill>
                <a:latin typeface="Arial" charset="0"/>
              </a:rPr>
              <a:t>unlimited</a:t>
            </a:r>
            <a:r>
              <a:rPr lang="en-US" sz="2400" dirty="0">
                <a:solidFill>
                  <a:schemeClr val="bg1"/>
                </a:solidFill>
                <a:latin typeface="Arial" charset="0"/>
              </a:rPr>
              <a:t>.</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19459" name="Footer Placeholder 3"/>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19460" name="Slide Number Placeholder 4"/>
          <p:cNvSpPr>
            <a:spLocks noGrp="1"/>
          </p:cNvSpPr>
          <p:nvPr>
            <p:ph type="sldNum" sz="quarter" idx="4294967295"/>
          </p:nvPr>
        </p:nvSpPr>
        <p:spPr>
          <a:xfrm>
            <a:off x="6553200" y="6245225"/>
            <a:ext cx="2133600" cy="476250"/>
          </a:xfrm>
          <a:prstGeom prst="rect">
            <a:avLst/>
          </a:prstGeom>
          <a:noFill/>
        </p:spPr>
        <p:txBody>
          <a:bodyPr/>
          <a:lstStyle/>
          <a:p>
            <a:fld id="{D893A018-0B9A-4A31-A223-0A8225B91E9E}" type="slidenum">
              <a:rPr lang="en-US"/>
              <a:pPr/>
              <a:t>40</a:t>
            </a:fld>
            <a:endParaRPr lang="en-US"/>
          </a:p>
        </p:txBody>
      </p:sp>
      <p:pic>
        <p:nvPicPr>
          <p:cNvPr id="19461" name="Picture 3"/>
          <p:cNvPicPr>
            <a:picLocks noChangeAspect="1" noChangeArrowheads="1"/>
          </p:cNvPicPr>
          <p:nvPr/>
        </p:nvPicPr>
        <p:blipFill>
          <a:blip r:embed="rId2"/>
          <a:srcRect/>
          <a:stretch>
            <a:fillRect/>
          </a:stretch>
        </p:blipFill>
        <p:spPr bwMode="auto">
          <a:xfrm>
            <a:off x="385763" y="2046288"/>
            <a:ext cx="8602662" cy="3714750"/>
          </a:xfrm>
          <a:prstGeom prst="rect">
            <a:avLst/>
          </a:prstGeom>
          <a:noFill/>
          <a:ln w="9525">
            <a:noFill/>
            <a:miter lim="800000"/>
            <a:headEnd/>
            <a:tailEnd/>
          </a:ln>
        </p:spPr>
      </p:pic>
      <p:sp>
        <p:nvSpPr>
          <p:cNvPr id="7" name="TextBox 6"/>
          <p:cNvSpPr txBox="1"/>
          <p:nvPr/>
        </p:nvSpPr>
        <p:spPr>
          <a:xfrm>
            <a:off x="457200" y="914400"/>
            <a:ext cx="8001000" cy="1077218"/>
          </a:xfrm>
          <a:prstGeom prst="rect">
            <a:avLst/>
          </a:prstGeom>
          <a:solidFill>
            <a:srgbClr val="F8F9BD"/>
          </a:solidFill>
          <a:ln>
            <a:solidFill>
              <a:schemeClr val="tx1"/>
            </a:solidFill>
          </a:ln>
          <a:scene3d>
            <a:camera prst="orthographicFront"/>
            <a:lightRig rig="threePt" dir="t"/>
          </a:scene3d>
          <a:sp3d>
            <a:bevelT w="165100" prst="coolSlant"/>
          </a:sp3d>
        </p:spPr>
        <p:txBody>
          <a:bodyPr>
            <a:spAutoFit/>
          </a:bodyPr>
          <a:lstStyle/>
          <a:p>
            <a:pPr algn="just">
              <a:defRPr/>
            </a:pPr>
            <a:r>
              <a:rPr lang="en-GB" sz="1600" dirty="0">
                <a:latin typeface="Times New Roman" pitchFamily="18" charset="0"/>
                <a:cs typeface="Times New Roman" pitchFamily="18" charset="0"/>
              </a:rPr>
              <a:t>The work of a small engineering project is planned according to the AON shown below. The labour requirement of each activity is shown below each activity box. What will be the minimum contract duration if no more than </a:t>
            </a:r>
            <a:r>
              <a:rPr lang="en-GB" sz="1600" b="1" dirty="0">
                <a:latin typeface="Times New Roman" pitchFamily="18" charset="0"/>
                <a:cs typeface="Times New Roman" pitchFamily="18" charset="0"/>
              </a:rPr>
              <a:t>6</a:t>
            </a:r>
            <a:r>
              <a:rPr lang="en-GB" sz="1600" dirty="0">
                <a:latin typeface="Times New Roman" pitchFamily="18" charset="0"/>
                <a:cs typeface="Times New Roman" pitchFamily="18" charset="0"/>
              </a:rPr>
              <a:t> labours can be made available for the work and if it is assumed that having started an activity it must be completed without a break?</a:t>
            </a:r>
            <a:endParaRPr lang="en-US" sz="1600" dirty="0">
              <a:latin typeface="Times New Roman" pitchFamily="18" charset="0"/>
              <a:cs typeface="Times New Roman" pitchFamily="18" charset="0"/>
            </a:endParaRPr>
          </a:p>
        </p:txBody>
      </p:sp>
      <p:sp>
        <p:nvSpPr>
          <p:cNvPr id="9" name="Rectangle 2"/>
          <p:cNvSpPr>
            <a:spLocks noChangeArrowheads="1"/>
          </p:cNvSpPr>
          <p:nvPr/>
        </p:nvSpPr>
        <p:spPr bwMode="auto">
          <a:xfrm>
            <a:off x="457200" y="22860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10" y="228597"/>
          <a:ext cx="8381980" cy="6302417"/>
        </p:xfrm>
        <a:graphic>
          <a:graphicData uri="http://schemas.openxmlformats.org/drawingml/2006/table">
            <a:tbl>
              <a:tblPr/>
              <a:tblGrid>
                <a:gridCol w="82176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gridCol w="328705"/>
              </a:tblGrid>
              <a:tr h="494623">
                <a:tc>
                  <a:txBody>
                    <a:bodyPr/>
                    <a:lstStyle/>
                    <a:p>
                      <a:pPr marL="0" marR="0" algn="ctr">
                        <a:spcBef>
                          <a:spcPts val="0"/>
                        </a:spcBef>
                        <a:spcAft>
                          <a:spcPts val="0"/>
                        </a:spcAft>
                      </a:pPr>
                      <a:r>
                        <a:rPr lang="en-US" sz="1800" dirty="0" smtClean="0">
                          <a:latin typeface="Times New Roman"/>
                          <a:ea typeface="Times New Roman"/>
                          <a:cs typeface="Arial"/>
                        </a:rPr>
                        <a:t>EAS</a:t>
                      </a:r>
                    </a:p>
                    <a:p>
                      <a:pPr marL="0" marR="0" algn="ctr">
                        <a:spcBef>
                          <a:spcPts val="0"/>
                        </a:spcBef>
                        <a:spcAft>
                          <a:spcPts val="0"/>
                        </a:spcAft>
                      </a:pPr>
                      <a:endParaRPr lang="en-US" sz="1800" dirty="0" smtClean="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717">
                <a:tc>
                  <a:txBody>
                    <a:bodyPr/>
                    <a:lstStyle/>
                    <a:p>
                      <a:pPr marL="0" marR="0" algn="ctr">
                        <a:spcBef>
                          <a:spcPts val="0"/>
                        </a:spcBef>
                        <a:spcAft>
                          <a:spcPts val="0"/>
                        </a:spcAft>
                      </a:pPr>
                      <a:r>
                        <a:rPr lang="en-US" sz="1800" dirty="0" smtClean="0">
                          <a:latin typeface="Times New Roman"/>
                          <a:ea typeface="Times New Roman"/>
                          <a:cs typeface="Arial"/>
                        </a:rPr>
                        <a:t>OSS</a:t>
                      </a:r>
                      <a:endParaRPr lang="en-US" sz="28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r>
              <a:tr h="252359">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27305"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2359">
                <a:tc>
                  <a:txBody>
                    <a:bodyPr/>
                    <a:lstStyle/>
                    <a:p>
                      <a:pPr marL="0" marR="0" algn="ctr">
                        <a:spcBef>
                          <a:spcPts val="0"/>
                        </a:spcBef>
                        <a:spcAft>
                          <a:spcPts val="0"/>
                        </a:spcAft>
                      </a:pPr>
                      <a:r>
                        <a:rPr lang="en-US" sz="1600" dirty="0" smtClean="0">
                          <a:latin typeface="Times New Roman"/>
                          <a:ea typeface="Times New Roman"/>
                          <a:cs typeface="Arial"/>
                        </a:rPr>
                        <a:t>Day</a:t>
                      </a:r>
                      <a:endParaRPr lang="en-US" sz="16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a:t>
                      </a:r>
                      <a:endParaRPr lang="en-US" sz="1600" spc="-1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2</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3</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4</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5</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6</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7</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8</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9</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10</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11</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12</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13</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14</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15</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16</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17</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18</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19</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20</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21</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22</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smtClean="0">
                          <a:latin typeface="Times New Roman"/>
                          <a:ea typeface="Times New Roman"/>
                          <a:cs typeface="Arial"/>
                        </a:rPr>
                        <a:t>23</a:t>
                      </a:r>
                      <a:endParaRPr lang="en-US" sz="1600" spc="-1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59">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20483" name="Footer Placeholder 2"/>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20484" name="Slide Number Placeholder 3"/>
          <p:cNvSpPr>
            <a:spLocks noGrp="1"/>
          </p:cNvSpPr>
          <p:nvPr>
            <p:ph type="sldNum" sz="quarter" idx="4294967295"/>
          </p:nvPr>
        </p:nvSpPr>
        <p:spPr>
          <a:xfrm>
            <a:off x="6553200" y="6245225"/>
            <a:ext cx="2133600" cy="476250"/>
          </a:xfrm>
          <a:prstGeom prst="rect">
            <a:avLst/>
          </a:prstGeom>
          <a:noFill/>
        </p:spPr>
        <p:txBody>
          <a:bodyPr/>
          <a:lstStyle/>
          <a:p>
            <a:fld id="{0485C2D5-2FFC-4B45-94F8-979F69BC97E0}" type="slidenum">
              <a:rPr lang="en-US"/>
              <a:pPr/>
              <a:t>42</a:t>
            </a:fld>
            <a:endParaRPr lang="en-US"/>
          </a:p>
        </p:txBody>
      </p:sp>
      <p:pic>
        <p:nvPicPr>
          <p:cNvPr id="20485" name="Picture 6"/>
          <p:cNvPicPr>
            <a:picLocks noChangeAspect="1" noChangeArrowheads="1"/>
          </p:cNvPicPr>
          <p:nvPr/>
        </p:nvPicPr>
        <p:blipFill>
          <a:blip r:embed="rId2"/>
          <a:srcRect l="-2129" r="1382" b="2692"/>
          <a:stretch>
            <a:fillRect/>
          </a:stretch>
        </p:blipFill>
        <p:spPr bwMode="auto">
          <a:xfrm>
            <a:off x="117475" y="203200"/>
            <a:ext cx="8912225" cy="6529388"/>
          </a:xfrm>
          <a:prstGeom prst="rect">
            <a:avLst/>
          </a:prstGeom>
          <a:solidFill>
            <a:schemeClr val="bg1"/>
          </a:solidFill>
          <a:ln w="9525">
            <a:noFill/>
            <a:miter lim="800000"/>
            <a:headEnd/>
            <a:tailEnd/>
          </a:ln>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B5C18C2-A0AE-456D-BCDD-9DEE50BB567D}" type="datetime8">
              <a:rPr lang="en-US"/>
              <a:pPr/>
              <a:t>10/24/2010 1:15 PM</a:t>
            </a:fld>
            <a:endParaRPr lang="en-US"/>
          </a:p>
        </p:txBody>
      </p:sp>
      <p:sp>
        <p:nvSpPr>
          <p:cNvPr id="1028"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694D883-1BC1-470C-AB06-5E1E4B89A382}" type="slidenum">
              <a:rPr lang="ar-SA">
                <a:ea typeface="Majalla UI"/>
              </a:rPr>
              <a:pPr/>
              <a:t>43</a:t>
            </a:fld>
            <a:endParaRPr lang="en-US"/>
          </a:p>
        </p:txBody>
      </p:sp>
      <p:sp>
        <p:nvSpPr>
          <p:cNvPr id="534530"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
        <p:nvSpPr>
          <p:cNvPr id="103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03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034"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9" name="TextBox 8"/>
          <p:cNvSpPr txBox="1"/>
          <p:nvPr/>
        </p:nvSpPr>
        <p:spPr>
          <a:xfrm>
            <a:off x="838200" y="1066800"/>
            <a:ext cx="8001000" cy="1077218"/>
          </a:xfrm>
          <a:prstGeom prst="rect">
            <a:avLst/>
          </a:prstGeom>
          <a:solidFill>
            <a:srgbClr val="F8F9BD"/>
          </a:solidFill>
          <a:ln>
            <a:solidFill>
              <a:schemeClr val="tx1"/>
            </a:solidFill>
          </a:ln>
          <a:scene3d>
            <a:camera prst="orthographicFront"/>
            <a:lightRig rig="threePt" dir="t"/>
          </a:scene3d>
          <a:sp3d>
            <a:bevelT w="165100" prst="coolSlant"/>
          </a:sp3d>
        </p:spPr>
        <p:txBody>
          <a:bodyPr>
            <a:spAutoFit/>
          </a:bodyPr>
          <a:lstStyle/>
          <a:p>
            <a:pPr algn="just">
              <a:defRPr/>
            </a:pPr>
            <a:r>
              <a:rPr lang="en-GB" sz="1600" dirty="0">
                <a:latin typeface="Times New Roman" pitchFamily="18" charset="0"/>
                <a:cs typeface="Times New Roman" pitchFamily="18" charset="0"/>
              </a:rPr>
              <a:t>The work of a small engineering project is planned according to the AON shown below. The labour requirement of each activity is shown below each activity box. What will be the minimum contract duration if no more than </a:t>
            </a:r>
            <a:r>
              <a:rPr lang="en-GB" sz="1600" b="1" dirty="0">
                <a:latin typeface="Times New Roman" pitchFamily="18" charset="0"/>
                <a:cs typeface="Times New Roman" pitchFamily="18" charset="0"/>
              </a:rPr>
              <a:t>6</a:t>
            </a:r>
            <a:r>
              <a:rPr lang="en-GB" sz="1600" dirty="0">
                <a:latin typeface="Times New Roman" pitchFamily="18" charset="0"/>
                <a:cs typeface="Times New Roman" pitchFamily="18" charset="0"/>
              </a:rPr>
              <a:t> labours can be made available for the work and if it is assumed that having started an activity it must be completed without a break?</a:t>
            </a:r>
            <a:endParaRPr lang="en-US" sz="1600" dirty="0">
              <a:latin typeface="Times New Roman" pitchFamily="18" charset="0"/>
              <a:cs typeface="Times New Roman" pitchFamily="18" charset="0"/>
            </a:endParaRPr>
          </a:p>
        </p:txBody>
      </p:sp>
      <p:graphicFrame>
        <p:nvGraphicFramePr>
          <p:cNvPr id="1026" name="Object 10"/>
          <p:cNvGraphicFramePr>
            <a:graphicFrameLocks noChangeAspect="1"/>
          </p:cNvGraphicFramePr>
          <p:nvPr/>
        </p:nvGraphicFramePr>
        <p:xfrm>
          <a:off x="838200" y="2286000"/>
          <a:ext cx="8001000" cy="3657600"/>
        </p:xfrm>
        <a:graphic>
          <a:graphicData uri="http://schemas.openxmlformats.org/presentationml/2006/ole">
            <p:oleObj spid="_x0000_s1026" name="Worksheet" r:id="rId3" imgW="7620000" imgH="3627120" progId="Excel.Sheet.8">
              <p:embed/>
            </p:oleObj>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28600"/>
          <a:ext cx="8610605" cy="6400808"/>
        </p:xfrm>
        <a:graphic>
          <a:graphicData uri="http://schemas.openxmlformats.org/drawingml/2006/table">
            <a:tbl>
              <a:tblPr/>
              <a:tblGrid>
                <a:gridCol w="644207"/>
                <a:gridCol w="257538"/>
                <a:gridCol w="257538"/>
                <a:gridCol w="257538"/>
                <a:gridCol w="257538"/>
                <a:gridCol w="257538"/>
                <a:gridCol w="257538"/>
                <a:gridCol w="25753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gridCol w="256818"/>
              </a:tblGrid>
              <a:tr h="516194">
                <a:tc>
                  <a:txBody>
                    <a:bodyPr/>
                    <a:lstStyle/>
                    <a:p>
                      <a:pPr marL="0" marR="0" algn="ctr">
                        <a:spcBef>
                          <a:spcPts val="0"/>
                        </a:spcBef>
                        <a:spcAft>
                          <a:spcPts val="0"/>
                        </a:spcAft>
                      </a:pPr>
                      <a:r>
                        <a:rPr lang="en-US" sz="1600" dirty="0" smtClean="0">
                          <a:latin typeface="Times New Roman"/>
                          <a:ea typeface="Times New Roman"/>
                          <a:cs typeface="Arial"/>
                        </a:rPr>
                        <a:t>EAS</a:t>
                      </a:r>
                      <a:endParaRPr lang="en-US" sz="16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194">
                <a:tc>
                  <a:txBody>
                    <a:bodyPr/>
                    <a:lstStyle/>
                    <a:p>
                      <a:pPr marL="0" marR="0" algn="ctr">
                        <a:spcBef>
                          <a:spcPts val="0"/>
                        </a:spcBef>
                        <a:spcAft>
                          <a:spcPts val="0"/>
                        </a:spcAft>
                      </a:pPr>
                      <a:r>
                        <a:rPr lang="en-US" sz="1600" dirty="0" smtClean="0">
                          <a:latin typeface="Times New Roman"/>
                          <a:ea typeface="Times New Roman"/>
                          <a:cs typeface="Arial"/>
                        </a:rPr>
                        <a:t>OSS</a:t>
                      </a:r>
                      <a:endParaRPr lang="en-US" sz="16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r>
              <a:tr h="258097">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27305"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8097">
                <a:tc>
                  <a:txBody>
                    <a:bodyPr/>
                    <a:lstStyle/>
                    <a:p>
                      <a:pPr marL="0" marR="0" algn="ctr">
                        <a:spcBef>
                          <a:spcPts val="0"/>
                        </a:spcBef>
                        <a:spcAft>
                          <a:spcPts val="0"/>
                        </a:spcAft>
                      </a:pPr>
                      <a:r>
                        <a:rPr lang="en-US" sz="1600" dirty="0">
                          <a:latin typeface="Times New Roman"/>
                          <a:ea typeface="Times New Roman"/>
                          <a:cs typeface="Arial"/>
                        </a:rPr>
                        <a:t>Day</a:t>
                      </a: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a:t>
                      </a:r>
                      <a:endParaRPr lang="en-US" sz="16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a:latin typeface="Times New Roman"/>
                          <a:ea typeface="Times New Roman"/>
                          <a:cs typeface="Arial"/>
                        </a:rPr>
                        <a:t>2</a:t>
                      </a:r>
                      <a:endParaRPr lang="en-US" sz="16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a:latin typeface="Times New Roman"/>
                          <a:ea typeface="Times New Roman"/>
                          <a:cs typeface="Arial"/>
                        </a:rPr>
                        <a:t>3</a:t>
                      </a:r>
                      <a:endParaRPr lang="en-US" sz="16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12</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13</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22</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23</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30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31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319730-C045-4A74-B265-AE36F3B24394}" type="datetime8">
              <a:rPr lang="en-US"/>
              <a:pPr/>
              <a:t>10/24/2010 1:15 PM</a:t>
            </a:fld>
            <a:endParaRPr lang="en-US"/>
          </a:p>
        </p:txBody>
      </p:sp>
      <p:sp>
        <p:nvSpPr>
          <p:cNvPr id="4608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A5172D6-78CE-4B01-BF7B-62E915F159D7}" type="slidenum">
              <a:rPr lang="ar-SA">
                <a:ea typeface="Majalla UI"/>
              </a:rPr>
              <a:pPr/>
              <a:t>45</a:t>
            </a:fld>
            <a:endParaRPr lang="en-US"/>
          </a:p>
        </p:txBody>
      </p:sp>
      <p:sp>
        <p:nvSpPr>
          <p:cNvPr id="46084"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608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6086"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32" name="Table 31"/>
          <p:cNvGraphicFramePr>
            <a:graphicFrameLocks noGrp="1"/>
          </p:cNvGraphicFramePr>
          <p:nvPr/>
        </p:nvGraphicFramePr>
        <p:xfrm>
          <a:off x="838200" y="1143000"/>
          <a:ext cx="8077223" cy="4838479"/>
        </p:xfrm>
        <a:graphic>
          <a:graphicData uri="http://schemas.openxmlformats.org/drawingml/2006/table">
            <a:tbl>
              <a:tblPr/>
              <a:tblGrid>
                <a:gridCol w="220545"/>
                <a:gridCol w="223046"/>
                <a:gridCol w="223046"/>
                <a:gridCol w="223046"/>
                <a:gridCol w="223046"/>
                <a:gridCol w="223046"/>
                <a:gridCol w="223046"/>
                <a:gridCol w="223046"/>
                <a:gridCol w="223046"/>
                <a:gridCol w="223046"/>
                <a:gridCol w="266682"/>
                <a:gridCol w="265068"/>
                <a:gridCol w="266682"/>
                <a:gridCol w="265068"/>
                <a:gridCol w="265068"/>
                <a:gridCol w="265068"/>
                <a:gridCol w="265068"/>
                <a:gridCol w="265068"/>
                <a:gridCol w="265068"/>
                <a:gridCol w="271533"/>
                <a:gridCol w="265068"/>
                <a:gridCol w="265068"/>
                <a:gridCol w="265068"/>
                <a:gridCol w="265068"/>
                <a:gridCol w="269915"/>
                <a:gridCol w="265068"/>
                <a:gridCol w="266682"/>
                <a:gridCol w="265068"/>
                <a:gridCol w="265068"/>
                <a:gridCol w="265068"/>
                <a:gridCol w="265068"/>
                <a:gridCol w="266682"/>
              </a:tblGrid>
              <a:tr h="372447">
                <a:tc>
                  <a:txBody>
                    <a:bodyPr/>
                    <a:lstStyle/>
                    <a:p>
                      <a:pPr algn="ctr">
                        <a:spcAft>
                          <a:spcPts val="0"/>
                        </a:spcAft>
                      </a:pPr>
                      <a:r>
                        <a:rPr lang="en-GB" sz="1100" b="1" dirty="0" smtClean="0">
                          <a:latin typeface="Times New Roman"/>
                          <a:ea typeface="Times New Roman"/>
                        </a:rPr>
                        <a:t>T</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3">
                  <a:txBody>
                    <a:bodyPr/>
                    <a:lstStyle/>
                    <a:p>
                      <a:pPr algn="ctr">
                        <a:spcAft>
                          <a:spcPts val="0"/>
                        </a:spcAft>
                      </a:pPr>
                      <a:r>
                        <a:rPr lang="en-GB" sz="1200" b="1" dirty="0">
                          <a:latin typeface="Times New Roman"/>
                          <a:ea typeface="Times New Roman"/>
                        </a:rPr>
                        <a:t>A</a:t>
                      </a: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4">
                  <a:txBody>
                    <a:bodyPr/>
                    <a:lstStyle/>
                    <a:p>
                      <a:pPr algn="ctr">
                        <a:spcAft>
                          <a:spcPts val="0"/>
                        </a:spcAft>
                      </a:pPr>
                      <a:r>
                        <a:rPr lang="en-GB" sz="1200" b="1" dirty="0">
                          <a:latin typeface="Times New Roman"/>
                          <a:ea typeface="Times New Roman"/>
                        </a:rPr>
                        <a:t>C</a:t>
                      </a: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2">
                  <a:txBody>
                    <a:bodyPr/>
                    <a:lstStyle/>
                    <a:p>
                      <a:pPr algn="ctr">
                        <a:spcAft>
                          <a:spcPts val="0"/>
                        </a:spcAft>
                      </a:pPr>
                      <a:r>
                        <a:rPr lang="en-GB" sz="1200" b="1">
                          <a:latin typeface="Times New Roman"/>
                          <a:ea typeface="Times New Roman"/>
                        </a:rPr>
                        <a:t>B</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D</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3">
                  <a:txBody>
                    <a:bodyPr/>
                    <a:lstStyle/>
                    <a:p>
                      <a:pPr algn="ctr">
                        <a:spcAft>
                          <a:spcPts val="0"/>
                        </a:spcAft>
                      </a:pPr>
                      <a:r>
                        <a:rPr lang="en-GB" sz="1200" b="1">
                          <a:latin typeface="Times New Roman"/>
                          <a:ea typeface="Times New Roman"/>
                        </a:rPr>
                        <a:t>E</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7">
                  <a:txBody>
                    <a:bodyPr/>
                    <a:lstStyle/>
                    <a:p>
                      <a:pPr algn="ctr">
                        <a:spcAft>
                          <a:spcPts val="0"/>
                        </a:spcAft>
                      </a:pPr>
                      <a:r>
                        <a:rPr lang="en-GB" sz="1200" b="1">
                          <a:latin typeface="Times New Roman"/>
                          <a:ea typeface="Times New Roman"/>
                        </a:rPr>
                        <a:t>G</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8">
                  <a:txBody>
                    <a:bodyPr/>
                    <a:lstStyle/>
                    <a:p>
                      <a:pPr algn="ctr">
                        <a:spcAft>
                          <a:spcPts val="0"/>
                        </a:spcAft>
                      </a:pPr>
                      <a:r>
                        <a:rPr lang="en-GB" sz="1200" b="1">
                          <a:latin typeface="Times New Roman"/>
                          <a:ea typeface="Times New Roman"/>
                        </a:rPr>
                        <a:t>H</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F</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Y</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2">
                  <a:txBody>
                    <a:bodyPr/>
                    <a:lstStyle/>
                    <a:p>
                      <a:pPr algn="ctr">
                        <a:spcAft>
                          <a:spcPts val="0"/>
                        </a:spcAft>
                      </a:pPr>
                      <a:r>
                        <a:rPr lang="en-GB" sz="1200" b="1">
                          <a:latin typeface="Times New Roman"/>
                          <a:ea typeface="Times New Roman"/>
                        </a:rPr>
                        <a:t>Z</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X</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86224">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r h="145007">
                <a:tc>
                  <a:txBody>
                    <a:bodyPr/>
                    <a:lstStyle/>
                    <a:p>
                      <a:pPr algn="ctr">
                        <a:spcAft>
                          <a:spcPts val="0"/>
                        </a:spcAft>
                      </a:pPr>
                      <a:r>
                        <a:rPr lang="en-GB" sz="1200" b="1" dirty="0">
                          <a:solidFill>
                            <a:schemeClr val="bg1"/>
                          </a:solidFill>
                          <a:latin typeface="Times New Roman"/>
                          <a:ea typeface="Times New Roman"/>
                        </a:rPr>
                        <a:t>R</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2</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2</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r>
            </a:tbl>
          </a:graphicData>
        </a:graphic>
      </p:graphicFrame>
      <p:sp>
        <p:nvSpPr>
          <p:cNvPr id="10"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09E25EF-B15D-4340-BB83-D17BB3B72393}" type="datetime8">
              <a:rPr lang="en-US"/>
              <a:pPr/>
              <a:t>10/24/2010 1:15 PM</a:t>
            </a:fld>
            <a:endParaRPr lang="en-US"/>
          </a:p>
        </p:txBody>
      </p:sp>
      <p:sp>
        <p:nvSpPr>
          <p:cNvPr id="4505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DA56017-63EC-421F-9A1A-F4BBC7F83A61}" type="slidenum">
              <a:rPr lang="ar-SA">
                <a:ea typeface="Majalla UI"/>
              </a:rPr>
              <a:pPr/>
              <a:t>46</a:t>
            </a:fld>
            <a:endParaRPr lang="en-US"/>
          </a:p>
        </p:txBody>
      </p:sp>
      <p:sp>
        <p:nvSpPr>
          <p:cNvPr id="45060"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506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5062"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31" name="Table 30"/>
          <p:cNvGraphicFramePr>
            <a:graphicFrameLocks noGrp="1"/>
          </p:cNvGraphicFramePr>
          <p:nvPr/>
        </p:nvGraphicFramePr>
        <p:xfrm>
          <a:off x="1295400" y="1096963"/>
          <a:ext cx="6858000" cy="4922838"/>
        </p:xfrm>
        <a:graphic>
          <a:graphicData uri="http://schemas.openxmlformats.org/drawingml/2006/table">
            <a:tbl>
              <a:tblPr/>
              <a:tblGrid>
                <a:gridCol w="2405063"/>
                <a:gridCol w="2151062"/>
                <a:gridCol w="2301875"/>
              </a:tblGrid>
              <a:tr h="938213">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dirty="0" smtClean="0">
                          <a:ln>
                            <a:noFill/>
                          </a:ln>
                          <a:solidFill>
                            <a:srgbClr val="FF0000"/>
                          </a:solidFill>
                          <a:effectLst/>
                          <a:latin typeface="Times New Roman" pitchFamily="18" charset="0"/>
                          <a:cs typeface="Times New Roman" pitchFamily="18" charset="0"/>
                        </a:rPr>
                        <a:t>Step 1: T = 1</a:t>
                      </a:r>
                      <a:endParaRPr kumimoji="0" lang="en-US" sz="1500" b="1" i="0" u="sng" strike="noStrike" cap="none" normalizeH="0" baseline="0" dirty="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ES ≤ 1</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E.A.S. {A}</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O.S.S. {A}</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Calibri" pitchFamily="34" charset="0"/>
                        <a:buAutoNum type="arabicPeriod"/>
                        <a:tabLst/>
                      </a:pP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5: T = 20</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20</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{F}</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{F}</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tr>
              <a:tr h="140652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2: T = 4</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4</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{B, C, D}</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LS         6, 4, 6 </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D           2, 4, 5</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{C, B, D}</a:t>
                      </a: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8F9B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6: T = 21</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21</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{Y}</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{Y}</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a:noFill/>
                    </a:lnB>
                    <a:lnTlToBr>
                      <a:noFill/>
                    </a:lnTlToBr>
                    <a:lnBlToTr>
                      <a:noFill/>
                    </a:lnBlToTr>
                    <a:solidFill>
                      <a:srgbClr val="F8F9BD"/>
                    </a:solidFill>
                  </a:tcPr>
                </a:tc>
              </a:tr>
              <a:tr h="117157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3: T = 8</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8</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{E, D}</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LS         8, 6 </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{D, E}</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8F9BD"/>
                    </a:solidFill>
                  </a:tcPr>
                </a:tc>
                <a:tc>
                  <a:txBody>
                    <a:bodyPr/>
                    <a:lstStyle/>
                    <a:p>
                      <a:pPr marL="250825" marR="0" lvl="0" indent="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7: T = 25</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25</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{Z}</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{Z}</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a:noFill/>
                    </a:lnB>
                    <a:lnTlToBr>
                      <a:noFill/>
                    </a:lnTlToBr>
                    <a:lnBlToTr>
                      <a:noFill/>
                    </a:lnBlToTr>
                    <a:solidFill>
                      <a:srgbClr val="F8F9BD"/>
                    </a:solidFill>
                  </a:tcPr>
                </a:tc>
              </a:tr>
              <a:tr h="140652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smtClean="0">
                          <a:ln>
                            <a:noFill/>
                          </a:ln>
                          <a:solidFill>
                            <a:srgbClr val="FF0000"/>
                          </a:solidFill>
                          <a:effectLst/>
                          <a:latin typeface="Times New Roman" pitchFamily="18" charset="0"/>
                          <a:cs typeface="Times New Roman" pitchFamily="18" charset="0"/>
                        </a:rPr>
                        <a:t>Step 4: T = 13</a:t>
                      </a:r>
                      <a:endParaRPr kumimoji="0" lang="en-US" sz="1500" b="1" i="0" u="sng" strike="noStrike" cap="none" normalizeH="0" baseline="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ES ≤ 13</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E.A.S. {H, F, G}</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LS        11,13, 11 </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D           8, 5, 7</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Times New Roman" pitchFamily="18" charset="0"/>
                        </a:rPr>
                        <a:t>O.S.S.  {G, H, F}</a:t>
                      </a: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250825" marR="0" lvl="0" indent="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dirty="0" smtClean="0">
                          <a:ln>
                            <a:noFill/>
                          </a:ln>
                          <a:solidFill>
                            <a:srgbClr val="FF0000"/>
                          </a:solidFill>
                          <a:effectLst/>
                          <a:latin typeface="Times New Roman" pitchFamily="18" charset="0"/>
                          <a:cs typeface="Times New Roman" pitchFamily="18" charset="0"/>
                        </a:rPr>
                        <a:t>Step 8:T = 27</a:t>
                      </a:r>
                      <a:endParaRPr kumimoji="0" lang="en-US" sz="1500" b="1" i="0" u="sng" strike="noStrike" cap="none" normalizeH="0" baseline="0" dirty="0" smtClean="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ES ≤ 27</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E.A.S. {Y}</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Times New Roman" pitchFamily="18" charset="0"/>
                        </a:rPr>
                        <a:t>O.S.S.  {Y}</a:t>
                      </a: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tr>
            </a:tbl>
          </a:graphicData>
        </a:graphic>
      </p:graphicFrame>
      <p:sp>
        <p:nvSpPr>
          <p:cNvPr id="33"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F000AAFF-DA5B-42C3-9C01-940F971B51E8}" type="datetime8">
              <a:rPr lang="en-US"/>
              <a:pPr/>
              <a:t>10/24/2010 1:15 PM</a:t>
            </a:fld>
            <a:endParaRPr lang="en-US"/>
          </a:p>
        </p:txBody>
      </p:sp>
      <p:sp>
        <p:nvSpPr>
          <p:cNvPr id="1126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E28627A-2674-4942-9BE3-DC2AEBAB2B27}" type="slidenum">
              <a:rPr lang="ar-SA">
                <a:ea typeface="Majalla UI"/>
              </a:rPr>
              <a:pPr/>
              <a:t>5</a:t>
            </a:fld>
            <a:endParaRPr lang="en-US"/>
          </a:p>
        </p:txBody>
      </p:sp>
      <p:sp>
        <p:nvSpPr>
          <p:cNvPr id="534530"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
        <p:nvSpPr>
          <p:cNvPr id="1127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1272" name="Group 8"/>
          <p:cNvGrpSpPr>
            <a:grpSpLocks noChangeAspect="1"/>
          </p:cNvGrpSpPr>
          <p:nvPr/>
        </p:nvGrpSpPr>
        <p:grpSpPr bwMode="auto">
          <a:xfrm>
            <a:off x="838200" y="1905000"/>
            <a:ext cx="8077200" cy="4038600"/>
            <a:chOff x="1455" y="2504"/>
            <a:chExt cx="9000" cy="3832"/>
          </a:xfrm>
        </p:grpSpPr>
        <p:sp>
          <p:nvSpPr>
            <p:cNvPr id="11276" name="AutoShape 155"/>
            <p:cNvSpPr>
              <a:spLocks noChangeAspect="1" noChangeArrowheads="1" noTextEdit="1"/>
            </p:cNvSpPr>
            <p:nvPr/>
          </p:nvSpPr>
          <p:spPr bwMode="auto">
            <a:xfrm>
              <a:off x="1455" y="2504"/>
              <a:ext cx="9000" cy="3746"/>
            </a:xfrm>
            <a:prstGeom prst="rect">
              <a:avLst/>
            </a:prstGeom>
            <a:noFill/>
            <a:ln w="9525">
              <a:noFill/>
              <a:miter lim="800000"/>
              <a:headEnd/>
              <a:tailEnd/>
            </a:ln>
          </p:spPr>
          <p:txBody>
            <a:bodyPr/>
            <a:lstStyle/>
            <a:p>
              <a:endParaRPr lang="en-US"/>
            </a:p>
          </p:txBody>
        </p:sp>
        <p:grpSp>
          <p:nvGrpSpPr>
            <p:cNvPr id="11277" name="Group 147"/>
            <p:cNvGrpSpPr>
              <a:grpSpLocks/>
            </p:cNvGrpSpPr>
            <p:nvPr/>
          </p:nvGrpSpPr>
          <p:grpSpPr bwMode="auto">
            <a:xfrm>
              <a:off x="2894" y="3166"/>
              <a:ext cx="865" cy="649"/>
              <a:chOff x="2031" y="3382"/>
              <a:chExt cx="865" cy="649"/>
            </a:xfrm>
          </p:grpSpPr>
          <p:sp>
            <p:nvSpPr>
              <p:cNvPr id="11416" name="Text Box 154"/>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17" name="Text Box 153"/>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18" name="Text Box 152"/>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19" name="Text Box 151"/>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20" name="Text Box 150"/>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21" name="Text Box 149"/>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22" name="Text Box 148"/>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A</a:t>
                </a:r>
                <a:endParaRPr lang="en-US" sz="1200"/>
              </a:p>
            </p:txBody>
          </p:sp>
        </p:grpSp>
        <p:grpSp>
          <p:nvGrpSpPr>
            <p:cNvPr id="11278" name="Group 137"/>
            <p:cNvGrpSpPr>
              <a:grpSpLocks/>
            </p:cNvGrpSpPr>
            <p:nvPr/>
          </p:nvGrpSpPr>
          <p:grpSpPr bwMode="auto">
            <a:xfrm>
              <a:off x="1599" y="4102"/>
              <a:ext cx="865" cy="866"/>
              <a:chOff x="1815" y="4102"/>
              <a:chExt cx="865" cy="866"/>
            </a:xfrm>
          </p:grpSpPr>
          <p:sp>
            <p:nvSpPr>
              <p:cNvPr id="11407" name="Text Box 146"/>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408" name="Group 138"/>
              <p:cNvGrpSpPr>
                <a:grpSpLocks/>
              </p:cNvGrpSpPr>
              <p:nvPr/>
            </p:nvGrpSpPr>
            <p:grpSpPr bwMode="auto">
              <a:xfrm>
                <a:off x="1815" y="4102"/>
                <a:ext cx="865" cy="649"/>
                <a:chOff x="2031" y="3382"/>
                <a:chExt cx="865" cy="649"/>
              </a:xfrm>
            </p:grpSpPr>
            <p:sp>
              <p:nvSpPr>
                <p:cNvPr id="11409" name="Text Box 14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0" name="Text Box 14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1" name="Text Box 14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2" name="Text Box 14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3" name="Text Box 14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4" name="Text Box 14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5" name="Text Box 13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START</a:t>
                  </a:r>
                  <a:endParaRPr lang="en-US" sz="1200"/>
                </a:p>
              </p:txBody>
            </p:sp>
          </p:grpSp>
        </p:grpSp>
        <p:grpSp>
          <p:nvGrpSpPr>
            <p:cNvPr id="11279" name="Group 127"/>
            <p:cNvGrpSpPr>
              <a:grpSpLocks/>
            </p:cNvGrpSpPr>
            <p:nvPr/>
          </p:nvGrpSpPr>
          <p:grpSpPr bwMode="auto">
            <a:xfrm>
              <a:off x="2894" y="5470"/>
              <a:ext cx="865" cy="866"/>
              <a:chOff x="3255" y="4968"/>
              <a:chExt cx="865" cy="866"/>
            </a:xfrm>
          </p:grpSpPr>
          <p:sp>
            <p:nvSpPr>
              <p:cNvPr id="11398" name="Text Box 136"/>
              <p:cNvSpPr txBox="1">
                <a:spLocks noChangeArrowheads="1"/>
              </p:cNvSpPr>
              <p:nvPr/>
            </p:nvSpPr>
            <p:spPr bwMode="auto">
              <a:xfrm>
                <a:off x="3255" y="5617"/>
                <a:ext cx="865" cy="217"/>
              </a:xfrm>
              <a:prstGeom prst="rect">
                <a:avLst/>
              </a:prstGeom>
              <a:noFill/>
              <a:ln w="9525">
                <a:noFill/>
                <a:miter lim="800000"/>
                <a:headEnd/>
                <a:tailEnd/>
              </a:ln>
            </p:spPr>
            <p:txBody>
              <a:bodyPr lIns="0" tIns="0" rIns="0" bIns="0"/>
              <a:lstStyle/>
              <a:p>
                <a:endParaRPr lang="en-US" sz="1200"/>
              </a:p>
            </p:txBody>
          </p:sp>
          <p:grpSp>
            <p:nvGrpSpPr>
              <p:cNvPr id="11399" name="Group 128"/>
              <p:cNvGrpSpPr>
                <a:grpSpLocks/>
              </p:cNvGrpSpPr>
              <p:nvPr/>
            </p:nvGrpSpPr>
            <p:grpSpPr bwMode="auto">
              <a:xfrm>
                <a:off x="3255" y="4968"/>
                <a:ext cx="865" cy="649"/>
                <a:chOff x="2031" y="3382"/>
                <a:chExt cx="865" cy="649"/>
              </a:xfrm>
            </p:grpSpPr>
            <p:sp>
              <p:nvSpPr>
                <p:cNvPr id="11400" name="Text Box 13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01" name="Text Box 13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402" name="Text Box 13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403" name="Text Box 13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404" name="Text Box 13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405" name="Text Box 13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406" name="Text Box 12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B</a:t>
                  </a:r>
                  <a:endParaRPr lang="en-US" sz="1200"/>
                </a:p>
              </p:txBody>
            </p:sp>
          </p:grpSp>
        </p:grpSp>
        <p:grpSp>
          <p:nvGrpSpPr>
            <p:cNvPr id="11280" name="Group 119"/>
            <p:cNvGrpSpPr>
              <a:grpSpLocks/>
            </p:cNvGrpSpPr>
            <p:nvPr/>
          </p:nvGrpSpPr>
          <p:grpSpPr bwMode="auto">
            <a:xfrm>
              <a:off x="4190" y="2660"/>
              <a:ext cx="865" cy="649"/>
              <a:chOff x="2031" y="3382"/>
              <a:chExt cx="865" cy="649"/>
            </a:xfrm>
          </p:grpSpPr>
          <p:sp>
            <p:nvSpPr>
              <p:cNvPr id="11391" name="Text Box 126"/>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92" name="Text Box 125"/>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93" name="Text Box 124"/>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94" name="Text Box 123"/>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95" name="Text Box 122"/>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6</a:t>
                </a:r>
                <a:endParaRPr lang="en-US" sz="1200"/>
              </a:p>
            </p:txBody>
          </p:sp>
          <p:sp>
            <p:nvSpPr>
              <p:cNvPr id="11396" name="Text Box 121"/>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97" name="Text Box 120"/>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C</a:t>
                </a:r>
                <a:endParaRPr lang="en-US" sz="1200"/>
              </a:p>
            </p:txBody>
          </p:sp>
        </p:grpSp>
        <p:grpSp>
          <p:nvGrpSpPr>
            <p:cNvPr id="11281" name="Group 109"/>
            <p:cNvGrpSpPr>
              <a:grpSpLocks/>
            </p:cNvGrpSpPr>
            <p:nvPr/>
          </p:nvGrpSpPr>
          <p:grpSpPr bwMode="auto">
            <a:xfrm>
              <a:off x="4190" y="3670"/>
              <a:ext cx="865" cy="866"/>
              <a:chOff x="1815" y="4102"/>
              <a:chExt cx="865" cy="866"/>
            </a:xfrm>
          </p:grpSpPr>
          <p:sp>
            <p:nvSpPr>
              <p:cNvPr id="11382" name="Text Box 11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83" name="Group 110"/>
              <p:cNvGrpSpPr>
                <a:grpSpLocks/>
              </p:cNvGrpSpPr>
              <p:nvPr/>
            </p:nvGrpSpPr>
            <p:grpSpPr bwMode="auto">
              <a:xfrm>
                <a:off x="1815" y="4102"/>
                <a:ext cx="865" cy="649"/>
                <a:chOff x="2031" y="3382"/>
                <a:chExt cx="865" cy="649"/>
              </a:xfrm>
            </p:grpSpPr>
            <p:sp>
              <p:nvSpPr>
                <p:cNvPr id="11384" name="Text Box 11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85" name="Text Box 11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86" name="Text Box 11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87" name="Text Box 11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88" name="Text Box 11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2</a:t>
                  </a:r>
                  <a:endParaRPr lang="en-US" sz="1200"/>
                </a:p>
              </p:txBody>
            </p:sp>
            <p:sp>
              <p:nvSpPr>
                <p:cNvPr id="11389" name="Text Box 11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90" name="Text Box 11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D</a:t>
                  </a:r>
                  <a:endParaRPr lang="en-US" sz="1200"/>
                </a:p>
              </p:txBody>
            </p:sp>
          </p:grpSp>
        </p:grpSp>
        <p:grpSp>
          <p:nvGrpSpPr>
            <p:cNvPr id="11282" name="Group 99"/>
            <p:cNvGrpSpPr>
              <a:grpSpLocks/>
            </p:cNvGrpSpPr>
            <p:nvPr/>
          </p:nvGrpSpPr>
          <p:grpSpPr bwMode="auto">
            <a:xfrm>
              <a:off x="4190" y="5470"/>
              <a:ext cx="865" cy="866"/>
              <a:chOff x="1815" y="4102"/>
              <a:chExt cx="865" cy="866"/>
            </a:xfrm>
          </p:grpSpPr>
          <p:sp>
            <p:nvSpPr>
              <p:cNvPr id="11373" name="Text Box 10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74" name="Group 100"/>
              <p:cNvGrpSpPr>
                <a:grpSpLocks/>
              </p:cNvGrpSpPr>
              <p:nvPr/>
            </p:nvGrpSpPr>
            <p:grpSpPr bwMode="auto">
              <a:xfrm>
                <a:off x="1815" y="4102"/>
                <a:ext cx="865" cy="649"/>
                <a:chOff x="2031" y="3382"/>
                <a:chExt cx="865" cy="649"/>
              </a:xfrm>
            </p:grpSpPr>
            <p:sp>
              <p:nvSpPr>
                <p:cNvPr id="11375" name="Text Box 10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76" name="Text Box 10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77" name="Text Box 10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78" name="Text Box 10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79" name="Text Box 10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80" name="Text Box 10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81" name="Text Box 10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G</a:t>
                  </a:r>
                  <a:endParaRPr lang="en-US" sz="1200"/>
                </a:p>
              </p:txBody>
            </p:sp>
          </p:grpSp>
        </p:grpSp>
        <p:grpSp>
          <p:nvGrpSpPr>
            <p:cNvPr id="11283" name="Group 89"/>
            <p:cNvGrpSpPr>
              <a:grpSpLocks/>
            </p:cNvGrpSpPr>
            <p:nvPr/>
          </p:nvGrpSpPr>
          <p:grpSpPr bwMode="auto">
            <a:xfrm>
              <a:off x="5487" y="4676"/>
              <a:ext cx="865" cy="866"/>
              <a:chOff x="1815" y="4102"/>
              <a:chExt cx="865" cy="866"/>
            </a:xfrm>
          </p:grpSpPr>
          <p:sp>
            <p:nvSpPr>
              <p:cNvPr id="11364" name="Text Box 9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65" name="Group 90"/>
              <p:cNvGrpSpPr>
                <a:grpSpLocks/>
              </p:cNvGrpSpPr>
              <p:nvPr/>
            </p:nvGrpSpPr>
            <p:grpSpPr bwMode="auto">
              <a:xfrm>
                <a:off x="1815" y="4102"/>
                <a:ext cx="865" cy="649"/>
                <a:chOff x="2031" y="3382"/>
                <a:chExt cx="865" cy="649"/>
              </a:xfrm>
            </p:grpSpPr>
            <p:sp>
              <p:nvSpPr>
                <p:cNvPr id="11366" name="Text Box 9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67" name="Text Box 9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68" name="Text Box 9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69" name="Text Box 9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70" name="Text Box 9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71" name="Text Box 9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72" name="Text Box 9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F</a:t>
                  </a:r>
                  <a:endParaRPr lang="en-US" sz="1200"/>
                </a:p>
              </p:txBody>
            </p:sp>
          </p:grpSp>
        </p:grpSp>
        <p:grpSp>
          <p:nvGrpSpPr>
            <p:cNvPr id="11284" name="Group 79"/>
            <p:cNvGrpSpPr>
              <a:grpSpLocks/>
            </p:cNvGrpSpPr>
            <p:nvPr/>
          </p:nvGrpSpPr>
          <p:grpSpPr bwMode="auto">
            <a:xfrm>
              <a:off x="5487" y="3672"/>
              <a:ext cx="865" cy="866"/>
              <a:chOff x="1815" y="4102"/>
              <a:chExt cx="865" cy="866"/>
            </a:xfrm>
          </p:grpSpPr>
          <p:sp>
            <p:nvSpPr>
              <p:cNvPr id="11355" name="Text Box 8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56" name="Group 80"/>
              <p:cNvGrpSpPr>
                <a:grpSpLocks/>
              </p:cNvGrpSpPr>
              <p:nvPr/>
            </p:nvGrpSpPr>
            <p:grpSpPr bwMode="auto">
              <a:xfrm>
                <a:off x="1815" y="4102"/>
                <a:ext cx="865" cy="649"/>
                <a:chOff x="2031" y="3382"/>
                <a:chExt cx="865" cy="649"/>
              </a:xfrm>
            </p:grpSpPr>
            <p:sp>
              <p:nvSpPr>
                <p:cNvPr id="11357" name="Text Box 8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58" name="Text Box 8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59" name="Text Box 8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60" name="Text Box 8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61" name="Text Box 8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62" name="Text Box 8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63" name="Text Box 8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a:t>
                  </a:r>
                  <a:endParaRPr lang="en-US" sz="1200"/>
                </a:p>
              </p:txBody>
            </p:sp>
          </p:grpSp>
        </p:grpSp>
        <p:sp>
          <p:nvSpPr>
            <p:cNvPr id="11285" name="Text Box 78"/>
            <p:cNvSpPr txBox="1">
              <a:spLocks noChangeArrowheads="1"/>
            </p:cNvSpPr>
            <p:nvPr/>
          </p:nvSpPr>
          <p:spPr bwMode="auto">
            <a:xfrm>
              <a:off x="5487" y="3309"/>
              <a:ext cx="865" cy="217"/>
            </a:xfrm>
            <a:prstGeom prst="rect">
              <a:avLst/>
            </a:prstGeom>
            <a:noFill/>
            <a:ln w="9525">
              <a:noFill/>
              <a:miter lim="800000"/>
              <a:headEnd/>
              <a:tailEnd/>
            </a:ln>
          </p:spPr>
          <p:txBody>
            <a:bodyPr lIns="0" tIns="0" rIns="0" bIns="0"/>
            <a:lstStyle/>
            <a:p>
              <a:endParaRPr lang="en-US" sz="1200"/>
            </a:p>
          </p:txBody>
        </p:sp>
        <p:grpSp>
          <p:nvGrpSpPr>
            <p:cNvPr id="11286" name="Group 70"/>
            <p:cNvGrpSpPr>
              <a:grpSpLocks/>
            </p:cNvGrpSpPr>
            <p:nvPr/>
          </p:nvGrpSpPr>
          <p:grpSpPr bwMode="auto">
            <a:xfrm>
              <a:off x="5487" y="2660"/>
              <a:ext cx="865" cy="649"/>
              <a:chOff x="2031" y="3382"/>
              <a:chExt cx="865" cy="649"/>
            </a:xfrm>
          </p:grpSpPr>
          <p:sp>
            <p:nvSpPr>
              <p:cNvPr id="11348" name="Text Box 77"/>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49" name="Text Box 76"/>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50" name="Text Box 75"/>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51" name="Text Box 74"/>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52" name="Text Box 73"/>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4</a:t>
                </a:r>
                <a:endParaRPr lang="en-US" sz="1200"/>
              </a:p>
            </p:txBody>
          </p:sp>
          <p:sp>
            <p:nvSpPr>
              <p:cNvPr id="11353" name="Text Box 72"/>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54" name="Text Box 71"/>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I</a:t>
                </a:r>
                <a:endParaRPr lang="en-US" sz="1200"/>
              </a:p>
            </p:txBody>
          </p:sp>
        </p:grpSp>
        <p:grpSp>
          <p:nvGrpSpPr>
            <p:cNvPr id="11287" name="Group 62"/>
            <p:cNvGrpSpPr>
              <a:grpSpLocks/>
            </p:cNvGrpSpPr>
            <p:nvPr/>
          </p:nvGrpSpPr>
          <p:grpSpPr bwMode="auto">
            <a:xfrm>
              <a:off x="6782" y="3672"/>
              <a:ext cx="865" cy="649"/>
              <a:chOff x="2031" y="3382"/>
              <a:chExt cx="865" cy="649"/>
            </a:xfrm>
          </p:grpSpPr>
          <p:sp>
            <p:nvSpPr>
              <p:cNvPr id="11341" name="Text Box 69"/>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42" name="Text Box 68"/>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43" name="Text Box 67"/>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44" name="Text Box 66"/>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45" name="Text Box 65"/>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2</a:t>
                </a:r>
                <a:endParaRPr lang="en-US" sz="1200"/>
              </a:p>
            </p:txBody>
          </p:sp>
          <p:sp>
            <p:nvSpPr>
              <p:cNvPr id="11346" name="Text Box 64"/>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47" name="Text Box 63"/>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J</a:t>
                </a:r>
                <a:endParaRPr lang="en-US" sz="1200"/>
              </a:p>
            </p:txBody>
          </p:sp>
        </p:grpSp>
        <p:grpSp>
          <p:nvGrpSpPr>
            <p:cNvPr id="11288" name="Group 54"/>
            <p:cNvGrpSpPr>
              <a:grpSpLocks/>
            </p:cNvGrpSpPr>
            <p:nvPr/>
          </p:nvGrpSpPr>
          <p:grpSpPr bwMode="auto">
            <a:xfrm>
              <a:off x="8079" y="3672"/>
              <a:ext cx="865" cy="649"/>
              <a:chOff x="2031" y="3382"/>
              <a:chExt cx="865" cy="649"/>
            </a:xfrm>
          </p:grpSpPr>
          <p:sp>
            <p:nvSpPr>
              <p:cNvPr id="11334" name="Text Box 6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35" name="Text Box 6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36" name="Text Box 5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18</a:t>
                </a:r>
                <a:endParaRPr lang="en-US" sz="1200"/>
              </a:p>
            </p:txBody>
          </p:sp>
          <p:sp>
            <p:nvSpPr>
              <p:cNvPr id="11337" name="Text Box 5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38" name="Text Box 5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39" name="Text Box 5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18</a:t>
                </a:r>
                <a:endParaRPr lang="en-US" sz="1200"/>
              </a:p>
            </p:txBody>
          </p:sp>
          <p:sp>
            <p:nvSpPr>
              <p:cNvPr id="11340" name="Text Box 5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K</a:t>
                </a:r>
                <a:endParaRPr lang="en-US" sz="1200"/>
              </a:p>
            </p:txBody>
          </p:sp>
        </p:grpSp>
        <p:grpSp>
          <p:nvGrpSpPr>
            <p:cNvPr id="11289" name="Group 44"/>
            <p:cNvGrpSpPr>
              <a:grpSpLocks/>
            </p:cNvGrpSpPr>
            <p:nvPr/>
          </p:nvGrpSpPr>
          <p:grpSpPr bwMode="auto">
            <a:xfrm>
              <a:off x="9374" y="3672"/>
              <a:ext cx="865" cy="866"/>
              <a:chOff x="1815" y="4102"/>
              <a:chExt cx="865" cy="866"/>
            </a:xfrm>
          </p:grpSpPr>
          <p:sp>
            <p:nvSpPr>
              <p:cNvPr id="11325" name="Text Box 53"/>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26" name="Group 45"/>
              <p:cNvGrpSpPr>
                <a:grpSpLocks/>
              </p:cNvGrpSpPr>
              <p:nvPr/>
            </p:nvGrpSpPr>
            <p:grpSpPr bwMode="auto">
              <a:xfrm>
                <a:off x="1815" y="4102"/>
                <a:ext cx="865" cy="649"/>
                <a:chOff x="2031" y="3382"/>
                <a:chExt cx="865" cy="649"/>
              </a:xfrm>
            </p:grpSpPr>
            <p:sp>
              <p:nvSpPr>
                <p:cNvPr id="11327" name="Text Box 5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28" name="Text Box 5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329" name="Text Box 5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0" name="Text Box 4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1" name="Text Box 4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332" name="Text Box 4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3" name="Text Box 4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FINISH</a:t>
                  </a:r>
                  <a:endParaRPr lang="en-US" sz="1200"/>
                </a:p>
              </p:txBody>
            </p:sp>
          </p:grpSp>
        </p:grpSp>
        <p:grpSp>
          <p:nvGrpSpPr>
            <p:cNvPr id="11290" name="Group 34"/>
            <p:cNvGrpSpPr>
              <a:grpSpLocks/>
            </p:cNvGrpSpPr>
            <p:nvPr/>
          </p:nvGrpSpPr>
          <p:grpSpPr bwMode="auto">
            <a:xfrm>
              <a:off x="6782" y="5470"/>
              <a:ext cx="865" cy="866"/>
              <a:chOff x="1815" y="4102"/>
              <a:chExt cx="865" cy="866"/>
            </a:xfrm>
          </p:grpSpPr>
          <p:sp>
            <p:nvSpPr>
              <p:cNvPr id="11316" name="Text Box 43"/>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17" name="Group 35"/>
              <p:cNvGrpSpPr>
                <a:grpSpLocks/>
              </p:cNvGrpSpPr>
              <p:nvPr/>
            </p:nvGrpSpPr>
            <p:grpSpPr bwMode="auto">
              <a:xfrm>
                <a:off x="1815" y="4102"/>
                <a:ext cx="865" cy="649"/>
                <a:chOff x="2031" y="3382"/>
                <a:chExt cx="865" cy="649"/>
              </a:xfrm>
            </p:grpSpPr>
            <p:sp>
              <p:nvSpPr>
                <p:cNvPr id="11318" name="Text Box 4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19" name="Text Box 4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20" name="Text Box 4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14</a:t>
                  </a:r>
                  <a:endParaRPr lang="en-US" sz="1200"/>
                </a:p>
              </p:txBody>
            </p:sp>
            <p:sp>
              <p:nvSpPr>
                <p:cNvPr id="11321" name="Text Box 3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22" name="Text Box 3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23" name="Text Box 3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24" name="Text Box 3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H</a:t>
                  </a:r>
                  <a:endParaRPr lang="en-US" sz="1200"/>
                </a:p>
              </p:txBody>
            </p:sp>
          </p:grpSp>
        </p:grpSp>
        <p:sp>
          <p:nvSpPr>
            <p:cNvPr id="11291" name="Line 33"/>
            <p:cNvSpPr>
              <a:spLocks noChangeShapeType="1"/>
            </p:cNvSpPr>
            <p:nvPr/>
          </p:nvSpPr>
          <p:spPr bwMode="auto">
            <a:xfrm flipV="1">
              <a:off x="2464" y="3454"/>
              <a:ext cx="430" cy="936"/>
            </a:xfrm>
            <a:prstGeom prst="line">
              <a:avLst/>
            </a:prstGeom>
            <a:noFill/>
            <a:ln w="9525">
              <a:solidFill>
                <a:srgbClr val="000000"/>
              </a:solidFill>
              <a:round/>
              <a:headEnd/>
              <a:tailEnd type="stealth" w="med" len="med"/>
            </a:ln>
          </p:spPr>
          <p:txBody>
            <a:bodyPr/>
            <a:lstStyle/>
            <a:p>
              <a:endParaRPr lang="en-US"/>
            </a:p>
          </p:txBody>
        </p:sp>
        <p:sp>
          <p:nvSpPr>
            <p:cNvPr id="11292" name="Line 32"/>
            <p:cNvSpPr>
              <a:spLocks noChangeShapeType="1"/>
            </p:cNvSpPr>
            <p:nvPr/>
          </p:nvSpPr>
          <p:spPr bwMode="auto">
            <a:xfrm>
              <a:off x="2464" y="4390"/>
              <a:ext cx="430" cy="1369"/>
            </a:xfrm>
            <a:prstGeom prst="line">
              <a:avLst/>
            </a:prstGeom>
            <a:noFill/>
            <a:ln w="9525">
              <a:solidFill>
                <a:srgbClr val="000000"/>
              </a:solidFill>
              <a:round/>
              <a:headEnd/>
              <a:tailEnd type="stealth" w="med" len="med"/>
            </a:ln>
          </p:spPr>
          <p:txBody>
            <a:bodyPr/>
            <a:lstStyle/>
            <a:p>
              <a:endParaRPr lang="en-US"/>
            </a:p>
          </p:txBody>
        </p:sp>
        <p:sp>
          <p:nvSpPr>
            <p:cNvPr id="11293" name="Line 31"/>
            <p:cNvSpPr>
              <a:spLocks noChangeShapeType="1"/>
            </p:cNvSpPr>
            <p:nvPr/>
          </p:nvSpPr>
          <p:spPr bwMode="auto">
            <a:xfrm flipV="1">
              <a:off x="3759" y="2950"/>
              <a:ext cx="431" cy="504"/>
            </a:xfrm>
            <a:prstGeom prst="line">
              <a:avLst/>
            </a:prstGeom>
            <a:noFill/>
            <a:ln w="28575">
              <a:solidFill>
                <a:srgbClr val="000000"/>
              </a:solidFill>
              <a:round/>
              <a:headEnd/>
              <a:tailEnd type="stealth" w="med" len="med"/>
            </a:ln>
          </p:spPr>
          <p:txBody>
            <a:bodyPr/>
            <a:lstStyle/>
            <a:p>
              <a:endParaRPr lang="en-US"/>
            </a:p>
          </p:txBody>
        </p:sp>
        <p:sp>
          <p:nvSpPr>
            <p:cNvPr id="11294" name="Line 30"/>
            <p:cNvSpPr>
              <a:spLocks noChangeShapeType="1"/>
            </p:cNvSpPr>
            <p:nvPr/>
          </p:nvSpPr>
          <p:spPr bwMode="auto">
            <a:xfrm>
              <a:off x="3759" y="3526"/>
              <a:ext cx="431" cy="506"/>
            </a:xfrm>
            <a:prstGeom prst="line">
              <a:avLst/>
            </a:prstGeom>
            <a:noFill/>
            <a:ln w="9525">
              <a:solidFill>
                <a:srgbClr val="000000"/>
              </a:solidFill>
              <a:round/>
              <a:headEnd/>
              <a:tailEnd type="stealth" w="med" len="med"/>
            </a:ln>
          </p:spPr>
          <p:txBody>
            <a:bodyPr/>
            <a:lstStyle/>
            <a:p>
              <a:endParaRPr lang="en-US"/>
            </a:p>
          </p:txBody>
        </p:sp>
        <p:sp>
          <p:nvSpPr>
            <p:cNvPr id="11295" name="Line 29"/>
            <p:cNvSpPr>
              <a:spLocks noChangeShapeType="1"/>
            </p:cNvSpPr>
            <p:nvPr/>
          </p:nvSpPr>
          <p:spPr bwMode="auto">
            <a:xfrm>
              <a:off x="3759" y="5829"/>
              <a:ext cx="431" cy="1"/>
            </a:xfrm>
            <a:prstGeom prst="line">
              <a:avLst/>
            </a:prstGeom>
            <a:noFill/>
            <a:ln w="9525">
              <a:solidFill>
                <a:srgbClr val="000000"/>
              </a:solidFill>
              <a:round/>
              <a:headEnd/>
              <a:tailEnd type="stealth" w="med" len="med"/>
            </a:ln>
          </p:spPr>
          <p:txBody>
            <a:bodyPr/>
            <a:lstStyle/>
            <a:p>
              <a:endParaRPr lang="en-US"/>
            </a:p>
          </p:txBody>
        </p:sp>
        <p:sp>
          <p:nvSpPr>
            <p:cNvPr id="11296" name="Line 28"/>
            <p:cNvSpPr>
              <a:spLocks noChangeShapeType="1"/>
            </p:cNvSpPr>
            <p:nvPr/>
          </p:nvSpPr>
          <p:spPr bwMode="auto">
            <a:xfrm>
              <a:off x="5055" y="2950"/>
              <a:ext cx="432" cy="0"/>
            </a:xfrm>
            <a:prstGeom prst="line">
              <a:avLst/>
            </a:prstGeom>
            <a:noFill/>
            <a:ln w="28575">
              <a:solidFill>
                <a:srgbClr val="000000"/>
              </a:solidFill>
              <a:round/>
              <a:headEnd/>
              <a:tailEnd type="stealth" w="med" len="med"/>
            </a:ln>
          </p:spPr>
          <p:txBody>
            <a:bodyPr/>
            <a:lstStyle/>
            <a:p>
              <a:endParaRPr lang="en-US"/>
            </a:p>
          </p:txBody>
        </p:sp>
        <p:sp>
          <p:nvSpPr>
            <p:cNvPr id="11297" name="Line 27"/>
            <p:cNvSpPr>
              <a:spLocks noChangeShapeType="1"/>
            </p:cNvSpPr>
            <p:nvPr/>
          </p:nvSpPr>
          <p:spPr bwMode="auto">
            <a:xfrm>
              <a:off x="5055" y="3958"/>
              <a:ext cx="432" cy="1"/>
            </a:xfrm>
            <a:prstGeom prst="line">
              <a:avLst/>
            </a:prstGeom>
            <a:noFill/>
            <a:ln w="9525">
              <a:solidFill>
                <a:srgbClr val="000000"/>
              </a:solidFill>
              <a:round/>
              <a:headEnd/>
              <a:tailEnd type="stealth" w="med" len="med"/>
            </a:ln>
          </p:spPr>
          <p:txBody>
            <a:bodyPr/>
            <a:lstStyle/>
            <a:p>
              <a:endParaRPr lang="en-US"/>
            </a:p>
          </p:txBody>
        </p:sp>
        <p:sp>
          <p:nvSpPr>
            <p:cNvPr id="11298" name="Line 26"/>
            <p:cNvSpPr>
              <a:spLocks noChangeShapeType="1"/>
            </p:cNvSpPr>
            <p:nvPr/>
          </p:nvSpPr>
          <p:spPr bwMode="auto">
            <a:xfrm>
              <a:off x="5055" y="4032"/>
              <a:ext cx="432" cy="1006"/>
            </a:xfrm>
            <a:prstGeom prst="line">
              <a:avLst/>
            </a:prstGeom>
            <a:noFill/>
            <a:ln w="9525">
              <a:solidFill>
                <a:srgbClr val="000000"/>
              </a:solidFill>
              <a:round/>
              <a:headEnd/>
              <a:tailEnd type="stealth" w="med" len="med"/>
            </a:ln>
          </p:spPr>
          <p:txBody>
            <a:bodyPr/>
            <a:lstStyle/>
            <a:p>
              <a:endParaRPr lang="en-US"/>
            </a:p>
          </p:txBody>
        </p:sp>
        <p:sp>
          <p:nvSpPr>
            <p:cNvPr id="11299" name="Line 25"/>
            <p:cNvSpPr>
              <a:spLocks noChangeShapeType="1"/>
            </p:cNvSpPr>
            <p:nvPr/>
          </p:nvSpPr>
          <p:spPr bwMode="auto">
            <a:xfrm>
              <a:off x="5055" y="5830"/>
              <a:ext cx="1727" cy="1"/>
            </a:xfrm>
            <a:prstGeom prst="line">
              <a:avLst/>
            </a:prstGeom>
            <a:noFill/>
            <a:ln w="9525">
              <a:solidFill>
                <a:srgbClr val="000000"/>
              </a:solidFill>
              <a:round/>
              <a:headEnd/>
              <a:tailEnd type="stealth" w="med" len="med"/>
            </a:ln>
          </p:spPr>
          <p:txBody>
            <a:bodyPr/>
            <a:lstStyle/>
            <a:p>
              <a:endParaRPr lang="en-US"/>
            </a:p>
          </p:txBody>
        </p:sp>
        <p:sp>
          <p:nvSpPr>
            <p:cNvPr id="11300" name="Line 24"/>
            <p:cNvSpPr>
              <a:spLocks noChangeShapeType="1"/>
            </p:cNvSpPr>
            <p:nvPr/>
          </p:nvSpPr>
          <p:spPr bwMode="auto">
            <a:xfrm>
              <a:off x="6352" y="5038"/>
              <a:ext cx="430" cy="721"/>
            </a:xfrm>
            <a:prstGeom prst="line">
              <a:avLst/>
            </a:prstGeom>
            <a:noFill/>
            <a:ln w="9525">
              <a:solidFill>
                <a:srgbClr val="000000"/>
              </a:solidFill>
              <a:round/>
              <a:headEnd/>
              <a:tailEnd type="stealth" w="med" len="med"/>
            </a:ln>
          </p:spPr>
          <p:txBody>
            <a:bodyPr/>
            <a:lstStyle/>
            <a:p>
              <a:endParaRPr lang="en-US"/>
            </a:p>
          </p:txBody>
        </p:sp>
        <p:sp>
          <p:nvSpPr>
            <p:cNvPr id="11301" name="Line 23"/>
            <p:cNvSpPr>
              <a:spLocks noChangeShapeType="1"/>
            </p:cNvSpPr>
            <p:nvPr/>
          </p:nvSpPr>
          <p:spPr bwMode="auto">
            <a:xfrm>
              <a:off x="6352" y="2950"/>
              <a:ext cx="430" cy="1008"/>
            </a:xfrm>
            <a:prstGeom prst="line">
              <a:avLst/>
            </a:prstGeom>
            <a:noFill/>
            <a:ln w="28575">
              <a:solidFill>
                <a:srgbClr val="000000"/>
              </a:solidFill>
              <a:round/>
              <a:headEnd/>
              <a:tailEnd type="stealth" w="med" len="med"/>
            </a:ln>
          </p:spPr>
          <p:txBody>
            <a:bodyPr/>
            <a:lstStyle/>
            <a:p>
              <a:endParaRPr lang="en-US"/>
            </a:p>
          </p:txBody>
        </p:sp>
        <p:sp>
          <p:nvSpPr>
            <p:cNvPr id="11302" name="Line 22"/>
            <p:cNvSpPr>
              <a:spLocks noChangeShapeType="1"/>
            </p:cNvSpPr>
            <p:nvPr/>
          </p:nvSpPr>
          <p:spPr bwMode="auto">
            <a:xfrm>
              <a:off x="6352" y="4032"/>
              <a:ext cx="430" cy="0"/>
            </a:xfrm>
            <a:prstGeom prst="line">
              <a:avLst/>
            </a:prstGeom>
            <a:noFill/>
            <a:ln w="9525">
              <a:solidFill>
                <a:srgbClr val="000000"/>
              </a:solidFill>
              <a:round/>
              <a:headEnd/>
              <a:tailEnd type="stealth" w="med" len="med"/>
            </a:ln>
          </p:spPr>
          <p:txBody>
            <a:bodyPr/>
            <a:lstStyle/>
            <a:p>
              <a:endParaRPr lang="en-US"/>
            </a:p>
          </p:txBody>
        </p:sp>
        <p:sp>
          <p:nvSpPr>
            <p:cNvPr id="11303" name="Line 21"/>
            <p:cNvSpPr>
              <a:spLocks noChangeShapeType="1"/>
            </p:cNvSpPr>
            <p:nvPr/>
          </p:nvSpPr>
          <p:spPr bwMode="auto">
            <a:xfrm>
              <a:off x="7647" y="4030"/>
              <a:ext cx="432" cy="1"/>
            </a:xfrm>
            <a:prstGeom prst="line">
              <a:avLst/>
            </a:prstGeom>
            <a:noFill/>
            <a:ln w="28575">
              <a:solidFill>
                <a:srgbClr val="000000"/>
              </a:solidFill>
              <a:round/>
              <a:headEnd/>
              <a:tailEnd type="stealth" w="med" len="med"/>
            </a:ln>
          </p:spPr>
          <p:txBody>
            <a:bodyPr/>
            <a:lstStyle/>
            <a:p>
              <a:endParaRPr lang="en-US"/>
            </a:p>
          </p:txBody>
        </p:sp>
        <p:sp>
          <p:nvSpPr>
            <p:cNvPr id="11304" name="Line 20"/>
            <p:cNvSpPr>
              <a:spLocks noChangeShapeType="1"/>
            </p:cNvSpPr>
            <p:nvPr/>
          </p:nvSpPr>
          <p:spPr bwMode="auto">
            <a:xfrm>
              <a:off x="8944" y="4030"/>
              <a:ext cx="430" cy="0"/>
            </a:xfrm>
            <a:prstGeom prst="line">
              <a:avLst/>
            </a:prstGeom>
            <a:noFill/>
            <a:ln w="9525">
              <a:solidFill>
                <a:srgbClr val="000000"/>
              </a:solidFill>
              <a:round/>
              <a:headEnd/>
              <a:tailEnd type="stealth" w="med" len="med"/>
            </a:ln>
          </p:spPr>
          <p:txBody>
            <a:bodyPr/>
            <a:lstStyle/>
            <a:p>
              <a:endParaRPr lang="en-US"/>
            </a:p>
          </p:txBody>
        </p:sp>
        <p:grpSp>
          <p:nvGrpSpPr>
            <p:cNvPr id="11305" name="Group 10"/>
            <p:cNvGrpSpPr>
              <a:grpSpLocks/>
            </p:cNvGrpSpPr>
            <p:nvPr/>
          </p:nvGrpSpPr>
          <p:grpSpPr bwMode="auto">
            <a:xfrm>
              <a:off x="9374" y="5399"/>
              <a:ext cx="865" cy="866"/>
              <a:chOff x="1815" y="4102"/>
              <a:chExt cx="865" cy="866"/>
            </a:xfrm>
          </p:grpSpPr>
          <p:grpSp>
            <p:nvGrpSpPr>
              <p:cNvPr id="11307" name="Group 12"/>
              <p:cNvGrpSpPr>
                <a:grpSpLocks/>
              </p:cNvGrpSpPr>
              <p:nvPr/>
            </p:nvGrpSpPr>
            <p:grpSpPr bwMode="auto">
              <a:xfrm>
                <a:off x="1815" y="4102"/>
                <a:ext cx="865" cy="649"/>
                <a:chOff x="2031" y="3382"/>
                <a:chExt cx="865" cy="649"/>
              </a:xfrm>
            </p:grpSpPr>
            <p:sp>
              <p:nvSpPr>
                <p:cNvPr id="11309" name="Text Box 19"/>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ES</a:t>
                  </a:r>
                  <a:endParaRPr lang="en-US" sz="1200"/>
                </a:p>
              </p:txBody>
            </p:sp>
            <p:sp>
              <p:nvSpPr>
                <p:cNvPr id="11310" name="Text Box 18"/>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TF</a:t>
                  </a:r>
                  <a:endParaRPr lang="en-US" sz="1200"/>
                </a:p>
              </p:txBody>
            </p:sp>
            <p:sp>
              <p:nvSpPr>
                <p:cNvPr id="11311" name="Text Box 17"/>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EF</a:t>
                  </a:r>
                  <a:endParaRPr lang="en-US" sz="1200"/>
                </a:p>
              </p:txBody>
            </p:sp>
            <p:sp>
              <p:nvSpPr>
                <p:cNvPr id="11312" name="Text Box 16"/>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LS</a:t>
                  </a:r>
                  <a:endParaRPr lang="en-US" sz="1200"/>
                </a:p>
              </p:txBody>
            </p:sp>
            <p:sp>
              <p:nvSpPr>
                <p:cNvPr id="11313" name="Text Box 15"/>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D</a:t>
                  </a:r>
                  <a:endParaRPr lang="en-US" sz="1200"/>
                </a:p>
              </p:txBody>
            </p:sp>
            <p:sp>
              <p:nvSpPr>
                <p:cNvPr id="11314" name="Text Box 14"/>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LF</a:t>
                  </a:r>
                  <a:endParaRPr lang="en-US" sz="1200"/>
                </a:p>
              </p:txBody>
            </p:sp>
            <p:sp>
              <p:nvSpPr>
                <p:cNvPr id="11315" name="Text Box 13"/>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Activity</a:t>
                  </a:r>
                  <a:endParaRPr lang="en-US" sz="1200"/>
                </a:p>
              </p:txBody>
            </p:sp>
          </p:grpSp>
          <p:sp>
            <p:nvSpPr>
              <p:cNvPr id="11308" name="Text Box 11"/>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pPr algn="ctr"/>
                <a:r>
                  <a:rPr lang="en-US" sz="1200">
                    <a:cs typeface="Times New Roman" pitchFamily="18" charset="0"/>
                  </a:rPr>
                  <a:t>Resources</a:t>
                </a:r>
                <a:endParaRPr lang="en-US" sz="1200"/>
              </a:p>
            </p:txBody>
          </p:sp>
        </p:grpSp>
        <p:sp>
          <p:nvSpPr>
            <p:cNvPr id="11306" name="Line 9"/>
            <p:cNvSpPr>
              <a:spLocks noChangeShapeType="1"/>
            </p:cNvSpPr>
            <p:nvPr/>
          </p:nvSpPr>
          <p:spPr bwMode="auto">
            <a:xfrm flipV="1">
              <a:off x="7647" y="4102"/>
              <a:ext cx="1727" cy="1727"/>
            </a:xfrm>
            <a:prstGeom prst="line">
              <a:avLst/>
            </a:prstGeom>
            <a:noFill/>
            <a:ln w="9525">
              <a:solidFill>
                <a:srgbClr val="000000"/>
              </a:solidFill>
              <a:round/>
              <a:headEnd/>
              <a:tailEnd type="stealth" w="med" len="med"/>
            </a:ln>
          </p:spPr>
          <p:txBody>
            <a:bodyPr/>
            <a:lstStyle/>
            <a:p>
              <a:endParaRPr lang="en-US"/>
            </a:p>
          </p:txBody>
        </p:sp>
      </p:grpSp>
      <p:sp>
        <p:nvSpPr>
          <p:cNvPr id="156" name="TextBox 155"/>
          <p:cNvSpPr txBox="1"/>
          <p:nvPr/>
        </p:nvSpPr>
        <p:spPr>
          <a:xfrm>
            <a:off x="838200" y="1066800"/>
            <a:ext cx="8077200" cy="646331"/>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1800" dirty="0"/>
              <a:t>Assume that activities “C” and “G” each require the use of a special piece of equipment, such a hoist crane. But only one crane is available. </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36F60A5-2B18-403E-978A-1654559D3C3E}" type="datetime8">
              <a:rPr lang="en-US"/>
              <a:pPr/>
              <a:t>10/24/2010 1:15 PM</a:t>
            </a:fld>
            <a:endParaRPr lang="en-US"/>
          </a:p>
        </p:txBody>
      </p:sp>
      <p:sp>
        <p:nvSpPr>
          <p:cNvPr id="1229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C5CB14A-5C83-4B43-BE1B-5A66661F59A3}" type="slidenum">
              <a:rPr lang="ar-SA">
                <a:ea typeface="Majalla UI"/>
              </a:rPr>
              <a:pPr/>
              <a:t>6</a:t>
            </a:fld>
            <a:endParaRPr lang="en-US"/>
          </a:p>
        </p:txBody>
      </p:sp>
      <p:sp>
        <p:nvSpPr>
          <p:cNvPr id="1229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229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212850"/>
          <a:ext cx="7848596" cy="4730522"/>
        </p:xfrm>
        <a:graphic>
          <a:graphicData uri="http://schemas.openxmlformats.org/drawingml/2006/table">
            <a:tbl>
              <a:tblPr/>
              <a:tblGrid>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tblGrid>
              <a:tr h="452098">
                <a:tc>
                  <a:txBody>
                    <a:bodyPr/>
                    <a:lstStyle/>
                    <a:p>
                      <a:pPr algn="ct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algn="ct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algn="ct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C</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algn="ctr">
                        <a:spcAft>
                          <a:spcPts val="0"/>
                        </a:spcAft>
                      </a:pPr>
                      <a:r>
                        <a:rPr lang="en-US" sz="1200" b="1" i="0" u="none" dirty="0" smtClean="0">
                          <a:latin typeface="Times New Roman"/>
                          <a:ea typeface="Times New Roman"/>
                        </a:rPr>
                        <a:t>I</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J</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89706">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K</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226048">
                <a:tc>
                  <a:txBody>
                    <a:bodyPr/>
                    <a:lstStyle/>
                    <a:p>
                      <a:pPr algn="ct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8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r>
              <a:tr h="28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r>
              <a:tr h="145582">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dirty="0" smtClean="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D</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F</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10264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189706">
                <a:tc>
                  <a:txBody>
                    <a:bodyPr/>
                    <a:lstStyle/>
                    <a:p>
                      <a:pPr algn="ct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2</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87989B9-3914-4776-9F83-DC707101CC7B}" type="datetime8">
              <a:rPr lang="en-US"/>
              <a:pPr/>
              <a:t>10/24/2010 1:15 PM</a:t>
            </a:fld>
            <a:endParaRPr lang="en-US"/>
          </a:p>
        </p:txBody>
      </p:sp>
      <p:sp>
        <p:nvSpPr>
          <p:cNvPr id="133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90E9C53-EBE0-4E3D-ADD6-375E6B25EFB0}" type="slidenum">
              <a:rPr lang="ar-SA">
                <a:ea typeface="Majalla UI"/>
              </a:rPr>
              <a:pPr/>
              <a:t>7</a:t>
            </a:fld>
            <a:endParaRPr lang="en-US"/>
          </a:p>
        </p:txBody>
      </p:sp>
      <p:sp>
        <p:nvSpPr>
          <p:cNvPr id="13316"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331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724396"/>
        </p:xfrm>
        <a:graphic>
          <a:graphicData uri="http://schemas.openxmlformats.org/drawingml/2006/table">
            <a:tbl>
              <a:tblPr/>
              <a:tblGrid>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gridCol w="413084"/>
              </a:tblGrid>
              <a:tr h="435831">
                <a:tc>
                  <a:txBody>
                    <a:bodyPr/>
                    <a:lstStyle/>
                    <a:p>
                      <a:pPr algn="r">
                        <a:spcAft>
                          <a:spcPts val="0"/>
                        </a:spcAft>
                      </a:pPr>
                      <a:r>
                        <a:rPr lang="en-US" sz="1200" b="1" i="0" u="none" dirty="0" smtClean="0">
                          <a:latin typeface="Times New Roman"/>
                          <a:ea typeface="Times New Roman"/>
                        </a:rPr>
                        <a:t>Time</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r>
              <a:tr h="217915">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no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315774">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G</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endParaRPr lang="en-US" dirty="0"/>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r>
              <a:tr h="32687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smtClean="0">
                          <a:latin typeface="Times New Roman"/>
                          <a:ea typeface="Times New Roman"/>
                        </a:rPr>
                        <a:t>H</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14034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dirty="0" smtClean="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7915">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smtClean="0">
                          <a:latin typeface="Times New Roman"/>
                          <a:ea typeface="Times New Roman"/>
                        </a:rPr>
                        <a:t>1</a:t>
                      </a: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979EABF-DCBC-4917-B3BB-DA88C397BFBC}" type="datetime8">
              <a:rPr lang="en-US"/>
              <a:pPr/>
              <a:t>10/24/2010 1:15 PM</a:t>
            </a:fld>
            <a:endParaRPr lang="en-US"/>
          </a:p>
        </p:txBody>
      </p:sp>
      <p:sp>
        <p:nvSpPr>
          <p:cNvPr id="1433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50BE54F1-445A-4169-BEFE-8999F3D4B081}" type="slidenum">
              <a:rPr lang="ar-SA">
                <a:ea typeface="Majalla UI"/>
              </a:rPr>
              <a:pPr/>
              <a:t>8</a:t>
            </a:fld>
            <a:endParaRPr lang="en-US"/>
          </a:p>
        </p:txBody>
      </p:sp>
      <p:sp>
        <p:nvSpPr>
          <p:cNvPr id="534530"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
        <p:nvSpPr>
          <p:cNvPr id="1434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90600" y="1313795"/>
            <a:ext cx="7848600" cy="4401205"/>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000" dirty="0"/>
              <a:t>The direct result of this resource constraint is that activities “C” and “G” can </a:t>
            </a:r>
            <a:r>
              <a:rPr lang="en-US" sz="2000" b="1" dirty="0"/>
              <a:t>not</a:t>
            </a:r>
            <a:r>
              <a:rPr lang="en-US" sz="2000" dirty="0"/>
              <a:t> be performed </a:t>
            </a:r>
            <a:r>
              <a:rPr lang="en-US" sz="2000" b="1" dirty="0"/>
              <a:t>simultaneously</a:t>
            </a:r>
            <a:r>
              <a:rPr lang="en-US" sz="2000" dirty="0"/>
              <a:t> as indicated by the </a:t>
            </a:r>
            <a:r>
              <a:rPr lang="en-US" sz="2000" i="1" dirty="0"/>
              <a:t>ES</a:t>
            </a:r>
            <a:r>
              <a:rPr lang="en-US" sz="2000" dirty="0"/>
              <a:t> time-only schedule. One or the other of the activities in each pair must be given priority.</a:t>
            </a:r>
          </a:p>
          <a:p>
            <a:pPr algn="just">
              <a:defRPr/>
            </a:pPr>
            <a:endParaRPr lang="en-US" sz="2000" dirty="0"/>
          </a:p>
          <a:p>
            <a:pPr algn="just">
              <a:defRPr/>
            </a:pPr>
            <a:r>
              <a:rPr lang="en-US" sz="2000" dirty="0"/>
              <a:t>In general, the following is true:</a:t>
            </a:r>
          </a:p>
          <a:p>
            <a:pPr marL="358775" indent="-358775" algn="just">
              <a:buClr>
                <a:srgbClr val="FF0000"/>
              </a:buClr>
              <a:buFont typeface="Wingdings" pitchFamily="2" charset="2"/>
              <a:buChar char="q"/>
              <a:defRPr/>
            </a:pPr>
            <a:r>
              <a:rPr lang="en-US" sz="2000" dirty="0"/>
              <a:t>Resource constraints reduce the total amount of schedule slack.</a:t>
            </a:r>
          </a:p>
          <a:p>
            <a:pPr marL="358775" indent="-358775"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Slack depends both upon activity relationships and resource limitations.</a:t>
            </a:r>
          </a:p>
          <a:p>
            <a:pPr marL="358775" indent="-358775"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The critical path in resource-constrained schedule may not be the same continuous chain (s) of activities as occurring in the unlimited resources schedule.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10243" name="Footer Placeholder 2"/>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10244" name="Slide Number Placeholder 3"/>
          <p:cNvSpPr>
            <a:spLocks noGrp="1"/>
          </p:cNvSpPr>
          <p:nvPr>
            <p:ph type="sldNum" sz="quarter" idx="4294967295"/>
          </p:nvPr>
        </p:nvSpPr>
        <p:spPr>
          <a:xfrm>
            <a:off x="6553200" y="6245225"/>
            <a:ext cx="2133600" cy="476250"/>
          </a:xfrm>
          <a:prstGeom prst="rect">
            <a:avLst/>
          </a:prstGeom>
          <a:noFill/>
        </p:spPr>
        <p:txBody>
          <a:bodyPr/>
          <a:lstStyle/>
          <a:p>
            <a:fld id="{5A982379-F006-49FF-BDD4-B0FA9B50C4D8}" type="slidenum">
              <a:rPr lang="en-US"/>
              <a:pPr/>
              <a:t>9</a:t>
            </a:fld>
            <a:endParaRPr lang="en-US"/>
          </a:p>
        </p:txBody>
      </p:sp>
      <p:pic>
        <p:nvPicPr>
          <p:cNvPr id="10245" name="Picture 5" descr="F7-3"/>
          <p:cNvPicPr>
            <a:picLocks noChangeAspect="1" noChangeArrowheads="1"/>
          </p:cNvPicPr>
          <p:nvPr/>
        </p:nvPicPr>
        <p:blipFill>
          <a:blip r:embed="rId2"/>
          <a:srcRect l="11958" t="10977" r="10254" b="45433"/>
          <a:stretch>
            <a:fillRect/>
          </a:stretch>
        </p:blipFill>
        <p:spPr bwMode="auto">
          <a:xfrm>
            <a:off x="117475" y="203200"/>
            <a:ext cx="9026525" cy="6573838"/>
          </a:xfrm>
          <a:prstGeom prst="rect">
            <a:avLst/>
          </a:prstGeom>
          <a:noFill/>
          <a:ln w="9525">
            <a:noFill/>
            <a:miter lim="800000"/>
            <a:headEnd/>
            <a:tailEnd/>
          </a:ln>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45697C76-95EE-4FA5-BA3A-92D84FDD2BF0}"/>
</file>

<file path=customXml/itemProps2.xml><?xml version="1.0" encoding="utf-8"?>
<ds:datastoreItem xmlns:ds="http://schemas.openxmlformats.org/officeDocument/2006/customXml" ds:itemID="{E78E60EB-32C2-46CA-84DB-A21431EDA49E}"/>
</file>

<file path=customXml/itemProps3.xml><?xml version="1.0" encoding="utf-8"?>
<ds:datastoreItem xmlns:ds="http://schemas.openxmlformats.org/officeDocument/2006/customXml" ds:itemID="{313F75DE-97C5-4E39-851E-EC4A2A254B40}"/>
</file>

<file path=customXml/itemProps4.xml><?xml version="1.0" encoding="utf-8"?>
<ds:datastoreItem xmlns:ds="http://schemas.openxmlformats.org/officeDocument/2006/customXml" ds:itemID="{3106906F-37A5-4E2D-BF7D-133518CD364B}"/>
</file>

<file path=docProps/app.xml><?xml version="1.0" encoding="utf-8"?>
<Properties xmlns="http://schemas.openxmlformats.org/officeDocument/2006/extended-properties" xmlns:vt="http://schemas.openxmlformats.org/officeDocument/2006/docPropsVTypes">
  <Template>Flow</Template>
  <TotalTime>1649</TotalTime>
  <Words>4170</Words>
  <Application>Microsoft Office PowerPoint</Application>
  <PresentationFormat>On-screen Show (4:3)</PresentationFormat>
  <Paragraphs>2473</Paragraphs>
  <Slides>46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Flow</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Tuv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 </cp:lastModifiedBy>
  <cp:revision>451</cp:revision>
  <cp:lastPrinted>2003-07-29T11:52:19Z</cp:lastPrinted>
  <dcterms:created xsi:type="dcterms:W3CDTF">2004-06-30T10:09:52Z</dcterms:created>
  <dcterms:modified xsi:type="dcterms:W3CDTF">2010-10-24T10:15:49Z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0x01010019C6AFAA8FF56A41B6F7985082DACDE3</vt:lpwstr>
  </property>
</Properties>
</file>