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52"/>
  </p:handoutMasterIdLst>
  <p:sldIdLst>
    <p:sldId id="256" r:id="rId2"/>
    <p:sldId id="257" r:id="rId3"/>
    <p:sldId id="258" r:id="rId4"/>
    <p:sldId id="259" r:id="rId5"/>
    <p:sldId id="260" r:id="rId6"/>
    <p:sldId id="308" r:id="rId7"/>
    <p:sldId id="307" r:id="rId8"/>
    <p:sldId id="309" r:id="rId9"/>
    <p:sldId id="264" r:id="rId10"/>
    <p:sldId id="305" r:id="rId11"/>
    <p:sldId id="263" r:id="rId12"/>
    <p:sldId id="271" r:id="rId13"/>
    <p:sldId id="272" r:id="rId14"/>
    <p:sldId id="265" r:id="rId15"/>
    <p:sldId id="266" r:id="rId16"/>
    <p:sldId id="267" r:id="rId17"/>
    <p:sldId id="268" r:id="rId18"/>
    <p:sldId id="269" r:id="rId19"/>
    <p:sldId id="270" r:id="rId20"/>
    <p:sldId id="273" r:id="rId21"/>
    <p:sldId id="274" r:id="rId22"/>
    <p:sldId id="306" r:id="rId23"/>
    <p:sldId id="277" r:id="rId24"/>
    <p:sldId id="278" r:id="rId25"/>
    <p:sldId id="279" r:id="rId26"/>
    <p:sldId id="280" r:id="rId27"/>
    <p:sldId id="281" r:id="rId28"/>
    <p:sldId id="282" r:id="rId29"/>
    <p:sldId id="283" r:id="rId30"/>
    <p:sldId id="286" r:id="rId31"/>
    <p:sldId id="288" r:id="rId32"/>
    <p:sldId id="287" r:id="rId33"/>
    <p:sldId id="289"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12" r:id="rId49"/>
    <p:sldId id="310" r:id="rId50"/>
    <p:sldId id="311"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6" d="100"/>
          <a:sy n="126" d="100"/>
        </p:scale>
        <p:origin x="1194"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F5DCD7-9D2F-4944-B9D9-C03A846D0222}" type="datetimeFigureOut">
              <a:rPr lang="en-US" smtClean="0"/>
              <a:t>9/16/2019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2C687B-AA4D-1543-B6A5-EFFD038B48C0}" type="slidenum">
              <a:rPr lang="en-US" smtClean="0"/>
              <a:t>‹#›</a:t>
            </a:fld>
            <a:endParaRPr lang="en-US"/>
          </a:p>
        </p:txBody>
      </p:sp>
    </p:spTree>
    <p:extLst>
      <p:ext uri="{BB962C8B-B14F-4D97-AF65-F5344CB8AC3E}">
        <p14:creationId xmlns:p14="http://schemas.microsoft.com/office/powerpoint/2010/main" val="208508769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0F3481-A39F-7647-B8A2-E69D0133DE4B}"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7D8F0-19D1-3048-A6EB-1EDF5E35FE0D}" type="slidenum">
              <a:rPr lang="en-US" smtClean="0"/>
              <a:t>‹#›</a:t>
            </a:fld>
            <a:endParaRPr lang="en-US"/>
          </a:p>
        </p:txBody>
      </p:sp>
    </p:spTree>
    <p:extLst>
      <p:ext uri="{BB962C8B-B14F-4D97-AF65-F5344CB8AC3E}">
        <p14:creationId xmlns:p14="http://schemas.microsoft.com/office/powerpoint/2010/main" val="183956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F3481-A39F-7647-B8A2-E69D0133DE4B}"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7D8F0-19D1-3048-A6EB-1EDF5E35FE0D}" type="slidenum">
              <a:rPr lang="en-US" smtClean="0"/>
              <a:t>‹#›</a:t>
            </a:fld>
            <a:endParaRPr lang="en-US"/>
          </a:p>
        </p:txBody>
      </p:sp>
    </p:spTree>
    <p:extLst>
      <p:ext uri="{BB962C8B-B14F-4D97-AF65-F5344CB8AC3E}">
        <p14:creationId xmlns:p14="http://schemas.microsoft.com/office/powerpoint/2010/main" val="274785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F3481-A39F-7647-B8A2-E69D0133DE4B}"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7D8F0-19D1-3048-A6EB-1EDF5E35FE0D}" type="slidenum">
              <a:rPr lang="en-US" smtClean="0"/>
              <a:t>‹#›</a:t>
            </a:fld>
            <a:endParaRPr lang="en-US"/>
          </a:p>
        </p:txBody>
      </p:sp>
    </p:spTree>
    <p:extLst>
      <p:ext uri="{BB962C8B-B14F-4D97-AF65-F5344CB8AC3E}">
        <p14:creationId xmlns:p14="http://schemas.microsoft.com/office/powerpoint/2010/main" val="264538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F3481-A39F-7647-B8A2-E69D0133DE4B}"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7D8F0-19D1-3048-A6EB-1EDF5E35FE0D}" type="slidenum">
              <a:rPr lang="en-US" smtClean="0"/>
              <a:t>‹#›</a:t>
            </a:fld>
            <a:endParaRPr lang="en-US"/>
          </a:p>
        </p:txBody>
      </p:sp>
    </p:spTree>
    <p:extLst>
      <p:ext uri="{BB962C8B-B14F-4D97-AF65-F5344CB8AC3E}">
        <p14:creationId xmlns:p14="http://schemas.microsoft.com/office/powerpoint/2010/main" val="84660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0F3481-A39F-7647-B8A2-E69D0133DE4B}"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7D8F0-19D1-3048-A6EB-1EDF5E35FE0D}" type="slidenum">
              <a:rPr lang="en-US" smtClean="0"/>
              <a:t>‹#›</a:t>
            </a:fld>
            <a:endParaRPr lang="en-US"/>
          </a:p>
        </p:txBody>
      </p:sp>
    </p:spTree>
    <p:extLst>
      <p:ext uri="{BB962C8B-B14F-4D97-AF65-F5344CB8AC3E}">
        <p14:creationId xmlns:p14="http://schemas.microsoft.com/office/powerpoint/2010/main" val="3492475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0F3481-A39F-7647-B8A2-E69D0133DE4B}"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7D8F0-19D1-3048-A6EB-1EDF5E35FE0D}" type="slidenum">
              <a:rPr lang="en-US" smtClean="0"/>
              <a:t>‹#›</a:t>
            </a:fld>
            <a:endParaRPr lang="en-US"/>
          </a:p>
        </p:txBody>
      </p:sp>
    </p:spTree>
    <p:extLst>
      <p:ext uri="{BB962C8B-B14F-4D97-AF65-F5344CB8AC3E}">
        <p14:creationId xmlns:p14="http://schemas.microsoft.com/office/powerpoint/2010/main" val="132447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0F3481-A39F-7647-B8A2-E69D0133DE4B}" type="datetimeFigureOut">
              <a:rPr lang="en-US" smtClean="0"/>
              <a:t>9/16/2019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57D8F0-19D1-3048-A6EB-1EDF5E35FE0D}" type="slidenum">
              <a:rPr lang="en-US" smtClean="0"/>
              <a:t>‹#›</a:t>
            </a:fld>
            <a:endParaRPr lang="en-US"/>
          </a:p>
        </p:txBody>
      </p:sp>
    </p:spTree>
    <p:extLst>
      <p:ext uri="{BB962C8B-B14F-4D97-AF65-F5344CB8AC3E}">
        <p14:creationId xmlns:p14="http://schemas.microsoft.com/office/powerpoint/2010/main" val="391916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0F3481-A39F-7647-B8A2-E69D0133DE4B}" type="datetimeFigureOut">
              <a:rPr lang="en-US" smtClean="0"/>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57D8F0-19D1-3048-A6EB-1EDF5E35FE0D}" type="slidenum">
              <a:rPr lang="en-US" smtClean="0"/>
              <a:t>‹#›</a:t>
            </a:fld>
            <a:endParaRPr lang="en-US"/>
          </a:p>
        </p:txBody>
      </p:sp>
    </p:spTree>
    <p:extLst>
      <p:ext uri="{BB962C8B-B14F-4D97-AF65-F5344CB8AC3E}">
        <p14:creationId xmlns:p14="http://schemas.microsoft.com/office/powerpoint/2010/main" val="295588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F3481-A39F-7647-B8A2-E69D0133DE4B}" type="datetimeFigureOut">
              <a:rPr lang="en-US" smtClean="0"/>
              <a:t>9/16/2019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57D8F0-19D1-3048-A6EB-1EDF5E35FE0D}" type="slidenum">
              <a:rPr lang="en-US" smtClean="0"/>
              <a:t>‹#›</a:t>
            </a:fld>
            <a:endParaRPr lang="en-US"/>
          </a:p>
        </p:txBody>
      </p:sp>
    </p:spTree>
    <p:extLst>
      <p:ext uri="{BB962C8B-B14F-4D97-AF65-F5344CB8AC3E}">
        <p14:creationId xmlns:p14="http://schemas.microsoft.com/office/powerpoint/2010/main" val="765733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0F3481-A39F-7647-B8A2-E69D0133DE4B}"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7D8F0-19D1-3048-A6EB-1EDF5E35FE0D}" type="slidenum">
              <a:rPr lang="en-US" smtClean="0"/>
              <a:t>‹#›</a:t>
            </a:fld>
            <a:endParaRPr lang="en-US"/>
          </a:p>
        </p:txBody>
      </p:sp>
    </p:spTree>
    <p:extLst>
      <p:ext uri="{BB962C8B-B14F-4D97-AF65-F5344CB8AC3E}">
        <p14:creationId xmlns:p14="http://schemas.microsoft.com/office/powerpoint/2010/main" val="65020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0F3481-A39F-7647-B8A2-E69D0133DE4B}"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7D8F0-19D1-3048-A6EB-1EDF5E35FE0D}" type="slidenum">
              <a:rPr lang="en-US" smtClean="0"/>
              <a:t>‹#›</a:t>
            </a:fld>
            <a:endParaRPr lang="en-US"/>
          </a:p>
        </p:txBody>
      </p:sp>
    </p:spTree>
    <p:extLst>
      <p:ext uri="{BB962C8B-B14F-4D97-AF65-F5344CB8AC3E}">
        <p14:creationId xmlns:p14="http://schemas.microsoft.com/office/powerpoint/2010/main" val="2892790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F3481-A39F-7647-B8A2-E69D0133DE4B}" type="datetimeFigureOut">
              <a:rPr lang="en-US" smtClean="0"/>
              <a:t>9/16/2019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7D8F0-19D1-3048-A6EB-1EDF5E35FE0D}" type="slidenum">
              <a:rPr lang="en-US" smtClean="0"/>
              <a:t>‹#›</a:t>
            </a:fld>
            <a:endParaRPr lang="en-US"/>
          </a:p>
        </p:txBody>
      </p:sp>
    </p:spTree>
    <p:extLst>
      <p:ext uri="{BB962C8B-B14F-4D97-AF65-F5344CB8AC3E}">
        <p14:creationId xmlns:p14="http://schemas.microsoft.com/office/powerpoint/2010/main" val="1426364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emf"/><Relationship Id="rId5" Type="http://schemas.openxmlformats.org/officeDocument/2006/relationships/oleObject" Target="../embeddings/oleObject2.bin"/><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2.emf"/><Relationship Id="rId5" Type="http://schemas.openxmlformats.org/officeDocument/2006/relationships/oleObject" Target="../embeddings/oleObject5.bin"/><Relationship Id="rId4" Type="http://schemas.openxmlformats.org/officeDocument/2006/relationships/image" Target="../media/image21.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4.emf"/><Relationship Id="rId5" Type="http://schemas.openxmlformats.org/officeDocument/2006/relationships/oleObject" Target="../embeddings/oleObject7.bin"/><Relationship Id="rId4" Type="http://schemas.openxmlformats.org/officeDocument/2006/relationships/image" Target="../media/image23.wmf"/></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7.wmf"/><Relationship Id="rId5" Type="http://schemas.openxmlformats.org/officeDocument/2006/relationships/oleObject" Target="../embeddings/oleObject9.bin"/><Relationship Id="rId4" Type="http://schemas.openxmlformats.org/officeDocument/2006/relationships/image" Target="../media/image2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3.emf"/></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3.emf"/><Relationship Id="rId4" Type="http://schemas.openxmlformats.org/officeDocument/2006/relationships/oleObject" Target="../embeddings/oleObject1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667000" y="1913418"/>
            <a:ext cx="3810000" cy="3683000"/>
          </a:xfrm>
          <a:prstGeom prst="rect">
            <a:avLst/>
          </a:prstGeom>
        </p:spPr>
      </p:pic>
      <p:sp>
        <p:nvSpPr>
          <p:cNvPr id="2" name="Title 1"/>
          <p:cNvSpPr>
            <a:spLocks noGrp="1"/>
          </p:cNvSpPr>
          <p:nvPr>
            <p:ph type="ctrTitle"/>
          </p:nvPr>
        </p:nvSpPr>
        <p:spPr>
          <a:xfrm>
            <a:off x="842779" y="4939480"/>
            <a:ext cx="7772400" cy="1524381"/>
          </a:xfrm>
        </p:spPr>
        <p:txBody>
          <a:bodyPr>
            <a:normAutofit/>
          </a:bodyPr>
          <a:lstStyle/>
          <a:p>
            <a:r>
              <a:rPr lang="en-US" i="1" dirty="0" smtClean="0">
                <a:solidFill>
                  <a:srgbClr val="00B0F0"/>
                </a:solidFill>
              </a:rPr>
              <a:t>How do Managers Decide what Projects to Invest in? and Why?</a:t>
            </a:r>
            <a:endParaRPr lang="en-US" i="1" dirty="0">
              <a:solidFill>
                <a:srgbClr val="00B0F0"/>
              </a:solidFill>
            </a:endParaRPr>
          </a:p>
        </p:txBody>
      </p:sp>
      <p:sp>
        <p:nvSpPr>
          <p:cNvPr id="4" name="Title 1"/>
          <p:cNvSpPr txBox="1">
            <a:spLocks/>
          </p:cNvSpPr>
          <p:nvPr/>
        </p:nvSpPr>
        <p:spPr>
          <a:xfrm>
            <a:off x="685800" y="577687"/>
            <a:ext cx="7772400" cy="152438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t>Investment Decision Rules</a:t>
            </a:r>
            <a:endParaRPr lang="en-US" b="1" dirty="0"/>
          </a:p>
        </p:txBody>
      </p:sp>
    </p:spTree>
    <p:extLst>
      <p:ext uri="{BB962C8B-B14F-4D97-AF65-F5344CB8AC3E}">
        <p14:creationId xmlns:p14="http://schemas.microsoft.com/office/powerpoint/2010/main" val="3595747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Alternatives to NPV</a:t>
            </a:r>
            <a:endParaRPr lang="en-US" dirty="0">
              <a:solidFill>
                <a:srgbClr val="00B0F0"/>
              </a:solidFill>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9955"/>
            <a:ext cx="8188727" cy="52517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55257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The Payback Rule</a:t>
            </a:r>
            <a:endParaRPr lang="en-US" dirty="0">
              <a:solidFill>
                <a:srgbClr val="00B0F0"/>
              </a:solidFill>
            </a:endParaRPr>
          </a:p>
        </p:txBody>
      </p:sp>
      <p:sp>
        <p:nvSpPr>
          <p:cNvPr id="3" name="Content Placeholder 2"/>
          <p:cNvSpPr>
            <a:spLocks noGrp="1"/>
          </p:cNvSpPr>
          <p:nvPr>
            <p:ph idx="1"/>
          </p:nvPr>
        </p:nvSpPr>
        <p:spPr>
          <a:xfrm>
            <a:off x="457200" y="1417638"/>
            <a:ext cx="8229600" cy="2768177"/>
          </a:xfrm>
        </p:spPr>
        <p:txBody>
          <a:bodyPr>
            <a:normAutofit fontScale="85000" lnSpcReduction="20000"/>
          </a:bodyPr>
          <a:lstStyle/>
          <a:p>
            <a:pPr marL="0" indent="0" algn="just">
              <a:buNone/>
            </a:pPr>
            <a:r>
              <a:rPr lang="en-US" b="1" dirty="0" smtClean="0">
                <a:solidFill>
                  <a:srgbClr val="00B0F0"/>
                </a:solidFill>
              </a:rPr>
              <a:t>The payback investment rule: </a:t>
            </a:r>
            <a:r>
              <a:rPr lang="en-US" dirty="0" smtClean="0"/>
              <a:t>The project is accepted only if the initial investment is “recovered” or “paid back” before the payback period cutoff required by the firm.</a:t>
            </a:r>
          </a:p>
          <a:p>
            <a:pPr marL="0" indent="0">
              <a:buNone/>
            </a:pPr>
            <a:endParaRPr lang="en-US" dirty="0" smtClean="0"/>
          </a:p>
          <a:p>
            <a:pPr marL="0" indent="0">
              <a:buNone/>
            </a:pPr>
            <a:r>
              <a:rPr lang="en-US" dirty="0" smtClean="0"/>
              <a:t>Suppose FFF requires all projects to have a payback period of five years or less. </a:t>
            </a:r>
          </a:p>
          <a:p>
            <a:pPr marL="0" indent="0">
              <a:buNone/>
            </a:pPr>
            <a:r>
              <a:rPr lang="en-US" dirty="0" smtClean="0"/>
              <a:t>Five years of $35 million inflows or total of $175 million</a:t>
            </a:r>
            <a:endParaRPr lang="en-US" dirty="0">
              <a:solidFill>
                <a:srgbClr val="FF0000"/>
              </a:solidFill>
            </a:endParaRPr>
          </a:p>
        </p:txBody>
      </p:sp>
      <p:sp>
        <p:nvSpPr>
          <p:cNvPr id="4" name="Content Placeholder 2"/>
          <p:cNvSpPr txBox="1">
            <a:spLocks/>
          </p:cNvSpPr>
          <p:nvPr/>
        </p:nvSpPr>
        <p:spPr>
          <a:xfrm>
            <a:off x="457200" y="4482047"/>
            <a:ext cx="5029200" cy="1693536"/>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According to a payback period of 5 years the investment should not be adopted.</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457700"/>
            <a:ext cx="3314700" cy="2057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5888935" y="6374296"/>
            <a:ext cx="2797865" cy="369332"/>
          </a:xfrm>
          <a:prstGeom prst="rect">
            <a:avLst/>
          </a:prstGeom>
          <a:noFill/>
        </p:spPr>
        <p:txBody>
          <a:bodyPr wrap="square" rtlCol="0">
            <a:spAutoFit/>
          </a:bodyPr>
          <a:lstStyle/>
          <a:p>
            <a:r>
              <a:rPr lang="en-US" dirty="0"/>
              <a:t>Graham and Harvey (2001)</a:t>
            </a:r>
          </a:p>
        </p:txBody>
      </p:sp>
    </p:spTree>
    <p:extLst>
      <p:ext uri="{BB962C8B-B14F-4D97-AF65-F5344CB8AC3E}">
        <p14:creationId xmlns:p14="http://schemas.microsoft.com/office/powerpoint/2010/main" val="3016095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59872"/>
          </a:xfrm>
        </p:spPr>
        <p:txBody>
          <a:bodyPr>
            <a:normAutofit fontScale="90000"/>
          </a:bodyPr>
          <a:lstStyle/>
          <a:p>
            <a:r>
              <a:rPr lang="en-US" dirty="0" smtClean="0">
                <a:solidFill>
                  <a:srgbClr val="00B0F0"/>
                </a:solidFill>
              </a:rPr>
              <a:t>A Performance Target:</a:t>
            </a:r>
            <a:br>
              <a:rPr lang="en-US" dirty="0" smtClean="0">
                <a:solidFill>
                  <a:srgbClr val="00B0F0"/>
                </a:solidFill>
              </a:rPr>
            </a:br>
            <a:r>
              <a:rPr lang="en-US" dirty="0" smtClean="0">
                <a:solidFill>
                  <a:srgbClr val="00B0F0"/>
                </a:solidFill>
              </a:rPr>
              <a:t>The IRR rule</a:t>
            </a:r>
            <a:endParaRPr lang="en-US" dirty="0">
              <a:solidFill>
                <a:srgbClr val="00B0F0"/>
              </a:solidFill>
            </a:endParaRPr>
          </a:p>
        </p:txBody>
      </p:sp>
      <p:sp>
        <p:nvSpPr>
          <p:cNvPr id="3" name="Content Placeholder 2"/>
          <p:cNvSpPr>
            <a:spLocks noGrp="1"/>
          </p:cNvSpPr>
          <p:nvPr>
            <p:ph idx="1"/>
          </p:nvPr>
        </p:nvSpPr>
        <p:spPr>
          <a:xfrm>
            <a:off x="457200" y="1766907"/>
            <a:ext cx="8229600" cy="2899686"/>
          </a:xfrm>
        </p:spPr>
        <p:txBody>
          <a:bodyPr>
            <a:normAutofit fontScale="92500" lnSpcReduction="20000"/>
          </a:bodyPr>
          <a:lstStyle/>
          <a:p>
            <a:pPr marL="0" indent="0">
              <a:buNone/>
            </a:pPr>
            <a:r>
              <a:rPr lang="en-US" u="sng" dirty="0" smtClean="0"/>
              <a:t>Definition:</a:t>
            </a:r>
          </a:p>
          <a:p>
            <a:pPr marL="0" indent="0">
              <a:buNone/>
            </a:pPr>
            <a:r>
              <a:rPr lang="en-US" b="1" dirty="0" smtClean="0">
                <a:solidFill>
                  <a:srgbClr val="00B0F0"/>
                </a:solidFill>
              </a:rPr>
              <a:t>Internal Rate of Return (IRR):</a:t>
            </a:r>
            <a:r>
              <a:rPr lang="en-US" b="1" dirty="0">
                <a:solidFill>
                  <a:srgbClr val="00B0F0"/>
                </a:solidFill>
              </a:rPr>
              <a:t> </a:t>
            </a:r>
            <a:r>
              <a:rPr lang="en-US" dirty="0" smtClean="0"/>
              <a:t>The rate of return under which the NPV of a project is zero</a:t>
            </a:r>
          </a:p>
          <a:p>
            <a:pPr marL="0" indent="0">
              <a:buNone/>
            </a:pPr>
            <a:endParaRPr lang="en-US" dirty="0" smtClean="0"/>
          </a:p>
          <a:p>
            <a:pPr marL="0" indent="0">
              <a:buNone/>
            </a:pPr>
            <a:endParaRPr lang="en-US" dirty="0"/>
          </a:p>
          <a:p>
            <a:pPr marL="0" indent="0" algn="ctr">
              <a:buNone/>
            </a:pPr>
            <a:r>
              <a:rPr lang="en-US" dirty="0" smtClean="0"/>
              <a:t>NPV(CF’s from Project</a:t>
            </a:r>
            <a:r>
              <a:rPr lang="en-US" dirty="0"/>
              <a:t> </a:t>
            </a:r>
            <a:r>
              <a:rPr lang="en-US" dirty="0" smtClean="0"/>
              <a:t>using rate “r=IRR”) = 0</a:t>
            </a:r>
            <a:endParaRPr lang="en-US" dirty="0"/>
          </a:p>
        </p:txBody>
      </p:sp>
      <p:sp>
        <p:nvSpPr>
          <p:cNvPr id="4" name="Content Placeholder 2"/>
          <p:cNvSpPr txBox="1">
            <a:spLocks/>
          </p:cNvSpPr>
          <p:nvPr/>
        </p:nvSpPr>
        <p:spPr>
          <a:xfrm>
            <a:off x="457200" y="5232427"/>
            <a:ext cx="8229600" cy="8567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i="1" dirty="0" smtClean="0"/>
              <a:t>What is the IRR of the project considered by FFF?</a:t>
            </a:r>
            <a:endParaRPr lang="en-US" i="1" dirty="0"/>
          </a:p>
        </p:txBody>
      </p:sp>
    </p:spTree>
    <p:extLst>
      <p:ext uri="{BB962C8B-B14F-4D97-AF65-F5344CB8AC3E}">
        <p14:creationId xmlns:p14="http://schemas.microsoft.com/office/powerpoint/2010/main" val="387628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B0F0"/>
                </a:solidFill>
              </a:rPr>
              <a:t>NPV of the FFF Project as a function of the Discount Rate</a:t>
            </a:r>
            <a:endParaRPr lang="en-US" dirty="0">
              <a:solidFill>
                <a:srgbClr val="00B0F0"/>
              </a:solidFill>
            </a:endParaRPr>
          </a:p>
        </p:txBody>
      </p:sp>
      <p:pic>
        <p:nvPicPr>
          <p:cNvPr id="6" name="Picture 4" descr="BD_06F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441" y="1753969"/>
            <a:ext cx="6586537" cy="45894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1846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The IRR Rule</a:t>
            </a:r>
            <a:endParaRPr lang="en-US" dirty="0">
              <a:solidFill>
                <a:srgbClr val="00B0F0"/>
              </a:solidFill>
            </a:endParaRPr>
          </a:p>
        </p:txBody>
      </p:sp>
      <p:sp>
        <p:nvSpPr>
          <p:cNvPr id="3" name="Content Placeholder 2"/>
          <p:cNvSpPr>
            <a:spLocks noGrp="1"/>
          </p:cNvSpPr>
          <p:nvPr>
            <p:ph idx="1"/>
          </p:nvPr>
        </p:nvSpPr>
        <p:spPr>
          <a:xfrm>
            <a:off x="457200" y="1609251"/>
            <a:ext cx="8229600" cy="4938933"/>
          </a:xfrm>
        </p:spPr>
        <p:txBody>
          <a:bodyPr>
            <a:normAutofit fontScale="92500" lnSpcReduction="20000"/>
          </a:bodyPr>
          <a:lstStyle/>
          <a:p>
            <a:pPr marL="0" indent="0" algn="just">
              <a:buNone/>
            </a:pPr>
            <a:r>
              <a:rPr lang="en-US" b="1" dirty="0" smtClean="0"/>
              <a:t>The IRR rule: </a:t>
            </a:r>
            <a:r>
              <a:rPr lang="en-US" dirty="0" smtClean="0"/>
              <a:t>accept any investment opportunity where IRR exceeds the opportunity cost of capital. Reject any opportunity whose IRR is less than the opportunity cost of capital.</a:t>
            </a:r>
            <a:endParaRPr lang="en-US" b="1" dirty="0" smtClean="0"/>
          </a:p>
          <a:p>
            <a:pPr marL="0" indent="0">
              <a:buNone/>
            </a:pPr>
            <a:endParaRPr lang="en-US" b="1" dirty="0" smtClean="0"/>
          </a:p>
          <a:p>
            <a:pPr marL="0" indent="0">
              <a:buNone/>
            </a:pPr>
            <a:r>
              <a:rPr lang="en-US" dirty="0" smtClean="0"/>
              <a:t>What does the IRR rule imply for the FFF investment opportunity? (</a:t>
            </a:r>
            <a:r>
              <a:rPr lang="en-US" dirty="0" smtClean="0">
                <a:solidFill>
                  <a:srgbClr val="FF0000"/>
                </a:solidFill>
              </a:rPr>
              <a:t>IRR</a:t>
            </a:r>
            <a:r>
              <a:rPr lang="en-US" dirty="0" smtClean="0"/>
              <a:t> of 14% &gt; </a:t>
            </a:r>
            <a:r>
              <a:rPr lang="en-US" dirty="0" smtClean="0">
                <a:solidFill>
                  <a:srgbClr val="FF0000"/>
                </a:solidFill>
              </a:rPr>
              <a:t>r</a:t>
            </a:r>
            <a:r>
              <a:rPr lang="en-US" dirty="0" smtClean="0"/>
              <a:t> of 10%)</a:t>
            </a:r>
          </a:p>
          <a:p>
            <a:pPr marL="0" indent="0">
              <a:buNone/>
            </a:pPr>
            <a:endParaRPr lang="en-US" b="1" dirty="0"/>
          </a:p>
          <a:p>
            <a:pPr marL="0" indent="0">
              <a:buNone/>
            </a:pPr>
            <a:endParaRPr lang="en-US" b="1" dirty="0" smtClean="0"/>
          </a:p>
          <a:p>
            <a:pPr marL="0" indent="0">
              <a:buNone/>
            </a:pPr>
            <a:r>
              <a:rPr lang="en-US" b="1" dirty="0" smtClean="0"/>
              <a:t>The IRR rule will give the correct (same as NPV rule) most of the time but not all of the time!</a:t>
            </a:r>
            <a:endParaRPr lang="en-US" b="1" dirty="0"/>
          </a:p>
        </p:txBody>
      </p:sp>
    </p:spTree>
    <p:extLst>
      <p:ext uri="{BB962C8B-B14F-4D97-AF65-F5344CB8AC3E}">
        <p14:creationId xmlns:p14="http://schemas.microsoft.com/office/powerpoint/2010/main" val="3349855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Limitations of the IRR Rule</a:t>
            </a:r>
            <a:endParaRPr lang="en-US" dirty="0">
              <a:solidFill>
                <a:srgbClr val="00B0F0"/>
              </a:solidFill>
            </a:endParaRPr>
          </a:p>
        </p:txBody>
      </p:sp>
      <p:sp>
        <p:nvSpPr>
          <p:cNvPr id="3" name="Content Placeholder 2"/>
          <p:cNvSpPr>
            <a:spLocks noGrp="1"/>
          </p:cNvSpPr>
          <p:nvPr>
            <p:ph idx="1"/>
          </p:nvPr>
        </p:nvSpPr>
        <p:spPr>
          <a:xfrm>
            <a:off x="457200" y="1609251"/>
            <a:ext cx="8229600" cy="3072395"/>
          </a:xfrm>
        </p:spPr>
        <p:txBody>
          <a:bodyPr>
            <a:normAutofit fontScale="92500" lnSpcReduction="20000"/>
          </a:bodyPr>
          <a:lstStyle/>
          <a:p>
            <a:pPr marL="0" indent="0" algn="just">
              <a:buNone/>
            </a:pPr>
            <a:r>
              <a:rPr lang="en-US" b="1" dirty="0" smtClean="0"/>
              <a:t>Delayed Investment example: </a:t>
            </a:r>
            <a:r>
              <a:rPr lang="en-US" dirty="0" smtClean="0"/>
              <a:t>John Star, a retired CEO, is offered a $1 million “how I did it” book deal. The publisher will pay $1 million upfront and John estimates that it will take him three years to write the book. The time he spends writing will cause him to forgo alternative sources of income amounting to $500,000 per year. John estimates his opportunity cost of capital to be 10%.</a:t>
            </a:r>
            <a:endParaRPr lang="en-US" b="1" dirty="0"/>
          </a:p>
        </p:txBody>
      </p:sp>
      <p:sp>
        <p:nvSpPr>
          <p:cNvPr id="4" name="Content Placeholder 2"/>
          <p:cNvSpPr txBox="1">
            <a:spLocks/>
          </p:cNvSpPr>
          <p:nvPr/>
        </p:nvSpPr>
        <p:spPr>
          <a:xfrm>
            <a:off x="610206" y="4987637"/>
            <a:ext cx="8229600" cy="71907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a:buNone/>
            </a:pPr>
            <a:r>
              <a:rPr lang="en-US" b="1" dirty="0" smtClean="0"/>
              <a:t>The NPV of Star’s investment opportunity:</a:t>
            </a:r>
          </a:p>
          <a:p>
            <a:pPr marL="0" indent="0" algn="just">
              <a:buFont typeface="Arial"/>
              <a:buNone/>
            </a:pPr>
            <a:endParaRPr lang="en-US" b="1" dirty="0"/>
          </a:p>
        </p:txBody>
      </p:sp>
      <p:pic>
        <p:nvPicPr>
          <p:cNvPr id="6" name="Picture 5"/>
          <p:cNvPicPr>
            <a:picLocks noChangeAspect="1"/>
          </p:cNvPicPr>
          <p:nvPr/>
        </p:nvPicPr>
        <p:blipFill>
          <a:blip r:embed="rId2"/>
          <a:stretch>
            <a:fillRect/>
          </a:stretch>
        </p:blipFill>
        <p:spPr>
          <a:xfrm>
            <a:off x="1967415" y="5706713"/>
            <a:ext cx="4635500" cy="850900"/>
          </a:xfrm>
          <a:prstGeom prst="rect">
            <a:avLst/>
          </a:prstGeom>
        </p:spPr>
      </p:pic>
    </p:spTree>
    <p:extLst>
      <p:ext uri="{BB962C8B-B14F-4D97-AF65-F5344CB8AC3E}">
        <p14:creationId xmlns:p14="http://schemas.microsoft.com/office/powerpoint/2010/main" val="1628519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Limitations of the IRR Rule</a:t>
            </a:r>
            <a:endParaRPr lang="en-US" dirty="0">
              <a:solidFill>
                <a:srgbClr val="00B0F0"/>
              </a:solidFill>
            </a:endParaRPr>
          </a:p>
        </p:txBody>
      </p:sp>
      <p:sp>
        <p:nvSpPr>
          <p:cNvPr id="4" name="Content Placeholder 2"/>
          <p:cNvSpPr txBox="1">
            <a:spLocks/>
          </p:cNvSpPr>
          <p:nvPr/>
        </p:nvSpPr>
        <p:spPr>
          <a:xfrm>
            <a:off x="457200" y="1360974"/>
            <a:ext cx="8229600" cy="76497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a:buNone/>
            </a:pPr>
            <a:r>
              <a:rPr lang="en-US" b="1" dirty="0" smtClean="0"/>
              <a:t>The IRR of Star’s investment opportunity:</a:t>
            </a:r>
            <a:endParaRPr lang="en-US" b="1" dirty="0"/>
          </a:p>
        </p:txBody>
      </p:sp>
      <p:sp>
        <p:nvSpPr>
          <p:cNvPr id="6" name="Content Placeholder 2"/>
          <p:cNvSpPr txBox="1">
            <a:spLocks/>
          </p:cNvSpPr>
          <p:nvPr/>
        </p:nvSpPr>
        <p:spPr>
          <a:xfrm>
            <a:off x="402661" y="4457219"/>
            <a:ext cx="8229600" cy="224902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a:buNone/>
            </a:pPr>
            <a:r>
              <a:rPr lang="en-US" dirty="0" smtClean="0"/>
              <a:t>The IRR is higher than the cost of capital yet the project is not worth taking. For most investment opportunities expenses occur initially and cash is received later and a higher rate is better. In this case it is the opposite (like when one borrows money) – a </a:t>
            </a:r>
            <a:r>
              <a:rPr lang="en-US" b="1" dirty="0" smtClean="0"/>
              <a:t>lower</a:t>
            </a:r>
            <a:r>
              <a:rPr lang="en-US" dirty="0" smtClean="0"/>
              <a:t> rate is better</a:t>
            </a:r>
            <a:endParaRPr lang="en-US" dirty="0"/>
          </a:p>
        </p:txBody>
      </p:sp>
      <p:pic>
        <p:nvPicPr>
          <p:cNvPr id="5" name="Picture 4"/>
          <p:cNvPicPr>
            <a:picLocks noChangeAspect="1"/>
          </p:cNvPicPr>
          <p:nvPr/>
        </p:nvPicPr>
        <p:blipFill>
          <a:blip r:embed="rId2"/>
          <a:stretch>
            <a:fillRect/>
          </a:stretch>
        </p:blipFill>
        <p:spPr>
          <a:xfrm>
            <a:off x="2413000" y="2125948"/>
            <a:ext cx="4305300" cy="2044700"/>
          </a:xfrm>
          <a:prstGeom prst="rect">
            <a:avLst/>
          </a:prstGeom>
        </p:spPr>
      </p:pic>
    </p:spTree>
    <p:extLst>
      <p:ext uri="{BB962C8B-B14F-4D97-AF65-F5344CB8AC3E}">
        <p14:creationId xmlns:p14="http://schemas.microsoft.com/office/powerpoint/2010/main" val="1023824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00B0F0"/>
                </a:solidFill>
              </a:rPr>
              <a:t>IRR and NPV for the </a:t>
            </a:r>
            <a:br>
              <a:rPr lang="en-US" sz="3200" dirty="0" smtClean="0">
                <a:solidFill>
                  <a:srgbClr val="00B0F0"/>
                </a:solidFill>
              </a:rPr>
            </a:br>
            <a:r>
              <a:rPr lang="en-US" sz="3200" dirty="0" smtClean="0">
                <a:solidFill>
                  <a:srgbClr val="00B0F0"/>
                </a:solidFill>
              </a:rPr>
              <a:t>“Delayed Investments” Example</a:t>
            </a:r>
            <a:endParaRPr lang="en-US" sz="3200" dirty="0">
              <a:solidFill>
                <a:srgbClr val="00B0F0"/>
              </a:solidFill>
            </a:endParaRPr>
          </a:p>
        </p:txBody>
      </p:sp>
      <p:pic>
        <p:nvPicPr>
          <p:cNvPr id="4" name="Picture 4" descr="BD_06F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1871200"/>
            <a:ext cx="6292850" cy="45005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81872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Limitations of the IRR Rule</a:t>
            </a:r>
            <a:endParaRPr lang="en-US" dirty="0">
              <a:solidFill>
                <a:srgbClr val="00B0F0"/>
              </a:solidFill>
            </a:endParaRPr>
          </a:p>
        </p:txBody>
      </p:sp>
      <p:sp>
        <p:nvSpPr>
          <p:cNvPr id="3" name="Content Placeholder 2"/>
          <p:cNvSpPr>
            <a:spLocks noGrp="1"/>
          </p:cNvSpPr>
          <p:nvPr>
            <p:ph idx="1"/>
          </p:nvPr>
        </p:nvSpPr>
        <p:spPr>
          <a:xfrm>
            <a:off x="457200" y="1609251"/>
            <a:ext cx="8229600" cy="3072395"/>
          </a:xfrm>
        </p:spPr>
        <p:txBody>
          <a:bodyPr>
            <a:normAutofit/>
          </a:bodyPr>
          <a:lstStyle/>
          <a:p>
            <a:pPr marL="0" indent="0" algn="just">
              <a:buNone/>
            </a:pPr>
            <a:r>
              <a:rPr lang="en-US" b="1" dirty="0" smtClean="0"/>
              <a:t>Multiple IRRs Example: </a:t>
            </a:r>
            <a:r>
              <a:rPr lang="en-US" dirty="0" smtClean="0"/>
              <a:t>The publisher has agreed to make royalty payments of $20,000 per year forever, starting once the book is published in three years. Now, should John accept the offer? </a:t>
            </a:r>
            <a:endParaRPr lang="en-US" b="1" dirty="0"/>
          </a:p>
        </p:txBody>
      </p:sp>
      <p:sp>
        <p:nvSpPr>
          <p:cNvPr id="4" name="Content Placeholder 2"/>
          <p:cNvSpPr txBox="1">
            <a:spLocks/>
          </p:cNvSpPr>
          <p:nvPr/>
        </p:nvSpPr>
        <p:spPr>
          <a:xfrm>
            <a:off x="610206" y="4434478"/>
            <a:ext cx="8229600" cy="719076"/>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a:buNone/>
            </a:pPr>
            <a:r>
              <a:rPr lang="en-US" b="1" dirty="0" smtClean="0"/>
              <a:t>The NPV of the modified investment opportunity:</a:t>
            </a:r>
          </a:p>
          <a:p>
            <a:pPr marL="0" indent="0" algn="just">
              <a:buFont typeface="Arial"/>
              <a:buNone/>
            </a:pPr>
            <a:endParaRPr lang="en-US" b="1" dirty="0"/>
          </a:p>
        </p:txBody>
      </p:sp>
      <p:pic>
        <p:nvPicPr>
          <p:cNvPr id="5" name="Picture 4"/>
          <p:cNvPicPr>
            <a:picLocks noChangeAspect="1"/>
          </p:cNvPicPr>
          <p:nvPr/>
        </p:nvPicPr>
        <p:blipFill>
          <a:blip r:embed="rId2"/>
          <a:stretch>
            <a:fillRect/>
          </a:stretch>
        </p:blipFill>
        <p:spPr>
          <a:xfrm>
            <a:off x="1501680" y="5209738"/>
            <a:ext cx="2260600" cy="1422400"/>
          </a:xfrm>
          <a:prstGeom prst="rect">
            <a:avLst/>
          </a:prstGeom>
        </p:spPr>
      </p:pic>
      <p:pic>
        <p:nvPicPr>
          <p:cNvPr id="7" name="Picture 6"/>
          <p:cNvPicPr>
            <a:picLocks noChangeAspect="1"/>
          </p:cNvPicPr>
          <p:nvPr/>
        </p:nvPicPr>
        <p:blipFill>
          <a:blip r:embed="rId3"/>
          <a:stretch>
            <a:fillRect/>
          </a:stretch>
        </p:blipFill>
        <p:spPr>
          <a:xfrm>
            <a:off x="4687129" y="5209738"/>
            <a:ext cx="2387600" cy="1485900"/>
          </a:xfrm>
          <a:prstGeom prst="rect">
            <a:avLst/>
          </a:prstGeom>
        </p:spPr>
      </p:pic>
    </p:spTree>
    <p:extLst>
      <p:ext uri="{BB962C8B-B14F-4D97-AF65-F5344CB8AC3E}">
        <p14:creationId xmlns:p14="http://schemas.microsoft.com/office/powerpoint/2010/main" val="2004830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00B0F0"/>
                </a:solidFill>
              </a:rPr>
              <a:t>IRR and NPV for the</a:t>
            </a:r>
            <a:br>
              <a:rPr lang="en-US" sz="3200" dirty="0" smtClean="0">
                <a:solidFill>
                  <a:srgbClr val="00B0F0"/>
                </a:solidFill>
              </a:rPr>
            </a:br>
            <a:r>
              <a:rPr lang="en-US" sz="3200" dirty="0" smtClean="0">
                <a:solidFill>
                  <a:srgbClr val="00B0F0"/>
                </a:solidFill>
              </a:rPr>
              <a:t>“Multiple IRRs” Example</a:t>
            </a:r>
            <a:endParaRPr lang="en-US" sz="3200" dirty="0">
              <a:solidFill>
                <a:srgbClr val="00B0F0"/>
              </a:solidFill>
            </a:endParaRPr>
          </a:p>
        </p:txBody>
      </p:sp>
      <p:pic>
        <p:nvPicPr>
          <p:cNvPr id="5" name="Picture 4" descr="BD_06F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450" y="1495938"/>
            <a:ext cx="6254750" cy="44069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8690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outline</a:t>
            </a:r>
            <a:endParaRPr lang="en-US" dirty="0">
              <a:solidFill>
                <a:srgbClr val="00B0F0"/>
              </a:solidFill>
            </a:endParaRPr>
          </a:p>
        </p:txBody>
      </p:sp>
      <p:sp>
        <p:nvSpPr>
          <p:cNvPr id="3" name="Content Placeholder 2"/>
          <p:cNvSpPr>
            <a:spLocks noGrp="1"/>
          </p:cNvSpPr>
          <p:nvPr>
            <p:ph idx="1"/>
          </p:nvPr>
        </p:nvSpPr>
        <p:spPr/>
        <p:txBody>
          <a:bodyPr>
            <a:normAutofit/>
          </a:bodyPr>
          <a:lstStyle/>
          <a:p>
            <a:r>
              <a:rPr lang="en-US" dirty="0" smtClean="0"/>
              <a:t>Decision rules for </a:t>
            </a:r>
            <a:r>
              <a:rPr lang="en-US" i="1" dirty="0" smtClean="0"/>
              <a:t>stand-alone</a:t>
            </a:r>
            <a:r>
              <a:rPr lang="en-US" dirty="0" smtClean="0"/>
              <a:t> projects</a:t>
            </a:r>
          </a:p>
          <a:p>
            <a:pPr lvl="1"/>
            <a:r>
              <a:rPr lang="en-US" dirty="0" smtClean="0"/>
              <a:t>NPV, Payback, IRR, EVA</a:t>
            </a:r>
          </a:p>
          <a:p>
            <a:r>
              <a:rPr lang="en-US" dirty="0" smtClean="0"/>
              <a:t>Decision rules for mutually exclusive investment opportunities</a:t>
            </a:r>
          </a:p>
          <a:p>
            <a:r>
              <a:rPr lang="en-US" dirty="0" smtClean="0"/>
              <a:t>Project selection with resource constraints</a:t>
            </a:r>
          </a:p>
          <a:p>
            <a:pPr lvl="1"/>
            <a:r>
              <a:rPr lang="en-US" dirty="0" smtClean="0"/>
              <a:t>Profitability index</a:t>
            </a:r>
          </a:p>
          <a:p>
            <a:r>
              <a:rPr lang="en-US" dirty="0" smtClean="0"/>
              <a:t>Practice questions</a:t>
            </a:r>
          </a:p>
          <a:p>
            <a:r>
              <a:rPr lang="en-US" dirty="0" smtClean="0"/>
              <a:t>Appendix (EVA with depreciation)</a:t>
            </a:r>
          </a:p>
        </p:txBody>
      </p:sp>
    </p:spTree>
    <p:extLst>
      <p:ext uri="{BB962C8B-B14F-4D97-AF65-F5344CB8AC3E}">
        <p14:creationId xmlns:p14="http://schemas.microsoft.com/office/powerpoint/2010/main" val="1441389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Economic Value Added</a:t>
            </a:r>
            <a:endParaRPr lang="en-US" dirty="0">
              <a:solidFill>
                <a:srgbClr val="00B0F0"/>
              </a:solidFill>
            </a:endParaRPr>
          </a:p>
        </p:txBody>
      </p:sp>
      <p:sp>
        <p:nvSpPr>
          <p:cNvPr id="3" name="Content Placeholder 2"/>
          <p:cNvSpPr>
            <a:spLocks noGrp="1"/>
          </p:cNvSpPr>
          <p:nvPr>
            <p:ph idx="1"/>
          </p:nvPr>
        </p:nvSpPr>
        <p:spPr>
          <a:xfrm>
            <a:off x="457200" y="1609251"/>
            <a:ext cx="8229600" cy="4938933"/>
          </a:xfrm>
        </p:spPr>
        <p:txBody>
          <a:bodyPr>
            <a:normAutofit fontScale="70000" lnSpcReduction="20000"/>
          </a:bodyPr>
          <a:lstStyle/>
          <a:p>
            <a:pPr marL="0" indent="0" algn="just">
              <a:buNone/>
            </a:pPr>
            <a:r>
              <a:rPr lang="en-US" b="1" dirty="0" smtClean="0"/>
              <a:t>The Economic Value Added concept: </a:t>
            </a:r>
          </a:p>
          <a:p>
            <a:pPr marL="0" indent="0" algn="just">
              <a:buNone/>
            </a:pPr>
            <a:r>
              <a:rPr lang="en-US" dirty="0" smtClean="0"/>
              <a:t>While NPV tells us whether an investment is a good idea or not at the time of investment it does not indicate performance </a:t>
            </a:r>
            <a:r>
              <a:rPr lang="en-US" u="sng" dirty="0" smtClean="0"/>
              <a:t>overtime</a:t>
            </a:r>
            <a:r>
              <a:rPr lang="en-US" dirty="0" smtClean="0"/>
              <a:t> the EVA does exactly that.</a:t>
            </a:r>
            <a:endParaRPr lang="en-US" u="sng" dirty="0" smtClean="0"/>
          </a:p>
          <a:p>
            <a:pPr marL="0" indent="0" algn="just">
              <a:buNone/>
            </a:pPr>
            <a:endParaRPr lang="en-US" dirty="0"/>
          </a:p>
          <a:p>
            <a:pPr marL="0" indent="0" algn="just">
              <a:buNone/>
            </a:pPr>
            <a:r>
              <a:rPr lang="en-US" b="1" dirty="0" smtClean="0"/>
              <a:t>Calculating EVA: </a:t>
            </a:r>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r>
              <a:rPr lang="en-US" dirty="0" smtClean="0"/>
              <a:t>Where</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b="1" dirty="0" smtClean="0"/>
              <a:t>.</a:t>
            </a:r>
          </a:p>
        </p:txBody>
      </p:sp>
      <p:graphicFrame>
        <p:nvGraphicFramePr>
          <p:cNvPr id="5" name="Object 4"/>
          <p:cNvGraphicFramePr>
            <a:graphicFrameLocks noChangeAspect="1"/>
          </p:cNvGraphicFramePr>
          <p:nvPr>
            <p:extLst>
              <p:ext uri="{D42A27DB-BD31-4B8C-83A1-F6EECF244321}">
                <p14:modId xmlns:p14="http://schemas.microsoft.com/office/powerpoint/2010/main" val="254787708"/>
              </p:ext>
            </p:extLst>
          </p:nvPr>
        </p:nvGraphicFramePr>
        <p:xfrm>
          <a:off x="1343862" y="3765063"/>
          <a:ext cx="6852521" cy="527117"/>
        </p:xfrm>
        <a:graphic>
          <a:graphicData uri="http://schemas.openxmlformats.org/presentationml/2006/ole">
            <mc:AlternateContent xmlns:mc="http://schemas.openxmlformats.org/markup-compatibility/2006">
              <mc:Choice xmlns:v="urn:schemas-microsoft-com:vml" Requires="v">
                <p:oleObj spid="_x0000_s1203" name="Equation" r:id="rId3" imgW="2806700" imgH="215900" progId="Equation.3">
                  <p:embed/>
                </p:oleObj>
              </mc:Choice>
              <mc:Fallback>
                <p:oleObj name="Equation" r:id="rId3" imgW="2806700" imgH="215900" progId="Equation.3">
                  <p:embed/>
                  <p:pic>
                    <p:nvPicPr>
                      <p:cNvPr id="0" name=""/>
                      <p:cNvPicPr/>
                      <p:nvPr/>
                    </p:nvPicPr>
                    <p:blipFill>
                      <a:blip r:embed="rId4"/>
                      <a:stretch>
                        <a:fillRect/>
                      </a:stretch>
                    </p:blipFill>
                    <p:spPr>
                      <a:xfrm>
                        <a:off x="1343862" y="3765063"/>
                        <a:ext cx="6852521" cy="52711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83940134"/>
              </p:ext>
            </p:extLst>
          </p:nvPr>
        </p:nvGraphicFramePr>
        <p:xfrm>
          <a:off x="2274888" y="5049838"/>
          <a:ext cx="4991100" cy="527050"/>
        </p:xfrm>
        <a:graphic>
          <a:graphicData uri="http://schemas.openxmlformats.org/presentationml/2006/ole">
            <mc:AlternateContent xmlns:mc="http://schemas.openxmlformats.org/markup-compatibility/2006">
              <mc:Choice xmlns:v="urn:schemas-microsoft-com:vml" Requires="v">
                <p:oleObj spid="_x0000_s1204" name="Equation" r:id="rId5" imgW="2044700" imgH="215900" progId="Equation.3">
                  <p:embed/>
                </p:oleObj>
              </mc:Choice>
              <mc:Fallback>
                <p:oleObj name="Equation" r:id="rId5" imgW="2044700" imgH="215900" progId="Equation.3">
                  <p:embed/>
                  <p:pic>
                    <p:nvPicPr>
                      <p:cNvPr id="0" name=""/>
                      <p:cNvPicPr/>
                      <p:nvPr/>
                    </p:nvPicPr>
                    <p:blipFill>
                      <a:blip r:embed="rId6"/>
                      <a:stretch>
                        <a:fillRect/>
                      </a:stretch>
                    </p:blipFill>
                    <p:spPr>
                      <a:xfrm>
                        <a:off x="2274888" y="5049838"/>
                        <a:ext cx="4991100" cy="52705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67142967"/>
              </p:ext>
            </p:extLst>
          </p:nvPr>
        </p:nvGraphicFramePr>
        <p:xfrm>
          <a:off x="1690688" y="6021388"/>
          <a:ext cx="6697662" cy="527050"/>
        </p:xfrm>
        <a:graphic>
          <a:graphicData uri="http://schemas.openxmlformats.org/presentationml/2006/ole">
            <mc:AlternateContent xmlns:mc="http://schemas.openxmlformats.org/markup-compatibility/2006">
              <mc:Choice xmlns:v="urn:schemas-microsoft-com:vml" Requires="v">
                <p:oleObj spid="_x0000_s1205" name="Equation" r:id="rId7" imgW="2743200" imgH="215900" progId="Equation.3">
                  <p:embed/>
                </p:oleObj>
              </mc:Choice>
              <mc:Fallback>
                <p:oleObj name="Equation" r:id="rId7" imgW="2743200" imgH="215900" progId="Equation.3">
                  <p:embed/>
                  <p:pic>
                    <p:nvPicPr>
                      <p:cNvPr id="0" name=""/>
                      <p:cNvPicPr/>
                      <p:nvPr/>
                    </p:nvPicPr>
                    <p:blipFill>
                      <a:blip r:embed="rId8"/>
                      <a:stretch>
                        <a:fillRect/>
                      </a:stretch>
                    </p:blipFill>
                    <p:spPr>
                      <a:xfrm>
                        <a:off x="1690688" y="6021388"/>
                        <a:ext cx="6697662" cy="527050"/>
                      </a:xfrm>
                      <a:prstGeom prst="rect">
                        <a:avLst/>
                      </a:prstGeom>
                    </p:spPr>
                  </p:pic>
                </p:oleObj>
              </mc:Fallback>
            </mc:AlternateContent>
          </a:graphicData>
        </a:graphic>
      </p:graphicFrame>
    </p:spTree>
    <p:extLst>
      <p:ext uri="{BB962C8B-B14F-4D97-AF65-F5344CB8AC3E}">
        <p14:creationId xmlns:p14="http://schemas.microsoft.com/office/powerpoint/2010/main" val="2279507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The EVA Rule</a:t>
            </a:r>
            <a:endParaRPr lang="en-US" dirty="0">
              <a:solidFill>
                <a:srgbClr val="00B0F0"/>
              </a:solidFill>
            </a:endParaRPr>
          </a:p>
        </p:txBody>
      </p:sp>
      <p:sp>
        <p:nvSpPr>
          <p:cNvPr id="3" name="Content Placeholder 2"/>
          <p:cNvSpPr>
            <a:spLocks noGrp="1"/>
          </p:cNvSpPr>
          <p:nvPr>
            <p:ph idx="1"/>
          </p:nvPr>
        </p:nvSpPr>
        <p:spPr>
          <a:xfrm>
            <a:off x="457200" y="1609251"/>
            <a:ext cx="8229600" cy="4938933"/>
          </a:xfrm>
        </p:spPr>
        <p:txBody>
          <a:bodyPr>
            <a:normAutofit fontScale="92500" lnSpcReduction="20000"/>
          </a:bodyPr>
          <a:lstStyle/>
          <a:p>
            <a:pPr marL="0" indent="0" algn="just">
              <a:buNone/>
            </a:pPr>
            <a:r>
              <a:rPr lang="en-US" b="1" dirty="0" smtClean="0"/>
              <a:t>The EVA Rule</a:t>
            </a:r>
          </a:p>
          <a:p>
            <a:pPr marL="0" indent="0" algn="just">
              <a:buNone/>
            </a:pPr>
            <a:r>
              <a:rPr lang="en-US" dirty="0" smtClean="0"/>
              <a:t>Accept all projects for which the present value of EVAs is positive.</a:t>
            </a:r>
          </a:p>
          <a:p>
            <a:pPr marL="0" indent="0" algn="just">
              <a:buNone/>
            </a:pPr>
            <a:endParaRPr lang="en-US" u="sng" dirty="0"/>
          </a:p>
          <a:p>
            <a:pPr marL="0" indent="0" algn="just">
              <a:buNone/>
            </a:pPr>
            <a:r>
              <a:rPr lang="en-US" b="1" i="1" dirty="0" smtClean="0">
                <a:solidFill>
                  <a:srgbClr val="00B0F0"/>
                </a:solidFill>
              </a:rPr>
              <a:t>The EVA and NPV rules yield the exact same result</a:t>
            </a:r>
          </a:p>
          <a:p>
            <a:pPr marL="0" indent="0" algn="just">
              <a:buNone/>
            </a:pPr>
            <a:endParaRPr lang="en-US" dirty="0"/>
          </a:p>
          <a:p>
            <a:pPr marL="0" indent="0" algn="just">
              <a:buNone/>
            </a:pPr>
            <a:r>
              <a:rPr lang="en-US" b="1" dirty="0" smtClean="0"/>
              <a:t>Example:</a:t>
            </a:r>
            <a:r>
              <a:rPr lang="en-US" dirty="0" smtClean="0"/>
              <a:t> What is the EVA of FFF's fertilizer opportunity, which required an upfront investment of $250 million, and had a benefit of $35 million each year. Is it a good investment according to the EVA rule (suppose that the capital lasts forever - zero depreciation)?</a:t>
            </a:r>
            <a:endParaRPr lang="en-US" b="1" dirty="0" smtClean="0"/>
          </a:p>
        </p:txBody>
      </p:sp>
    </p:spTree>
    <p:extLst>
      <p:ext uri="{BB962C8B-B14F-4D97-AF65-F5344CB8AC3E}">
        <p14:creationId xmlns:p14="http://schemas.microsoft.com/office/powerpoint/2010/main" val="1678118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EVA for the FFF Project</a:t>
            </a:r>
            <a:endParaRPr lang="en-US" dirty="0">
              <a:solidFill>
                <a:srgbClr val="00B0F0"/>
              </a:solidFill>
            </a:endParaRPr>
          </a:p>
        </p:txBody>
      </p:sp>
      <p:pic>
        <p:nvPicPr>
          <p:cNvPr id="3" name="Picture 2"/>
          <p:cNvPicPr>
            <a:picLocks noChangeAspect="1"/>
          </p:cNvPicPr>
          <p:nvPr/>
        </p:nvPicPr>
        <p:blipFill>
          <a:blip r:embed="rId2"/>
          <a:stretch>
            <a:fillRect/>
          </a:stretch>
        </p:blipFill>
        <p:spPr>
          <a:xfrm>
            <a:off x="2081049" y="1566949"/>
            <a:ext cx="5161236" cy="4762413"/>
          </a:xfrm>
          <a:prstGeom prst="rect">
            <a:avLst/>
          </a:prstGeom>
        </p:spPr>
      </p:pic>
    </p:spTree>
    <p:extLst>
      <p:ext uri="{BB962C8B-B14F-4D97-AF65-F5344CB8AC3E}">
        <p14:creationId xmlns:p14="http://schemas.microsoft.com/office/powerpoint/2010/main" val="1041778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8964"/>
            <a:ext cx="8229600" cy="1143000"/>
          </a:xfrm>
        </p:spPr>
        <p:txBody>
          <a:bodyPr>
            <a:normAutofit fontScale="90000"/>
          </a:bodyPr>
          <a:lstStyle/>
          <a:p>
            <a:r>
              <a:rPr lang="en-US" dirty="0" smtClean="0"/>
              <a:t>Mutually Exclusive Investment Opportunities</a:t>
            </a:r>
            <a:endParaRPr lang="en-US" dirty="0"/>
          </a:p>
        </p:txBody>
      </p:sp>
    </p:spTree>
    <p:extLst>
      <p:ext uri="{BB962C8B-B14F-4D97-AF65-F5344CB8AC3E}">
        <p14:creationId xmlns:p14="http://schemas.microsoft.com/office/powerpoint/2010/main" val="1538587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92881"/>
            <a:ext cx="8229600" cy="6065574"/>
          </a:xfrm>
        </p:spPr>
        <p:txBody>
          <a:bodyPr>
            <a:normAutofit fontScale="92500"/>
          </a:bodyPr>
          <a:lstStyle/>
          <a:p>
            <a:pPr marL="0" indent="0" algn="just">
              <a:buNone/>
            </a:pPr>
            <a:r>
              <a:rPr lang="en-US" sz="3600" dirty="0" smtClean="0">
                <a:solidFill>
                  <a:srgbClr val="00B0F0"/>
                </a:solidFill>
              </a:rPr>
              <a:t>What movie to watch tonight?</a:t>
            </a:r>
          </a:p>
          <a:p>
            <a:pPr marL="0" indent="0" algn="just">
              <a:buNone/>
            </a:pPr>
            <a:endParaRPr lang="en-US" sz="3600" dirty="0">
              <a:solidFill>
                <a:srgbClr val="00B0F0"/>
              </a:solidFill>
            </a:endParaRPr>
          </a:p>
          <a:p>
            <a:pPr marL="0" indent="0" algn="just">
              <a:buNone/>
            </a:pPr>
            <a:endParaRPr lang="en-US" sz="3600" dirty="0" smtClean="0">
              <a:solidFill>
                <a:srgbClr val="00B0F0"/>
              </a:solidFill>
            </a:endParaRPr>
          </a:p>
          <a:p>
            <a:pPr marL="0" indent="0" algn="just">
              <a:buNone/>
            </a:pPr>
            <a:endParaRPr lang="en-US" sz="3600" dirty="0">
              <a:solidFill>
                <a:srgbClr val="00B0F0"/>
              </a:solidFill>
            </a:endParaRPr>
          </a:p>
          <a:p>
            <a:pPr marL="0" indent="0" algn="just">
              <a:buNone/>
            </a:pPr>
            <a:endParaRPr lang="en-US" sz="3600" dirty="0" smtClean="0">
              <a:solidFill>
                <a:srgbClr val="00B0F0"/>
              </a:solidFill>
            </a:endParaRPr>
          </a:p>
          <a:p>
            <a:pPr marL="0" indent="0" algn="just">
              <a:buNone/>
            </a:pPr>
            <a:endParaRPr lang="en-US" sz="3600" dirty="0">
              <a:solidFill>
                <a:srgbClr val="00B0F0"/>
              </a:solidFill>
            </a:endParaRPr>
          </a:p>
          <a:p>
            <a:pPr marL="0" indent="0" algn="just">
              <a:buNone/>
            </a:pPr>
            <a:endParaRPr lang="en-US" sz="3600" dirty="0" smtClean="0">
              <a:solidFill>
                <a:srgbClr val="00B0F0"/>
              </a:solidFill>
            </a:endParaRPr>
          </a:p>
          <a:p>
            <a:pPr marL="0" indent="0" algn="just">
              <a:buNone/>
            </a:pPr>
            <a:endParaRPr lang="en-US" sz="3600" dirty="0" smtClean="0"/>
          </a:p>
          <a:p>
            <a:pPr marL="0" indent="0" algn="just">
              <a:buNone/>
            </a:pPr>
            <a:r>
              <a:rPr lang="en-US" sz="3600" dirty="0" smtClean="0"/>
              <a:t>Mutually exclusive as we cannot watch both but rather must decide on one or the other.</a:t>
            </a:r>
          </a:p>
          <a:p>
            <a:pPr marL="0" indent="0" algn="just">
              <a:buNone/>
            </a:pPr>
            <a:endParaRPr lang="en-US" dirty="0"/>
          </a:p>
          <a:p>
            <a:pPr marL="0" indent="0" algn="just">
              <a:buNone/>
            </a:pPr>
            <a:endParaRPr lang="en-US" dirty="0" smtClean="0"/>
          </a:p>
          <a:p>
            <a:pPr marL="0" indent="0" algn="just">
              <a:buNone/>
            </a:pPr>
            <a:endParaRPr lang="en-US" b="1" dirty="0"/>
          </a:p>
          <a:p>
            <a:pPr marL="0" indent="0" algn="just">
              <a:buNone/>
            </a:pPr>
            <a:endParaRPr lang="en-US" b="1" dirty="0" smtClean="0"/>
          </a:p>
        </p:txBody>
      </p:sp>
      <p:pic>
        <p:nvPicPr>
          <p:cNvPr id="6" name="Picture 5"/>
          <p:cNvPicPr>
            <a:picLocks noChangeAspect="1"/>
          </p:cNvPicPr>
          <p:nvPr/>
        </p:nvPicPr>
        <p:blipFill>
          <a:blip r:embed="rId2"/>
          <a:stretch>
            <a:fillRect/>
          </a:stretch>
        </p:blipFill>
        <p:spPr>
          <a:xfrm>
            <a:off x="1259458" y="2207173"/>
            <a:ext cx="1722588" cy="2551684"/>
          </a:xfrm>
          <a:prstGeom prst="rect">
            <a:avLst/>
          </a:prstGeom>
        </p:spPr>
      </p:pic>
      <p:pic>
        <p:nvPicPr>
          <p:cNvPr id="7" name="Picture 6"/>
          <p:cNvPicPr>
            <a:picLocks noChangeAspect="1"/>
          </p:cNvPicPr>
          <p:nvPr/>
        </p:nvPicPr>
        <p:blipFill>
          <a:blip r:embed="rId3"/>
          <a:stretch>
            <a:fillRect/>
          </a:stretch>
        </p:blipFill>
        <p:spPr>
          <a:xfrm>
            <a:off x="5987527" y="2207173"/>
            <a:ext cx="2347733" cy="1760800"/>
          </a:xfrm>
          <a:prstGeom prst="rect">
            <a:avLst/>
          </a:prstGeom>
        </p:spPr>
      </p:pic>
      <p:pic>
        <p:nvPicPr>
          <p:cNvPr id="8" name="Picture 7"/>
          <p:cNvPicPr>
            <a:picLocks noChangeAspect="1"/>
          </p:cNvPicPr>
          <p:nvPr/>
        </p:nvPicPr>
        <p:blipFill>
          <a:blip r:embed="rId4"/>
          <a:stretch>
            <a:fillRect/>
          </a:stretch>
        </p:blipFill>
        <p:spPr>
          <a:xfrm>
            <a:off x="3940187" y="3087573"/>
            <a:ext cx="1572111" cy="1567580"/>
          </a:xfrm>
          <a:prstGeom prst="rect">
            <a:avLst/>
          </a:prstGeom>
        </p:spPr>
      </p:pic>
    </p:spTree>
    <p:extLst>
      <p:ext uri="{BB962C8B-B14F-4D97-AF65-F5344CB8AC3E}">
        <p14:creationId xmlns:p14="http://schemas.microsoft.com/office/powerpoint/2010/main" val="984013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B0F0"/>
                </a:solidFill>
              </a:rPr>
              <a:t>Comparing Two Projects of Same Size</a:t>
            </a:r>
            <a:endParaRPr lang="en-US" dirty="0">
              <a:solidFill>
                <a:srgbClr val="00B0F0"/>
              </a:solidFill>
            </a:endParaRPr>
          </a:p>
        </p:txBody>
      </p:sp>
      <p:sp>
        <p:nvSpPr>
          <p:cNvPr id="3" name="Content Placeholder 2"/>
          <p:cNvSpPr>
            <a:spLocks noGrp="1"/>
          </p:cNvSpPr>
          <p:nvPr>
            <p:ph idx="1"/>
          </p:nvPr>
        </p:nvSpPr>
        <p:spPr>
          <a:xfrm>
            <a:off x="457200" y="1609250"/>
            <a:ext cx="8229600" cy="4865121"/>
          </a:xfrm>
        </p:spPr>
        <p:txBody>
          <a:bodyPr>
            <a:normAutofit fontScale="77500" lnSpcReduction="20000"/>
          </a:bodyPr>
          <a:lstStyle/>
          <a:p>
            <a:pPr marL="0" indent="0" algn="just">
              <a:buNone/>
            </a:pPr>
            <a:r>
              <a:rPr lang="en-US" dirty="0" smtClean="0"/>
              <a:t>Don is evaluating two investment opportunities. </a:t>
            </a:r>
          </a:p>
          <a:p>
            <a:pPr marL="0" indent="0" algn="just">
              <a:buNone/>
            </a:pPr>
            <a:endParaRPr lang="en-US" dirty="0" smtClean="0"/>
          </a:p>
          <a:p>
            <a:pPr algn="just"/>
            <a:r>
              <a:rPr lang="en-US" dirty="0" smtClean="0"/>
              <a:t>If he went into business with his girlfriend, he would need to invest $1000 and the business would generate incremental  cash flows of $1100 per year, declining at 10% forever. </a:t>
            </a:r>
          </a:p>
          <a:p>
            <a:pPr algn="just"/>
            <a:r>
              <a:rPr lang="en-US" dirty="0" smtClean="0"/>
              <a:t>Alternatively, Don could start a single-machine Laundromat. The washer and dryer cost a total of $1000 and will generate $400 per year, declining at 20% per year forever. </a:t>
            </a:r>
          </a:p>
          <a:p>
            <a:pPr marL="0" indent="0" algn="just">
              <a:buNone/>
            </a:pPr>
            <a:endParaRPr lang="en-US" dirty="0"/>
          </a:p>
          <a:p>
            <a:pPr marL="0" indent="0" algn="just">
              <a:buNone/>
            </a:pPr>
            <a:r>
              <a:rPr lang="en-US" dirty="0" smtClean="0"/>
              <a:t>The opportunity cost of capital is 12% and both will require all of Don’s time. Don must choose between the two. Which Investment opportunity should Don choose?</a:t>
            </a:r>
          </a:p>
        </p:txBody>
      </p:sp>
    </p:spTree>
    <p:extLst>
      <p:ext uri="{BB962C8B-B14F-4D97-AF65-F5344CB8AC3E}">
        <p14:creationId xmlns:p14="http://schemas.microsoft.com/office/powerpoint/2010/main" val="2780222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Comparing Two Projects of Same Size</a:t>
            </a:r>
            <a:endParaRPr lang="en-US" dirty="0"/>
          </a:p>
        </p:txBody>
      </p:sp>
      <p:sp>
        <p:nvSpPr>
          <p:cNvPr id="3" name="Content Placeholder 2"/>
          <p:cNvSpPr>
            <a:spLocks noGrp="1"/>
          </p:cNvSpPr>
          <p:nvPr>
            <p:ph idx="1"/>
          </p:nvPr>
        </p:nvSpPr>
        <p:spPr>
          <a:xfrm>
            <a:off x="457200" y="1429317"/>
            <a:ext cx="8229600" cy="4332646"/>
          </a:xfrm>
        </p:spPr>
        <p:txBody>
          <a:bodyPr>
            <a:normAutofit/>
          </a:bodyPr>
          <a:lstStyle/>
          <a:p>
            <a:pPr marL="0" indent="0">
              <a:buNone/>
            </a:pPr>
            <a:r>
              <a:rPr lang="en-US" dirty="0"/>
              <a:t>V</a:t>
            </a:r>
            <a:r>
              <a:rPr lang="en-US" dirty="0" smtClean="0"/>
              <a:t>aluation of the “</a:t>
            </a:r>
            <a:r>
              <a:rPr lang="en-US" b="1" dirty="0" smtClean="0"/>
              <a:t>going into business with girlfriend</a:t>
            </a:r>
            <a:r>
              <a:rPr lang="en-US" dirty="0" smtClean="0"/>
              <a:t>” alternative:</a:t>
            </a:r>
          </a:p>
          <a:p>
            <a:pPr marL="0" indent="0" algn="just">
              <a:buNone/>
            </a:pPr>
            <a:endParaRPr lang="en-US" b="1" dirty="0"/>
          </a:p>
          <a:p>
            <a:pPr marL="0" indent="0" algn="just">
              <a:buNone/>
            </a:pPr>
            <a:endParaRPr lang="en-US" b="1" dirty="0" smtClean="0"/>
          </a:p>
          <a:p>
            <a:pPr marL="0" indent="0" algn="just">
              <a:buNone/>
            </a:pPr>
            <a:endParaRPr lang="en-US" b="1" dirty="0"/>
          </a:p>
        </p:txBody>
      </p:sp>
      <p:graphicFrame>
        <p:nvGraphicFramePr>
          <p:cNvPr id="4" name="Object 3"/>
          <p:cNvGraphicFramePr>
            <a:graphicFrameLocks noChangeAspect="1"/>
          </p:cNvGraphicFramePr>
          <p:nvPr>
            <p:extLst>
              <p:ext uri="{D42A27DB-BD31-4B8C-83A1-F6EECF244321}">
                <p14:modId xmlns:p14="http://schemas.microsoft.com/office/powerpoint/2010/main" val="2815524712"/>
              </p:ext>
            </p:extLst>
          </p:nvPr>
        </p:nvGraphicFramePr>
        <p:xfrm>
          <a:off x="1208088" y="2902611"/>
          <a:ext cx="5889625" cy="1025525"/>
        </p:xfrm>
        <a:graphic>
          <a:graphicData uri="http://schemas.openxmlformats.org/presentationml/2006/ole">
            <mc:AlternateContent xmlns:mc="http://schemas.openxmlformats.org/markup-compatibility/2006">
              <mc:Choice xmlns:v="urn:schemas-microsoft-com:vml" Requires="v">
                <p:oleObj spid="_x0000_s6261" name="Equation" r:id="rId3" imgW="2413000" imgH="419100" progId="Equation.3">
                  <p:embed/>
                </p:oleObj>
              </mc:Choice>
              <mc:Fallback>
                <p:oleObj name="Equation" r:id="rId3" imgW="2413000" imgH="419100" progId="Equation.3">
                  <p:embed/>
                  <p:pic>
                    <p:nvPicPr>
                      <p:cNvPr id="0" name=""/>
                      <p:cNvPicPr/>
                      <p:nvPr/>
                    </p:nvPicPr>
                    <p:blipFill>
                      <a:blip r:embed="rId4"/>
                      <a:stretch>
                        <a:fillRect/>
                      </a:stretch>
                    </p:blipFill>
                    <p:spPr>
                      <a:xfrm>
                        <a:off x="1208088" y="2902611"/>
                        <a:ext cx="5889625" cy="10255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44228481"/>
              </p:ext>
            </p:extLst>
          </p:nvPr>
        </p:nvGraphicFramePr>
        <p:xfrm>
          <a:off x="1208088" y="4332287"/>
          <a:ext cx="6446837" cy="1025525"/>
        </p:xfrm>
        <a:graphic>
          <a:graphicData uri="http://schemas.openxmlformats.org/presentationml/2006/ole">
            <mc:AlternateContent xmlns:mc="http://schemas.openxmlformats.org/markup-compatibility/2006">
              <mc:Choice xmlns:v="urn:schemas-microsoft-com:vml" Requires="v">
                <p:oleObj spid="_x0000_s6262" name="Equation" r:id="rId5" imgW="2641600" imgH="419100" progId="Equation.3">
                  <p:embed/>
                </p:oleObj>
              </mc:Choice>
              <mc:Fallback>
                <p:oleObj name="Equation" r:id="rId5" imgW="2641600" imgH="419100" progId="Equation.3">
                  <p:embed/>
                  <p:pic>
                    <p:nvPicPr>
                      <p:cNvPr id="0" name=""/>
                      <p:cNvPicPr/>
                      <p:nvPr/>
                    </p:nvPicPr>
                    <p:blipFill>
                      <a:blip r:embed="rId6"/>
                      <a:stretch>
                        <a:fillRect/>
                      </a:stretch>
                    </p:blipFill>
                    <p:spPr>
                      <a:xfrm>
                        <a:off x="1208088" y="4332287"/>
                        <a:ext cx="6446837" cy="1025525"/>
                      </a:xfrm>
                      <a:prstGeom prst="rect">
                        <a:avLst/>
                      </a:prstGeom>
                    </p:spPr>
                  </p:pic>
                </p:oleObj>
              </mc:Fallback>
            </mc:AlternateContent>
          </a:graphicData>
        </a:graphic>
      </p:graphicFrame>
    </p:spTree>
    <p:extLst>
      <p:ext uri="{BB962C8B-B14F-4D97-AF65-F5344CB8AC3E}">
        <p14:creationId xmlns:p14="http://schemas.microsoft.com/office/powerpoint/2010/main" val="4199482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Comparing Two Projects of Same </a:t>
            </a:r>
            <a:r>
              <a:rPr lang="en-US" dirty="0" smtClean="0">
                <a:solidFill>
                  <a:srgbClr val="00B0F0"/>
                </a:solidFill>
              </a:rPr>
              <a:t>Size</a:t>
            </a:r>
            <a:endParaRPr lang="en-US" dirty="0"/>
          </a:p>
        </p:txBody>
      </p:sp>
      <p:sp>
        <p:nvSpPr>
          <p:cNvPr id="3" name="Content Placeholder 2"/>
          <p:cNvSpPr>
            <a:spLocks noGrp="1"/>
          </p:cNvSpPr>
          <p:nvPr>
            <p:ph idx="1"/>
          </p:nvPr>
        </p:nvSpPr>
        <p:spPr>
          <a:xfrm>
            <a:off x="457200" y="1609251"/>
            <a:ext cx="8229600" cy="4332646"/>
          </a:xfrm>
        </p:spPr>
        <p:txBody>
          <a:bodyPr>
            <a:normAutofit/>
          </a:bodyPr>
          <a:lstStyle/>
          <a:p>
            <a:pPr marL="0" indent="0">
              <a:buNone/>
            </a:pPr>
            <a:r>
              <a:rPr lang="en-US" dirty="0"/>
              <a:t>Valuation of the </a:t>
            </a:r>
            <a:r>
              <a:rPr lang="en-US" dirty="0" smtClean="0"/>
              <a:t>“</a:t>
            </a:r>
            <a:r>
              <a:rPr lang="en-US" b="1" dirty="0" smtClean="0"/>
              <a:t>laundromat</a:t>
            </a:r>
            <a:r>
              <a:rPr lang="en-US" dirty="0" smtClean="0"/>
              <a:t>” </a:t>
            </a:r>
            <a:r>
              <a:rPr lang="en-US" dirty="0"/>
              <a:t>alternative:</a:t>
            </a:r>
          </a:p>
          <a:p>
            <a:pPr marL="0" indent="0" algn="just">
              <a:buNone/>
            </a:pPr>
            <a:endParaRPr lang="en-US" b="1" dirty="0"/>
          </a:p>
          <a:p>
            <a:pPr marL="0" indent="0" algn="just">
              <a:buNone/>
            </a:pPr>
            <a:endParaRPr lang="en-US" b="1" dirty="0" smtClean="0"/>
          </a:p>
          <a:p>
            <a:pPr marL="0" indent="0" algn="just">
              <a:buNone/>
            </a:pPr>
            <a:endParaRPr lang="en-US" b="1" dirty="0"/>
          </a:p>
        </p:txBody>
      </p:sp>
      <p:graphicFrame>
        <p:nvGraphicFramePr>
          <p:cNvPr id="4" name="Object 3"/>
          <p:cNvGraphicFramePr>
            <a:graphicFrameLocks noChangeAspect="1"/>
          </p:cNvGraphicFramePr>
          <p:nvPr>
            <p:extLst>
              <p:ext uri="{D42A27DB-BD31-4B8C-83A1-F6EECF244321}">
                <p14:modId xmlns:p14="http://schemas.microsoft.com/office/powerpoint/2010/main" val="1962847304"/>
              </p:ext>
            </p:extLst>
          </p:nvPr>
        </p:nvGraphicFramePr>
        <p:xfrm>
          <a:off x="1208088" y="2763023"/>
          <a:ext cx="5859462" cy="1025525"/>
        </p:xfrm>
        <a:graphic>
          <a:graphicData uri="http://schemas.openxmlformats.org/presentationml/2006/ole">
            <mc:AlternateContent xmlns:mc="http://schemas.openxmlformats.org/markup-compatibility/2006">
              <mc:Choice xmlns:v="urn:schemas-microsoft-com:vml" Requires="v">
                <p:oleObj spid="_x0000_s7291" name="Equation" r:id="rId3" imgW="2400120" imgH="419040" progId="Equation.3">
                  <p:embed/>
                </p:oleObj>
              </mc:Choice>
              <mc:Fallback>
                <p:oleObj name="Equation" r:id="rId3" imgW="2400120" imgH="419040" progId="Equation.3">
                  <p:embed/>
                  <p:pic>
                    <p:nvPicPr>
                      <p:cNvPr id="0" name=""/>
                      <p:cNvPicPr/>
                      <p:nvPr/>
                    </p:nvPicPr>
                    <p:blipFill>
                      <a:blip r:embed="rId4"/>
                      <a:stretch>
                        <a:fillRect/>
                      </a:stretch>
                    </p:blipFill>
                    <p:spPr>
                      <a:xfrm>
                        <a:off x="1208088" y="2763023"/>
                        <a:ext cx="5859462" cy="10255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863061020"/>
              </p:ext>
            </p:extLst>
          </p:nvPr>
        </p:nvGraphicFramePr>
        <p:xfrm>
          <a:off x="1285875" y="4332288"/>
          <a:ext cx="6291263" cy="1025525"/>
        </p:xfrm>
        <a:graphic>
          <a:graphicData uri="http://schemas.openxmlformats.org/presentationml/2006/ole">
            <mc:AlternateContent xmlns:mc="http://schemas.openxmlformats.org/markup-compatibility/2006">
              <mc:Choice xmlns:v="urn:schemas-microsoft-com:vml" Requires="v">
                <p:oleObj spid="_x0000_s7292" name="Equation" r:id="rId5" imgW="2578100" imgH="419100" progId="Equation.3">
                  <p:embed/>
                </p:oleObj>
              </mc:Choice>
              <mc:Fallback>
                <p:oleObj name="Equation" r:id="rId5" imgW="2578100" imgH="419100" progId="Equation.3">
                  <p:embed/>
                  <p:pic>
                    <p:nvPicPr>
                      <p:cNvPr id="0" name=""/>
                      <p:cNvPicPr/>
                      <p:nvPr/>
                    </p:nvPicPr>
                    <p:blipFill>
                      <a:blip r:embed="rId6"/>
                      <a:stretch>
                        <a:fillRect/>
                      </a:stretch>
                    </p:blipFill>
                    <p:spPr>
                      <a:xfrm>
                        <a:off x="1285875" y="4332288"/>
                        <a:ext cx="6291263" cy="1025525"/>
                      </a:xfrm>
                      <a:prstGeom prst="rect">
                        <a:avLst/>
                      </a:prstGeom>
                    </p:spPr>
                  </p:pic>
                </p:oleObj>
              </mc:Fallback>
            </mc:AlternateContent>
          </a:graphicData>
        </a:graphic>
      </p:graphicFrame>
    </p:spTree>
    <p:extLst>
      <p:ext uri="{BB962C8B-B14F-4D97-AF65-F5344CB8AC3E}">
        <p14:creationId xmlns:p14="http://schemas.microsoft.com/office/powerpoint/2010/main" val="1266811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Comparing Two Projects of Same Size</a:t>
            </a:r>
            <a:endParaRPr lang="en-US" dirty="0"/>
          </a:p>
        </p:txBody>
      </p:sp>
      <p:pic>
        <p:nvPicPr>
          <p:cNvPr id="6" name="Picture 8" descr="BD_06F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186" y="1417638"/>
            <a:ext cx="6703262" cy="47870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90384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B0F0"/>
                </a:solidFill>
              </a:rPr>
              <a:t>Comparing Projects of Different Size</a:t>
            </a:r>
            <a:endParaRPr lang="en-US" dirty="0">
              <a:solidFill>
                <a:srgbClr val="00B0F0"/>
              </a:solidFill>
            </a:endParaRPr>
          </a:p>
        </p:txBody>
      </p:sp>
      <p:sp>
        <p:nvSpPr>
          <p:cNvPr id="3" name="Content Placeholder 2"/>
          <p:cNvSpPr>
            <a:spLocks noGrp="1"/>
          </p:cNvSpPr>
          <p:nvPr>
            <p:ph idx="1"/>
          </p:nvPr>
        </p:nvSpPr>
        <p:spPr>
          <a:xfrm>
            <a:off x="457200" y="1609251"/>
            <a:ext cx="8229600" cy="1704780"/>
          </a:xfrm>
        </p:spPr>
        <p:txBody>
          <a:bodyPr>
            <a:normAutofit fontScale="92500"/>
          </a:bodyPr>
          <a:lstStyle/>
          <a:p>
            <a:pPr marL="0" indent="0" algn="just">
              <a:buNone/>
            </a:pPr>
            <a:r>
              <a:rPr lang="en-US" dirty="0" smtClean="0"/>
              <a:t>Don now just realizes that he can actually install </a:t>
            </a:r>
            <a:r>
              <a:rPr lang="en-US" b="1" dirty="0" smtClean="0">
                <a:solidFill>
                  <a:srgbClr val="00B0F0"/>
                </a:solidFill>
              </a:rPr>
              <a:t>20 machines </a:t>
            </a:r>
            <a:r>
              <a:rPr lang="en-US" dirty="0" smtClean="0"/>
              <a:t>in the Laundromat. How does this change Don’s preference between the two alternatives?</a:t>
            </a:r>
          </a:p>
        </p:txBody>
      </p:sp>
      <p:graphicFrame>
        <p:nvGraphicFramePr>
          <p:cNvPr id="4" name="Object 3"/>
          <p:cNvGraphicFramePr>
            <a:graphicFrameLocks noChangeAspect="1"/>
          </p:cNvGraphicFramePr>
          <p:nvPr>
            <p:extLst>
              <p:ext uri="{D42A27DB-BD31-4B8C-83A1-F6EECF244321}">
                <p14:modId xmlns:p14="http://schemas.microsoft.com/office/powerpoint/2010/main" val="1084291126"/>
              </p:ext>
            </p:extLst>
          </p:nvPr>
        </p:nvGraphicFramePr>
        <p:xfrm>
          <a:off x="868363" y="3717925"/>
          <a:ext cx="6540500" cy="1117600"/>
        </p:xfrm>
        <a:graphic>
          <a:graphicData uri="http://schemas.openxmlformats.org/presentationml/2006/ole">
            <mc:AlternateContent xmlns:mc="http://schemas.openxmlformats.org/markup-compatibility/2006">
              <mc:Choice xmlns:v="urn:schemas-microsoft-com:vml" Requires="v">
                <p:oleObj spid="_x0000_s12405" name="Equation" r:id="rId3" imgW="2679700" imgH="457200" progId="Equation.3">
                  <p:embed/>
                </p:oleObj>
              </mc:Choice>
              <mc:Fallback>
                <p:oleObj name="Equation" r:id="rId3" imgW="2679700" imgH="457200" progId="Equation.3">
                  <p:embed/>
                  <p:pic>
                    <p:nvPicPr>
                      <p:cNvPr id="0" name=""/>
                      <p:cNvPicPr/>
                      <p:nvPr/>
                    </p:nvPicPr>
                    <p:blipFill>
                      <a:blip r:embed="rId4"/>
                      <a:stretch>
                        <a:fillRect/>
                      </a:stretch>
                    </p:blipFill>
                    <p:spPr>
                      <a:xfrm>
                        <a:off x="868363" y="3717925"/>
                        <a:ext cx="6540500" cy="11176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89253005"/>
              </p:ext>
            </p:extLst>
          </p:nvPr>
        </p:nvGraphicFramePr>
        <p:xfrm>
          <a:off x="868363" y="5239419"/>
          <a:ext cx="6664325" cy="1025525"/>
        </p:xfrm>
        <a:graphic>
          <a:graphicData uri="http://schemas.openxmlformats.org/presentationml/2006/ole">
            <mc:AlternateContent xmlns:mc="http://schemas.openxmlformats.org/markup-compatibility/2006">
              <mc:Choice xmlns:v="urn:schemas-microsoft-com:vml" Requires="v">
                <p:oleObj spid="_x0000_s12406" name="Equation" r:id="rId5" imgW="2730240" imgH="419040" progId="Equation.3">
                  <p:embed/>
                </p:oleObj>
              </mc:Choice>
              <mc:Fallback>
                <p:oleObj name="Equation" r:id="rId5" imgW="2730240" imgH="419040" progId="Equation.3">
                  <p:embed/>
                  <p:pic>
                    <p:nvPicPr>
                      <p:cNvPr id="0" name=""/>
                      <p:cNvPicPr/>
                      <p:nvPr/>
                    </p:nvPicPr>
                    <p:blipFill>
                      <a:blip r:embed="rId6"/>
                      <a:stretch>
                        <a:fillRect/>
                      </a:stretch>
                    </p:blipFill>
                    <p:spPr>
                      <a:xfrm>
                        <a:off x="868363" y="5239419"/>
                        <a:ext cx="6664325" cy="1025525"/>
                      </a:xfrm>
                      <a:prstGeom prst="rect">
                        <a:avLst/>
                      </a:prstGeom>
                    </p:spPr>
                  </p:pic>
                </p:oleObj>
              </mc:Fallback>
            </mc:AlternateContent>
          </a:graphicData>
        </a:graphic>
      </p:graphicFrame>
    </p:spTree>
    <p:extLst>
      <p:ext uri="{BB962C8B-B14F-4D97-AF65-F5344CB8AC3E}">
        <p14:creationId xmlns:p14="http://schemas.microsoft.com/office/powerpoint/2010/main" val="3892444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8964"/>
            <a:ext cx="8229600" cy="1143000"/>
          </a:xfrm>
        </p:spPr>
        <p:txBody>
          <a:bodyPr/>
          <a:lstStyle/>
          <a:p>
            <a:r>
              <a:rPr lang="en-US" dirty="0" smtClean="0"/>
              <a:t>Stand-Alone Projects</a:t>
            </a:r>
            <a:endParaRPr lang="en-US" dirty="0"/>
          </a:p>
        </p:txBody>
      </p:sp>
    </p:spTree>
    <p:extLst>
      <p:ext uri="{BB962C8B-B14F-4D97-AF65-F5344CB8AC3E}">
        <p14:creationId xmlns:p14="http://schemas.microsoft.com/office/powerpoint/2010/main" val="1783793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Comparing Projects of Different Size</a:t>
            </a:r>
            <a:endParaRPr lang="en-US" dirty="0"/>
          </a:p>
        </p:txBody>
      </p:sp>
      <p:pic>
        <p:nvPicPr>
          <p:cNvPr id="4" name="Picture 8" descr="BD_06F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1583724"/>
            <a:ext cx="6644080" cy="4746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62091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331" y="274638"/>
            <a:ext cx="8492359" cy="1143000"/>
          </a:xfrm>
        </p:spPr>
        <p:txBody>
          <a:bodyPr>
            <a:normAutofit/>
          </a:bodyPr>
          <a:lstStyle/>
          <a:p>
            <a:r>
              <a:rPr lang="en-US" dirty="0" smtClean="0">
                <a:solidFill>
                  <a:srgbClr val="00B0F0"/>
                </a:solidFill>
              </a:rPr>
              <a:t>Stick to the NPV Rule!</a:t>
            </a:r>
            <a:endParaRPr lang="en-US" dirty="0">
              <a:solidFill>
                <a:srgbClr val="00B0F0"/>
              </a:solidFill>
            </a:endParaRPr>
          </a:p>
        </p:txBody>
      </p:sp>
      <p:sp>
        <p:nvSpPr>
          <p:cNvPr id="3" name="Content Placeholder 2"/>
          <p:cNvSpPr>
            <a:spLocks noGrp="1"/>
          </p:cNvSpPr>
          <p:nvPr>
            <p:ph idx="1"/>
          </p:nvPr>
        </p:nvSpPr>
        <p:spPr>
          <a:xfrm>
            <a:off x="457200" y="1927101"/>
            <a:ext cx="8229600" cy="4568291"/>
          </a:xfrm>
        </p:spPr>
        <p:txBody>
          <a:bodyPr>
            <a:normAutofit lnSpcReduction="10000"/>
          </a:bodyPr>
          <a:lstStyle/>
          <a:p>
            <a:pPr marL="0" indent="0" algn="just">
              <a:buNone/>
            </a:pPr>
            <a:r>
              <a:rPr lang="en-US" dirty="0" smtClean="0"/>
              <a:t>When confronted with mutually exclusive alternatives we choose the alternative that contributes the most value - the one with the highest NPV</a:t>
            </a:r>
          </a:p>
          <a:p>
            <a:pPr marL="0" indent="0" algn="just">
              <a:buNone/>
            </a:pPr>
            <a:endParaRPr lang="en-US" b="1" dirty="0"/>
          </a:p>
          <a:p>
            <a:pPr marL="0" indent="0" algn="just">
              <a:buNone/>
            </a:pPr>
            <a:r>
              <a:rPr lang="en-US" b="1" dirty="0" smtClean="0"/>
              <a:t> </a:t>
            </a:r>
            <a:endParaRPr lang="en-US" b="1" dirty="0"/>
          </a:p>
          <a:p>
            <a:pPr marL="0" indent="0" algn="just">
              <a:buNone/>
            </a:pPr>
            <a:r>
              <a:rPr lang="en-US" dirty="0" smtClean="0"/>
              <a:t>The IRR rule is not useful when comparing mutually exclusive investment opportunities of different scale</a:t>
            </a:r>
          </a:p>
        </p:txBody>
      </p:sp>
    </p:spTree>
    <p:extLst>
      <p:ext uri="{BB962C8B-B14F-4D97-AF65-F5344CB8AC3E}">
        <p14:creationId xmlns:p14="http://schemas.microsoft.com/office/powerpoint/2010/main" val="2442819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8964"/>
            <a:ext cx="8229600" cy="1143000"/>
          </a:xfrm>
        </p:spPr>
        <p:txBody>
          <a:bodyPr>
            <a:normAutofit/>
          </a:bodyPr>
          <a:lstStyle/>
          <a:p>
            <a:r>
              <a:rPr lang="en-US" dirty="0" smtClean="0"/>
              <a:t>Allocating Scarce Resources</a:t>
            </a:r>
            <a:endParaRPr lang="en-US" dirty="0"/>
          </a:p>
        </p:txBody>
      </p:sp>
    </p:spTree>
    <p:extLst>
      <p:ext uri="{BB962C8B-B14F-4D97-AF65-F5344CB8AC3E}">
        <p14:creationId xmlns:p14="http://schemas.microsoft.com/office/powerpoint/2010/main" val="115658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90859" y="536028"/>
            <a:ext cx="5829597" cy="388639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561" y="3816132"/>
            <a:ext cx="2830687" cy="224517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2403" y="4027431"/>
            <a:ext cx="3942685" cy="2428875"/>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0572" y="-305841"/>
            <a:ext cx="2764515" cy="3698473"/>
          </a:xfrm>
          <a:prstGeom prst="rect">
            <a:avLst/>
          </a:prstGeom>
        </p:spPr>
      </p:pic>
    </p:spTree>
    <p:extLst>
      <p:ext uri="{BB962C8B-B14F-4D97-AF65-F5344CB8AC3E}">
        <p14:creationId xmlns:p14="http://schemas.microsoft.com/office/powerpoint/2010/main" val="2581581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27102"/>
            <a:ext cx="8229600" cy="2525670"/>
          </a:xfrm>
        </p:spPr>
        <p:txBody>
          <a:bodyPr>
            <a:normAutofit lnSpcReduction="10000"/>
          </a:bodyPr>
          <a:lstStyle/>
          <a:p>
            <a:pPr marL="0" indent="0" algn="just">
              <a:buNone/>
            </a:pPr>
            <a:r>
              <a:rPr lang="en-US" dirty="0" smtClean="0"/>
              <a:t>When confronted with a resource constraint we choose the set of projects to invest in by allocating the constrained resource to the most profitable projects as ranked by their </a:t>
            </a:r>
            <a:r>
              <a:rPr lang="en-US" b="1" dirty="0" smtClean="0">
                <a:solidFill>
                  <a:srgbClr val="00B0F0"/>
                </a:solidFill>
              </a:rPr>
              <a:t>profitability index</a:t>
            </a:r>
          </a:p>
          <a:p>
            <a:pPr marL="0" indent="0" algn="just">
              <a:buNone/>
            </a:pPr>
            <a:endParaRPr lang="en-US" dirty="0"/>
          </a:p>
          <a:p>
            <a:pPr marL="0" indent="0" algn="just">
              <a:buNone/>
            </a:pPr>
            <a:endParaRPr lang="en-US" dirty="0" smtClean="0"/>
          </a:p>
          <a:p>
            <a:pPr marL="0" indent="0" algn="just">
              <a:buNone/>
            </a:pPr>
            <a:endParaRPr lang="en-US" b="1" dirty="0"/>
          </a:p>
          <a:p>
            <a:pPr marL="0" indent="0" algn="just">
              <a:buNone/>
            </a:pPr>
            <a:endParaRPr lang="en-US" b="1" dirty="0" smtClean="0"/>
          </a:p>
        </p:txBody>
      </p:sp>
      <p:sp>
        <p:nvSpPr>
          <p:cNvPr id="4" name="Title 1"/>
          <p:cNvSpPr>
            <a:spLocks noGrp="1"/>
          </p:cNvSpPr>
          <p:nvPr>
            <p:ph type="title"/>
          </p:nvPr>
        </p:nvSpPr>
        <p:spPr>
          <a:xfrm>
            <a:off x="457200" y="274638"/>
            <a:ext cx="8229600" cy="1652464"/>
          </a:xfrm>
        </p:spPr>
        <p:txBody>
          <a:bodyPr>
            <a:normAutofit/>
          </a:bodyPr>
          <a:lstStyle/>
          <a:p>
            <a:r>
              <a:rPr lang="en-US" dirty="0" smtClean="0">
                <a:solidFill>
                  <a:srgbClr val="00B0F0"/>
                </a:solidFill>
              </a:rPr>
              <a:t>Prioritizing: </a:t>
            </a:r>
            <a:br>
              <a:rPr lang="en-US" dirty="0" smtClean="0">
                <a:solidFill>
                  <a:srgbClr val="00B0F0"/>
                </a:solidFill>
              </a:rPr>
            </a:br>
            <a:r>
              <a:rPr lang="en-US" dirty="0" smtClean="0">
                <a:solidFill>
                  <a:srgbClr val="00B0F0"/>
                </a:solidFill>
              </a:rPr>
              <a:t>The Profitability Index</a:t>
            </a:r>
            <a:endParaRPr lang="en-US" dirty="0">
              <a:solidFill>
                <a:srgbClr val="00B0F0"/>
              </a:solidFill>
            </a:endParaRPr>
          </a:p>
        </p:txBody>
      </p:sp>
    </p:spTree>
    <p:extLst>
      <p:ext uri="{BB962C8B-B14F-4D97-AF65-F5344CB8AC3E}">
        <p14:creationId xmlns:p14="http://schemas.microsoft.com/office/powerpoint/2010/main" val="2006349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B0F0"/>
                </a:solidFill>
              </a:rPr>
              <a:t>Profitability Index</a:t>
            </a:r>
            <a:endParaRPr lang="en-US" dirty="0">
              <a:solidFill>
                <a:srgbClr val="00B0F0"/>
              </a:solidFill>
            </a:endParaRPr>
          </a:p>
        </p:txBody>
      </p:sp>
      <p:sp>
        <p:nvSpPr>
          <p:cNvPr id="3" name="Content Placeholder 2"/>
          <p:cNvSpPr>
            <a:spLocks noGrp="1"/>
          </p:cNvSpPr>
          <p:nvPr>
            <p:ph idx="1"/>
          </p:nvPr>
        </p:nvSpPr>
        <p:spPr>
          <a:xfrm>
            <a:off x="457200" y="1591319"/>
            <a:ext cx="8229600" cy="4715559"/>
          </a:xfrm>
        </p:spPr>
        <p:txBody>
          <a:bodyPr>
            <a:normAutofit fontScale="92500" lnSpcReduction="20000"/>
          </a:bodyPr>
          <a:lstStyle/>
          <a:p>
            <a:pPr marL="0" indent="0" algn="just">
              <a:buNone/>
            </a:pPr>
            <a:r>
              <a:rPr lang="en-US" dirty="0" smtClean="0"/>
              <a:t>The profitability index of a project measures the value created (in terms of NPV) per unit</a:t>
            </a:r>
            <a:r>
              <a:rPr lang="en-US" dirty="0"/>
              <a:t> </a:t>
            </a:r>
            <a:r>
              <a:rPr lang="en-US" dirty="0" smtClean="0"/>
              <a:t>of resource consumed by the project</a:t>
            </a:r>
          </a:p>
          <a:p>
            <a:pPr marL="0" indent="0" algn="just">
              <a:buNone/>
            </a:pPr>
            <a:endParaRPr lang="en-US" dirty="0"/>
          </a:p>
          <a:p>
            <a:pPr marL="0" indent="0" algn="just">
              <a:buNone/>
            </a:pPr>
            <a:endParaRPr lang="en-US" dirty="0" smtClean="0"/>
          </a:p>
          <a:p>
            <a:pPr marL="0" indent="0" algn="just">
              <a:buNone/>
            </a:pPr>
            <a:endParaRPr lang="en-US" b="1" dirty="0" smtClean="0"/>
          </a:p>
          <a:p>
            <a:pPr marL="0" indent="0" algn="just">
              <a:buNone/>
            </a:pPr>
            <a:endParaRPr lang="en-US" b="1" dirty="0"/>
          </a:p>
          <a:p>
            <a:pPr marL="0" indent="0" algn="just">
              <a:buNone/>
            </a:pPr>
            <a:r>
              <a:rPr lang="en-US" dirty="0"/>
              <a:t>"</a:t>
            </a:r>
            <a:r>
              <a:rPr lang="en-US" dirty="0" smtClean="0"/>
              <a:t>units" can be dollars if we are facing a capital constraint,  number of employees in case of a human resource constraint, or square feet in case of a space constraint</a:t>
            </a:r>
            <a:r>
              <a:rPr lang="en-US" dirty="0"/>
              <a:t>.</a:t>
            </a:r>
          </a:p>
          <a:p>
            <a:pPr marL="0" indent="0" algn="just">
              <a:buNone/>
            </a:pPr>
            <a:endParaRPr lang="en-US" dirty="0" smtClean="0"/>
          </a:p>
          <a:p>
            <a:pPr marL="0" indent="0" algn="just">
              <a:buNone/>
            </a:pPr>
            <a:endParaRPr lang="en-US" b="1" dirty="0"/>
          </a:p>
          <a:p>
            <a:pPr marL="0" indent="0" algn="just">
              <a:buNone/>
            </a:pPr>
            <a:endParaRPr lang="en-US" b="1"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807932397"/>
              </p:ext>
            </p:extLst>
          </p:nvPr>
        </p:nvGraphicFramePr>
        <p:xfrm>
          <a:off x="729913" y="3424838"/>
          <a:ext cx="7956887" cy="774100"/>
        </p:xfrm>
        <a:graphic>
          <a:graphicData uri="http://schemas.openxmlformats.org/presentationml/2006/ole">
            <mc:AlternateContent xmlns:mc="http://schemas.openxmlformats.org/markup-compatibility/2006">
              <mc:Choice xmlns:v="urn:schemas-microsoft-com:vml" Requires="v">
                <p:oleObj spid="_x0000_s17467" name="Equation" r:id="rId3" imgW="4051300" imgH="393700" progId="Equation.3">
                  <p:embed/>
                </p:oleObj>
              </mc:Choice>
              <mc:Fallback>
                <p:oleObj name="Equation" r:id="rId3" imgW="4051300" imgH="393700" progId="Equation.3">
                  <p:embed/>
                  <p:pic>
                    <p:nvPicPr>
                      <p:cNvPr id="0" name=""/>
                      <p:cNvPicPr/>
                      <p:nvPr/>
                    </p:nvPicPr>
                    <p:blipFill>
                      <a:blip r:embed="rId4"/>
                      <a:stretch>
                        <a:fillRect/>
                      </a:stretch>
                    </p:blipFill>
                    <p:spPr>
                      <a:xfrm>
                        <a:off x="729913" y="3424838"/>
                        <a:ext cx="7956887" cy="774100"/>
                      </a:xfrm>
                      <a:prstGeom prst="rect">
                        <a:avLst/>
                      </a:prstGeom>
                    </p:spPr>
                  </p:pic>
                </p:oleObj>
              </mc:Fallback>
            </mc:AlternateContent>
          </a:graphicData>
        </a:graphic>
      </p:graphicFrame>
    </p:spTree>
    <p:extLst>
      <p:ext uri="{BB962C8B-B14F-4D97-AF65-F5344CB8AC3E}">
        <p14:creationId xmlns:p14="http://schemas.microsoft.com/office/powerpoint/2010/main" val="2796694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B0F0"/>
                </a:solidFill>
              </a:rPr>
              <a:t>Ranking Projects by their </a:t>
            </a:r>
            <a:br>
              <a:rPr lang="en-US" dirty="0" smtClean="0">
                <a:solidFill>
                  <a:srgbClr val="00B0F0"/>
                </a:solidFill>
              </a:rPr>
            </a:br>
            <a:r>
              <a:rPr lang="en-US" dirty="0" smtClean="0">
                <a:solidFill>
                  <a:srgbClr val="00B0F0"/>
                </a:solidFill>
              </a:rPr>
              <a:t>Profitability Index</a:t>
            </a:r>
            <a:endParaRPr lang="en-US" dirty="0">
              <a:solidFill>
                <a:srgbClr val="00B0F0"/>
              </a:solidFill>
            </a:endParaRPr>
          </a:p>
        </p:txBody>
      </p:sp>
      <p:pic>
        <p:nvPicPr>
          <p:cNvPr id="5" name="Picture 6" descr="BD_06t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882" y="1735206"/>
            <a:ext cx="7824787" cy="2455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Content Placeholder 2"/>
          <p:cNvSpPr>
            <a:spLocks noGrp="1"/>
          </p:cNvSpPr>
          <p:nvPr>
            <p:ph idx="1"/>
          </p:nvPr>
        </p:nvSpPr>
        <p:spPr>
          <a:xfrm>
            <a:off x="325821" y="4603531"/>
            <a:ext cx="8602717" cy="1818918"/>
          </a:xfrm>
        </p:spPr>
        <p:txBody>
          <a:bodyPr>
            <a:normAutofit fontScale="85000" lnSpcReduction="10000"/>
          </a:bodyPr>
          <a:lstStyle/>
          <a:p>
            <a:pPr marL="0" indent="0" algn="just">
              <a:buNone/>
            </a:pPr>
            <a:r>
              <a:rPr lang="en-US" dirty="0" smtClean="0"/>
              <a:t>Project C is most profitable and requires 40% of warehouse space. Together with project B that requires 60% the total NPV is $150 million. This better than adopting project A to occupy 100% of warehouse space with NPV of $100 million.</a:t>
            </a:r>
            <a:endParaRPr lang="en-US" b="1" dirty="0" smtClean="0">
              <a:solidFill>
                <a:srgbClr val="00B0F0"/>
              </a:solidFill>
            </a:endParaRPr>
          </a:p>
          <a:p>
            <a:pPr marL="0" indent="0" algn="just">
              <a:buNone/>
            </a:pPr>
            <a:endParaRPr lang="en-US" dirty="0"/>
          </a:p>
          <a:p>
            <a:pPr marL="0" indent="0" algn="just">
              <a:buNone/>
            </a:pPr>
            <a:endParaRPr lang="en-US" dirty="0" smtClean="0"/>
          </a:p>
          <a:p>
            <a:pPr marL="0" indent="0" algn="just">
              <a:buNone/>
            </a:pPr>
            <a:endParaRPr lang="en-US" b="1" dirty="0"/>
          </a:p>
          <a:p>
            <a:pPr marL="0" indent="0" algn="just">
              <a:buNone/>
            </a:pPr>
            <a:endParaRPr lang="en-US" b="1" dirty="0" smtClean="0"/>
          </a:p>
        </p:txBody>
      </p:sp>
    </p:spTree>
    <p:extLst>
      <p:ext uri="{BB962C8B-B14F-4D97-AF65-F5344CB8AC3E}">
        <p14:creationId xmlns:p14="http://schemas.microsoft.com/office/powerpoint/2010/main" val="1622798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B0F0"/>
                </a:solidFill>
              </a:rPr>
              <a:t>Building a Profitability Index Table for Net-IT</a:t>
            </a:r>
            <a:endParaRPr lang="en-US" dirty="0">
              <a:solidFill>
                <a:srgbClr val="00B0F0"/>
              </a:solidFill>
            </a:endParaRPr>
          </a:p>
        </p:txBody>
      </p:sp>
      <p:sp>
        <p:nvSpPr>
          <p:cNvPr id="3" name="Content Placeholder 2"/>
          <p:cNvSpPr>
            <a:spLocks noGrp="1"/>
          </p:cNvSpPr>
          <p:nvPr>
            <p:ph idx="1"/>
          </p:nvPr>
        </p:nvSpPr>
        <p:spPr>
          <a:xfrm>
            <a:off x="457200" y="1591319"/>
            <a:ext cx="8229600" cy="4914584"/>
          </a:xfrm>
        </p:spPr>
        <p:txBody>
          <a:bodyPr>
            <a:normAutofit fontScale="85000" lnSpcReduction="20000"/>
          </a:bodyPr>
          <a:lstStyle/>
          <a:p>
            <a:pPr marL="0" indent="0" algn="just">
              <a:buNone/>
            </a:pPr>
            <a:r>
              <a:rPr lang="en-US" dirty="0" smtClean="0"/>
              <a:t>Your division at Net-IT, a large networking company, has put together a project proposal to develop a new home networking router. </a:t>
            </a:r>
          </a:p>
          <a:p>
            <a:pPr marL="0" indent="0" algn="just">
              <a:buNone/>
            </a:pPr>
            <a:endParaRPr lang="en-US" dirty="0" smtClean="0"/>
          </a:p>
          <a:p>
            <a:pPr algn="just"/>
            <a:r>
              <a:rPr lang="en-US" dirty="0" smtClean="0"/>
              <a:t>The expected NPV of the project is $17.7 million </a:t>
            </a:r>
          </a:p>
          <a:p>
            <a:pPr algn="just"/>
            <a:r>
              <a:rPr lang="en-US" dirty="0" smtClean="0"/>
              <a:t>It will require 50 software engineers. </a:t>
            </a:r>
          </a:p>
          <a:p>
            <a:pPr algn="just"/>
            <a:endParaRPr lang="en-US" dirty="0"/>
          </a:p>
          <a:p>
            <a:pPr marL="0" indent="0" algn="just">
              <a:buNone/>
            </a:pPr>
            <a:r>
              <a:rPr lang="en-US" dirty="0" smtClean="0"/>
              <a:t>Net-IT has a total of 190 engineers available, and the router project must compete with the following other projects for these engineers. </a:t>
            </a:r>
          </a:p>
          <a:p>
            <a:pPr marL="0" indent="0" algn="just">
              <a:buNone/>
            </a:pPr>
            <a:endParaRPr lang="en-US" dirty="0"/>
          </a:p>
          <a:p>
            <a:pPr marL="0" indent="0" algn="just">
              <a:buNone/>
            </a:pPr>
            <a:r>
              <a:rPr lang="en-US" dirty="0" smtClean="0"/>
              <a:t>How should Net-IT prioritize these projects? </a:t>
            </a:r>
            <a:endParaRPr lang="en-US" dirty="0"/>
          </a:p>
          <a:p>
            <a:pPr marL="0" indent="0" algn="just">
              <a:buNone/>
            </a:pPr>
            <a:endParaRPr lang="en-US" dirty="0" smtClean="0"/>
          </a:p>
          <a:p>
            <a:pPr marL="0" indent="0" algn="just">
              <a:buNone/>
            </a:pPr>
            <a:endParaRPr lang="en-US" b="1" dirty="0" smtClean="0"/>
          </a:p>
          <a:p>
            <a:pPr marL="0" indent="0" algn="just">
              <a:buNone/>
            </a:pPr>
            <a:endParaRPr lang="en-US" b="1" dirty="0"/>
          </a:p>
          <a:p>
            <a:pPr marL="0" indent="0" algn="just">
              <a:buNone/>
            </a:pPr>
            <a:endParaRPr lang="en-US" dirty="0" smtClean="0"/>
          </a:p>
          <a:p>
            <a:pPr marL="0" indent="0" algn="just">
              <a:buNone/>
            </a:pPr>
            <a:endParaRPr lang="en-US" b="1" dirty="0"/>
          </a:p>
          <a:p>
            <a:pPr marL="0" indent="0" algn="just">
              <a:buNone/>
            </a:pPr>
            <a:endParaRPr lang="en-US" b="1" dirty="0" smtClean="0"/>
          </a:p>
        </p:txBody>
      </p:sp>
    </p:spTree>
    <p:extLst>
      <p:ext uri="{BB962C8B-B14F-4D97-AF65-F5344CB8AC3E}">
        <p14:creationId xmlns:p14="http://schemas.microsoft.com/office/powerpoint/2010/main" val="1064895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B0F0"/>
                </a:solidFill>
              </a:rPr>
              <a:t>Net-IT Projects</a:t>
            </a:r>
            <a:endParaRPr lang="en-US" dirty="0">
              <a:solidFill>
                <a:srgbClr val="00B0F0"/>
              </a:solidFill>
            </a:endParaRPr>
          </a:p>
        </p:txBody>
      </p:sp>
      <p:pic>
        <p:nvPicPr>
          <p:cNvPr id="6" name="Picture 5"/>
          <p:cNvPicPr>
            <a:picLocks noChangeAspect="1"/>
          </p:cNvPicPr>
          <p:nvPr/>
        </p:nvPicPr>
        <p:blipFill>
          <a:blip r:embed="rId2"/>
          <a:stretch>
            <a:fillRect/>
          </a:stretch>
        </p:blipFill>
        <p:spPr>
          <a:xfrm>
            <a:off x="632699" y="1698778"/>
            <a:ext cx="8054101" cy="4545151"/>
          </a:xfrm>
          <a:prstGeom prst="rect">
            <a:avLst/>
          </a:prstGeom>
        </p:spPr>
      </p:pic>
    </p:spTree>
    <p:extLst>
      <p:ext uri="{BB962C8B-B14F-4D97-AF65-F5344CB8AC3E}">
        <p14:creationId xmlns:p14="http://schemas.microsoft.com/office/powerpoint/2010/main" val="1937482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B0F0"/>
                </a:solidFill>
              </a:rPr>
              <a:t>The Right Comparison</a:t>
            </a:r>
            <a:endParaRPr lang="en-US" dirty="0">
              <a:solidFill>
                <a:srgbClr val="00B0F0"/>
              </a:solidFill>
            </a:endParaRPr>
          </a:p>
        </p:txBody>
      </p:sp>
      <p:pic>
        <p:nvPicPr>
          <p:cNvPr id="4" name="Picture 3"/>
          <p:cNvPicPr>
            <a:picLocks noChangeAspect="1"/>
          </p:cNvPicPr>
          <p:nvPr/>
        </p:nvPicPr>
        <p:blipFill>
          <a:blip r:embed="rId2"/>
          <a:stretch>
            <a:fillRect/>
          </a:stretch>
        </p:blipFill>
        <p:spPr>
          <a:xfrm>
            <a:off x="583932" y="1556782"/>
            <a:ext cx="8238906" cy="3096149"/>
          </a:xfrm>
          <a:prstGeom prst="rect">
            <a:avLst/>
          </a:prstGeom>
        </p:spPr>
      </p:pic>
      <p:sp>
        <p:nvSpPr>
          <p:cNvPr id="6" name="Content Placeholder 2"/>
          <p:cNvSpPr>
            <a:spLocks noGrp="1"/>
          </p:cNvSpPr>
          <p:nvPr>
            <p:ph idx="1"/>
          </p:nvPr>
        </p:nvSpPr>
        <p:spPr>
          <a:xfrm>
            <a:off x="341587" y="4809944"/>
            <a:ext cx="8602717" cy="1818918"/>
          </a:xfrm>
        </p:spPr>
        <p:txBody>
          <a:bodyPr>
            <a:normAutofit/>
          </a:bodyPr>
          <a:lstStyle/>
          <a:p>
            <a:pPr marL="0" indent="0" algn="just">
              <a:buNone/>
            </a:pPr>
            <a:r>
              <a:rPr lang="en-US" dirty="0" smtClean="0"/>
              <a:t>By dividing the NPV of a project by the number of engineers it requires we establish an “NPV per Engineer” </a:t>
            </a:r>
            <a:r>
              <a:rPr lang="en-US" dirty="0" smtClean="0">
                <a:solidFill>
                  <a:srgbClr val="00B0F0"/>
                </a:solidFill>
              </a:rPr>
              <a:t>Profitability Index</a:t>
            </a:r>
            <a:r>
              <a:rPr lang="en-US" dirty="0" smtClean="0"/>
              <a:t>.  </a:t>
            </a:r>
            <a:endParaRPr lang="en-US" b="1" dirty="0" smtClean="0">
              <a:solidFill>
                <a:srgbClr val="00B0F0"/>
              </a:solidFill>
            </a:endParaRPr>
          </a:p>
          <a:p>
            <a:pPr marL="0" indent="0" algn="just">
              <a:buNone/>
            </a:pPr>
            <a:endParaRPr lang="en-US" dirty="0"/>
          </a:p>
          <a:p>
            <a:pPr marL="0" indent="0" algn="just">
              <a:buNone/>
            </a:pPr>
            <a:endParaRPr lang="en-US" dirty="0" smtClean="0"/>
          </a:p>
          <a:p>
            <a:pPr marL="0" indent="0" algn="just">
              <a:buNone/>
            </a:pPr>
            <a:endParaRPr lang="en-US" b="1" dirty="0"/>
          </a:p>
          <a:p>
            <a:pPr marL="0" indent="0" algn="just">
              <a:buNone/>
            </a:pPr>
            <a:endParaRPr lang="en-US" b="1" dirty="0" smtClean="0"/>
          </a:p>
        </p:txBody>
      </p:sp>
    </p:spTree>
    <p:extLst>
      <p:ext uri="{BB962C8B-B14F-4D97-AF65-F5344CB8AC3E}">
        <p14:creationId xmlns:p14="http://schemas.microsoft.com/office/powerpoint/2010/main" val="840454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The NPV Rule</a:t>
            </a:r>
            <a:endParaRPr lang="en-US" dirty="0">
              <a:solidFill>
                <a:srgbClr val="00B0F0"/>
              </a:solidFill>
            </a:endParaRPr>
          </a:p>
        </p:txBody>
      </p:sp>
      <p:sp>
        <p:nvSpPr>
          <p:cNvPr id="3" name="Content Placeholder 2"/>
          <p:cNvSpPr>
            <a:spLocks noGrp="1"/>
          </p:cNvSpPr>
          <p:nvPr>
            <p:ph idx="1"/>
          </p:nvPr>
        </p:nvSpPr>
        <p:spPr>
          <a:xfrm>
            <a:off x="457200" y="1569601"/>
            <a:ext cx="8229600" cy="2576563"/>
          </a:xfrm>
        </p:spPr>
        <p:txBody>
          <a:bodyPr>
            <a:normAutofit fontScale="85000" lnSpcReduction="20000"/>
          </a:bodyPr>
          <a:lstStyle/>
          <a:p>
            <a:pPr marL="0" indent="0">
              <a:buNone/>
            </a:pPr>
            <a:r>
              <a:rPr lang="en-US" dirty="0" smtClean="0"/>
              <a:t>Stand-Alone project: we decide whether to “accept” or “reject” the investment opportunity. The value of accepting the project is given by its NPV and the value of rejecting the project is zero. </a:t>
            </a:r>
          </a:p>
          <a:p>
            <a:pPr marL="0" indent="0">
              <a:buNone/>
            </a:pPr>
            <a:endParaRPr lang="en-US" dirty="0"/>
          </a:p>
          <a:p>
            <a:pPr marL="0" indent="0">
              <a:buNone/>
            </a:pPr>
            <a:r>
              <a:rPr lang="en-US" dirty="0" smtClean="0"/>
              <a:t>When a project is selected, the change in firm value is given by the project’s NPV.</a:t>
            </a:r>
            <a:endParaRPr lang="en-US" dirty="0"/>
          </a:p>
        </p:txBody>
      </p:sp>
      <p:sp>
        <p:nvSpPr>
          <p:cNvPr id="4" name="Content Placeholder 2"/>
          <p:cNvSpPr txBox="1">
            <a:spLocks/>
          </p:cNvSpPr>
          <p:nvPr/>
        </p:nvSpPr>
        <p:spPr>
          <a:xfrm>
            <a:off x="457200" y="4804041"/>
            <a:ext cx="8229600" cy="102506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The NPV Rule</a:t>
            </a:r>
          </a:p>
          <a:p>
            <a:pPr marL="0" indent="0">
              <a:buFont typeface="Arial"/>
              <a:buNone/>
            </a:pPr>
            <a:r>
              <a:rPr lang="en-US" dirty="0" smtClean="0"/>
              <a:t>Accept all projects that have a positive NPV</a:t>
            </a:r>
            <a:endParaRPr lang="en-US" dirty="0"/>
          </a:p>
        </p:txBody>
      </p:sp>
    </p:spTree>
    <p:extLst>
      <p:ext uri="{BB962C8B-B14F-4D97-AF65-F5344CB8AC3E}">
        <p14:creationId xmlns:p14="http://schemas.microsoft.com/office/powerpoint/2010/main" val="838300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4441"/>
            <a:ext cx="8229600" cy="1143000"/>
          </a:xfrm>
        </p:spPr>
        <p:txBody>
          <a:bodyPr/>
          <a:lstStyle/>
          <a:p>
            <a:pPr algn="l"/>
            <a:r>
              <a:rPr lang="en-US" b="1" dirty="0" smtClean="0"/>
              <a:t>Further examples</a:t>
            </a:r>
            <a:endParaRPr lang="en-US" b="1" dirty="0"/>
          </a:p>
        </p:txBody>
      </p:sp>
    </p:spTree>
    <p:extLst>
      <p:ext uri="{BB962C8B-B14F-4D97-AF65-F5344CB8AC3E}">
        <p14:creationId xmlns:p14="http://schemas.microsoft.com/office/powerpoint/2010/main" val="8433750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0993"/>
          </a:xfrm>
        </p:spPr>
        <p:txBody>
          <a:bodyPr>
            <a:normAutofit fontScale="90000"/>
          </a:bodyPr>
          <a:lstStyle/>
          <a:p>
            <a:r>
              <a:rPr lang="en-US" dirty="0" smtClean="0">
                <a:solidFill>
                  <a:srgbClr val="00B0F0"/>
                </a:solidFill>
              </a:rPr>
              <a:t>IRR and NPV for </a:t>
            </a:r>
            <a:r>
              <a:rPr lang="en-US" dirty="0" err="1" smtClean="0">
                <a:solidFill>
                  <a:srgbClr val="00B0F0"/>
                </a:solidFill>
              </a:rPr>
              <a:t>OpenSeas</a:t>
            </a:r>
            <a:endParaRPr lang="en-US" dirty="0">
              <a:solidFill>
                <a:srgbClr val="00B0F0"/>
              </a:solidFill>
            </a:endParaRPr>
          </a:p>
        </p:txBody>
      </p:sp>
      <p:sp>
        <p:nvSpPr>
          <p:cNvPr id="3" name="Content Placeholder 2"/>
          <p:cNvSpPr>
            <a:spLocks noGrp="1"/>
          </p:cNvSpPr>
          <p:nvPr>
            <p:ph idx="1"/>
          </p:nvPr>
        </p:nvSpPr>
        <p:spPr>
          <a:xfrm>
            <a:off x="457200" y="1048546"/>
            <a:ext cx="8229600" cy="5077618"/>
          </a:xfrm>
        </p:spPr>
        <p:txBody>
          <a:bodyPr>
            <a:normAutofit fontScale="85000" lnSpcReduction="20000"/>
          </a:bodyPr>
          <a:lstStyle/>
          <a:p>
            <a:pPr marL="0" indent="0">
              <a:buNone/>
            </a:pPr>
            <a:r>
              <a:rPr lang="en-US" dirty="0" smtClean="0"/>
              <a:t>Question 7 (2</a:t>
            </a:r>
            <a:r>
              <a:rPr lang="en-US" baseline="30000" dirty="0" smtClean="0"/>
              <a:t>nd</a:t>
            </a:r>
            <a:r>
              <a:rPr lang="en-US" dirty="0" smtClean="0"/>
              <a:t> edition)</a:t>
            </a:r>
          </a:p>
          <a:p>
            <a:pPr marL="0" indent="0">
              <a:buNone/>
            </a:pPr>
            <a:r>
              <a:rPr lang="en-US" dirty="0" err="1" smtClean="0"/>
              <a:t>OpenSeas</a:t>
            </a:r>
            <a:r>
              <a:rPr lang="en-US" dirty="0" smtClean="0"/>
              <a:t>, Inc. is evaluating the purchase of the new cruise ship. The ship would cost $500 million, and would operate for 20 years. </a:t>
            </a:r>
            <a:r>
              <a:rPr lang="en-US" dirty="0" err="1" smtClean="0"/>
              <a:t>OpenSeas</a:t>
            </a:r>
            <a:r>
              <a:rPr lang="en-US" dirty="0" smtClean="0"/>
              <a:t> expects annual cash flows from operating the ship to be $70 million (at the end of each year) and its cost of capital is 12%.</a:t>
            </a:r>
          </a:p>
          <a:p>
            <a:pPr marL="0" indent="0">
              <a:buNone/>
            </a:pPr>
            <a:endParaRPr lang="en-US" dirty="0"/>
          </a:p>
          <a:p>
            <a:pPr marL="514350" indent="-514350">
              <a:buAutoNum type="alphaLcPeriod"/>
            </a:pPr>
            <a:r>
              <a:rPr lang="en-US" dirty="0" smtClean="0"/>
              <a:t>Prepare an NPV profile of the purchase.</a:t>
            </a:r>
          </a:p>
          <a:p>
            <a:pPr marL="514350" indent="-514350">
              <a:buAutoNum type="alphaLcPeriod"/>
            </a:pPr>
            <a:r>
              <a:rPr lang="en-US" dirty="0" smtClean="0"/>
              <a:t>Estimate the IRR (to the nearest 1%) from the graph.</a:t>
            </a:r>
          </a:p>
          <a:p>
            <a:pPr marL="514350" indent="-514350">
              <a:buAutoNum type="alphaLcPeriod"/>
            </a:pPr>
            <a:r>
              <a:rPr lang="en-US" dirty="0" smtClean="0"/>
              <a:t>Is the purchase attractive based on these estimates?</a:t>
            </a:r>
          </a:p>
          <a:p>
            <a:pPr marL="514350" indent="-514350">
              <a:buAutoNum type="alphaLcPeriod"/>
            </a:pPr>
            <a:r>
              <a:rPr lang="en-US" dirty="0" smtClean="0"/>
              <a:t>How far off could </a:t>
            </a:r>
            <a:r>
              <a:rPr lang="en-US" dirty="0" err="1" smtClean="0"/>
              <a:t>OpenSeas</a:t>
            </a:r>
            <a:r>
              <a:rPr lang="en-US" dirty="0" smtClean="0"/>
              <a:t>’ cost of capital be (to the nearest 1%) before your purchase decision would change? </a:t>
            </a:r>
            <a:endParaRPr lang="en-US" dirty="0"/>
          </a:p>
        </p:txBody>
      </p:sp>
    </p:spTree>
    <p:extLst>
      <p:ext uri="{BB962C8B-B14F-4D97-AF65-F5344CB8AC3E}">
        <p14:creationId xmlns:p14="http://schemas.microsoft.com/office/powerpoint/2010/main" val="4172913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490290" y="215900"/>
            <a:ext cx="2387600" cy="6413500"/>
          </a:xfrm>
          <a:prstGeom prst="rect">
            <a:avLst/>
          </a:prstGeom>
        </p:spPr>
      </p:pic>
      <p:pic>
        <p:nvPicPr>
          <p:cNvPr id="7" name="Picture 6"/>
          <p:cNvPicPr>
            <a:picLocks noChangeAspect="1"/>
          </p:cNvPicPr>
          <p:nvPr/>
        </p:nvPicPr>
        <p:blipFill>
          <a:blip r:embed="rId3"/>
          <a:stretch>
            <a:fillRect/>
          </a:stretch>
        </p:blipFill>
        <p:spPr>
          <a:xfrm>
            <a:off x="652394" y="2050228"/>
            <a:ext cx="5656090" cy="3370482"/>
          </a:xfrm>
          <a:prstGeom prst="rect">
            <a:avLst/>
          </a:prstGeom>
        </p:spPr>
      </p:pic>
      <p:sp>
        <p:nvSpPr>
          <p:cNvPr id="5" name="Content Placeholder 2"/>
          <p:cNvSpPr>
            <a:spLocks noGrp="1"/>
          </p:cNvSpPr>
          <p:nvPr>
            <p:ph idx="1"/>
          </p:nvPr>
        </p:nvSpPr>
        <p:spPr>
          <a:xfrm>
            <a:off x="120015" y="364068"/>
            <a:ext cx="6279930" cy="1674939"/>
          </a:xfrm>
        </p:spPr>
        <p:txBody>
          <a:bodyPr>
            <a:normAutofit fontScale="92500" lnSpcReduction="20000"/>
          </a:bodyPr>
          <a:lstStyle/>
          <a:p>
            <a:pPr marL="0" indent="0" algn="just">
              <a:buNone/>
            </a:pPr>
            <a:r>
              <a:rPr lang="en-US" dirty="0" smtClean="0"/>
              <a:t>At 12% cost of capital the NPV is $22.8 million. From the graph, the IRR appears to be 12.75% (you can check that the NPV is zero under this IRR)</a:t>
            </a:r>
          </a:p>
        </p:txBody>
      </p:sp>
      <p:sp>
        <p:nvSpPr>
          <p:cNvPr id="8" name="Content Placeholder 2"/>
          <p:cNvSpPr txBox="1">
            <a:spLocks/>
          </p:cNvSpPr>
          <p:nvPr/>
        </p:nvSpPr>
        <p:spPr>
          <a:xfrm>
            <a:off x="165188" y="5557639"/>
            <a:ext cx="6279930" cy="1051243"/>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a:buNone/>
            </a:pPr>
            <a:r>
              <a:rPr lang="en-US" dirty="0" smtClean="0"/>
              <a:t>The NPV will remain positive as long as the cost of capital is below the IRR</a:t>
            </a:r>
          </a:p>
        </p:txBody>
      </p:sp>
    </p:spTree>
    <p:extLst>
      <p:ext uri="{BB962C8B-B14F-4D97-AF65-F5344CB8AC3E}">
        <p14:creationId xmlns:p14="http://schemas.microsoft.com/office/powerpoint/2010/main" val="3610231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0919"/>
            <a:ext cx="8229600" cy="640993"/>
          </a:xfrm>
        </p:spPr>
        <p:txBody>
          <a:bodyPr>
            <a:normAutofit fontScale="90000"/>
          </a:bodyPr>
          <a:lstStyle/>
          <a:p>
            <a:r>
              <a:rPr lang="en-US" dirty="0" smtClean="0">
                <a:solidFill>
                  <a:srgbClr val="00B0F0"/>
                </a:solidFill>
              </a:rPr>
              <a:t>IRR for Non-Standard Stream of CFs</a:t>
            </a:r>
            <a:endParaRPr lang="en-US" dirty="0">
              <a:solidFill>
                <a:srgbClr val="00B0F0"/>
              </a:solidFill>
            </a:endParaRPr>
          </a:p>
        </p:txBody>
      </p:sp>
      <p:sp>
        <p:nvSpPr>
          <p:cNvPr id="3" name="Content Placeholder 2"/>
          <p:cNvSpPr>
            <a:spLocks noGrp="1"/>
          </p:cNvSpPr>
          <p:nvPr>
            <p:ph idx="1"/>
          </p:nvPr>
        </p:nvSpPr>
        <p:spPr>
          <a:xfrm>
            <a:off x="457200" y="1048546"/>
            <a:ext cx="8229600" cy="5419942"/>
          </a:xfrm>
        </p:spPr>
        <p:txBody>
          <a:bodyPr>
            <a:normAutofit fontScale="70000" lnSpcReduction="20000"/>
          </a:bodyPr>
          <a:lstStyle/>
          <a:p>
            <a:pPr marL="0" indent="0">
              <a:buNone/>
            </a:pPr>
            <a:r>
              <a:rPr lang="en-US" dirty="0" smtClean="0"/>
              <a:t>Question 17 (2</a:t>
            </a:r>
            <a:r>
              <a:rPr lang="en-US" baseline="30000" dirty="0" smtClean="0"/>
              <a:t>nd</a:t>
            </a:r>
            <a:r>
              <a:rPr lang="en-US" dirty="0" smtClean="0"/>
              <a:t> edition)</a:t>
            </a:r>
          </a:p>
          <a:p>
            <a:pPr marL="0" indent="0">
              <a:buNone/>
            </a:pPr>
            <a:r>
              <a:rPr lang="en-US" dirty="0" smtClean="0"/>
              <a:t>Your firm has been hired to develop new software for the university’s class registration system. Under the contract, you will receive $500,000 as an upfront payment. You expect the development costs to be $450,000 per year for the next three years. Once the new system is in place, you will receive a final payment of $900,000 from the university four years from now.</a:t>
            </a:r>
          </a:p>
          <a:p>
            <a:pPr marL="0" indent="0">
              <a:buNone/>
            </a:pPr>
            <a:endParaRPr lang="en-US" dirty="0"/>
          </a:p>
          <a:p>
            <a:pPr marL="514350" indent="-514350">
              <a:buAutoNum type="alphaLcPeriod"/>
            </a:pPr>
            <a:r>
              <a:rPr lang="en-US" dirty="0" smtClean="0"/>
              <a:t>What are the IRRs of this opportunity?</a:t>
            </a:r>
          </a:p>
          <a:p>
            <a:pPr marL="514350" indent="-514350">
              <a:buAutoNum type="alphaLcPeriod"/>
            </a:pPr>
            <a:r>
              <a:rPr lang="en-US" dirty="0" smtClean="0"/>
              <a:t>If your cost of capital is 10%, is the opportunity attractive?</a:t>
            </a:r>
          </a:p>
          <a:p>
            <a:pPr marL="0" indent="0">
              <a:buNone/>
            </a:pPr>
            <a:endParaRPr lang="en-US" dirty="0" smtClean="0"/>
          </a:p>
          <a:p>
            <a:pPr marL="0" indent="0">
              <a:buNone/>
            </a:pPr>
            <a:r>
              <a:rPr lang="en-US" dirty="0" smtClean="0"/>
              <a:t>Now suppose that you are able to renegotiate the terms of the contract so that your final payment in year 4 will be $1million.</a:t>
            </a:r>
          </a:p>
          <a:p>
            <a:pPr marL="0" indent="0">
              <a:buNone/>
            </a:pPr>
            <a:endParaRPr lang="en-US" dirty="0" smtClean="0"/>
          </a:p>
          <a:p>
            <a:pPr marL="514350" indent="-514350">
              <a:buFont typeface="+mj-lt"/>
              <a:buAutoNum type="alphaLcPeriod" startAt="3"/>
            </a:pPr>
            <a:r>
              <a:rPr lang="en-US" dirty="0" smtClean="0"/>
              <a:t>What is the IRR of the opportunity now?</a:t>
            </a:r>
          </a:p>
          <a:p>
            <a:pPr marL="514350" indent="-514350">
              <a:buFont typeface="+mj-lt"/>
              <a:buAutoNum type="alphaLcPeriod" startAt="3"/>
            </a:pPr>
            <a:r>
              <a:rPr lang="en-US" dirty="0" smtClean="0"/>
              <a:t>Is it attractive at these terms?</a:t>
            </a:r>
          </a:p>
        </p:txBody>
      </p:sp>
    </p:spTree>
    <p:extLst>
      <p:ext uri="{BB962C8B-B14F-4D97-AF65-F5344CB8AC3E}">
        <p14:creationId xmlns:p14="http://schemas.microsoft.com/office/powerpoint/2010/main" val="2327738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1803"/>
          </a:xfrm>
        </p:spPr>
        <p:txBody>
          <a:bodyPr>
            <a:normAutofit fontScale="90000"/>
          </a:bodyPr>
          <a:lstStyle/>
          <a:p>
            <a:r>
              <a:rPr lang="en-US" dirty="0">
                <a:solidFill>
                  <a:srgbClr val="00B0F0"/>
                </a:solidFill>
              </a:rPr>
              <a:t>IRR for Non-Standard Stream of CFs</a:t>
            </a:r>
            <a:endParaRPr lang="en-US" dirty="0"/>
          </a:p>
        </p:txBody>
      </p:sp>
      <p:pic>
        <p:nvPicPr>
          <p:cNvPr id="3" name="Picture 2"/>
          <p:cNvPicPr>
            <a:picLocks noChangeAspect="1"/>
          </p:cNvPicPr>
          <p:nvPr/>
        </p:nvPicPr>
        <p:blipFill>
          <a:blip r:embed="rId2"/>
          <a:stretch>
            <a:fillRect/>
          </a:stretch>
        </p:blipFill>
        <p:spPr>
          <a:xfrm>
            <a:off x="1028700" y="956441"/>
            <a:ext cx="7086600" cy="4181475"/>
          </a:xfrm>
          <a:prstGeom prst="rect">
            <a:avLst/>
          </a:prstGeom>
        </p:spPr>
      </p:pic>
      <p:sp>
        <p:nvSpPr>
          <p:cNvPr id="5" name="Content Placeholder 2"/>
          <p:cNvSpPr txBox="1">
            <a:spLocks/>
          </p:cNvSpPr>
          <p:nvPr/>
        </p:nvSpPr>
        <p:spPr>
          <a:xfrm>
            <a:off x="795808" y="5452535"/>
            <a:ext cx="6279930" cy="1051243"/>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a:buNone/>
            </a:pPr>
            <a:r>
              <a:rPr lang="en-US" dirty="0" smtClean="0"/>
              <a:t>There are two IRR’s in this example. The NPV is positive for sufficiently high or sufficiently low rates. </a:t>
            </a:r>
          </a:p>
        </p:txBody>
      </p:sp>
    </p:spTree>
    <p:extLst>
      <p:ext uri="{BB962C8B-B14F-4D97-AF65-F5344CB8AC3E}">
        <p14:creationId xmlns:p14="http://schemas.microsoft.com/office/powerpoint/2010/main" val="3640969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7417"/>
          </a:xfrm>
        </p:spPr>
        <p:txBody>
          <a:bodyPr>
            <a:normAutofit fontScale="90000"/>
          </a:bodyPr>
          <a:lstStyle/>
          <a:p>
            <a:r>
              <a:rPr lang="en-US" dirty="0">
                <a:solidFill>
                  <a:srgbClr val="00B0F0"/>
                </a:solidFill>
              </a:rPr>
              <a:t>IRR for Non-Standard Stream of CFs</a:t>
            </a:r>
            <a:endParaRPr lang="en-US" dirty="0"/>
          </a:p>
        </p:txBody>
      </p:sp>
      <p:pic>
        <p:nvPicPr>
          <p:cNvPr id="4" name="Picture 3"/>
          <p:cNvPicPr>
            <a:picLocks noChangeAspect="1"/>
          </p:cNvPicPr>
          <p:nvPr/>
        </p:nvPicPr>
        <p:blipFill>
          <a:blip r:embed="rId2"/>
          <a:stretch>
            <a:fillRect/>
          </a:stretch>
        </p:blipFill>
        <p:spPr>
          <a:xfrm>
            <a:off x="936625" y="2350047"/>
            <a:ext cx="7258050" cy="4133850"/>
          </a:xfrm>
          <a:prstGeom prst="rect">
            <a:avLst/>
          </a:prstGeom>
        </p:spPr>
      </p:pic>
      <p:sp>
        <p:nvSpPr>
          <p:cNvPr id="6" name="Content Placeholder 2"/>
          <p:cNvSpPr txBox="1">
            <a:spLocks/>
          </p:cNvSpPr>
          <p:nvPr/>
        </p:nvSpPr>
        <p:spPr>
          <a:xfrm>
            <a:off x="1425685" y="1185429"/>
            <a:ext cx="6279930" cy="1051243"/>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a:buNone/>
            </a:pPr>
            <a:r>
              <a:rPr lang="en-US" dirty="0" smtClean="0"/>
              <a:t>Now that the terminal payment is $1 million, even a high interest rate does not imply a negative NPV. Actually, the NPV is always positive.</a:t>
            </a:r>
          </a:p>
        </p:txBody>
      </p:sp>
    </p:spTree>
    <p:extLst>
      <p:ext uri="{BB962C8B-B14F-4D97-AF65-F5344CB8AC3E}">
        <p14:creationId xmlns:p14="http://schemas.microsoft.com/office/powerpoint/2010/main" val="2188684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269" y="274638"/>
            <a:ext cx="8413531" cy="640993"/>
          </a:xfrm>
        </p:spPr>
        <p:txBody>
          <a:bodyPr>
            <a:normAutofit fontScale="90000"/>
          </a:bodyPr>
          <a:lstStyle/>
          <a:p>
            <a:r>
              <a:rPr lang="en-US" dirty="0" smtClean="0">
                <a:solidFill>
                  <a:srgbClr val="00B0F0"/>
                </a:solidFill>
              </a:rPr>
              <a:t>Profitability Index for Natasha’s Flowers</a:t>
            </a:r>
            <a:endParaRPr lang="en-US" dirty="0">
              <a:solidFill>
                <a:srgbClr val="00B0F0"/>
              </a:solidFill>
            </a:endParaRPr>
          </a:p>
        </p:txBody>
      </p:sp>
      <p:sp>
        <p:nvSpPr>
          <p:cNvPr id="3" name="Content Placeholder 2"/>
          <p:cNvSpPr>
            <a:spLocks noGrp="1"/>
          </p:cNvSpPr>
          <p:nvPr>
            <p:ph idx="1"/>
          </p:nvPr>
        </p:nvSpPr>
        <p:spPr>
          <a:xfrm>
            <a:off x="457200" y="1048545"/>
            <a:ext cx="8229600" cy="3086561"/>
          </a:xfrm>
        </p:spPr>
        <p:txBody>
          <a:bodyPr>
            <a:normAutofit fontScale="70000" lnSpcReduction="20000"/>
          </a:bodyPr>
          <a:lstStyle/>
          <a:p>
            <a:pPr marL="0" indent="0">
              <a:buNone/>
            </a:pPr>
            <a:r>
              <a:rPr lang="en-US" dirty="0" smtClean="0"/>
              <a:t>Question 29 (2</a:t>
            </a:r>
            <a:r>
              <a:rPr lang="en-US" baseline="30000" dirty="0" smtClean="0"/>
              <a:t>nd</a:t>
            </a:r>
            <a:r>
              <a:rPr lang="en-US" dirty="0" smtClean="0"/>
              <a:t> edition)</a:t>
            </a:r>
          </a:p>
          <a:p>
            <a:pPr marL="0" indent="0">
              <a:buNone/>
            </a:pPr>
            <a:r>
              <a:rPr lang="en-US" dirty="0" smtClean="0"/>
              <a:t>Natasha’s Flowers, a local florist, purchases fresh flowers each day at the local flower market. The buyer has a budget of $1000 per day to spend. Different flowers have different profit margins, and also a maximum amount the shop can sell. Based on past experience, the shop has estimated the following NPV of purchasing each type. </a:t>
            </a:r>
          </a:p>
          <a:p>
            <a:pPr marL="0" indent="0">
              <a:buNone/>
            </a:pPr>
            <a:endParaRPr lang="en-US" dirty="0"/>
          </a:p>
          <a:p>
            <a:pPr marL="0" indent="0">
              <a:buNone/>
            </a:pPr>
            <a:r>
              <a:rPr lang="en-US" dirty="0" smtClean="0"/>
              <a:t>What combination of flowers should the shop purchase each day?</a:t>
            </a:r>
          </a:p>
        </p:txBody>
      </p:sp>
      <p:graphicFrame>
        <p:nvGraphicFramePr>
          <p:cNvPr id="4" name="Table 3"/>
          <p:cNvGraphicFramePr>
            <a:graphicFrameLocks noGrp="1"/>
          </p:cNvGraphicFramePr>
          <p:nvPr>
            <p:extLst>
              <p:ext uri="{D42A27DB-BD31-4B8C-83A1-F6EECF244321}">
                <p14:modId xmlns:p14="http://schemas.microsoft.com/office/powerpoint/2010/main" val="2440295939"/>
              </p:ext>
            </p:extLst>
          </p:nvPr>
        </p:nvGraphicFramePr>
        <p:xfrm>
          <a:off x="1287740" y="4135106"/>
          <a:ext cx="6096000" cy="21234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endParaRPr lang="en-US" dirty="0"/>
                    </a:p>
                  </a:txBody>
                  <a:tcPr/>
                </a:tc>
                <a:tc>
                  <a:txBody>
                    <a:bodyPr/>
                    <a:lstStyle/>
                    <a:p>
                      <a:pPr algn="ctr"/>
                      <a:r>
                        <a:rPr lang="en-US" dirty="0" smtClean="0"/>
                        <a:t>NPV per bunch</a:t>
                      </a:r>
                      <a:endParaRPr lang="en-US" dirty="0"/>
                    </a:p>
                  </a:txBody>
                  <a:tcPr/>
                </a:tc>
                <a:tc>
                  <a:txBody>
                    <a:bodyPr/>
                    <a:lstStyle/>
                    <a:p>
                      <a:pPr algn="ctr"/>
                      <a:r>
                        <a:rPr lang="en-US" dirty="0" smtClean="0"/>
                        <a:t>Cost per bunch</a:t>
                      </a:r>
                      <a:endParaRPr lang="en-US" dirty="0"/>
                    </a:p>
                  </a:txBody>
                  <a:tcPr/>
                </a:tc>
                <a:tc>
                  <a:txBody>
                    <a:bodyPr/>
                    <a:lstStyle/>
                    <a:p>
                      <a:pPr algn="ctr"/>
                      <a:r>
                        <a:rPr lang="en-US" dirty="0" smtClean="0"/>
                        <a:t>Max. bunches</a:t>
                      </a:r>
                      <a:endParaRPr lang="en-US" dirty="0"/>
                    </a:p>
                  </a:txBody>
                  <a:tcPr/>
                </a:tc>
              </a:tr>
              <a:tr h="370840">
                <a:tc>
                  <a:txBody>
                    <a:bodyPr/>
                    <a:lstStyle/>
                    <a:p>
                      <a:pPr algn="ctr"/>
                      <a:r>
                        <a:rPr lang="en-US" dirty="0" smtClean="0"/>
                        <a:t>Roses</a:t>
                      </a:r>
                      <a:endParaRPr lang="en-US" dirty="0"/>
                    </a:p>
                  </a:txBody>
                  <a:tcPr/>
                </a:tc>
                <a:tc>
                  <a:txBody>
                    <a:bodyPr/>
                    <a:lstStyle/>
                    <a:p>
                      <a:pPr algn="ctr"/>
                      <a:r>
                        <a:rPr lang="en-US" dirty="0" smtClean="0"/>
                        <a:t>$3</a:t>
                      </a:r>
                      <a:endParaRPr lang="en-US" dirty="0"/>
                    </a:p>
                  </a:txBody>
                  <a:tcPr/>
                </a:tc>
                <a:tc>
                  <a:txBody>
                    <a:bodyPr/>
                    <a:lstStyle/>
                    <a:p>
                      <a:pPr algn="ctr"/>
                      <a:r>
                        <a:rPr lang="en-US" dirty="0" smtClean="0"/>
                        <a:t>$20</a:t>
                      </a:r>
                      <a:endParaRPr lang="en-US" dirty="0"/>
                    </a:p>
                  </a:txBody>
                  <a:tcPr/>
                </a:tc>
                <a:tc>
                  <a:txBody>
                    <a:bodyPr/>
                    <a:lstStyle/>
                    <a:p>
                      <a:pPr algn="ctr"/>
                      <a:r>
                        <a:rPr lang="en-US" dirty="0" smtClean="0"/>
                        <a:t>25</a:t>
                      </a:r>
                      <a:endParaRPr lang="en-US" dirty="0"/>
                    </a:p>
                  </a:txBody>
                  <a:tcPr/>
                </a:tc>
              </a:tr>
              <a:tr h="370840">
                <a:tc>
                  <a:txBody>
                    <a:bodyPr/>
                    <a:lstStyle/>
                    <a:p>
                      <a:pPr algn="ctr"/>
                      <a:r>
                        <a:rPr lang="en-US" dirty="0" smtClean="0"/>
                        <a:t>Lilies</a:t>
                      </a:r>
                      <a:endParaRPr lang="en-US" dirty="0"/>
                    </a:p>
                  </a:txBody>
                  <a:tcPr/>
                </a:tc>
                <a:tc>
                  <a:txBody>
                    <a:bodyPr/>
                    <a:lstStyle/>
                    <a:p>
                      <a:pPr algn="ctr"/>
                      <a:r>
                        <a:rPr lang="en-US" dirty="0" smtClean="0"/>
                        <a:t>8</a:t>
                      </a:r>
                      <a:endParaRPr lang="en-US" dirty="0"/>
                    </a:p>
                  </a:txBody>
                  <a:tcPr/>
                </a:tc>
                <a:tc>
                  <a:txBody>
                    <a:bodyPr/>
                    <a:lstStyle/>
                    <a:p>
                      <a:pPr algn="ctr"/>
                      <a:r>
                        <a:rPr lang="en-US" dirty="0" smtClean="0"/>
                        <a:t>30</a:t>
                      </a:r>
                      <a:endParaRPr lang="en-US" dirty="0"/>
                    </a:p>
                  </a:txBody>
                  <a:tcPr/>
                </a:tc>
                <a:tc>
                  <a:txBody>
                    <a:bodyPr/>
                    <a:lstStyle/>
                    <a:p>
                      <a:pPr algn="ctr"/>
                      <a:r>
                        <a:rPr lang="en-US" dirty="0" smtClean="0"/>
                        <a:t>10</a:t>
                      </a:r>
                      <a:endParaRPr lang="en-US" dirty="0"/>
                    </a:p>
                  </a:txBody>
                  <a:tcPr/>
                </a:tc>
              </a:tr>
              <a:tr h="370840">
                <a:tc>
                  <a:txBody>
                    <a:bodyPr/>
                    <a:lstStyle/>
                    <a:p>
                      <a:pPr algn="ctr"/>
                      <a:r>
                        <a:rPr lang="en-US" dirty="0" smtClean="0"/>
                        <a:t>Pansies</a:t>
                      </a:r>
                      <a:endParaRPr lang="en-US" dirty="0"/>
                    </a:p>
                  </a:txBody>
                  <a:tcPr/>
                </a:tc>
                <a:tc>
                  <a:txBody>
                    <a:bodyPr/>
                    <a:lstStyle/>
                    <a:p>
                      <a:pPr algn="ctr"/>
                      <a:r>
                        <a:rPr lang="en-US" dirty="0" smtClean="0"/>
                        <a:t>4</a:t>
                      </a:r>
                      <a:endParaRPr lang="en-US" dirty="0"/>
                    </a:p>
                  </a:txBody>
                  <a:tcPr/>
                </a:tc>
                <a:tc>
                  <a:txBody>
                    <a:bodyPr/>
                    <a:lstStyle/>
                    <a:p>
                      <a:pPr algn="ctr"/>
                      <a:r>
                        <a:rPr lang="en-US" dirty="0" smtClean="0"/>
                        <a:t>30</a:t>
                      </a:r>
                      <a:endParaRPr lang="en-US" dirty="0"/>
                    </a:p>
                  </a:txBody>
                  <a:tcPr/>
                </a:tc>
                <a:tc>
                  <a:txBody>
                    <a:bodyPr/>
                    <a:lstStyle/>
                    <a:p>
                      <a:pPr algn="ctr"/>
                      <a:r>
                        <a:rPr lang="en-US" dirty="0" smtClean="0"/>
                        <a:t>10</a:t>
                      </a:r>
                      <a:endParaRPr lang="en-US" dirty="0"/>
                    </a:p>
                  </a:txBody>
                  <a:tcPr/>
                </a:tc>
              </a:tr>
              <a:tr h="370840">
                <a:tc>
                  <a:txBody>
                    <a:bodyPr/>
                    <a:lstStyle/>
                    <a:p>
                      <a:pPr algn="ctr"/>
                      <a:r>
                        <a:rPr lang="en-US" dirty="0" smtClean="0"/>
                        <a:t>Orchids</a:t>
                      </a:r>
                      <a:endParaRPr lang="en-US" dirty="0"/>
                    </a:p>
                  </a:txBody>
                  <a:tcPr/>
                </a:tc>
                <a:tc>
                  <a:txBody>
                    <a:bodyPr/>
                    <a:lstStyle/>
                    <a:p>
                      <a:pPr algn="ctr"/>
                      <a:r>
                        <a:rPr lang="en-US" dirty="0" smtClean="0"/>
                        <a:t>20</a:t>
                      </a:r>
                      <a:endParaRPr lang="en-US" dirty="0"/>
                    </a:p>
                  </a:txBody>
                  <a:tcPr/>
                </a:tc>
                <a:tc>
                  <a:txBody>
                    <a:bodyPr/>
                    <a:lstStyle/>
                    <a:p>
                      <a:pPr algn="ctr"/>
                      <a:r>
                        <a:rPr lang="en-US" dirty="0" smtClean="0"/>
                        <a:t>80</a:t>
                      </a:r>
                      <a:endParaRPr lang="en-US" dirty="0"/>
                    </a:p>
                  </a:txBody>
                  <a:tcPr/>
                </a:tc>
                <a:tc>
                  <a:txBody>
                    <a:bodyPr/>
                    <a:lstStyle/>
                    <a:p>
                      <a:pPr algn="ctr"/>
                      <a:r>
                        <a:rPr lang="en-US" dirty="0" smtClean="0"/>
                        <a:t>5</a:t>
                      </a:r>
                      <a:endParaRPr lang="en-US" dirty="0"/>
                    </a:p>
                  </a:txBody>
                  <a:tcPr/>
                </a:tc>
              </a:tr>
            </a:tbl>
          </a:graphicData>
        </a:graphic>
      </p:graphicFrame>
    </p:spTree>
    <p:extLst>
      <p:ext uri="{BB962C8B-B14F-4D97-AF65-F5344CB8AC3E}">
        <p14:creationId xmlns:p14="http://schemas.microsoft.com/office/powerpoint/2010/main" val="1718908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310" y="274638"/>
            <a:ext cx="8371490" cy="640993"/>
          </a:xfrm>
        </p:spPr>
        <p:txBody>
          <a:bodyPr>
            <a:normAutofit fontScale="90000"/>
          </a:bodyPr>
          <a:lstStyle/>
          <a:p>
            <a:r>
              <a:rPr lang="en-US" dirty="0">
                <a:solidFill>
                  <a:srgbClr val="00B0F0"/>
                </a:solidFill>
              </a:rPr>
              <a:t>Profitability Index for Natasha’s Flowers</a:t>
            </a:r>
            <a:endParaRPr lang="en-US" dirty="0"/>
          </a:p>
        </p:txBody>
      </p:sp>
      <p:pic>
        <p:nvPicPr>
          <p:cNvPr id="3" name="Picture 2"/>
          <p:cNvPicPr>
            <a:picLocks noChangeAspect="1"/>
          </p:cNvPicPr>
          <p:nvPr/>
        </p:nvPicPr>
        <p:blipFill>
          <a:blip r:embed="rId2"/>
          <a:stretch>
            <a:fillRect/>
          </a:stretch>
        </p:blipFill>
        <p:spPr>
          <a:xfrm>
            <a:off x="570831" y="2930447"/>
            <a:ext cx="8002338" cy="2590685"/>
          </a:xfrm>
          <a:prstGeom prst="rect">
            <a:avLst/>
          </a:prstGeom>
        </p:spPr>
      </p:pic>
      <p:sp>
        <p:nvSpPr>
          <p:cNvPr id="4" name="Content Placeholder 2"/>
          <p:cNvSpPr>
            <a:spLocks noGrp="1"/>
          </p:cNvSpPr>
          <p:nvPr>
            <p:ph idx="1"/>
          </p:nvPr>
        </p:nvSpPr>
        <p:spPr>
          <a:xfrm>
            <a:off x="457200" y="1048545"/>
            <a:ext cx="8229600" cy="5678076"/>
          </a:xfrm>
        </p:spPr>
        <p:txBody>
          <a:bodyPr>
            <a:normAutofit fontScale="85000" lnSpcReduction="10000"/>
          </a:bodyPr>
          <a:lstStyle/>
          <a:p>
            <a:pPr marL="0" indent="0">
              <a:buNone/>
            </a:pPr>
            <a:r>
              <a:rPr lang="en-US" dirty="0" smtClean="0"/>
              <a:t>Given the constraint of $1000 to spend we rank the flowers by “NPV per dollar cost.” For example, per bunch the Orchids yield $20 NPV and cost $80 or a PI of 0.25. Lilies have a higher PI at 0.27.</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The buyer should start with the Lilies, then the Orchids, and with the remaining funds purchase Roses.</a:t>
            </a:r>
          </a:p>
        </p:txBody>
      </p:sp>
    </p:spTree>
    <p:extLst>
      <p:ext uri="{BB962C8B-B14F-4D97-AF65-F5344CB8AC3E}">
        <p14:creationId xmlns:p14="http://schemas.microsoft.com/office/powerpoint/2010/main" val="22521892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8321"/>
            <a:ext cx="8229600" cy="1143000"/>
          </a:xfrm>
        </p:spPr>
        <p:txBody>
          <a:bodyPr/>
          <a:lstStyle/>
          <a:p>
            <a:r>
              <a:rPr lang="en-US" dirty="0" smtClean="0"/>
              <a:t>Appendix</a:t>
            </a:r>
            <a:endParaRPr lang="en-US" dirty="0"/>
          </a:p>
        </p:txBody>
      </p:sp>
      <p:sp>
        <p:nvSpPr>
          <p:cNvPr id="3" name="Content Placeholder 2"/>
          <p:cNvSpPr>
            <a:spLocks noGrp="1"/>
          </p:cNvSpPr>
          <p:nvPr>
            <p:ph idx="1"/>
          </p:nvPr>
        </p:nvSpPr>
        <p:spPr>
          <a:xfrm>
            <a:off x="457200" y="2861442"/>
            <a:ext cx="8229600" cy="1962806"/>
          </a:xfrm>
        </p:spPr>
        <p:txBody>
          <a:bodyPr>
            <a:normAutofit/>
          </a:bodyPr>
          <a:lstStyle/>
          <a:p>
            <a:pPr marL="0" indent="0" algn="ctr">
              <a:buNone/>
            </a:pPr>
            <a:r>
              <a:rPr lang="en-US" b="1" dirty="0" smtClean="0"/>
              <a:t>For those that are interested</a:t>
            </a:r>
          </a:p>
          <a:p>
            <a:pPr marL="0" indent="0" algn="ctr">
              <a:buNone/>
            </a:pPr>
            <a:endParaRPr lang="en-US" b="1" dirty="0"/>
          </a:p>
          <a:p>
            <a:pPr marL="0" indent="0" algn="ctr">
              <a:buNone/>
            </a:pPr>
            <a:r>
              <a:rPr lang="en-US" b="1" dirty="0" smtClean="0">
                <a:solidFill>
                  <a:srgbClr val="00B0F0"/>
                </a:solidFill>
              </a:rPr>
              <a:t>EVA with Depreciation</a:t>
            </a:r>
            <a:endParaRPr lang="en-US" b="1" dirty="0">
              <a:solidFill>
                <a:srgbClr val="00B0F0"/>
              </a:solidFill>
            </a:endParaRPr>
          </a:p>
        </p:txBody>
      </p:sp>
    </p:spTree>
    <p:extLst>
      <p:ext uri="{BB962C8B-B14F-4D97-AF65-F5344CB8AC3E}">
        <p14:creationId xmlns:p14="http://schemas.microsoft.com/office/powerpoint/2010/main" val="11908099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B0F0"/>
                </a:solidFill>
              </a:rPr>
              <a:t>Applying the EVA Rule with Depreciation</a:t>
            </a:r>
            <a:endParaRPr lang="en-US" dirty="0">
              <a:solidFill>
                <a:srgbClr val="00B0F0"/>
              </a:solidFill>
            </a:endParaRPr>
          </a:p>
        </p:txBody>
      </p:sp>
      <p:sp>
        <p:nvSpPr>
          <p:cNvPr id="3" name="Content Placeholder 2"/>
          <p:cNvSpPr>
            <a:spLocks noGrp="1"/>
          </p:cNvSpPr>
          <p:nvPr>
            <p:ph idx="1"/>
          </p:nvPr>
        </p:nvSpPr>
        <p:spPr>
          <a:xfrm>
            <a:off x="457200" y="1609252"/>
            <a:ext cx="8229600" cy="3617282"/>
          </a:xfrm>
        </p:spPr>
        <p:txBody>
          <a:bodyPr>
            <a:normAutofit fontScale="92500" lnSpcReduction="10000"/>
          </a:bodyPr>
          <a:lstStyle/>
          <a:p>
            <a:pPr marL="0" indent="0" algn="just">
              <a:buNone/>
            </a:pPr>
            <a:r>
              <a:rPr lang="en-US" dirty="0" smtClean="0"/>
              <a:t>You are considering installing energy efficient lighting in your firm's warehouse. The installation will cost $300,000, and you estimate total savings of $75,000 per year. The lights will depreciate evenly over the 5 years, at which point they must be replaced. The cost of capital is 7%, per year. What do the NPV and EVA rules indicate about whether you should install the lights?</a:t>
            </a:r>
            <a:endParaRPr lang="en-US" b="1" dirty="0" smtClean="0"/>
          </a:p>
        </p:txBody>
      </p:sp>
      <p:graphicFrame>
        <p:nvGraphicFramePr>
          <p:cNvPr id="4" name="Object 3"/>
          <p:cNvGraphicFramePr>
            <a:graphicFrameLocks noChangeAspect="1"/>
          </p:cNvGraphicFramePr>
          <p:nvPr>
            <p:extLst/>
          </p:nvPr>
        </p:nvGraphicFramePr>
        <p:xfrm>
          <a:off x="305522" y="5475638"/>
          <a:ext cx="8648700" cy="963612"/>
        </p:xfrm>
        <a:graphic>
          <a:graphicData uri="http://schemas.openxmlformats.org/presentationml/2006/ole">
            <mc:AlternateContent xmlns:mc="http://schemas.openxmlformats.org/markup-compatibility/2006">
              <mc:Choice xmlns:v="urn:schemas-microsoft-com:vml" Requires="v">
                <p:oleObj spid="_x0000_s18460" name="Equation" r:id="rId3" imgW="3543300" imgH="393700" progId="Equation.3">
                  <p:embed/>
                </p:oleObj>
              </mc:Choice>
              <mc:Fallback>
                <p:oleObj name="Equation" r:id="rId3" imgW="3543300" imgH="393700" progId="Equation.3">
                  <p:embed/>
                  <p:pic>
                    <p:nvPicPr>
                      <p:cNvPr id="0" name=""/>
                      <p:cNvPicPr/>
                      <p:nvPr/>
                    </p:nvPicPr>
                    <p:blipFill>
                      <a:blip r:embed="rId4"/>
                      <a:stretch>
                        <a:fillRect/>
                      </a:stretch>
                    </p:blipFill>
                    <p:spPr>
                      <a:xfrm>
                        <a:off x="305522" y="5475638"/>
                        <a:ext cx="8648700" cy="963612"/>
                      </a:xfrm>
                      <a:prstGeom prst="rect">
                        <a:avLst/>
                      </a:prstGeom>
                    </p:spPr>
                  </p:pic>
                </p:oleObj>
              </mc:Fallback>
            </mc:AlternateContent>
          </a:graphicData>
        </a:graphic>
      </p:graphicFrame>
    </p:spTree>
    <p:extLst>
      <p:ext uri="{BB962C8B-B14F-4D97-AF65-F5344CB8AC3E}">
        <p14:creationId xmlns:p14="http://schemas.microsoft.com/office/powerpoint/2010/main" val="19153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Applying the NPV Rule</a:t>
            </a:r>
            <a:endParaRPr lang="en-US" dirty="0">
              <a:solidFill>
                <a:srgbClr val="00B0F0"/>
              </a:solidFill>
            </a:endParaRPr>
          </a:p>
        </p:txBody>
      </p:sp>
      <p:sp>
        <p:nvSpPr>
          <p:cNvPr id="3" name="Content Placeholder 2"/>
          <p:cNvSpPr>
            <a:spLocks noGrp="1"/>
          </p:cNvSpPr>
          <p:nvPr>
            <p:ph idx="1"/>
          </p:nvPr>
        </p:nvSpPr>
        <p:spPr>
          <a:xfrm>
            <a:off x="457200" y="1569601"/>
            <a:ext cx="8229600" cy="2989649"/>
          </a:xfrm>
        </p:spPr>
        <p:txBody>
          <a:bodyPr>
            <a:normAutofit fontScale="85000" lnSpcReduction="20000"/>
          </a:bodyPr>
          <a:lstStyle/>
          <a:p>
            <a:pPr marL="0" indent="0">
              <a:buNone/>
            </a:pPr>
            <a:r>
              <a:rPr lang="en-US" b="1" dirty="0" smtClean="0"/>
              <a:t>Fredrick Feed and Farm (FFF) example</a:t>
            </a:r>
            <a:endParaRPr lang="en-US" dirty="0"/>
          </a:p>
          <a:p>
            <a:pPr marL="0" indent="0" algn="just">
              <a:buNone/>
            </a:pPr>
            <a:r>
              <a:rPr lang="en-US" dirty="0" smtClean="0"/>
              <a:t>FFF can produce a new environmentally friendly fertilizer at a substantial cost saving over the company’s existing line of fertilizer. The fertilizer will require a new plant that can be built immediately at a cost of $250 million. Financial managers estimate that the benefits of the new fertilizer will be $35 million per year, starting at the end of the first year and lasting forever.</a:t>
            </a:r>
          </a:p>
          <a:p>
            <a:pPr marL="0" indent="0">
              <a:buNone/>
            </a:pPr>
            <a:endParaRPr lang="en-US" dirty="0"/>
          </a:p>
        </p:txBody>
      </p:sp>
      <p:sp>
        <p:nvSpPr>
          <p:cNvPr id="5" name="Content Placeholder 2"/>
          <p:cNvSpPr txBox="1">
            <a:spLocks/>
          </p:cNvSpPr>
          <p:nvPr/>
        </p:nvSpPr>
        <p:spPr>
          <a:xfrm>
            <a:off x="457200" y="4804042"/>
            <a:ext cx="8229600" cy="82617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What is the NPV of the project when the cost of capital is 10%?</a:t>
            </a:r>
            <a:endParaRPr lang="en-US" dirty="0"/>
          </a:p>
        </p:txBody>
      </p:sp>
    </p:spTree>
    <p:extLst>
      <p:ext uri="{BB962C8B-B14F-4D97-AF65-F5344CB8AC3E}">
        <p14:creationId xmlns:p14="http://schemas.microsoft.com/office/powerpoint/2010/main" val="1187361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Applying the EVA Rule with Depreciation</a:t>
            </a:r>
            <a:endParaRPr lang="en-US" dirty="0"/>
          </a:p>
        </p:txBody>
      </p:sp>
      <p:pic>
        <p:nvPicPr>
          <p:cNvPr id="6" name="Picture 5"/>
          <p:cNvPicPr>
            <a:picLocks noChangeAspect="1"/>
          </p:cNvPicPr>
          <p:nvPr/>
        </p:nvPicPr>
        <p:blipFill>
          <a:blip r:embed="rId3"/>
          <a:stretch>
            <a:fillRect/>
          </a:stretch>
        </p:blipFill>
        <p:spPr>
          <a:xfrm>
            <a:off x="967686" y="1884818"/>
            <a:ext cx="7429500" cy="2374900"/>
          </a:xfrm>
          <a:prstGeom prst="rect">
            <a:avLst/>
          </a:prstGeom>
        </p:spPr>
      </p:pic>
      <p:graphicFrame>
        <p:nvGraphicFramePr>
          <p:cNvPr id="7" name="Object 6"/>
          <p:cNvGraphicFramePr>
            <a:graphicFrameLocks noChangeAspect="1"/>
          </p:cNvGraphicFramePr>
          <p:nvPr>
            <p:extLst/>
          </p:nvPr>
        </p:nvGraphicFramePr>
        <p:xfrm>
          <a:off x="495300" y="4962439"/>
          <a:ext cx="8307387" cy="963613"/>
        </p:xfrm>
        <a:graphic>
          <a:graphicData uri="http://schemas.openxmlformats.org/presentationml/2006/ole">
            <mc:AlternateContent xmlns:mc="http://schemas.openxmlformats.org/markup-compatibility/2006">
              <mc:Choice xmlns:v="urn:schemas-microsoft-com:vml" Requires="v">
                <p:oleObj spid="_x0000_s19484" name="Equation" r:id="rId4" imgW="3403600" imgH="393700" progId="Equation.3">
                  <p:embed/>
                </p:oleObj>
              </mc:Choice>
              <mc:Fallback>
                <p:oleObj name="Equation" r:id="rId4" imgW="3403600" imgH="393700" progId="Equation.3">
                  <p:embed/>
                  <p:pic>
                    <p:nvPicPr>
                      <p:cNvPr id="0" name=""/>
                      <p:cNvPicPr/>
                      <p:nvPr/>
                    </p:nvPicPr>
                    <p:blipFill>
                      <a:blip r:embed="rId5"/>
                      <a:stretch>
                        <a:fillRect/>
                      </a:stretch>
                    </p:blipFill>
                    <p:spPr>
                      <a:xfrm>
                        <a:off x="495300" y="4962439"/>
                        <a:ext cx="8307387" cy="963613"/>
                      </a:xfrm>
                      <a:prstGeom prst="rect">
                        <a:avLst/>
                      </a:prstGeom>
                    </p:spPr>
                  </p:pic>
                </p:oleObj>
              </mc:Fallback>
            </mc:AlternateContent>
          </a:graphicData>
        </a:graphic>
      </p:graphicFrame>
    </p:spTree>
    <p:extLst>
      <p:ext uri="{BB962C8B-B14F-4D97-AF65-F5344CB8AC3E}">
        <p14:creationId xmlns:p14="http://schemas.microsoft.com/office/powerpoint/2010/main" val="2013268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Applying the NPV Rule</a:t>
            </a:r>
            <a:endParaRPr lang="en-US" dirty="0"/>
          </a:p>
        </p:txBody>
      </p:sp>
      <p:sp>
        <p:nvSpPr>
          <p:cNvPr id="3" name="Content Placeholder 2"/>
          <p:cNvSpPr>
            <a:spLocks noGrp="1"/>
          </p:cNvSpPr>
          <p:nvPr>
            <p:ph idx="1"/>
          </p:nvPr>
        </p:nvSpPr>
        <p:spPr>
          <a:xfrm>
            <a:off x="457200" y="1569601"/>
            <a:ext cx="8229600" cy="3234441"/>
          </a:xfrm>
        </p:spPr>
        <p:txBody>
          <a:bodyPr>
            <a:normAutofit fontScale="92500" lnSpcReduction="20000"/>
          </a:bodyPr>
          <a:lstStyle/>
          <a:p>
            <a:pPr marL="0" indent="0">
              <a:buNone/>
            </a:pPr>
            <a:r>
              <a:rPr lang="en-US" b="1" dirty="0" smtClean="0"/>
              <a:t>Fredrick Feed and Farm (FFF) example</a:t>
            </a:r>
            <a:endParaRPr lang="en-US" dirty="0"/>
          </a:p>
          <a:p>
            <a:pPr algn="just"/>
            <a:r>
              <a:rPr lang="en-US" dirty="0" smtClean="0"/>
              <a:t>Using the 10% cost of capital we can calculate the NPV to be $100 million</a:t>
            </a:r>
          </a:p>
          <a:p>
            <a:pPr marL="0" indent="0" algn="just">
              <a:buNone/>
            </a:pPr>
            <a:endParaRPr lang="en-US" dirty="0" smtClean="0"/>
          </a:p>
          <a:p>
            <a:pPr marL="0" indent="0" algn="just">
              <a:buNone/>
            </a:pPr>
            <a:r>
              <a:rPr lang="en-US" dirty="0" smtClean="0"/>
              <a:t>Suppose that FFF’s borrows the upfront investment of $250 million and pays interest of 10% on the loan balance every year. </a:t>
            </a:r>
            <a:endParaRPr lang="en-US" dirty="0"/>
          </a:p>
        </p:txBody>
      </p:sp>
      <p:sp>
        <p:nvSpPr>
          <p:cNvPr id="5" name="Content Placeholder 2"/>
          <p:cNvSpPr txBox="1">
            <a:spLocks/>
          </p:cNvSpPr>
          <p:nvPr/>
        </p:nvSpPr>
        <p:spPr>
          <a:xfrm>
            <a:off x="457200" y="5386959"/>
            <a:ext cx="8229600" cy="1165834"/>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i="1" dirty="0" smtClean="0"/>
              <a:t>Looking forward, what cash balance on this project would the CEO of FFF expect in the next 5 to 10 years?</a:t>
            </a:r>
            <a:endParaRPr lang="en-US" i="1" dirty="0"/>
          </a:p>
        </p:txBody>
      </p:sp>
    </p:spTree>
    <p:extLst>
      <p:ext uri="{BB962C8B-B14F-4D97-AF65-F5344CB8AC3E}">
        <p14:creationId xmlns:p14="http://schemas.microsoft.com/office/powerpoint/2010/main" val="255158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3788" y="299352"/>
            <a:ext cx="7470668" cy="3474729"/>
          </a:xfrm>
          <a:prstGeom prst="rect">
            <a:avLst/>
          </a:prstGeom>
        </p:spPr>
      </p:pic>
      <p:pic>
        <p:nvPicPr>
          <p:cNvPr id="3" name="Picture 2"/>
          <p:cNvPicPr>
            <a:picLocks noChangeAspect="1"/>
          </p:cNvPicPr>
          <p:nvPr/>
        </p:nvPicPr>
        <p:blipFill>
          <a:blip r:embed="rId3"/>
          <a:stretch>
            <a:fillRect/>
          </a:stretch>
        </p:blipFill>
        <p:spPr>
          <a:xfrm>
            <a:off x="3342910" y="3132083"/>
            <a:ext cx="5664455" cy="3510455"/>
          </a:xfrm>
          <a:prstGeom prst="rect">
            <a:avLst/>
          </a:prstGeom>
        </p:spPr>
      </p:pic>
      <p:sp>
        <p:nvSpPr>
          <p:cNvPr id="2" name="Title 1"/>
          <p:cNvSpPr>
            <a:spLocks noGrp="1"/>
          </p:cNvSpPr>
          <p:nvPr>
            <p:ph type="title"/>
          </p:nvPr>
        </p:nvSpPr>
        <p:spPr>
          <a:xfrm>
            <a:off x="0" y="4010370"/>
            <a:ext cx="3777081" cy="2083340"/>
          </a:xfrm>
        </p:spPr>
        <p:txBody>
          <a:bodyPr>
            <a:normAutofit fontScale="90000"/>
          </a:bodyPr>
          <a:lstStyle/>
          <a:p>
            <a:pPr algn="l"/>
            <a:r>
              <a:rPr lang="en-US" dirty="0" smtClean="0">
                <a:solidFill>
                  <a:srgbClr val="00B0F0"/>
                </a:solidFill>
              </a:rPr>
              <a:t>What to expect?</a:t>
            </a:r>
            <a:br>
              <a:rPr lang="en-US" dirty="0" smtClean="0">
                <a:solidFill>
                  <a:srgbClr val="00B0F0"/>
                </a:solidFill>
              </a:rPr>
            </a:br>
            <a:r>
              <a:rPr lang="en-US" dirty="0" smtClean="0"/>
              <a:t>Implementing FFF’s Project</a:t>
            </a:r>
            <a:endParaRPr lang="en-US" dirty="0"/>
          </a:p>
        </p:txBody>
      </p:sp>
    </p:spTree>
    <p:extLst>
      <p:ext uri="{BB962C8B-B14F-4D97-AF65-F5344CB8AC3E}">
        <p14:creationId xmlns:p14="http://schemas.microsoft.com/office/powerpoint/2010/main" val="172522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97572" y="2116145"/>
            <a:ext cx="6279931" cy="4468257"/>
          </a:xfrm>
          <a:prstGeom prst="rect">
            <a:avLst/>
          </a:prstGeom>
        </p:spPr>
      </p:pic>
      <p:sp>
        <p:nvSpPr>
          <p:cNvPr id="6" name="Title 1"/>
          <p:cNvSpPr>
            <a:spLocks noGrp="1"/>
          </p:cNvSpPr>
          <p:nvPr>
            <p:ph type="title"/>
          </p:nvPr>
        </p:nvSpPr>
        <p:spPr>
          <a:xfrm>
            <a:off x="427057" y="407612"/>
            <a:ext cx="8443674" cy="1379147"/>
          </a:xfrm>
        </p:spPr>
        <p:txBody>
          <a:bodyPr>
            <a:normAutofit fontScale="90000"/>
          </a:bodyPr>
          <a:lstStyle/>
          <a:p>
            <a:pPr algn="l"/>
            <a:r>
              <a:rPr lang="en-US" dirty="0" smtClean="0">
                <a:solidFill>
                  <a:srgbClr val="00B0F0"/>
                </a:solidFill>
              </a:rPr>
              <a:t>Are CEOs Keen on Long-Term Projects?</a:t>
            </a:r>
            <a:endParaRPr lang="en-US" dirty="0"/>
          </a:p>
        </p:txBody>
      </p:sp>
    </p:spTree>
    <p:extLst>
      <p:ext uri="{BB962C8B-B14F-4D97-AF65-F5344CB8AC3E}">
        <p14:creationId xmlns:p14="http://schemas.microsoft.com/office/powerpoint/2010/main" val="64419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Alternatives to the NPV</a:t>
            </a:r>
            <a:endParaRPr lang="en-US" dirty="0">
              <a:solidFill>
                <a:srgbClr val="00B0F0"/>
              </a:solidFill>
            </a:endParaRPr>
          </a:p>
        </p:txBody>
      </p:sp>
      <p:sp>
        <p:nvSpPr>
          <p:cNvPr id="3" name="Content Placeholder 2"/>
          <p:cNvSpPr>
            <a:spLocks noGrp="1"/>
          </p:cNvSpPr>
          <p:nvPr>
            <p:ph idx="1"/>
          </p:nvPr>
        </p:nvSpPr>
        <p:spPr>
          <a:xfrm>
            <a:off x="457200" y="1609252"/>
            <a:ext cx="8229600" cy="3453078"/>
          </a:xfrm>
        </p:spPr>
        <p:txBody>
          <a:bodyPr>
            <a:normAutofit fontScale="85000" lnSpcReduction="10000"/>
          </a:bodyPr>
          <a:lstStyle/>
          <a:p>
            <a:pPr marL="0" indent="0">
              <a:buNone/>
            </a:pPr>
            <a:r>
              <a:rPr lang="en-US" b="1" dirty="0" smtClean="0"/>
              <a:t>The NPV represents the true long-term value of an investment opportunity </a:t>
            </a:r>
          </a:p>
          <a:p>
            <a:pPr marL="0" indent="0">
              <a:buNone/>
            </a:pPr>
            <a:endParaRPr lang="en-US" dirty="0" smtClean="0"/>
          </a:p>
          <a:p>
            <a:pPr marL="0" indent="0">
              <a:buNone/>
            </a:pPr>
            <a:r>
              <a:rPr lang="en-US" dirty="0" smtClean="0"/>
              <a:t>74.9</a:t>
            </a:r>
            <a:r>
              <a:rPr lang="en-US" dirty="0"/>
              <a:t>% of the firms surveyed in Graham and Harvey (2001) use the NPV rule in making investment decisions</a:t>
            </a:r>
          </a:p>
          <a:p>
            <a:pPr marL="0" indent="0">
              <a:buNone/>
            </a:pPr>
            <a:endParaRPr lang="en-US" b="1" dirty="0" smtClean="0"/>
          </a:p>
          <a:p>
            <a:pPr marL="0" indent="0">
              <a:buNone/>
            </a:pPr>
            <a:r>
              <a:rPr lang="en-US" dirty="0" smtClean="0"/>
              <a:t>In practice other methods are used by firms in the capital budgeting process. </a:t>
            </a:r>
          </a:p>
          <a:p>
            <a:pPr marL="0" indent="0">
              <a:buNone/>
            </a:pPr>
            <a:endParaRPr lang="en-US" dirty="0"/>
          </a:p>
        </p:txBody>
      </p:sp>
      <p:sp>
        <p:nvSpPr>
          <p:cNvPr id="4" name="Content Placeholder 2"/>
          <p:cNvSpPr txBox="1">
            <a:spLocks/>
          </p:cNvSpPr>
          <p:nvPr/>
        </p:nvSpPr>
        <p:spPr>
          <a:xfrm>
            <a:off x="457200" y="5232427"/>
            <a:ext cx="8229600" cy="856773"/>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Among the common alternative methods used by firms are the </a:t>
            </a:r>
            <a:r>
              <a:rPr lang="en-US" i="1" u="sng" dirty="0" smtClean="0"/>
              <a:t>Payback</a:t>
            </a:r>
            <a:r>
              <a:rPr lang="en-US" dirty="0" smtClean="0"/>
              <a:t> rule, </a:t>
            </a:r>
            <a:r>
              <a:rPr lang="en-US" i="1" u="sng" dirty="0" smtClean="0"/>
              <a:t>IRR rule</a:t>
            </a:r>
            <a:r>
              <a:rPr lang="en-US" dirty="0" smtClean="0"/>
              <a:t>, and </a:t>
            </a:r>
            <a:r>
              <a:rPr lang="en-US" i="1" u="sng" dirty="0" smtClean="0"/>
              <a:t>Economic Value Added </a:t>
            </a:r>
            <a:r>
              <a:rPr lang="en-US" dirty="0" smtClean="0"/>
              <a:t>or EVA.</a:t>
            </a:r>
            <a:endParaRPr lang="en-US" dirty="0"/>
          </a:p>
        </p:txBody>
      </p:sp>
    </p:spTree>
    <p:extLst>
      <p:ext uri="{BB962C8B-B14F-4D97-AF65-F5344CB8AC3E}">
        <p14:creationId xmlns:p14="http://schemas.microsoft.com/office/powerpoint/2010/main" val="3016095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2949</TotalTime>
  <Words>2150</Words>
  <Application>Microsoft Office PowerPoint</Application>
  <PresentationFormat>On-screen Show (4:3)</PresentationFormat>
  <Paragraphs>228</Paragraphs>
  <Slides>50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4" baseType="lpstr">
      <vt:lpstr>Arial</vt:lpstr>
      <vt:lpstr>Calibri</vt:lpstr>
      <vt:lpstr>Office Theme</vt:lpstr>
      <vt:lpstr>Equation</vt:lpstr>
      <vt:lpstr>How do Managers Decide what Projects to Invest in? and Why?</vt:lpstr>
      <vt:lpstr>outline</vt:lpstr>
      <vt:lpstr>Stand-Alone Projects</vt:lpstr>
      <vt:lpstr>The NPV Rule</vt:lpstr>
      <vt:lpstr>Applying the NPV Rule</vt:lpstr>
      <vt:lpstr>Applying the NPV Rule</vt:lpstr>
      <vt:lpstr>What to expect? Implementing FFF’s Project</vt:lpstr>
      <vt:lpstr>Are CEOs Keen on Long-Term Projects?</vt:lpstr>
      <vt:lpstr>Alternatives to the NPV</vt:lpstr>
      <vt:lpstr>Alternatives to NPV</vt:lpstr>
      <vt:lpstr>The Payback Rule</vt:lpstr>
      <vt:lpstr>A Performance Target: The IRR rule</vt:lpstr>
      <vt:lpstr>NPV of the FFF Project as a function of the Discount Rate</vt:lpstr>
      <vt:lpstr>The IRR Rule</vt:lpstr>
      <vt:lpstr>Limitations of the IRR Rule</vt:lpstr>
      <vt:lpstr>Limitations of the IRR Rule</vt:lpstr>
      <vt:lpstr>IRR and NPV for the  “Delayed Investments” Example</vt:lpstr>
      <vt:lpstr>Limitations of the IRR Rule</vt:lpstr>
      <vt:lpstr>IRR and NPV for the “Multiple IRRs” Example</vt:lpstr>
      <vt:lpstr>Economic Value Added</vt:lpstr>
      <vt:lpstr>The EVA Rule</vt:lpstr>
      <vt:lpstr>EVA for the FFF Project</vt:lpstr>
      <vt:lpstr>Mutually Exclusive Investment Opportunities</vt:lpstr>
      <vt:lpstr>PowerPoint Presentation</vt:lpstr>
      <vt:lpstr>Comparing Two Projects of Same Size</vt:lpstr>
      <vt:lpstr>Comparing Two Projects of Same Size</vt:lpstr>
      <vt:lpstr>Comparing Two Projects of Same Size</vt:lpstr>
      <vt:lpstr>Comparing Two Projects of Same Size</vt:lpstr>
      <vt:lpstr>Comparing Projects of Different Size</vt:lpstr>
      <vt:lpstr>Comparing Projects of Different Size</vt:lpstr>
      <vt:lpstr>Stick to the NPV Rule!</vt:lpstr>
      <vt:lpstr>Allocating Scarce Resources</vt:lpstr>
      <vt:lpstr>PowerPoint Presentation</vt:lpstr>
      <vt:lpstr>Prioritizing:  The Profitability Index</vt:lpstr>
      <vt:lpstr>Profitability Index</vt:lpstr>
      <vt:lpstr>Ranking Projects by their  Profitability Index</vt:lpstr>
      <vt:lpstr>Building a Profitability Index Table for Net-IT</vt:lpstr>
      <vt:lpstr>Net-IT Projects</vt:lpstr>
      <vt:lpstr>The Right Comparison</vt:lpstr>
      <vt:lpstr>Further examples</vt:lpstr>
      <vt:lpstr>IRR and NPV for OpenSeas</vt:lpstr>
      <vt:lpstr>PowerPoint Presentation</vt:lpstr>
      <vt:lpstr>IRR for Non-Standard Stream of CFs</vt:lpstr>
      <vt:lpstr>IRR for Non-Standard Stream of CFs</vt:lpstr>
      <vt:lpstr>IRR for Non-Standard Stream of CFs</vt:lpstr>
      <vt:lpstr>Profitability Index for Natasha’s Flowers</vt:lpstr>
      <vt:lpstr>Profitability Index for Natasha’s Flowers</vt:lpstr>
      <vt:lpstr>Appendix</vt:lpstr>
      <vt:lpstr>Applying the EVA Rule with Depreciation</vt:lpstr>
      <vt:lpstr>Applying the EVA Rule with Depreciation</vt:lpstr>
    </vt:vector>
  </TitlesOfParts>
  <Company>University of Houston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Decision Rules</dc:title>
  <dc:creator>Nisan Langberg</dc:creator>
  <cp:lastModifiedBy>iit</cp:lastModifiedBy>
  <cp:revision>97</cp:revision>
  <cp:lastPrinted>2013-09-17T16:00:57Z</cp:lastPrinted>
  <dcterms:created xsi:type="dcterms:W3CDTF">2013-07-14T08:36:36Z</dcterms:created>
  <dcterms:modified xsi:type="dcterms:W3CDTF">2019-09-16T07:44:08Z</dcterms:modified>
</cp:coreProperties>
</file>