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266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359" r:id="rId23"/>
    <p:sldId id="362" r:id="rId24"/>
    <p:sldId id="298" r:id="rId25"/>
    <p:sldId id="360" r:id="rId26"/>
    <p:sldId id="363" r:id="rId27"/>
    <p:sldId id="364" r:id="rId28"/>
    <p:sldId id="299" r:id="rId29"/>
    <p:sldId id="276" r:id="rId30"/>
    <p:sldId id="277" r:id="rId31"/>
    <p:sldId id="258" r:id="rId32"/>
    <p:sldId id="267" r:id="rId33"/>
    <p:sldId id="268" r:id="rId34"/>
    <p:sldId id="269" r:id="rId35"/>
    <p:sldId id="270" r:id="rId36"/>
    <p:sldId id="271" r:id="rId37"/>
    <p:sldId id="272" r:id="rId38"/>
    <p:sldId id="259" r:id="rId39"/>
    <p:sldId id="273" r:id="rId40"/>
    <p:sldId id="367" r:id="rId41"/>
    <p:sldId id="368" r:id="rId42"/>
    <p:sldId id="261" r:id="rId43"/>
    <p:sldId id="366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C5C9-772C-4673-81A3-BA67E9F2CF5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5932"/>
            <a:ext cx="9144000" cy="2436537"/>
          </a:xfrm>
        </p:spPr>
        <p:txBody>
          <a:bodyPr/>
          <a:lstStyle/>
          <a:p>
            <a:r>
              <a:rPr lang="en-US" dirty="0"/>
              <a:t> Presentation on Software Reliability &amp;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88438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DEBBB-40C3-49B3-B4BC-1A8E420C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1577010"/>
            <a:ext cx="9673496" cy="45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Counting failures in periodic intervals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denotes the total number of failures observed until execution time </a:t>
                </a:r>
                <a:r>
                  <a:rPr lang="el-GR" dirty="0"/>
                  <a:t>τ</a:t>
                </a:r>
                <a:r>
                  <a:rPr lang="en-US" dirty="0"/>
                  <a:t> from the beginning of system execution.</a:t>
                </a:r>
              </a:p>
              <a:p>
                <a:r>
                  <a:rPr lang="en-US" altLang="en-US" dirty="0"/>
                  <a:t>Failure intensity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dirty="0"/>
                  <a:t>This denotes the number of failures observed per unit time after </a:t>
                </a:r>
                <a:r>
                  <a:rPr lang="el-GR" dirty="0"/>
                  <a:t>τ</a:t>
                </a:r>
                <a:r>
                  <a:rPr lang="en-US" dirty="0"/>
                  <a:t> time units of executing the system from the beginning.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Relationship between </a:t>
                </a:r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 and 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dµ(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)/d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1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FACTORS INFLUENCING SOFTWARE RELIABILITY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and complexity of code</a:t>
            </a:r>
          </a:p>
          <a:p>
            <a:r>
              <a:rPr lang="en-US" dirty="0"/>
              <a:t>Characteristics of the development process used</a:t>
            </a:r>
          </a:p>
          <a:p>
            <a:r>
              <a:rPr lang="en-US" dirty="0"/>
              <a:t>Education, experience, and training of development personnel</a:t>
            </a:r>
          </a:p>
          <a:p>
            <a:r>
              <a:rPr lang="en-US" dirty="0"/>
              <a:t>Operational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Applications of Software Reliability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Comparison of software engineering technologies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Measuring the progress of system testing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Controlling the system in operation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Better insight into software development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An OP describes how actual users operate a system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Two ways to represent operational profiles: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A81F65-3AE1-4B36-9C05-3784D254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690687"/>
            <a:ext cx="10163801" cy="35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A16B3-55AE-473A-9F99-A73C6EE8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43" y="1690688"/>
            <a:ext cx="6493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constant</a:t>
            </a:r>
            <a:r>
              <a:rPr lang="en-US" altLang="en-US" dirty="0"/>
              <a:t>. </a:t>
            </a:r>
            <a:endParaRPr lang="en-US" dirty="0"/>
          </a:p>
          <a:p>
            <a:r>
              <a:rPr lang="en-US" dirty="0"/>
              <a:t>Logarithmic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smaller</a:t>
            </a:r>
            <a:r>
              <a:rPr lang="en-US" altLang="en-US" dirty="0"/>
              <a:t> than the previous decrease. </a:t>
            </a:r>
          </a:p>
        </p:txBody>
      </p:sp>
    </p:spTree>
    <p:extLst>
      <p:ext uri="{BB962C8B-B14F-4D97-AF65-F5344CB8AC3E}">
        <p14:creationId xmlns:p14="http://schemas.microsoft.com/office/powerpoint/2010/main" val="63919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Basic assumptions 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351338"/>
          </a:xfrm>
        </p:spPr>
        <p:txBody>
          <a:bodyPr/>
          <a:lstStyle/>
          <a:p>
            <a:r>
              <a:rPr lang="en-US" dirty="0"/>
              <a:t>Faults in the program are independent.</a:t>
            </a:r>
          </a:p>
          <a:p>
            <a:r>
              <a:rPr lang="en-US" dirty="0"/>
              <a:t>Execution time between failures is large with respect to instruction execution time.</a:t>
            </a:r>
          </a:p>
          <a:p>
            <a:r>
              <a:rPr lang="en-US" dirty="0"/>
              <a:t>Potential test space covers its use space.</a:t>
            </a:r>
          </a:p>
          <a:p>
            <a:r>
              <a:rPr lang="en-US" dirty="0"/>
              <a:t>The set of inputs per test run is randomly chosen.</a:t>
            </a:r>
          </a:p>
          <a:p>
            <a:r>
              <a:rPr lang="en-US" dirty="0"/>
              <a:t>The fault causing a failure is immediately fixed or else its re-occurrence is not counted again.</a:t>
            </a:r>
          </a:p>
        </p:txBody>
      </p:sp>
    </p:spTree>
    <p:extLst>
      <p:ext uri="{BB962C8B-B14F-4D97-AF65-F5344CB8AC3E}">
        <p14:creationId xmlns:p14="http://schemas.microsoft.com/office/powerpoint/2010/main" val="371534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Parameters of the model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Parameters of the models</a:t>
            </a:r>
          </a:p>
          <a:p>
            <a:pPr lvl="1"/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initial failure intensity observed at the beginning of system testing.</a:t>
            </a:r>
          </a:p>
          <a:p>
            <a:pPr lvl="1"/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total number of system failures that we expect to observe over infinite time starting from the beginning of  system testing.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: A parameter representing n0n-linear drop in failure intensity in the Logarithmic model.</a:t>
            </a:r>
            <a:endParaRPr lang="en-US" altLang="en-US" sz="1800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CD5D-2D37-4F90-85C8-E9A4FCE1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7378"/>
            <a:ext cx="6296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Software Reliability</a:t>
            </a:r>
          </a:p>
        </p:txBody>
      </p:sp>
    </p:spTree>
    <p:extLst>
      <p:ext uri="{BB962C8B-B14F-4D97-AF65-F5344CB8AC3E}">
        <p14:creationId xmlns:p14="http://schemas.microsoft.com/office/powerpoint/2010/main" val="65449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8546"/>
            <a:ext cx="105156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MUSA’S </a:t>
            </a:r>
            <a:r>
              <a:rPr dirty="0">
                <a:solidFill>
                  <a:schemeClr val="tx1"/>
                </a:solidFill>
              </a:rPr>
              <a:t>BASIC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1255" y="1092200"/>
            <a:ext cx="133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nten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69" y="1092200"/>
            <a:ext cx="6347460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4965" algn="l"/>
                <a:tab pos="355600" algn="l"/>
                <a:tab pos="2658110" algn="l"/>
                <a:tab pos="4742180" algn="l"/>
                <a:tab pos="5364480" algn="l"/>
              </a:tabLst>
            </a:pP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</a:t>
            </a:r>
            <a:r>
              <a:rPr sz="2800" u="heavy" spc="-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</a:t>
            </a: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2800" u="heavy" spc="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ent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	fa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  function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constant.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4869" y="1863090"/>
            <a:ext cx="8001000" cy="1134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Result</a:t>
            </a:r>
            <a:r>
              <a:rPr sz="2400" spc="-5" dirty="0">
                <a:latin typeface="Arial"/>
                <a:cs typeface="Arial"/>
              </a:rPr>
              <a:t>: Failure </a:t>
            </a:r>
            <a:r>
              <a:rPr sz="2400" dirty="0">
                <a:latin typeface="Arial"/>
                <a:cs typeface="Arial"/>
              </a:rPr>
              <a:t>intensity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function of average 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failures </a:t>
            </a:r>
            <a:r>
              <a:rPr sz="2400" dirty="0">
                <a:latin typeface="Arial"/>
                <a:cs typeface="Arial"/>
              </a:rPr>
              <a:t>experienced at any given 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time (= failure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probability).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2070" y="4269351"/>
            <a:ext cx="7541259" cy="2016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7815">
              <a:spcBef>
                <a:spcPts val="300"/>
              </a:spcBef>
            </a:pPr>
            <a:r>
              <a:rPr sz="2450" spc="-15" dirty="0">
                <a:latin typeface="Symbol"/>
                <a:cs typeface="Symbol"/>
              </a:rPr>
              <a:t></a:t>
            </a:r>
            <a:r>
              <a:rPr sz="2400" spc="-15" dirty="0">
                <a:latin typeface="Arial"/>
                <a:cs typeface="Arial"/>
              </a:rPr>
              <a:t>(</a:t>
            </a:r>
            <a:r>
              <a:rPr sz="2450" spc="-15" dirty="0">
                <a:latin typeface="Symbol"/>
                <a:cs typeface="Symbol"/>
              </a:rPr>
              <a:t></a:t>
            </a:r>
            <a:r>
              <a:rPr sz="2400" spc="-15" dirty="0">
                <a:latin typeface="Arial"/>
                <a:cs typeface="Arial"/>
              </a:rPr>
              <a:t>):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sz="2400" dirty="0">
              <a:latin typeface="Arial"/>
              <a:cs typeface="Arial"/>
            </a:endParaRPr>
          </a:p>
          <a:p>
            <a:pPr marL="297815">
              <a:spcBef>
                <a:spcPts val="210"/>
              </a:spcBef>
            </a:pPr>
            <a:r>
              <a:rPr sz="2450" spc="-10" dirty="0">
                <a:latin typeface="Symbol"/>
                <a:cs typeface="Symbol"/>
              </a:rPr>
              <a:t></a:t>
            </a:r>
            <a:r>
              <a:rPr sz="2100" spc="-15" baseline="-23809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initial failure intensity at start of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 dirty="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1019"/>
              </a:spcBef>
            </a:pPr>
            <a:r>
              <a:rPr sz="2450" spc="-20" dirty="0">
                <a:latin typeface="Symbol"/>
                <a:cs typeface="Symbol"/>
              </a:rPr>
              <a:t></a:t>
            </a:r>
            <a:r>
              <a:rPr sz="2400" spc="-2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average total number of failures 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1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in  time.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300"/>
              </a:spcBef>
            </a:pPr>
            <a:r>
              <a:rPr lang="en-US" sz="2400" i="1" spc="-7" baseline="1157" dirty="0">
                <a:latin typeface="Arial"/>
                <a:cs typeface="Arial"/>
              </a:rPr>
              <a:t>     </a:t>
            </a:r>
            <a:r>
              <a:rPr sz="3600" i="1" spc="-7" baseline="1157" dirty="0">
                <a:latin typeface="Arial"/>
                <a:cs typeface="Arial"/>
              </a:rPr>
              <a:t>v</a:t>
            </a:r>
            <a:r>
              <a:rPr sz="2100" spc="-7" baseline="-21825" dirty="0">
                <a:latin typeface="Arial"/>
                <a:cs typeface="Arial"/>
              </a:rPr>
              <a:t>0</a:t>
            </a:r>
            <a:r>
              <a:rPr sz="3600" spc="-7" baseline="1157" dirty="0">
                <a:latin typeface="Arial"/>
                <a:cs typeface="Arial"/>
              </a:rPr>
              <a:t>: total number of failures over infinite</a:t>
            </a:r>
            <a:r>
              <a:rPr sz="3600" spc="-57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time.</a:t>
            </a:r>
            <a:endParaRPr sz="3600" baseline="1157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580" y="3743960"/>
            <a:ext cx="10306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9455" algn="l"/>
              </a:tabLst>
            </a:pP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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25" spc="-7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2325" spc="120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</a:t>
            </a:r>
            <a:endParaRPr sz="265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7530" y="3479801"/>
            <a:ext cx="117665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6915" algn="l"/>
                <a:tab pos="1034415" algn="l"/>
              </a:tabLst>
            </a:pPr>
            <a:r>
              <a:rPr sz="1550" spc="-5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5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229" dirty="0">
                <a:solidFill>
                  <a:prstClr val="black"/>
                </a:solidFill>
                <a:latin typeface="Symbol"/>
                <a:cs typeface="Symbol"/>
              </a:rPr>
              <a:t></a:t>
            </a:r>
            <a:r>
              <a:rPr sz="3975" spc="-7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975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i="1" spc="-7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3975" i="1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</a:t>
            </a:r>
            <a:endParaRPr sz="26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2621" y="3380353"/>
            <a:ext cx="236156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343025" algn="l"/>
                <a:tab pos="1637664" algn="l"/>
              </a:tabLst>
            </a:pP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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26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5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750" spc="-6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</a:t>
            </a:r>
            <a:r>
              <a:rPr sz="3975" spc="-7" baseline="38784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125" u="heavy" spc="-247" baseline="3333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4125" spc="-382" baseline="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</a:t>
            </a:r>
            <a:endParaRPr sz="3975" baseline="38784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0E12D-6870-4341-8338-04335AB2D5D9}"/>
              </a:ext>
            </a:extLst>
          </p:cNvPr>
          <p:cNvSpPr txBox="1"/>
          <p:nvPr/>
        </p:nvSpPr>
        <p:spPr>
          <a:xfrm>
            <a:off x="7732643" y="2868863"/>
            <a:ext cx="3969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y=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f(x)=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f(µ)=mµ+c=(-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 µ+</a:t>
            </a:r>
            <a:r>
              <a:rPr lang="el-GR" altLang="en-US" dirty="0">
                <a:cs typeface="Times New Roman" panose="02020603050405020304" pitchFamily="18" charset="0"/>
              </a:rPr>
              <a:t> 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That is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f(µ)=mµ+c=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(1- (µ</a:t>
            </a:r>
            <a:r>
              <a:rPr lang="en-US" altLang="en-US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))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8070" y="250664"/>
            <a:ext cx="697064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0439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23990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870" y="44132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2927" y="1159036"/>
            <a:ext cx="9392881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 algn="just">
              <a:lnSpc>
                <a:spcPct val="1099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Assume that </a:t>
            </a:r>
            <a:r>
              <a:rPr sz="2000" spc="-1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are at </a:t>
            </a: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point of time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units in  the life cycle 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software system after it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been  </a:t>
            </a:r>
            <a:r>
              <a:rPr sz="2000" spc="-10" dirty="0">
                <a:latin typeface="Arial"/>
                <a:cs typeface="Arial"/>
              </a:rPr>
              <a:t>deployed.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29900"/>
              </a:lnSpc>
              <a:spcBef>
                <a:spcPts val="595"/>
              </a:spcBef>
            </a:pPr>
            <a:r>
              <a:rPr sz="2000" spc="-5" dirty="0">
                <a:latin typeface="Arial"/>
                <a:cs typeface="Arial"/>
              </a:rPr>
              <a:t>Assume the program will experience 100 failures over  infinite execution time. During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last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spc="-10" dirty="0">
                <a:latin typeface="Arial"/>
                <a:cs typeface="Arial"/>
              </a:rPr>
              <a:t>unit </a:t>
            </a:r>
            <a:r>
              <a:rPr sz="2000" spc="-5" dirty="0">
                <a:latin typeface="Arial"/>
                <a:cs typeface="Arial"/>
              </a:rPr>
              <a:t>interval  50 failures have been observed (and counted). The  </a:t>
            </a:r>
            <a:r>
              <a:rPr sz="2000" spc="-10" dirty="0">
                <a:latin typeface="Arial"/>
                <a:cs typeface="Arial"/>
              </a:rPr>
              <a:t>initially </a:t>
            </a:r>
            <a:r>
              <a:rPr sz="2000" spc="-5" dirty="0">
                <a:latin typeface="Arial"/>
                <a:cs typeface="Arial"/>
              </a:rPr>
              <a:t>failure intensity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10 failures per CPU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hour.</a:t>
            </a:r>
            <a:endParaRPr sz="2000" dirty="0">
              <a:latin typeface="Arial"/>
              <a:cs typeface="Arial"/>
            </a:endParaRPr>
          </a:p>
          <a:p>
            <a:pPr marL="12700" algn="just">
              <a:spcBef>
                <a:spcPts val="1750"/>
              </a:spcBef>
            </a:pPr>
            <a:r>
              <a:rPr sz="2000" spc="-5" dirty="0">
                <a:latin typeface="Arial"/>
                <a:cs typeface="Arial"/>
              </a:rPr>
              <a:t>Compute </a:t>
            </a:r>
            <a:r>
              <a:rPr sz="2000" dirty="0">
                <a:latin typeface="Arial"/>
                <a:cs typeface="Arial"/>
              </a:rPr>
              <a:t>the current </a:t>
            </a:r>
            <a:r>
              <a:rPr sz="2000" spc="-5" dirty="0">
                <a:latin typeface="Arial"/>
                <a:cs typeface="Arial"/>
              </a:rPr>
              <a:t>(at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failure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intensity: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6030" y="614680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1420" y="6146800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290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2900" y="57378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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664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9139" y="603630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-830" dirty="0">
                <a:latin typeface="Symbol"/>
                <a:cs typeface="Symbol"/>
              </a:rPr>
              <a:t></a:t>
            </a:r>
            <a:r>
              <a:rPr sz="3225" spc="359" baseline="-28423" dirty="0">
                <a:latin typeface="Symbol"/>
                <a:cs typeface="Symbol"/>
              </a:rPr>
              <a:t></a:t>
            </a:r>
            <a:endParaRPr sz="3225" baseline="-28423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2971" y="6141720"/>
            <a:ext cx="8712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60" dirty="0">
                <a:latin typeface="Times New Roman"/>
                <a:cs typeface="Times New Roman"/>
              </a:rPr>
              <a:t>Hour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3225" spc="359" baseline="28423" dirty="0">
                <a:latin typeface="Symbol"/>
                <a:cs typeface="Symbol"/>
              </a:rPr>
              <a:t></a:t>
            </a:r>
            <a:endParaRPr sz="3225" baseline="2842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6070" y="5751829"/>
            <a:ext cx="98234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14" dirty="0">
                <a:latin typeface="Times New Roman"/>
                <a:cs typeface="Times New Roman"/>
              </a:rPr>
              <a:t>failures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0629" y="6141720"/>
            <a:ext cx="189166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108075" algn="l"/>
              </a:tabLst>
            </a:pPr>
            <a:r>
              <a:rPr sz="2150" spc="150" dirty="0">
                <a:latin typeface="Times New Roman"/>
                <a:cs typeface="Times New Roman"/>
              </a:rPr>
              <a:t>10</a:t>
            </a:r>
            <a:r>
              <a:rPr sz="2150" spc="155" dirty="0">
                <a:latin typeface="Times New Roman"/>
                <a:cs typeface="Times New Roman"/>
              </a:rPr>
              <a:t>0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3225" spc="-1245" baseline="21963" dirty="0">
                <a:latin typeface="Symbol"/>
                <a:cs typeface="Symbol"/>
              </a:rPr>
              <a:t></a:t>
            </a:r>
            <a:r>
              <a:rPr sz="3225" spc="359" baseline="-6459" dirty="0">
                <a:latin typeface="Symbol"/>
                <a:cs typeface="Symbol"/>
              </a:rPr>
              <a:t></a:t>
            </a:r>
            <a:r>
              <a:rPr sz="3225" baseline="-6459" dirty="0">
                <a:latin typeface="Times New Roman"/>
                <a:cs typeface="Times New Roman"/>
              </a:rPr>
              <a:t>	</a:t>
            </a:r>
            <a:r>
              <a:rPr sz="3225" spc="450" baseline="28423" dirty="0">
                <a:latin typeface="Symbol"/>
                <a:cs typeface="Symbol"/>
              </a:rPr>
              <a:t></a:t>
            </a:r>
            <a:r>
              <a:rPr sz="2150" i="1" spc="204" dirty="0">
                <a:latin typeface="Times New Roman"/>
                <a:cs typeface="Times New Roman"/>
              </a:rPr>
              <a:t>C</a:t>
            </a:r>
            <a:r>
              <a:rPr sz="2150" i="1" spc="210" dirty="0">
                <a:latin typeface="Times New Roman"/>
                <a:cs typeface="Times New Roman"/>
              </a:rPr>
              <a:t>PU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7860" y="5323840"/>
            <a:ext cx="9766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9925" algn="l"/>
              </a:tabLst>
            </a:pPr>
            <a:r>
              <a:rPr sz="2150" spc="240" dirty="0">
                <a:latin typeface="Symbol"/>
                <a:cs typeface="Symbol"/>
              </a:rPr>
              <a:t></a:t>
            </a:r>
            <a:r>
              <a:rPr sz="2150" spc="240" dirty="0">
                <a:latin typeface="Times New Roman"/>
                <a:cs typeface="Times New Roman"/>
              </a:rPr>
              <a:t>	</a:t>
            </a:r>
            <a:r>
              <a:rPr sz="1875" spc="135" baseline="2222" dirty="0">
                <a:latin typeface="Times New Roman"/>
                <a:cs typeface="Times New Roman"/>
              </a:rPr>
              <a:t>0</a:t>
            </a:r>
            <a:r>
              <a:rPr sz="1875" spc="120" baseline="2222" dirty="0">
                <a:latin typeface="Times New Roman"/>
                <a:cs typeface="Times New Roman"/>
              </a:rPr>
              <a:t> </a:t>
            </a:r>
            <a:r>
              <a:rPr sz="2150" spc="240" dirty="0">
                <a:latin typeface="Symbol"/>
                <a:cs typeface="Symbol"/>
              </a:rPr>
              <a:t>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1970" y="5105400"/>
            <a:ext cx="11125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8655" algn="l"/>
                <a:tab pos="963294" algn="l"/>
              </a:tabLst>
            </a:pPr>
            <a:r>
              <a:rPr sz="1250" spc="9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Symbol"/>
                <a:cs typeface="Symbol"/>
              </a:rPr>
              <a:t></a:t>
            </a:r>
            <a:r>
              <a:rPr sz="3225" spc="232" baseline="14211" dirty="0">
                <a:latin typeface="Times New Roman"/>
                <a:cs typeface="Times New Roman"/>
              </a:rPr>
              <a:t>1</a:t>
            </a:r>
            <a:r>
              <a:rPr sz="3225" baseline="14211" dirty="0">
                <a:latin typeface="Times New Roman"/>
                <a:cs typeface="Times New Roman"/>
              </a:rPr>
              <a:t>	</a:t>
            </a:r>
            <a:r>
              <a:rPr sz="3225" i="1" spc="209" baseline="-29715" dirty="0">
                <a:latin typeface="Times New Roman"/>
                <a:cs typeface="Times New Roman"/>
              </a:rPr>
              <a:t>v</a:t>
            </a:r>
            <a:r>
              <a:rPr sz="3225" i="1" baseline="-29715" dirty="0">
                <a:latin typeface="Times New Roman"/>
                <a:cs typeface="Times New Roman"/>
              </a:rPr>
              <a:t>	</a:t>
            </a:r>
            <a:r>
              <a:rPr sz="2150" spc="24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610" y="5910055"/>
            <a:ext cx="30683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155" dirty="0">
                <a:latin typeface="Symbol"/>
                <a:cs typeface="Symbol"/>
              </a:rPr>
              <a:t></a:t>
            </a:r>
            <a:r>
              <a:rPr sz="2150" spc="155" dirty="0">
                <a:latin typeface="Times New Roman"/>
                <a:cs typeface="Times New Roman"/>
              </a:rPr>
              <a:t>(50)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23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10</a:t>
            </a:r>
            <a:r>
              <a:rPr sz="3225" spc="352" baseline="31007" dirty="0">
                <a:latin typeface="Symbol"/>
                <a:cs typeface="Symbol"/>
              </a:rPr>
              <a:t></a:t>
            </a:r>
            <a:r>
              <a:rPr sz="2150" spc="235" dirty="0">
                <a:latin typeface="Times New Roman"/>
                <a:cs typeface="Times New Roman"/>
              </a:rPr>
              <a:t>1</a:t>
            </a:r>
            <a:r>
              <a:rPr sz="2150" spc="235" dirty="0">
                <a:latin typeface="Symbol"/>
                <a:cs typeface="Symbol"/>
              </a:rPr>
              <a:t>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3225" spc="232" baseline="34883" dirty="0">
                <a:latin typeface="Times New Roman"/>
                <a:cs typeface="Times New Roman"/>
              </a:rPr>
              <a:t>50</a:t>
            </a:r>
            <a:r>
              <a:rPr sz="3225" spc="187" baseline="34883" dirty="0">
                <a:latin typeface="Times New Roman"/>
                <a:cs typeface="Times New Roman"/>
              </a:rPr>
              <a:t> </a:t>
            </a:r>
            <a:r>
              <a:rPr sz="3225" spc="359" baseline="31007" dirty="0">
                <a:latin typeface="Symbol"/>
                <a:cs typeface="Symbol"/>
              </a:rPr>
              <a:t></a:t>
            </a:r>
            <a:r>
              <a:rPr sz="3225" spc="-75" baseline="31007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5</a:t>
            </a:r>
            <a:r>
              <a:rPr sz="3225" spc="322" baseline="38759" dirty="0">
                <a:latin typeface="Symbol"/>
                <a:cs typeface="Symbol"/>
              </a:rPr>
              <a:t></a:t>
            </a:r>
            <a:endParaRPr sz="3225" baseline="38759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9610" y="5018515"/>
            <a:ext cx="22148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524635" algn="l"/>
              </a:tabLst>
            </a:pPr>
            <a:r>
              <a:rPr sz="2300" spc="215" dirty="0">
                <a:latin typeface="Symbol"/>
                <a:cs typeface="Symbol"/>
              </a:rPr>
              <a:t></a:t>
            </a:r>
            <a:r>
              <a:rPr sz="2150" spc="215" dirty="0">
                <a:latin typeface="Times New Roman"/>
                <a:cs typeface="Times New Roman"/>
              </a:rPr>
              <a:t>(</a:t>
            </a:r>
            <a:r>
              <a:rPr sz="2300" spc="215" dirty="0">
                <a:latin typeface="Symbol"/>
                <a:cs typeface="Symbol"/>
              </a:rPr>
              <a:t></a:t>
            </a:r>
            <a:r>
              <a:rPr sz="2150" spc="215" dirty="0">
                <a:latin typeface="Times New Roman"/>
                <a:cs typeface="Times New Roman"/>
              </a:rPr>
              <a:t>)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300" spc="265" dirty="0">
                <a:latin typeface="Symbol"/>
                <a:cs typeface="Symbol"/>
              </a:rPr>
              <a:t>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</a:t>
            </a:r>
            <a:r>
              <a:rPr sz="3225" spc="359" baseline="40051" dirty="0">
                <a:latin typeface="Times New Roman"/>
                <a:cs typeface="Times New Roman"/>
              </a:rPr>
              <a:t>	</a:t>
            </a:r>
            <a:r>
              <a:rPr sz="2150" spc="345" dirty="0">
                <a:latin typeface="Symbol"/>
                <a:cs typeface="Symbol"/>
              </a:rPr>
              <a:t>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3450" u="sng" spc="75" baseline="32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3450" spc="-270" baseline="32608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</a:t>
            </a:r>
            <a:endParaRPr sz="3225" baseline="40051" dirty="0">
              <a:latin typeface="Symbol"/>
              <a:cs typeface="Symbo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19D48F-6447-4DFD-9D68-034BB166D119}"/>
              </a:ext>
            </a:extLst>
          </p:cNvPr>
          <p:cNvSpPr/>
          <p:nvPr/>
        </p:nvSpPr>
        <p:spPr>
          <a:xfrm>
            <a:off x="6095117" y="5685793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2BECE14-EEC9-4A0B-AB05-7E77C5A11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F0EB4F9-96B4-45C7-AF9B-5047EC18180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4C367E04-21B0-4E93-AAD6-B645308F0C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Reliability Models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693EB2ED-1C9E-45CD-815D-673A1A810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Example</a:t>
            </a:r>
          </a:p>
          <a:p>
            <a:pPr lvl="1">
              <a:buFontTx/>
              <a:buNone/>
            </a:pPr>
            <a:r>
              <a:rPr lang="en-US" altLang="en-US" dirty="0"/>
              <a:t>   Assume that a software system is undergoing system level testing. The initial failure intensity of the system was 25 failures/CPU hours, and the current failure intensity is 5 failures/CPU hour. It has been decided by the project manager that the system will be released only after the system reaches a reliability level of at most 0.001 failures/CPU hour. From their experience the management team estimates that the system will experience a total of 1200 failures over infinite time. Calculate the additional length of system testing required before the system can be released.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r>
              <a:rPr lang="en-US" altLang="en-US" dirty="0"/>
              <a:t>The system will experience a total of 1200 failures over infinite time. Thus, we use the Basic model.</a:t>
            </a:r>
          </a:p>
          <a:p>
            <a:pPr lvl="1"/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are the current failure intensity and the failure intensity at the time of release.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Assume that the current failure intensity has been achieved after executing the system for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be achieved after testing the system for a total of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E74B2CB-B939-42B8-BC1E-6C609105A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E264145-27C1-46C2-8132-44B6D993DB3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E0D13485-25EF-4098-820D-82A8BAA921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Reliability Models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F963B61A-2298-4B62-BAEE-8E61CDA883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(Example continued)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 denotes the additional execution time requires to achieve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We can write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and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as follows.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= 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 - 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 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 = 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-250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en-US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  <a:endParaRPr lang="el-GR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(1200/25)ln(5/0.001)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408.825 hours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It is required to test the system for more time so that the CPU runs for another 408.825 hours to achieve the reliability level of 0.001 failures/hour.</a:t>
            </a:r>
          </a:p>
          <a:p>
            <a:pPr lvl="1"/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5218" y="380204"/>
            <a:ext cx="96343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89200" marR="5080" indent="-24765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LOGARITHMIC </a:t>
            </a:r>
            <a:r>
              <a:rPr u="none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1141729"/>
            <a:ext cx="77158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Decrement </a:t>
            </a:r>
            <a:r>
              <a:rPr sz="2800" dirty="0">
                <a:latin typeface="Arial"/>
                <a:cs typeface="Arial"/>
              </a:rPr>
              <a:t>per encountered </a:t>
            </a:r>
            <a:r>
              <a:rPr sz="2800" spc="-5" dirty="0">
                <a:latin typeface="Arial"/>
                <a:cs typeface="Arial"/>
              </a:rPr>
              <a:t>failure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decreases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2070" y="3948429"/>
            <a:ext cx="153035" cy="7416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6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819" y="3950509"/>
            <a:ext cx="4434840" cy="704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30"/>
              </a:spcBef>
            </a:pPr>
            <a:r>
              <a:rPr spc="-10" dirty="0">
                <a:latin typeface="Arial"/>
                <a:cs typeface="Arial"/>
              </a:rPr>
              <a:t>50 </a:t>
            </a:r>
            <a:r>
              <a:rPr spc="-5" dirty="0">
                <a:latin typeface="Arial"/>
                <a:cs typeface="Arial"/>
              </a:rPr>
              <a:t>failures have </a:t>
            </a:r>
            <a:r>
              <a:rPr spc="-10" dirty="0">
                <a:latin typeface="Arial"/>
                <a:cs typeface="Arial"/>
              </a:rPr>
              <a:t>been experienced </a:t>
            </a:r>
            <a:r>
              <a:rPr spc="-20" dirty="0">
                <a:latin typeface="Arial"/>
                <a:cs typeface="Arial"/>
              </a:rPr>
              <a:t>(</a:t>
            </a:r>
            <a:r>
              <a:rPr sz="1850" spc="-20" dirty="0">
                <a:latin typeface="Symbol"/>
                <a:cs typeface="Symbol"/>
              </a:rPr>
              <a:t>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50).  </a:t>
            </a:r>
            <a:r>
              <a:rPr spc="-10" dirty="0">
                <a:latin typeface="Arial"/>
                <a:cs typeface="Arial"/>
              </a:rPr>
              <a:t>Current </a:t>
            </a:r>
            <a:r>
              <a:rPr spc="-5" dirty="0">
                <a:latin typeface="Arial"/>
                <a:cs typeface="Arial"/>
              </a:rPr>
              <a:t>failure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intensity: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870" y="1967573"/>
            <a:ext cx="4153535" cy="20193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4610" algn="r">
              <a:spcBef>
                <a:spcPts val="595"/>
              </a:spcBef>
            </a:pPr>
            <a:r>
              <a:rPr sz="1750" spc="175" dirty="0">
                <a:latin typeface="Times New Roman"/>
                <a:cs typeface="Times New Roman"/>
              </a:rPr>
              <a:t>0</a:t>
            </a:r>
            <a:endParaRPr sz="1750" dirty="0">
              <a:latin typeface="Times New Roman"/>
              <a:cs typeface="Times New Roman"/>
            </a:endParaRPr>
          </a:p>
          <a:p>
            <a:pPr marR="5080" algn="r">
              <a:spcBef>
                <a:spcPts val="52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failure intensity </a:t>
            </a:r>
            <a:r>
              <a:rPr spc="-10" dirty="0">
                <a:latin typeface="Arial"/>
                <a:cs typeface="Arial"/>
              </a:rPr>
              <a:t>decay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parameter.</a:t>
            </a:r>
            <a:endParaRPr dirty="0">
              <a:latin typeface="Arial"/>
              <a:cs typeface="Arial"/>
            </a:endParaRPr>
          </a:p>
          <a:p>
            <a:pPr marL="355600" indent="-342900">
              <a:spcBef>
                <a:spcPts val="101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-1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755015">
              <a:spcBef>
                <a:spcPts val="640"/>
              </a:spcBef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sz="1575" spc="-37" baseline="-23809" dirty="0">
                <a:latin typeface="Arial"/>
                <a:cs typeface="Arial"/>
              </a:rPr>
              <a:t>0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10 failures per CPU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hour.</a:t>
            </a:r>
            <a:endParaRPr dirty="0">
              <a:latin typeface="Arial"/>
              <a:cs typeface="Arial"/>
            </a:endParaRPr>
          </a:p>
          <a:p>
            <a:pPr marL="755015">
              <a:spcBef>
                <a:spcPts val="90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0.02/failure.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129" y="1745067"/>
            <a:ext cx="24765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3200" spc="380" dirty="0">
                <a:latin typeface="Symbol"/>
                <a:cs typeface="Symbol"/>
              </a:rPr>
              <a:t></a:t>
            </a:r>
            <a:r>
              <a:rPr sz="3000" spc="380" dirty="0">
                <a:latin typeface="Times New Roman"/>
                <a:cs typeface="Times New Roman"/>
              </a:rPr>
              <a:t>(</a:t>
            </a:r>
            <a:r>
              <a:rPr sz="3200" spc="380" dirty="0">
                <a:latin typeface="Symbol"/>
                <a:cs typeface="Symbol"/>
              </a:rPr>
              <a:t></a:t>
            </a:r>
            <a:r>
              <a:rPr sz="3000" spc="380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695" dirty="0">
                <a:latin typeface="Symbol"/>
                <a:cs typeface="Symbol"/>
              </a:rPr>
              <a:t>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200" spc="590" dirty="0">
                <a:latin typeface="Symbol"/>
                <a:cs typeface="Symbol"/>
              </a:rPr>
              <a:t>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000" i="1" spc="254" dirty="0">
                <a:latin typeface="Times New Roman"/>
                <a:cs typeface="Times New Roman"/>
              </a:rPr>
              <a:t>e</a:t>
            </a:r>
            <a:r>
              <a:rPr sz="2625" spc="382" baseline="42857" dirty="0">
                <a:latin typeface="Symbol"/>
                <a:cs typeface="Symbol"/>
              </a:rPr>
              <a:t></a:t>
            </a:r>
            <a:r>
              <a:rPr sz="2850" spc="382" baseline="39473" dirty="0">
                <a:latin typeface="Symbol"/>
                <a:cs typeface="Symbol"/>
              </a:rPr>
              <a:t></a:t>
            </a:r>
            <a:endParaRPr sz="2850" baseline="3947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9237" y="4888454"/>
            <a:ext cx="47872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50" spc="120" dirty="0">
                <a:latin typeface="Symbol"/>
                <a:cs typeface="Symbol"/>
              </a:rPr>
              <a:t></a:t>
            </a:r>
            <a:r>
              <a:rPr sz="2600" spc="120" dirty="0">
                <a:latin typeface="Times New Roman"/>
                <a:cs typeface="Times New Roman"/>
              </a:rPr>
              <a:t>(50) </a:t>
            </a:r>
            <a:r>
              <a:rPr sz="2600" spc="120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10</a:t>
            </a:r>
            <a:r>
              <a:rPr sz="2600" i="1" spc="120" dirty="0">
                <a:latin typeface="Times New Roman"/>
                <a:cs typeface="Times New Roman"/>
              </a:rPr>
              <a:t>e</a:t>
            </a:r>
            <a:r>
              <a:rPr sz="2250" spc="179" baseline="44444" dirty="0">
                <a:latin typeface="Times New Roman"/>
                <a:cs typeface="Times New Roman"/>
              </a:rPr>
              <a:t>(</a:t>
            </a:r>
            <a:r>
              <a:rPr sz="2250" spc="179" baseline="44444" dirty="0">
                <a:latin typeface="Symbol"/>
                <a:cs typeface="Symbol"/>
              </a:rPr>
              <a:t></a:t>
            </a:r>
            <a:r>
              <a:rPr sz="2250" spc="179" baseline="44444" dirty="0">
                <a:latin typeface="Times New Roman"/>
                <a:cs typeface="Times New Roman"/>
              </a:rPr>
              <a:t>0.02</a:t>
            </a:r>
            <a:r>
              <a:rPr sz="2250" spc="179" baseline="44444" dirty="0">
                <a:latin typeface="Symbol"/>
                <a:cs typeface="Symbol"/>
              </a:rPr>
              <a:t></a:t>
            </a:r>
            <a:r>
              <a:rPr sz="2250" spc="179" baseline="44444" dirty="0">
                <a:latin typeface="Times New Roman"/>
                <a:cs typeface="Times New Roman"/>
              </a:rPr>
              <a:t>50) </a:t>
            </a:r>
            <a:r>
              <a:rPr sz="2600" spc="175" dirty="0">
                <a:latin typeface="Symbol"/>
                <a:cs typeface="Symbol"/>
              </a:rPr>
              <a:t></a:t>
            </a:r>
            <a:r>
              <a:rPr sz="2600" spc="175" dirty="0">
                <a:latin typeface="Times New Roman"/>
                <a:cs typeface="Times New Roman"/>
              </a:rPr>
              <a:t>10</a:t>
            </a:r>
            <a:r>
              <a:rPr sz="2600" i="1" spc="175" dirty="0">
                <a:latin typeface="Times New Roman"/>
                <a:cs typeface="Times New Roman"/>
              </a:rPr>
              <a:t>e</a:t>
            </a:r>
            <a:r>
              <a:rPr sz="2250" spc="262" baseline="44444" dirty="0">
                <a:latin typeface="Symbol"/>
                <a:cs typeface="Symbol"/>
              </a:rPr>
              <a:t></a:t>
            </a:r>
            <a:r>
              <a:rPr sz="2250" spc="262" baseline="44444" dirty="0">
                <a:latin typeface="Times New Roman"/>
                <a:cs typeface="Times New Roman"/>
              </a:rPr>
              <a:t>1 </a:t>
            </a:r>
            <a:r>
              <a:rPr sz="2600" spc="240" dirty="0">
                <a:latin typeface="Symbol"/>
                <a:cs typeface="Symbol"/>
              </a:rPr>
              <a:t>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3.68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4869" y="429260"/>
            <a:ext cx="787527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0">
              <a:spcBef>
                <a:spcPts val="100"/>
              </a:spcBef>
            </a:pPr>
            <a:r>
              <a:rPr sz="40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Model Extension</a:t>
            </a:r>
            <a:r>
              <a:rPr sz="4000" u="heavy" spc="-2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endParaRPr sz="40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Failure </a:t>
            </a:r>
            <a:r>
              <a:rPr sz="2800" dirty="0">
                <a:latin typeface="Arial"/>
                <a:cs typeface="Arial"/>
              </a:rPr>
              <a:t>intensity as a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execution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870" y="3473450"/>
            <a:ext cx="379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logarithmic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1600" y="254762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7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294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552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3321" y="2352040"/>
            <a:ext cx="25209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735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4340" y="2314219"/>
            <a:ext cx="4127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150" spc="750" baseline="-2645" dirty="0">
                <a:latin typeface="Symbol"/>
                <a:cs typeface="Symbol"/>
              </a:rPr>
              <a:t></a:t>
            </a:r>
            <a:r>
              <a:rPr sz="3150" spc="-337" baseline="-2645" dirty="0">
                <a:latin typeface="Times New Roman"/>
                <a:cs typeface="Times New Roman"/>
              </a:rPr>
              <a:t> </a:t>
            </a:r>
            <a:r>
              <a:rPr sz="1900" spc="51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5520" y="2338070"/>
            <a:ext cx="113157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90"/>
              </a:lnSpc>
              <a:tabLst>
                <a:tab pos="559435" algn="l"/>
                <a:tab pos="959485" algn="l"/>
              </a:tabLst>
            </a:pPr>
            <a:r>
              <a:rPr sz="1900" spc="515" dirty="0">
                <a:latin typeface="Symbol"/>
                <a:cs typeface="Symbol"/>
              </a:rPr>
              <a:t></a:t>
            </a:r>
            <a:r>
              <a:rPr sz="1900" spc="515" dirty="0">
                <a:latin typeface="Times New Roman"/>
                <a:cs typeface="Times New Roman"/>
              </a:rPr>
              <a:t>	</a:t>
            </a:r>
            <a:r>
              <a:rPr sz="1350" spc="215" dirty="0">
                <a:latin typeface="Times New Roman"/>
                <a:cs typeface="Times New Roman"/>
              </a:rPr>
              <a:t>0	</a:t>
            </a:r>
            <a:r>
              <a:rPr sz="1900" spc="51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5410" y="2171979"/>
            <a:ext cx="3130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100" spc="210" dirty="0">
                <a:latin typeface="Symbol"/>
                <a:cs typeface="Symbol"/>
              </a:rPr>
              <a:t></a:t>
            </a:r>
            <a:r>
              <a:rPr sz="2025" spc="322" baseline="-20576" dirty="0">
                <a:latin typeface="Times New Roman"/>
                <a:cs typeface="Times New Roman"/>
              </a:rPr>
              <a:t>0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1179" y="2858770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29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0650" y="2541270"/>
            <a:ext cx="1663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i="1" spc="260" dirty="0"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869" y="1635531"/>
            <a:ext cx="5210810" cy="148018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5600" indent="-342900"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basic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model:</a:t>
            </a:r>
            <a:endParaRPr sz="2800" dirty="0">
              <a:latin typeface="Arial"/>
              <a:cs typeface="Arial"/>
            </a:endParaRPr>
          </a:p>
          <a:p>
            <a:pPr marL="2967355">
              <a:spcBef>
                <a:spcPts val="2130"/>
              </a:spcBef>
            </a:pPr>
            <a:r>
              <a:rPr sz="3600" spc="484" dirty="0">
                <a:latin typeface="Symbol"/>
                <a:cs typeface="Symbol"/>
              </a:rPr>
              <a:t></a:t>
            </a:r>
            <a:r>
              <a:rPr sz="3300" spc="484" dirty="0">
                <a:latin typeface="Times New Roman"/>
                <a:cs typeface="Times New Roman"/>
              </a:rPr>
              <a:t>(</a:t>
            </a:r>
            <a:r>
              <a:rPr sz="3600" spc="484" dirty="0">
                <a:latin typeface="Symbol"/>
                <a:cs typeface="Symbol"/>
              </a:rPr>
              <a:t></a:t>
            </a:r>
            <a:r>
              <a:rPr sz="3300" spc="484" dirty="0">
                <a:latin typeface="Times New Roman"/>
                <a:cs typeface="Times New Roman"/>
              </a:rPr>
              <a:t>)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1265" dirty="0">
                <a:latin typeface="Symbol"/>
                <a:cs typeface="Symbol"/>
              </a:rPr>
              <a:t></a:t>
            </a:r>
            <a:r>
              <a:rPr sz="3600" spc="1265" dirty="0">
                <a:latin typeface="Symbol"/>
                <a:cs typeface="Symbol"/>
              </a:rPr>
              <a:t></a:t>
            </a:r>
            <a:r>
              <a:rPr sz="3600" spc="-285" dirty="0">
                <a:latin typeface="Times New Roman"/>
                <a:cs typeface="Times New Roman"/>
              </a:rPr>
              <a:t> </a:t>
            </a:r>
            <a:r>
              <a:rPr sz="3300" i="1" spc="430" dirty="0">
                <a:latin typeface="Times New Roman"/>
                <a:cs typeface="Times New Roman"/>
              </a:rPr>
              <a:t>e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9850" y="4657090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>
                <a:moveTo>
                  <a:pt x="0" y="0"/>
                </a:moveTo>
                <a:lnTo>
                  <a:pt x="149606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31279" y="4009794"/>
            <a:ext cx="1516380" cy="1158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79375" algn="ctr">
              <a:spcBef>
                <a:spcPts val="535"/>
              </a:spcBef>
            </a:pPr>
            <a:r>
              <a:rPr sz="3350" spc="150" dirty="0">
                <a:latin typeface="Symbol"/>
                <a:cs typeface="Symbol"/>
              </a:rPr>
              <a:t></a:t>
            </a:r>
            <a:r>
              <a:rPr sz="2775" spc="225" baseline="-24024" dirty="0">
                <a:latin typeface="Times New Roman"/>
                <a:cs typeface="Times New Roman"/>
              </a:rPr>
              <a:t>0</a:t>
            </a:r>
            <a:endParaRPr sz="2775" baseline="-24024" dirty="0">
              <a:latin typeface="Times New Roman"/>
              <a:cs typeface="Times New Roman"/>
            </a:endParaRPr>
          </a:p>
          <a:p>
            <a:pPr algn="ctr">
              <a:spcBef>
                <a:spcPts val="440"/>
              </a:spcBef>
            </a:pPr>
            <a:r>
              <a:rPr sz="3350" spc="185" dirty="0">
                <a:latin typeface="Symbol"/>
                <a:cs typeface="Symbol"/>
              </a:rPr>
              <a:t></a:t>
            </a:r>
            <a:r>
              <a:rPr sz="2775" spc="277" baseline="-24024" dirty="0">
                <a:latin typeface="Times New Roman"/>
                <a:cs typeface="Times New Roman"/>
              </a:rPr>
              <a:t>0</a:t>
            </a:r>
            <a:r>
              <a:rPr sz="3350" spc="185" dirty="0">
                <a:latin typeface="Symbol"/>
                <a:cs typeface="Symbol"/>
              </a:rPr>
              <a:t></a:t>
            </a:r>
            <a:r>
              <a:rPr sz="3350" spc="-70" dirty="0">
                <a:latin typeface="Times New Roman"/>
                <a:cs typeface="Times New Roman"/>
              </a:rPr>
              <a:t> </a:t>
            </a:r>
            <a:r>
              <a:rPr sz="3150" spc="425" dirty="0">
                <a:latin typeface="Symbol"/>
                <a:cs typeface="Symbol"/>
              </a:rPr>
              <a:t></a:t>
            </a:r>
            <a:r>
              <a:rPr sz="3150" spc="425" dirty="0">
                <a:latin typeface="Times New Roman"/>
                <a:cs typeface="Times New Roman"/>
              </a:rPr>
              <a:t>1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0001" y="4317250"/>
            <a:ext cx="128079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350" spc="310" dirty="0">
                <a:latin typeface="Symbol"/>
                <a:cs typeface="Symbol"/>
              </a:rPr>
              <a:t></a:t>
            </a:r>
            <a:r>
              <a:rPr sz="3150" spc="310" dirty="0">
                <a:latin typeface="Times New Roman"/>
                <a:cs typeface="Times New Roman"/>
              </a:rPr>
              <a:t>(</a:t>
            </a:r>
            <a:r>
              <a:rPr sz="3350" spc="310" dirty="0">
                <a:latin typeface="Symbol"/>
                <a:cs typeface="Symbol"/>
              </a:rPr>
              <a:t></a:t>
            </a:r>
            <a:r>
              <a:rPr sz="3150" spc="310" dirty="0">
                <a:latin typeface="Times New Roman"/>
                <a:cs typeface="Times New Roman"/>
              </a:rPr>
              <a:t>)</a:t>
            </a:r>
            <a:r>
              <a:rPr sz="3150" spc="-135" dirty="0">
                <a:latin typeface="Times New Roman"/>
                <a:cs typeface="Times New Roman"/>
              </a:rPr>
              <a:t> </a:t>
            </a:r>
            <a:r>
              <a:rPr sz="3150" spc="64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6278" y="340834"/>
            <a:ext cx="83608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</a:t>
            </a:r>
            <a:r>
              <a:rPr spc="-5" dirty="0"/>
              <a:t>(Basic</a:t>
            </a:r>
            <a:r>
              <a:rPr spc="-40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926839"/>
            <a:ext cx="6653530" cy="12096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spcBef>
                <a:spcPts val="1360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hour].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200" i="1" spc="7" baseline="1984" dirty="0">
                <a:latin typeface="Arial"/>
                <a:cs typeface="Arial"/>
              </a:rPr>
              <a:t>v</a:t>
            </a:r>
            <a:r>
              <a:rPr sz="2400" spc="7" baseline="-20833" dirty="0">
                <a:latin typeface="Arial"/>
                <a:cs typeface="Arial"/>
              </a:rPr>
              <a:t>0 </a:t>
            </a:r>
            <a:r>
              <a:rPr sz="4200" baseline="1984" dirty="0">
                <a:latin typeface="Arial"/>
                <a:cs typeface="Arial"/>
              </a:rPr>
              <a:t>= 100 (number </a:t>
            </a:r>
            <a:r>
              <a:rPr sz="4200" spc="7" baseline="1984" dirty="0">
                <a:latin typeface="Arial"/>
                <a:cs typeface="Arial"/>
              </a:rPr>
              <a:t>of </a:t>
            </a:r>
            <a:r>
              <a:rPr sz="4200" baseline="1984" dirty="0">
                <a:latin typeface="Arial"/>
                <a:cs typeface="Arial"/>
              </a:rPr>
              <a:t>failures over</a:t>
            </a:r>
            <a:r>
              <a:rPr sz="4200" spc="-315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infinite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869" y="2645409"/>
            <a:ext cx="279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7770" y="2085246"/>
            <a:ext cx="2920365" cy="1044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</a:pPr>
            <a:r>
              <a:rPr sz="2800" dirty="0">
                <a:latin typeface="Arial"/>
                <a:cs typeface="Arial"/>
              </a:rPr>
              <a:t>execution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time).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 </a:t>
            </a:r>
            <a:r>
              <a:rPr sz="2800" spc="-10" dirty="0">
                <a:latin typeface="Arial"/>
                <a:cs typeface="Arial"/>
              </a:rPr>
              <a:t>CPU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4870" y="457596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10" name="object 10"/>
          <p:cNvSpPr/>
          <p:nvPr/>
        </p:nvSpPr>
        <p:spPr>
          <a:xfrm>
            <a:off x="7086600" y="3873500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251" y="368554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440815" algn="l"/>
              </a:tabLst>
            </a:pPr>
            <a:r>
              <a:rPr sz="2200" spc="25" dirty="0">
                <a:latin typeface="Symbol"/>
                <a:cs typeface="Symbol"/>
              </a:rPr>
              <a:t>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325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27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260" y="353314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7075" algn="l"/>
              </a:tabLst>
            </a:pPr>
            <a:r>
              <a:rPr sz="1300" spc="10" dirty="0">
                <a:latin typeface="Symbol"/>
                <a:cs typeface="Symbol"/>
              </a:rPr>
              <a:t></a:t>
            </a:r>
            <a:r>
              <a:rPr sz="1300" spc="10" dirty="0"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326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3251" y="386969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54075" algn="l"/>
              </a:tabLst>
            </a:pPr>
            <a:r>
              <a:rPr lang="en-US" sz="3300" spc="-172" baseline="-12626" dirty="0">
                <a:latin typeface="Symbol"/>
                <a:cs typeface="Symbol"/>
              </a:rPr>
              <a:t></a:t>
            </a:r>
            <a:r>
              <a:rPr sz="3300" spc="-172" baseline="-21464" dirty="0">
                <a:latin typeface="Symbol"/>
                <a:cs typeface="Symbol"/>
              </a:rPr>
              <a:t></a:t>
            </a:r>
            <a:r>
              <a:rPr sz="2200" i="1" spc="-114" dirty="0">
                <a:latin typeface="Times New Roman"/>
                <a:cs typeface="Times New Roman"/>
              </a:rPr>
              <a:t>CPU	</a:t>
            </a:r>
            <a:r>
              <a:rPr sz="2200" i="1" spc="20" dirty="0">
                <a:latin typeface="Times New Roman"/>
                <a:cs typeface="Times New Roman"/>
              </a:rPr>
              <a:t>hour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3300" spc="-615" baseline="-12626" dirty="0">
                <a:latin typeface="Symbol"/>
                <a:cs typeface="Symbol"/>
              </a:rPr>
              <a:t></a:t>
            </a:r>
            <a:r>
              <a:rPr lang="en-US" sz="3300" spc="-615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7579" y="3469640"/>
            <a:ext cx="8991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20" dirty="0">
                <a:latin typeface="Times New Roman"/>
                <a:cs typeface="Times New Roman"/>
              </a:rPr>
              <a:t>fa</a:t>
            </a:r>
            <a:r>
              <a:rPr sz="2200" i="1" spc="5" dirty="0">
                <a:latin typeface="Times New Roman"/>
                <a:cs typeface="Times New Roman"/>
              </a:rPr>
              <a:t>i</a:t>
            </a:r>
            <a:r>
              <a:rPr sz="2200" i="1" spc="15" dirty="0">
                <a:latin typeface="Times New Roman"/>
                <a:cs typeface="Times New Roman"/>
              </a:rPr>
              <a:t>lu</a:t>
            </a:r>
            <a:r>
              <a:rPr sz="2200" i="1" spc="20" dirty="0">
                <a:latin typeface="Times New Roman"/>
                <a:cs typeface="Times New Roman"/>
              </a:rPr>
              <a:t>r</a:t>
            </a:r>
            <a:r>
              <a:rPr sz="2200" i="1" spc="5" dirty="0">
                <a:latin typeface="Times New Roman"/>
                <a:cs typeface="Times New Roman"/>
              </a:rPr>
              <a:t>e</a:t>
            </a:r>
            <a:r>
              <a:rPr sz="2200" i="1" spc="20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8290" y="3648710"/>
            <a:ext cx="16065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r>
              <a:rPr sz="1950" spc="30" baseline="42735" dirty="0">
                <a:latin typeface="Symbol"/>
                <a:cs typeface="Symbol"/>
              </a:rPr>
              <a:t></a:t>
            </a:r>
            <a:r>
              <a:rPr sz="1950" spc="30" baseline="42735" dirty="0">
                <a:latin typeface="Times New Roman"/>
                <a:cs typeface="Times New Roman"/>
              </a:rPr>
              <a:t>1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3.68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2489" y="3646171"/>
            <a:ext cx="2755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260" y="351790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50" spc="15" baseline="29914" dirty="0">
                <a:latin typeface="Symbol"/>
                <a:cs typeface="Symbol"/>
              </a:rPr>
              <a:t></a:t>
            </a:r>
            <a:r>
              <a:rPr sz="1950" spc="-179" baseline="29914" dirty="0">
                <a:latin typeface="Times New Roman"/>
                <a:cs typeface="Times New Roman"/>
              </a:rPr>
              <a:t> </a:t>
            </a:r>
            <a:r>
              <a:rPr sz="1300" spc="100" dirty="0">
                <a:latin typeface="Symbol"/>
                <a:cs typeface="Symbol"/>
              </a:rPr>
              <a:t></a:t>
            </a:r>
            <a:r>
              <a:rPr sz="1950" u="sng" spc="-11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950" u="sng" spc="3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Symbol"/>
                <a:cs typeface="Symbol"/>
              </a:rPr>
              <a:t></a:t>
            </a:r>
            <a:r>
              <a:rPr sz="1300" spc="-35" dirty="0">
                <a:latin typeface="Times New Roman"/>
                <a:cs typeface="Times New Roman"/>
              </a:rPr>
              <a:t>10</a:t>
            </a:r>
            <a:r>
              <a:rPr sz="1300" spc="-170" dirty="0">
                <a:latin typeface="Times New Roman"/>
                <a:cs typeface="Times New Roman"/>
              </a:rPr>
              <a:t> </a:t>
            </a:r>
            <a:r>
              <a:rPr sz="1950" spc="15" baseline="29914" dirty="0">
                <a:latin typeface="Symbol"/>
                <a:cs typeface="Symbol"/>
              </a:rPr>
              <a:t></a:t>
            </a:r>
            <a:endParaRPr sz="1950" baseline="2991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621" y="3638320"/>
            <a:ext cx="13277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00" spc="5" dirty="0">
                <a:latin typeface="Symbol"/>
                <a:cs typeface="Symbol"/>
              </a:rPr>
              <a:t></a:t>
            </a:r>
            <a:r>
              <a:rPr sz="2200" spc="5" dirty="0">
                <a:latin typeface="Times New Roman"/>
                <a:cs typeface="Times New Roman"/>
              </a:rPr>
              <a:t>(10)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40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5190" y="252602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4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69759" y="2239010"/>
            <a:ext cx="11938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160" dirty="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9759" y="2567940"/>
            <a:ext cx="7620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382905" algn="l"/>
                <a:tab pos="654685" algn="l"/>
              </a:tabLst>
            </a:pPr>
            <a:r>
              <a:rPr sz="1500" spc="160" dirty="0">
                <a:latin typeface="Symbol"/>
                <a:cs typeface="Symbol"/>
              </a:rPr>
              <a:t></a:t>
            </a:r>
            <a:r>
              <a:rPr sz="1500" spc="160" dirty="0">
                <a:latin typeface="Times New Roman"/>
                <a:cs typeface="Times New Roman"/>
              </a:rPr>
              <a:t>	</a:t>
            </a:r>
            <a:r>
              <a:rPr sz="1050" spc="80" dirty="0">
                <a:latin typeface="Times New Roman"/>
                <a:cs typeface="Times New Roman"/>
              </a:rPr>
              <a:t>0	</a:t>
            </a:r>
            <a:r>
              <a:rPr sz="1500" spc="160" dirty="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3920" y="2238222"/>
            <a:ext cx="49784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90525" algn="l"/>
              </a:tabLst>
            </a:pPr>
            <a:r>
              <a:rPr sz="1550" spc="65" dirty="0">
                <a:latin typeface="Symbol"/>
                <a:cs typeface="Symbol"/>
              </a:rPr>
              <a:t></a:t>
            </a:r>
            <a:r>
              <a:rPr sz="1575" spc="120" baseline="-21164" dirty="0">
                <a:latin typeface="Times New Roman"/>
                <a:cs typeface="Times New Roman"/>
              </a:rPr>
              <a:t>0</a:t>
            </a:r>
            <a:r>
              <a:rPr sz="1575" baseline="-21164" dirty="0">
                <a:latin typeface="Times New Roman"/>
                <a:cs typeface="Times New Roman"/>
              </a:rPr>
              <a:t>	</a:t>
            </a:r>
            <a:r>
              <a:rPr sz="2250" spc="240" baseline="3703" dirty="0">
                <a:latin typeface="Symbol"/>
                <a:cs typeface="Symbol"/>
              </a:rPr>
              <a:t></a:t>
            </a:r>
            <a:endParaRPr sz="2250" baseline="3703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5120" y="2764790"/>
            <a:ext cx="13335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9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9759" y="2360142"/>
            <a:ext cx="7620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125"/>
              </a:spcBef>
              <a:tabLst>
                <a:tab pos="485775" algn="l"/>
              </a:tabLst>
            </a:pPr>
            <a:r>
              <a:rPr sz="2250" spc="240" baseline="3703" dirty="0">
                <a:latin typeface="Symbol"/>
                <a:cs typeface="Symbol"/>
              </a:rPr>
              <a:t></a:t>
            </a:r>
            <a:r>
              <a:rPr sz="2250" spc="-262" baseline="3703" dirty="0">
                <a:latin typeface="Times New Roman"/>
                <a:cs typeface="Times New Roman"/>
              </a:rPr>
              <a:t> </a:t>
            </a:r>
            <a:r>
              <a:rPr sz="1500" spc="225" dirty="0">
                <a:latin typeface="Symbol"/>
                <a:cs typeface="Symbol"/>
              </a:rPr>
              <a:t></a:t>
            </a:r>
            <a:r>
              <a:rPr sz="1500" spc="225" dirty="0">
                <a:latin typeface="Times New Roman"/>
                <a:cs typeface="Times New Roman"/>
              </a:rPr>
              <a:t>	</a:t>
            </a:r>
            <a:r>
              <a:rPr sz="1550" spc="160" dirty="0">
                <a:latin typeface="Symbol"/>
                <a:cs typeface="Symbol"/>
              </a:rPr>
              <a:t>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2250" spc="240" baseline="3703" dirty="0">
                <a:latin typeface="Symbol"/>
                <a:cs typeface="Symbol"/>
              </a:rPr>
              <a:t></a:t>
            </a:r>
            <a:endParaRPr sz="2250" baseline="3703" dirty="0">
              <a:latin typeface="Symbol"/>
              <a:cs typeface="Symbol"/>
            </a:endParaRPr>
          </a:p>
          <a:p>
            <a:pPr marR="84455" algn="ctr">
              <a:lnSpc>
                <a:spcPts val="1475"/>
              </a:lnSpc>
            </a:pPr>
            <a:r>
              <a:rPr sz="1500" i="1" spc="85" dirty="0">
                <a:latin typeface="Times New Roman"/>
                <a:cs typeface="Times New Roman"/>
              </a:rPr>
              <a:t>v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7029" y="2530098"/>
            <a:ext cx="15379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700" spc="210" dirty="0">
                <a:latin typeface="Symbol"/>
                <a:cs typeface="Symbol"/>
              </a:rPr>
              <a:t></a:t>
            </a:r>
            <a:r>
              <a:rPr sz="2550" spc="210" dirty="0">
                <a:latin typeface="Times New Roman"/>
                <a:cs typeface="Times New Roman"/>
              </a:rPr>
              <a:t>(</a:t>
            </a:r>
            <a:r>
              <a:rPr sz="2700" spc="210" dirty="0">
                <a:latin typeface="Symbol"/>
                <a:cs typeface="Symbol"/>
              </a:rPr>
              <a:t></a:t>
            </a:r>
            <a:r>
              <a:rPr sz="2550" spc="210" dirty="0">
                <a:latin typeface="Times New Roman"/>
                <a:cs typeface="Times New Roman"/>
              </a:rPr>
              <a:t>)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405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700" spc="320" dirty="0">
                <a:latin typeface="Symbol"/>
                <a:cs typeface="Symbol"/>
              </a:rPr>
              <a:t>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550" i="1" spc="155" dirty="0">
                <a:latin typeface="Times New Roman"/>
                <a:cs typeface="Times New Roman"/>
              </a:rPr>
              <a:t>e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19390" y="5524500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09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46210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2390" y="5344159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65885" algn="l"/>
              </a:tabLst>
            </a:pPr>
            <a:r>
              <a:rPr sz="2100" spc="10" dirty="0">
                <a:latin typeface="Symbol"/>
                <a:cs typeface="Symbol"/>
              </a:rPr>
              <a:t></a:t>
            </a:r>
            <a:r>
              <a:rPr sz="2100" spc="1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2391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8039" y="5198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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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8039" y="5325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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92390" y="5519420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09625" algn="l"/>
              </a:tabLst>
            </a:pPr>
            <a:r>
              <a:rPr sz="3150" spc="-172" baseline="-11904" dirty="0">
                <a:latin typeface="Symbol"/>
                <a:cs typeface="Symbol"/>
              </a:rPr>
              <a:t></a:t>
            </a:r>
            <a:r>
              <a:rPr sz="3150" spc="-172" baseline="-22486" dirty="0">
                <a:latin typeface="Symbol"/>
                <a:cs typeface="Symbol"/>
              </a:rPr>
              <a:t></a:t>
            </a:r>
            <a:r>
              <a:rPr sz="2100" i="1" spc="-114" dirty="0">
                <a:latin typeface="Times New Roman"/>
                <a:cs typeface="Times New Roman"/>
              </a:rPr>
              <a:t>CPU	</a:t>
            </a:r>
            <a:r>
              <a:rPr sz="2100" i="1" spc="10" dirty="0">
                <a:latin typeface="Times New Roman"/>
                <a:cs typeface="Times New Roman"/>
              </a:rPr>
              <a:t>hour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3150" spc="-600" baseline="-11904" dirty="0">
                <a:latin typeface="Symbol"/>
                <a:cs typeface="Symbol"/>
              </a:rPr>
              <a:t></a:t>
            </a:r>
            <a:r>
              <a:rPr sz="3150" spc="-600" baseline="-22486" dirty="0">
                <a:latin typeface="Symbol"/>
                <a:cs typeface="Symbol"/>
              </a:rPr>
              <a:t></a:t>
            </a:r>
            <a:endParaRPr sz="3150" baseline="-22486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27670" y="5137150"/>
            <a:ext cx="8540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5" dirty="0">
                <a:latin typeface="Times New Roman"/>
                <a:cs typeface="Times New Roman"/>
              </a:rPr>
              <a:t>a</a:t>
            </a:r>
            <a:r>
              <a:rPr sz="2100" i="1" spc="10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i="1" spc="15" dirty="0">
                <a:latin typeface="Times New Roman"/>
                <a:cs typeface="Times New Roman"/>
              </a:rPr>
              <a:t>u</a:t>
            </a:r>
            <a:r>
              <a:rPr sz="2100" i="1" spc="5" dirty="0">
                <a:latin typeface="Times New Roman"/>
                <a:cs typeface="Times New Roman"/>
              </a:rPr>
              <a:t>re</a:t>
            </a:r>
            <a:r>
              <a:rPr sz="2100" i="1" spc="1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9220" y="5308600"/>
            <a:ext cx="124968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0.000454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2830" y="529970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70" dirty="0">
                <a:latin typeface="Symbol"/>
                <a:cs typeface="Symbol"/>
              </a:rPr>
              <a:t>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17110" y="530605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10" dirty="0">
                <a:latin typeface="Times New Roman"/>
                <a:cs typeface="Times New Roman"/>
              </a:rPr>
              <a:t>10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8039" y="5184140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75" spc="-7" baseline="31111" dirty="0">
                <a:latin typeface="Symbol"/>
                <a:cs typeface="Symbol"/>
              </a:rPr>
              <a:t></a:t>
            </a:r>
            <a:r>
              <a:rPr sz="1875" spc="-187" baseline="31111" dirty="0">
                <a:latin typeface="Times New Roman"/>
                <a:cs typeface="Times New Roman"/>
              </a:rPr>
              <a:t> </a:t>
            </a:r>
            <a:r>
              <a:rPr sz="1250" spc="90" dirty="0">
                <a:latin typeface="Symbol"/>
                <a:cs typeface="Symbol"/>
              </a:rPr>
              <a:t></a:t>
            </a:r>
            <a:r>
              <a:rPr sz="1875" u="sng" spc="-12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sng" spc="-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875" u="sng" spc="22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Symbol"/>
                <a:cs typeface="Symbol"/>
              </a:rPr>
              <a:t></a:t>
            </a:r>
            <a:r>
              <a:rPr sz="1250" spc="-30" dirty="0">
                <a:latin typeface="Times New Roman"/>
                <a:cs typeface="Times New Roman"/>
              </a:rPr>
              <a:t>100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1875" spc="-7" baseline="31111" dirty="0">
                <a:latin typeface="Symbol"/>
                <a:cs typeface="Symbol"/>
              </a:rPr>
              <a:t></a:t>
            </a:r>
            <a:endParaRPr sz="1875" baseline="31111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0089" y="5299010"/>
            <a:ext cx="2885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299335" algn="l"/>
              </a:tabLst>
            </a:pPr>
            <a:r>
              <a:rPr sz="22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(100)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10</a:t>
            </a:r>
            <a:r>
              <a:rPr sz="2100" i="1" spc="15" dirty="0">
                <a:latin typeface="Times New Roman"/>
                <a:cs typeface="Times New Roman"/>
              </a:rPr>
              <a:t>e	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10</a:t>
            </a:r>
            <a:r>
              <a:rPr sz="2100" i="1" spc="1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170CE4-EA14-4CD1-87E0-AF7F7D90D92B}"/>
              </a:ext>
            </a:extLst>
          </p:cNvPr>
          <p:cNvSpPr/>
          <p:nvPr/>
        </p:nvSpPr>
        <p:spPr>
          <a:xfrm>
            <a:off x="6940661" y="3407957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DB335EB-6C17-4826-BD8B-85B6A6341156}"/>
              </a:ext>
            </a:extLst>
          </p:cNvPr>
          <p:cNvSpPr/>
          <p:nvPr/>
        </p:nvSpPr>
        <p:spPr>
          <a:xfrm>
            <a:off x="7697194" y="5039936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2061" y="198433"/>
            <a:ext cx="92555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(Logarithmic</a:t>
            </a:r>
            <a:r>
              <a:rPr spc="-75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135537"/>
            <a:ext cx="75330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 hour]. </a:t>
            </a:r>
            <a:r>
              <a:rPr sz="2900" spc="-55" dirty="0">
                <a:latin typeface="Symbol"/>
                <a:cs typeface="Symbol"/>
              </a:rPr>
              <a:t>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0.02 /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failure.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382412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8" name="object 8"/>
          <p:cNvSpPr/>
          <p:nvPr/>
        </p:nvSpPr>
        <p:spPr>
          <a:xfrm>
            <a:off x="3368039" y="2987039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60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0909" y="2987039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0591" y="279781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059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137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1371" y="298196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-225" baseline="-12626" dirty="0">
                <a:latin typeface="Symbol"/>
                <a:cs typeface="Symbol"/>
              </a:rPr>
              <a:t></a:t>
            </a:r>
            <a:r>
              <a:rPr sz="3300" spc="-225" baseline="-21464" dirty="0">
                <a:latin typeface="Symbol"/>
                <a:cs typeface="Symbol"/>
              </a:rPr>
              <a:t></a:t>
            </a:r>
            <a:r>
              <a:rPr sz="2200" i="1" spc="-15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660" baseline="-12626" dirty="0">
                <a:latin typeface="Symbol"/>
                <a:cs typeface="Symbol"/>
              </a:rPr>
              <a:t></a:t>
            </a:r>
            <a:r>
              <a:rPr sz="3300" spc="-660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4271" y="2583180"/>
            <a:ext cx="8693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1760" y="2760980"/>
            <a:ext cx="8185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3.33</a:t>
            </a:r>
            <a:r>
              <a:rPr sz="3300" spc="-30" baseline="-7575" dirty="0">
                <a:latin typeface="Symbol"/>
                <a:cs typeface="Symbol"/>
              </a:rPr>
              <a:t></a:t>
            </a:r>
            <a:endParaRPr sz="3300" baseline="-757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3910" y="2981960"/>
            <a:ext cx="18110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</a:t>
            </a:r>
            <a:r>
              <a:rPr sz="2200" spc="6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8129" y="258318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2531" y="2751946"/>
            <a:ext cx="8464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30" dirty="0">
                <a:latin typeface="Symbol"/>
                <a:cs typeface="Symbol"/>
              </a:rPr>
              <a:t></a:t>
            </a:r>
            <a:r>
              <a:rPr sz="2200" spc="-30" dirty="0">
                <a:latin typeface="Times New Roman"/>
                <a:cs typeface="Times New Roman"/>
              </a:rPr>
              <a:t>(10)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8352" y="2815422"/>
            <a:ext cx="2519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(3.68 in basic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</a:t>
            </a:r>
            <a:r>
              <a:rPr lang="en-US" spc="-10" dirty="0">
                <a:latin typeface="Arial"/>
                <a:cs typeface="Arial"/>
              </a:rPr>
              <a:t>)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2779" y="5443220"/>
            <a:ext cx="264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(0.000454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basic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0570" y="2071370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59">
                <a:moveTo>
                  <a:pt x="0" y="0"/>
                </a:moveTo>
                <a:lnTo>
                  <a:pt x="15722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13270" y="1994507"/>
            <a:ext cx="15925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505" dirty="0">
                <a:latin typeface="Symbol"/>
                <a:cs typeface="Symbol"/>
              </a:rPr>
              <a:t></a:t>
            </a:r>
            <a:r>
              <a:rPr sz="2025" spc="419" baseline="-24691" dirty="0">
                <a:latin typeface="Times New Roman"/>
                <a:cs typeface="Times New Roman"/>
              </a:rPr>
              <a:t>0</a:t>
            </a:r>
            <a:r>
              <a:rPr sz="2900" spc="505" dirty="0">
                <a:latin typeface="Symbol"/>
                <a:cs typeface="Symbol"/>
              </a:rPr>
              <a:t></a:t>
            </a:r>
            <a:r>
              <a:rPr sz="2900" spc="1610" dirty="0">
                <a:latin typeface="Symbol"/>
                <a:cs typeface="Symbol"/>
              </a:rPr>
              <a:t></a:t>
            </a:r>
            <a:r>
              <a:rPr sz="2300" spc="1165" dirty="0">
                <a:latin typeface="Symbol"/>
                <a:cs typeface="Symbol"/>
              </a:rPr>
              <a:t></a:t>
            </a:r>
            <a:r>
              <a:rPr sz="2300" spc="78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1" y="1575407"/>
            <a:ext cx="4349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495" dirty="0">
                <a:latin typeface="Symbol"/>
                <a:cs typeface="Symbol"/>
              </a:rPr>
              <a:t></a:t>
            </a:r>
            <a:r>
              <a:rPr sz="2025" spc="682" baseline="-24691" dirty="0"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4870" y="1763367"/>
            <a:ext cx="50374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200" baseline="6944" dirty="0">
                <a:latin typeface="Symbol"/>
                <a:cs typeface="Symbol"/>
              </a:rPr>
              <a:t></a:t>
            </a:r>
            <a:r>
              <a:rPr sz="4200" baseline="6944" dirty="0">
                <a:latin typeface="Times New Roman"/>
                <a:cs typeface="Times New Roman"/>
              </a:rPr>
              <a:t> </a:t>
            </a:r>
            <a:r>
              <a:rPr sz="4350" spc="-67" baseline="1915" dirty="0">
                <a:latin typeface="Symbol"/>
                <a:cs typeface="Symbol"/>
              </a:rPr>
              <a:t></a:t>
            </a:r>
            <a:r>
              <a:rPr sz="4350" spc="-67" baseline="1915" dirty="0">
                <a:latin typeface="Times New Roman"/>
                <a:cs typeface="Times New Roman"/>
              </a:rPr>
              <a:t> </a:t>
            </a:r>
            <a:r>
              <a:rPr sz="4200" baseline="1984" dirty="0">
                <a:latin typeface="Arial"/>
                <a:cs typeface="Arial"/>
              </a:rPr>
              <a:t>= 10 </a:t>
            </a:r>
            <a:r>
              <a:rPr sz="4200" spc="-15" baseline="1984" dirty="0">
                <a:latin typeface="Arial"/>
                <a:cs typeface="Arial"/>
              </a:rPr>
              <a:t>CPU </a:t>
            </a:r>
            <a:r>
              <a:rPr sz="4200" baseline="1984" dirty="0">
                <a:latin typeface="Arial"/>
                <a:cs typeface="Arial"/>
              </a:rPr>
              <a:t>hours: </a:t>
            </a:r>
            <a:r>
              <a:rPr sz="2900" spc="645" dirty="0">
                <a:latin typeface="Symbol"/>
                <a:cs typeface="Symbol"/>
              </a:rPr>
              <a:t></a:t>
            </a:r>
            <a:r>
              <a:rPr sz="2300" spc="645" dirty="0">
                <a:latin typeface="Times New Roman"/>
                <a:cs typeface="Times New Roman"/>
              </a:rPr>
              <a:t>(</a:t>
            </a:r>
            <a:r>
              <a:rPr sz="2900" spc="645" dirty="0">
                <a:latin typeface="Symbol"/>
                <a:cs typeface="Symbol"/>
              </a:rPr>
              <a:t></a:t>
            </a:r>
            <a:r>
              <a:rPr sz="2300" spc="645" dirty="0">
                <a:latin typeface="Times New Roman"/>
                <a:cs typeface="Times New Roman"/>
              </a:rPr>
              <a:t>)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2290" dirty="0">
                <a:latin typeface="Symbol"/>
                <a:cs typeface="Symbol"/>
              </a:rPr>
              <a:t></a:t>
            </a:r>
            <a:endParaRPr sz="2300" dirty="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4889" y="4787900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99859" y="4787900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50810" y="432816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1591" y="484505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91285" algn="l"/>
              </a:tabLst>
            </a:pPr>
            <a:r>
              <a:rPr sz="2200" spc="-850" dirty="0">
                <a:latin typeface="Symbol"/>
                <a:cs typeface="Symbol"/>
              </a:rPr>
              <a:t></a:t>
            </a:r>
            <a:r>
              <a:rPr sz="3300" spc="-52" baseline="-10101" dirty="0">
                <a:latin typeface="Symbol"/>
                <a:cs typeface="Symbol"/>
              </a:rPr>
              <a:t></a:t>
            </a:r>
            <a:r>
              <a:rPr sz="3300" baseline="-10101" dirty="0">
                <a:latin typeface="Times New Roman"/>
                <a:cs typeface="Times New Roman"/>
              </a:rPr>
              <a:t>	</a:t>
            </a:r>
            <a:r>
              <a:rPr sz="2200" spc="-850" dirty="0">
                <a:latin typeface="Symbol"/>
                <a:cs typeface="Symbol"/>
              </a:rPr>
              <a:t></a:t>
            </a:r>
            <a:r>
              <a:rPr sz="3300" spc="-52" baseline="-10101" dirty="0">
                <a:latin typeface="Symbol"/>
                <a:cs typeface="Symbol"/>
              </a:rPr>
              <a:t></a:t>
            </a:r>
            <a:endParaRPr sz="3300" baseline="-1010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1591" y="478282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30" baseline="36616" dirty="0">
                <a:latin typeface="Symbol"/>
                <a:cs typeface="Symbol"/>
              </a:rPr>
              <a:t></a:t>
            </a:r>
            <a:r>
              <a:rPr sz="2200" i="1" spc="2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52" baseline="36616" dirty="0">
                <a:latin typeface="Symbol"/>
                <a:cs typeface="Symbol"/>
              </a:rPr>
              <a:t></a:t>
            </a:r>
            <a:endParaRPr sz="3300" baseline="36616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3220" y="4384040"/>
            <a:ext cx="869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5771" y="4328160"/>
            <a:ext cx="974725" cy="599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240"/>
              </a:lnSpc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 dirty="0">
              <a:latin typeface="Symbol"/>
              <a:cs typeface="Symbol"/>
            </a:endParaRPr>
          </a:p>
          <a:p>
            <a:pPr marL="12700">
              <a:lnSpc>
                <a:spcPts val="2240"/>
              </a:lnSpc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0.467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0760" y="4782820"/>
            <a:ext cx="19494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100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</a:t>
            </a:r>
            <a:r>
              <a:rPr sz="2200" spc="6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3560" y="438404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0951" y="4552806"/>
            <a:ext cx="9848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25" dirty="0">
                <a:latin typeface="Symbol"/>
                <a:cs typeface="Symbol"/>
              </a:rPr>
              <a:t></a:t>
            </a:r>
            <a:r>
              <a:rPr sz="2200" spc="-25" dirty="0">
                <a:latin typeface="Times New Roman"/>
                <a:cs typeface="Times New Roman"/>
              </a:rPr>
              <a:t>(100)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A0CBFE-BC11-4E50-B7A4-D3A5684085A7}"/>
              </a:ext>
            </a:extLst>
          </p:cNvPr>
          <p:cNvSpPr/>
          <p:nvPr/>
        </p:nvSpPr>
        <p:spPr>
          <a:xfrm>
            <a:off x="5881371" y="2520286"/>
            <a:ext cx="2199005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164232-291E-4D8D-B788-F17014945BEF}"/>
              </a:ext>
            </a:extLst>
          </p:cNvPr>
          <p:cNvSpPr/>
          <p:nvPr/>
        </p:nvSpPr>
        <p:spPr>
          <a:xfrm>
            <a:off x="6331140" y="4309751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270" y="264633"/>
            <a:ext cx="75469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MODEL</a:t>
            </a:r>
            <a:r>
              <a:rPr spc="-75" dirty="0"/>
              <a:t> </a:t>
            </a:r>
            <a:r>
              <a:rPr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270" y="1535376"/>
            <a:ext cx="7297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Comparison </a:t>
            </a:r>
            <a:r>
              <a:rPr sz="2800" dirty="0">
                <a:latin typeface="Arial"/>
                <a:cs typeface="Arial"/>
              </a:rPr>
              <a:t>of basic and </a:t>
            </a:r>
            <a:r>
              <a:rPr sz="2800" spc="-5" dirty="0">
                <a:latin typeface="Arial"/>
                <a:cs typeface="Arial"/>
              </a:rPr>
              <a:t>logarithmic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470" y="2275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715" y="2400820"/>
            <a:ext cx="9117302" cy="1757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that there is </a:t>
            </a:r>
            <a:r>
              <a:rPr sz="2400" dirty="0">
                <a:latin typeface="Arial"/>
                <a:cs typeface="Arial"/>
              </a:rPr>
              <a:t>a 0 </a:t>
            </a:r>
            <a:r>
              <a:rPr sz="2400" spc="-5" dirty="0">
                <a:latin typeface="Arial"/>
                <a:cs typeface="Arial"/>
              </a:rPr>
              <a:t>failure intensity, </a:t>
            </a:r>
            <a:r>
              <a:rPr sz="2400" spc="-10" dirty="0">
                <a:latin typeface="Arial"/>
                <a:cs typeface="Arial"/>
              </a:rPr>
              <a:t>logarithmic model  </a:t>
            </a:r>
            <a:r>
              <a:rPr sz="2400" spc="-5" dirty="0">
                <a:latin typeface="Arial"/>
                <a:cs typeface="Arial"/>
              </a:rPr>
              <a:t>assumes </a:t>
            </a:r>
            <a:r>
              <a:rPr sz="2400" spc="-10" dirty="0">
                <a:latin typeface="Arial"/>
                <a:cs typeface="Arial"/>
              </a:rPr>
              <a:t>convergence </a:t>
            </a:r>
            <a:r>
              <a:rPr sz="2400" dirty="0">
                <a:latin typeface="Arial"/>
                <a:cs typeface="Arial"/>
              </a:rPr>
              <a:t>to 0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lang="en-US" sz="2400" dirty="0">
              <a:latin typeface="Arial"/>
              <a:cs typeface="Arial"/>
            </a:endParaRPr>
          </a:p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finite </a:t>
            </a:r>
            <a:r>
              <a:rPr sz="2400" spc="-10" dirty="0">
                <a:latin typeface="Arial"/>
                <a:cs typeface="Arial"/>
              </a:rPr>
              <a:t>number of failures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system, logarithmic  </a:t>
            </a:r>
            <a:r>
              <a:rPr sz="2400" spc="-1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assumes infinite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3470" y="4132579"/>
            <a:ext cx="153035" cy="11823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spcBef>
                <a:spcPts val="9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9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7581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Reliability is the probability of failure-free software operation for a specified period of time in a specified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7030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Quality assurance</a:t>
            </a:r>
            <a:r>
              <a:rPr lang="en-US" dirty="0"/>
              <a:t> (</a:t>
            </a:r>
            <a:r>
              <a:rPr lang="en-US" b="1" dirty="0"/>
              <a:t>QA</a:t>
            </a:r>
            <a:r>
              <a:rPr lang="en-US" dirty="0"/>
              <a:t>) is a way of preventing mistakes and defects in manufactured products and avoiding problems when delivering products or services to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VIEWS OF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ﬁve viewpoints help us in understanding different aspects of the quality concept</a:t>
            </a:r>
          </a:p>
          <a:p>
            <a:r>
              <a:rPr lang="en-US" dirty="0"/>
              <a:t>Transcendental View</a:t>
            </a:r>
          </a:p>
          <a:p>
            <a:r>
              <a:rPr lang="en-US" dirty="0"/>
              <a:t>User View</a:t>
            </a:r>
          </a:p>
          <a:p>
            <a:r>
              <a:rPr lang="en-US" dirty="0"/>
              <a:t>Manufacturing View</a:t>
            </a:r>
          </a:p>
          <a:p>
            <a:r>
              <a:rPr lang="en-US" dirty="0"/>
              <a:t>Product View</a:t>
            </a:r>
          </a:p>
          <a:p>
            <a:r>
              <a:rPr lang="en-US" dirty="0"/>
              <a:t>Value-Based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0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Transcendental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is something that can be recognized through experience, but not defined in some tractable form.</a:t>
            </a:r>
          </a:p>
          <a:p>
            <a:r>
              <a:rPr lang="en-US" altLang="en-US" dirty="0"/>
              <a:t>A good quality object stands out, and it is easily recognized.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User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concerns the extent to which a product meets user needs and expectations.</a:t>
            </a:r>
          </a:p>
          <a:p>
            <a:r>
              <a:rPr lang="en-US" altLang="en-US" dirty="0"/>
              <a:t>This view may encompass many subject elements, such as usability, reliability, and efficiency.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Manufacturing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view has its genesis in the manufacturing industry – auto and electronics.</a:t>
            </a:r>
          </a:p>
          <a:p>
            <a:r>
              <a:rPr lang="en-US" altLang="en-US" dirty="0"/>
              <a:t>The concept of process plays a key role.</a:t>
            </a:r>
          </a:p>
          <a:p>
            <a:r>
              <a:rPr lang="en-US" altLang="en-US" dirty="0"/>
              <a:t>Conformance to requirements leads to uniformity in products. Some argue that such uniformity does not guarantee quality.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product is manufactured with good internal properties, then it will have good external properties.</a:t>
            </a:r>
          </a:p>
          <a:p>
            <a:r>
              <a:rPr lang="en-US" altLang="en-US" dirty="0"/>
              <a:t>One can explore the causal relationship between internal properties and external qualities.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Value-Based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represents the merger of two concepts: excellence and worth.</a:t>
            </a:r>
          </a:p>
          <a:p>
            <a:r>
              <a:rPr lang="en-US" altLang="en-US" dirty="0"/>
              <a:t>Quality is a measure of excellence, and value is a measure of worth.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McCall’s Quality Factors and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quality factor represents the behavioral characteristic of a system.</a:t>
            </a:r>
          </a:p>
          <a:p>
            <a:pPr marL="457200" lvl="1" indent="0">
              <a:buNone/>
            </a:pPr>
            <a:r>
              <a:rPr lang="en-US" altLang="en-US" dirty="0"/>
              <a:t>Examples: correctness, reliability, efficiency, testability, portability</a:t>
            </a:r>
          </a:p>
          <a:p>
            <a:r>
              <a:rPr lang="en-US" altLang="en-US" dirty="0"/>
              <a:t>A quality criterion is an attribute of a quality factor that is related to software development.</a:t>
            </a:r>
          </a:p>
          <a:p>
            <a:pPr marL="457200" lvl="1" indent="0">
              <a:buNone/>
            </a:pPr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Modularity is an attribute of the architecture of a software system.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9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08" y="1233067"/>
            <a:ext cx="7675807" cy="53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2C6BF-00DD-45E9-A05A-0F6C6896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able17">
            <a:extLst>
              <a:ext uri="{FF2B5EF4-FFF2-40B4-BE49-F238E27FC236}">
                <a16:creationId xmlns:a16="http://schemas.microsoft.com/office/drawing/2014/main" id="{825F2D77-167E-4DEC-A03E-48EDA712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900"/>
            <a:ext cx="9435548" cy="48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concepts in discussing reliability:</a:t>
            </a:r>
          </a:p>
          <a:p>
            <a:pPr lvl="1"/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Three kinds of time intervals: MTTR, MTTF, MTBF</a:t>
            </a:r>
          </a:p>
        </p:txBody>
      </p:sp>
    </p:spTree>
    <p:extLst>
      <p:ext uri="{BB962C8B-B14F-4D97-AF65-F5344CB8AC3E}">
        <p14:creationId xmlns:p14="http://schemas.microsoft.com/office/powerpoint/2010/main" val="15102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3363-F5B4-46B3-A236-226D1614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4"/>
            <a:ext cx="6768548" cy="840823"/>
          </a:xfrm>
        </p:spPr>
        <p:txBody>
          <a:bodyPr/>
          <a:lstStyle/>
          <a:p>
            <a:r>
              <a:rPr lang="en-US" dirty="0"/>
              <a:t> MCCALL’S QUALITY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35AB-8282-45E8-914D-24579177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1. Access Audit:</a:t>
            </a:r>
            <a:r>
              <a:rPr lang="en-US" dirty="0"/>
              <a:t> Ease with which the software and data can be checked for compliance with standards.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2. Access Control:</a:t>
            </a:r>
            <a:r>
              <a:rPr lang="en-US" dirty="0"/>
              <a:t> Provisions for control and protection of the software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3. Accuracy:</a:t>
            </a:r>
            <a:r>
              <a:rPr lang="en-US" dirty="0"/>
              <a:t> Precisions of computations and output.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4. Completeness:</a:t>
            </a:r>
            <a:r>
              <a:rPr lang="en-US" dirty="0"/>
              <a:t> Degree to which full implementation of required functionalities have been achieved.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5. Communicativeness:</a:t>
            </a:r>
            <a:r>
              <a:rPr lang="en-US" dirty="0"/>
              <a:t> Ease with which the inputs and outputs can be assimilated.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6. Conciseness:</a:t>
            </a:r>
            <a:r>
              <a:rPr lang="en-US" dirty="0"/>
              <a:t> Compactness of the source code, in terms of lines of code.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7. Consistency:</a:t>
            </a:r>
            <a:r>
              <a:rPr lang="en-US" dirty="0"/>
              <a:t> Use of uniform design and implementation techniques.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8. Data commonality:</a:t>
            </a:r>
            <a:r>
              <a:rPr lang="en-US" dirty="0"/>
              <a:t> Use of standard data representation.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9. Error tolerance:</a:t>
            </a:r>
            <a:r>
              <a:rPr lang="en-US" dirty="0"/>
              <a:t> Degree to which continuity of operation is ensured under adverse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1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0BED-B41C-4CCE-8F8A-C8A25154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6940826" cy="867327"/>
          </a:xfrm>
        </p:spPr>
        <p:txBody>
          <a:bodyPr/>
          <a:lstStyle/>
          <a:p>
            <a:r>
              <a:rPr lang="en-US" dirty="0"/>
              <a:t>MCCALL’S QUALITY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8922-191D-4B17-A321-CD16F719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10. Execution efficiency:</a:t>
            </a:r>
            <a:r>
              <a:rPr lang="en-US" dirty="0"/>
              <a:t> Run time efficiency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11. Expandability:</a:t>
            </a:r>
            <a:r>
              <a:rPr lang="en-US" dirty="0"/>
              <a:t> Degree to which storage requirements or software functions can be expanded.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12. Hardware independence:</a:t>
            </a:r>
            <a:r>
              <a:rPr lang="en-US" dirty="0"/>
              <a:t> Degree to which a software is dependent on the underlying hardware.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13. Modularity:</a:t>
            </a:r>
            <a:r>
              <a:rPr lang="en-US" dirty="0"/>
              <a:t> Provision of highly independent modules.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14. Operability:</a:t>
            </a:r>
            <a:r>
              <a:rPr lang="en-US" dirty="0"/>
              <a:t> Ease of operation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15. Simplicity:</a:t>
            </a:r>
            <a:r>
              <a:rPr lang="en-US" dirty="0"/>
              <a:t> Ease with which the software can be understood.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16. Software efficiency:</a:t>
            </a:r>
            <a:r>
              <a:rPr lang="en-US" dirty="0"/>
              <a:t> Run time storage requirements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17. Traceability:</a:t>
            </a:r>
            <a:r>
              <a:rPr lang="en-US" dirty="0"/>
              <a:t> Ability to link software components to requirements.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18. Training:</a:t>
            </a:r>
            <a:r>
              <a:rPr lang="en-US" dirty="0"/>
              <a:t> Ease with which new users can use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21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490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 between </a:t>
            </a:r>
          </a:p>
          <a:p>
            <a:pPr marL="0" indent="0">
              <a:buNone/>
            </a:pPr>
            <a:r>
              <a:rPr lang="en-US" dirty="0"/>
              <a:t>quality factors and</a:t>
            </a:r>
          </a:p>
          <a:p>
            <a:pPr marL="0" indent="0">
              <a:buNone/>
            </a:pPr>
            <a:r>
              <a:rPr lang="en-US" dirty="0"/>
              <a:t>quality criteria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7" y="141668"/>
            <a:ext cx="5106202" cy="64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4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7E1-44C2-4FD8-8F5E-4CCB8AB4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73048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Basic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[y=</a:t>
            </a:r>
            <a:r>
              <a:rPr lang="en-US" altLang="en-US" sz="1800" dirty="0" err="1">
                <a:cs typeface="Times New Roman" panose="02020603050405020304" pitchFamily="18" charset="0"/>
              </a:rPr>
              <a:t>mx+c</a:t>
            </a:r>
            <a:r>
              <a:rPr lang="en-US" altLang="en-US" sz="1800" dirty="0">
                <a:cs typeface="Times New Roman" panose="02020603050405020304" pitchFamily="18" charset="0"/>
              </a:rPr>
              <a:t>]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30000" dirty="0"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Logarithmic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)/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+ 1)</a:t>
            </a:r>
            <a:endParaRPr lang="en-US" altLang="en-US" sz="1800" baseline="30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1DEAF-5BBA-4B9F-B1B1-A3EA2300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69" y="1252538"/>
            <a:ext cx="6143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A failure is said to occur if the </a:t>
            </a:r>
            <a:r>
              <a:rPr lang="en-US" altLang="en-US" b="1" dirty="0"/>
              <a:t>observable</a:t>
            </a:r>
            <a:r>
              <a:rPr lang="en-US" altLang="en-US" dirty="0"/>
              <a:t> outcome of a </a:t>
            </a:r>
            <a:r>
              <a:rPr lang="en-US" altLang="en-US" b="1" dirty="0"/>
              <a:t>program execution</a:t>
            </a:r>
            <a:r>
              <a:rPr lang="en-US" altLang="en-US" dirty="0"/>
              <a:t> is different from the expected outcome.</a:t>
            </a:r>
          </a:p>
          <a:p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The adjudged cause of failure is called a fault.</a:t>
            </a:r>
          </a:p>
          <a:p>
            <a:pPr lvl="1"/>
            <a:r>
              <a:rPr lang="en-US" altLang="en-US" dirty="0"/>
              <a:t>Example: A failure may be cause by a defective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139214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Time is a key concept in the formulation of reliability. If the time gap between two successive failures is short, we say that the system is less reliable.</a:t>
            </a:r>
          </a:p>
          <a:p>
            <a:pPr lvl="1"/>
            <a:r>
              <a:rPr lang="en-US" altLang="en-US" dirty="0"/>
              <a:t>Two forms of time are considered.</a:t>
            </a:r>
          </a:p>
          <a:p>
            <a:pPr lvl="2"/>
            <a:r>
              <a:rPr lang="en-US" altLang="en-US" dirty="0"/>
              <a:t>Execution time (</a:t>
            </a:r>
            <a:r>
              <a:rPr lang="en-US" altLang="en-US" i="1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Calendar time 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Clock Time</a:t>
            </a:r>
          </a:p>
        </p:txBody>
      </p:sp>
    </p:spTree>
    <p:extLst>
      <p:ext uri="{BB962C8B-B14F-4D97-AF65-F5344CB8AC3E}">
        <p14:creationId xmlns:p14="http://schemas.microsoft.com/office/powerpoint/2010/main" val="53894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Execution Time</a:t>
            </a:r>
          </a:p>
          <a:p>
            <a:pPr lvl="1"/>
            <a:r>
              <a:rPr lang="en-US" altLang="en-US" dirty="0"/>
              <a:t>The execution time for a software system is the actual time spent by a processor in executing the instructions of the software system.</a:t>
            </a:r>
          </a:p>
          <a:p>
            <a:r>
              <a:rPr lang="en-US" altLang="en-US" dirty="0"/>
              <a:t>Clock Time</a:t>
            </a:r>
          </a:p>
          <a:p>
            <a:pPr lvl="1"/>
            <a:r>
              <a:rPr lang="en-US" altLang="en-US" dirty="0"/>
              <a:t>Clock time includes the wait time of the software system and execution times of other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314017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Calendar time </a:t>
            </a:r>
          </a:p>
          <a:p>
            <a:pPr lvl="1"/>
            <a:r>
              <a:rPr lang="en-US" altLang="en-US" dirty="0"/>
              <a:t>Calendar time is the time more commonly understood and followed in everyday life by all, including software engineers and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0227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MTTF: Mean Time To Failure</a:t>
            </a:r>
          </a:p>
          <a:p>
            <a:r>
              <a:rPr lang="en-US" altLang="en-US" dirty="0"/>
              <a:t>MTTR: Mean Time To Repair</a:t>
            </a:r>
          </a:p>
          <a:p>
            <a:r>
              <a:rPr lang="en-US" altLang="en-US" dirty="0"/>
              <a:t>MTBF: Mean Time Between Failures </a:t>
            </a:r>
          </a:p>
          <a:p>
            <a:pPr lvl="1"/>
            <a:r>
              <a:rPr lang="en-US" altLang="en-US" dirty="0"/>
              <a:t>MTBF = MTTF + MTTR</a:t>
            </a:r>
          </a:p>
        </p:txBody>
      </p:sp>
    </p:spTree>
    <p:extLst>
      <p:ext uri="{BB962C8B-B14F-4D97-AF65-F5344CB8AC3E}">
        <p14:creationId xmlns:p14="http://schemas.microsoft.com/office/powerpoint/2010/main" val="372393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2436</Words>
  <Application>Microsoft Office PowerPoint</Application>
  <PresentationFormat>Widescreen</PresentationFormat>
  <Paragraphs>330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 Presentation on Software Reliability &amp; Quality</vt:lpstr>
      <vt:lpstr> Software Reliability</vt:lpstr>
      <vt:lpstr> Software Reliability</vt:lpstr>
      <vt:lpstr> Software Reliability</vt:lpstr>
      <vt:lpstr> Software Reliability</vt:lpstr>
      <vt:lpstr> Software Reliability</vt:lpstr>
      <vt:lpstr> Software Reliability: Time</vt:lpstr>
      <vt:lpstr> Software Reliability: Time</vt:lpstr>
      <vt:lpstr> Software Reliability: Time Interval</vt:lpstr>
      <vt:lpstr> Software Reliability: Time Interval</vt:lpstr>
      <vt:lpstr> Software Reliability: Time Interval</vt:lpstr>
      <vt:lpstr> FACTORS INFLUENCING SOFTWARE RELIABILITY</vt:lpstr>
      <vt:lpstr> Applications of Software Reliability</vt:lpstr>
      <vt:lpstr> Operational Profiles</vt:lpstr>
      <vt:lpstr> Operational Profiles: Tabular representation </vt:lpstr>
      <vt:lpstr> Operational Profiles: Graphical representation </vt:lpstr>
      <vt:lpstr> Reliability Models </vt:lpstr>
      <vt:lpstr> Reliability Models: Basic assumptions  </vt:lpstr>
      <vt:lpstr> Reliability Models: Parameters of the model </vt:lpstr>
      <vt:lpstr>MUSA’S BASIC MODEL</vt:lpstr>
      <vt:lpstr>EXAMPLE</vt:lpstr>
      <vt:lpstr>Reliability Models</vt:lpstr>
      <vt:lpstr>Reliability Models</vt:lpstr>
      <vt:lpstr>LOGARITHMIC  MODEL</vt:lpstr>
      <vt:lpstr>PowerPoint Presentation</vt:lpstr>
      <vt:lpstr>Example  (Basic Model Extension)</vt:lpstr>
      <vt:lpstr>Example  (Logarithmic Model Extension)</vt:lpstr>
      <vt:lpstr>MODEL DISCUSSION</vt:lpstr>
      <vt:lpstr>Software Quality</vt:lpstr>
      <vt:lpstr>Quality Assurance</vt:lpstr>
      <vt:lpstr>VIEWS OF SOFTWARE QUALITY</vt:lpstr>
      <vt:lpstr>Transcendental View </vt:lpstr>
      <vt:lpstr>User View </vt:lpstr>
      <vt:lpstr>Manufacturing View </vt:lpstr>
      <vt:lpstr>Product View </vt:lpstr>
      <vt:lpstr>Value-Based View </vt:lpstr>
      <vt:lpstr>McCall’s Quality Factors and Criteria </vt:lpstr>
      <vt:lpstr> MCCALL’S QUALITY FACTORS AND CRITERIA</vt:lpstr>
      <vt:lpstr> MCCALL’S QUALITY FACTORS AND CRITERIA</vt:lpstr>
      <vt:lpstr> MCCALL’S QUALITY CRITERIA</vt:lpstr>
      <vt:lpstr>MCCALL’S QUALITY CRITERIA</vt:lpstr>
      <vt:lpstr>PowerPoint Presentation</vt:lpstr>
      <vt:lpstr>APPENDIX</vt:lpstr>
      <vt:lpstr> Reliability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Windows User</dc:creator>
  <cp:lastModifiedBy>Tulshi Das</cp:lastModifiedBy>
  <cp:revision>34</cp:revision>
  <dcterms:created xsi:type="dcterms:W3CDTF">2019-10-01T08:30:35Z</dcterms:created>
  <dcterms:modified xsi:type="dcterms:W3CDTF">2019-11-21T18:12:13Z</dcterms:modified>
</cp:coreProperties>
</file>