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44"/>
  </p:notesMasterIdLst>
  <p:handoutMasterIdLst>
    <p:handoutMasterId r:id="rId45"/>
  </p:handoutMasterIdLst>
  <p:sldIdLst>
    <p:sldId id="285" r:id="rId6"/>
    <p:sldId id="276" r:id="rId7"/>
    <p:sldId id="291" r:id="rId8"/>
    <p:sldId id="259" r:id="rId9"/>
    <p:sldId id="261" r:id="rId10"/>
    <p:sldId id="262" r:id="rId11"/>
    <p:sldId id="280" r:id="rId12"/>
    <p:sldId id="281" r:id="rId13"/>
    <p:sldId id="288" r:id="rId14"/>
    <p:sldId id="283" r:id="rId15"/>
    <p:sldId id="292" r:id="rId16"/>
    <p:sldId id="289" r:id="rId17"/>
    <p:sldId id="282" r:id="rId18"/>
    <p:sldId id="290" r:id="rId19"/>
    <p:sldId id="286" r:id="rId20"/>
    <p:sldId id="264" r:id="rId21"/>
    <p:sldId id="266" r:id="rId22"/>
    <p:sldId id="267" r:id="rId23"/>
    <p:sldId id="268" r:id="rId24"/>
    <p:sldId id="277" r:id="rId25"/>
    <p:sldId id="270" r:id="rId26"/>
    <p:sldId id="272" r:id="rId27"/>
    <p:sldId id="273" r:id="rId28"/>
    <p:sldId id="284" r:id="rId29"/>
    <p:sldId id="278" r:id="rId30"/>
    <p:sldId id="279" r:id="rId31"/>
    <p:sldId id="287" r:id="rId32"/>
    <p:sldId id="293" r:id="rId33"/>
    <p:sldId id="294" r:id="rId34"/>
    <p:sldId id="295" r:id="rId35"/>
    <p:sldId id="296" r:id="rId36"/>
    <p:sldId id="297" r:id="rId37"/>
    <p:sldId id="298" r:id="rId38"/>
    <p:sldId id="299" r:id="rId39"/>
    <p:sldId id="300" r:id="rId40"/>
    <p:sldId id="301" r:id="rId41"/>
    <p:sldId id="302" r:id="rId42"/>
    <p:sldId id="303" r:id="rId43"/>
  </p:sldIdLst>
  <p:sldSz cx="9144000" cy="6858000" type="screen4x3"/>
  <p:notesSz cx="6797675" cy="9872663"/>
  <p:defaultTextStyle>
    <a:defPPr>
      <a:defRPr lang="en-US"/>
    </a:defPPr>
    <a:lvl1pPr algn="r" rtl="0" eaLnBrk="0" fontAlgn="base" hangingPunct="0">
      <a:spcBef>
        <a:spcPct val="0"/>
      </a:spcBef>
      <a:spcAft>
        <a:spcPct val="0"/>
      </a:spcAft>
      <a:defRPr sz="1100" b="1" kern="1200">
        <a:solidFill>
          <a:schemeClr val="tx1"/>
        </a:solidFill>
        <a:latin typeface="Arial" charset="0"/>
        <a:ea typeface="+mn-ea"/>
        <a:cs typeface="+mn-cs"/>
      </a:defRPr>
    </a:lvl1pPr>
    <a:lvl2pPr marL="457200" algn="r" rtl="0" eaLnBrk="0" fontAlgn="base" hangingPunct="0">
      <a:spcBef>
        <a:spcPct val="0"/>
      </a:spcBef>
      <a:spcAft>
        <a:spcPct val="0"/>
      </a:spcAft>
      <a:defRPr sz="1100" b="1" kern="1200">
        <a:solidFill>
          <a:schemeClr val="tx1"/>
        </a:solidFill>
        <a:latin typeface="Arial" charset="0"/>
        <a:ea typeface="+mn-ea"/>
        <a:cs typeface="+mn-cs"/>
      </a:defRPr>
    </a:lvl2pPr>
    <a:lvl3pPr marL="914400" algn="r" rtl="0" eaLnBrk="0" fontAlgn="base" hangingPunct="0">
      <a:spcBef>
        <a:spcPct val="0"/>
      </a:spcBef>
      <a:spcAft>
        <a:spcPct val="0"/>
      </a:spcAft>
      <a:defRPr sz="1100" b="1" kern="1200">
        <a:solidFill>
          <a:schemeClr val="tx1"/>
        </a:solidFill>
        <a:latin typeface="Arial" charset="0"/>
        <a:ea typeface="+mn-ea"/>
        <a:cs typeface="+mn-cs"/>
      </a:defRPr>
    </a:lvl3pPr>
    <a:lvl4pPr marL="1371600" algn="r" rtl="0" eaLnBrk="0" fontAlgn="base" hangingPunct="0">
      <a:spcBef>
        <a:spcPct val="0"/>
      </a:spcBef>
      <a:spcAft>
        <a:spcPct val="0"/>
      </a:spcAft>
      <a:defRPr sz="1100" b="1" kern="1200">
        <a:solidFill>
          <a:schemeClr val="tx1"/>
        </a:solidFill>
        <a:latin typeface="Arial" charset="0"/>
        <a:ea typeface="+mn-ea"/>
        <a:cs typeface="+mn-cs"/>
      </a:defRPr>
    </a:lvl4pPr>
    <a:lvl5pPr marL="1828800" algn="r" rtl="0" eaLnBrk="0" fontAlgn="base" hangingPunct="0">
      <a:spcBef>
        <a:spcPct val="0"/>
      </a:spcBef>
      <a:spcAft>
        <a:spcPct val="0"/>
      </a:spcAft>
      <a:defRPr sz="1100" b="1" kern="1200">
        <a:solidFill>
          <a:schemeClr val="tx1"/>
        </a:solidFill>
        <a:latin typeface="Arial" charset="0"/>
        <a:ea typeface="+mn-ea"/>
        <a:cs typeface="+mn-cs"/>
      </a:defRPr>
    </a:lvl5pPr>
    <a:lvl6pPr marL="2286000" algn="l" defTabSz="914400" rtl="0" eaLnBrk="1" latinLnBrk="0" hangingPunct="1">
      <a:defRPr sz="1100" b="1" kern="1200">
        <a:solidFill>
          <a:schemeClr val="tx1"/>
        </a:solidFill>
        <a:latin typeface="Arial" charset="0"/>
        <a:ea typeface="+mn-ea"/>
        <a:cs typeface="+mn-cs"/>
      </a:defRPr>
    </a:lvl6pPr>
    <a:lvl7pPr marL="2743200" algn="l" defTabSz="914400" rtl="0" eaLnBrk="1" latinLnBrk="0" hangingPunct="1">
      <a:defRPr sz="1100" b="1" kern="1200">
        <a:solidFill>
          <a:schemeClr val="tx1"/>
        </a:solidFill>
        <a:latin typeface="Arial" charset="0"/>
        <a:ea typeface="+mn-ea"/>
        <a:cs typeface="+mn-cs"/>
      </a:defRPr>
    </a:lvl7pPr>
    <a:lvl8pPr marL="3200400" algn="l" defTabSz="914400" rtl="0" eaLnBrk="1" latinLnBrk="0" hangingPunct="1">
      <a:defRPr sz="1100" b="1" kern="1200">
        <a:solidFill>
          <a:schemeClr val="tx1"/>
        </a:solidFill>
        <a:latin typeface="Arial" charset="0"/>
        <a:ea typeface="+mn-ea"/>
        <a:cs typeface="+mn-cs"/>
      </a:defRPr>
    </a:lvl8pPr>
    <a:lvl9pPr marL="3657600" algn="l" defTabSz="914400" rtl="0" eaLnBrk="1" latinLnBrk="0" hangingPunct="1">
      <a:defRPr sz="11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082">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FFF3DF"/>
    <a:srgbClr val="FCE0E1"/>
    <a:srgbClr val="FDE7E8"/>
    <a:srgbClr val="F8F9BD"/>
    <a:srgbClr val="E2E2E2"/>
    <a:srgbClr val="9933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062" autoAdjust="0"/>
    <p:restoredTop sz="94660"/>
  </p:normalViewPr>
  <p:slideViewPr>
    <p:cSldViewPr>
      <p:cViewPr varScale="1">
        <p:scale>
          <a:sx n="116" d="100"/>
          <a:sy n="116" d="100"/>
        </p:scale>
        <p:origin x="2130" y="108"/>
      </p:cViewPr>
      <p:guideLst>
        <p:guide orient="horz" pos="4082"/>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66" d="100"/>
        <a:sy n="66" d="100"/>
      </p:scale>
      <p:origin x="0" y="1862"/>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s>
</file>

<file path=ppt/_rels/viewProps.xml.rels><?xml version="1.0" encoding="UTF-8" standalone="yes"?>
<Relationships xmlns="http://schemas.openxmlformats.org/package/2006/relationships"><Relationship Id="rId3" Type="http://schemas.openxmlformats.org/officeDocument/2006/relationships/slide" Target="slides/slide19.xml"/><Relationship Id="rId7" Type="http://schemas.openxmlformats.org/officeDocument/2006/relationships/slide" Target="slides/slide27.xml"/><Relationship Id="rId2" Type="http://schemas.openxmlformats.org/officeDocument/2006/relationships/slide" Target="slides/slide5.xml"/><Relationship Id="rId1" Type="http://schemas.openxmlformats.org/officeDocument/2006/relationships/slide" Target="slides/slide2.xml"/><Relationship Id="rId6" Type="http://schemas.openxmlformats.org/officeDocument/2006/relationships/slide" Target="slides/slide26.xml"/><Relationship Id="rId5" Type="http://schemas.openxmlformats.org/officeDocument/2006/relationships/slide" Target="slides/slide25.xml"/><Relationship Id="rId4" Type="http://schemas.openxmlformats.org/officeDocument/2006/relationships/slide" Target="slides/slide2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8150" cy="533400"/>
          </a:xfrm>
          <a:prstGeom prst="rect">
            <a:avLst/>
          </a:prstGeom>
          <a:noFill/>
          <a:ln w="9525">
            <a:noFill/>
            <a:miter lim="800000"/>
            <a:headEnd/>
            <a:tailEnd/>
          </a:ln>
          <a:effectLst/>
        </p:spPr>
        <p:txBody>
          <a:bodyPr vert="horz" wrap="square" lIns="91288" tIns="45644" rIns="91288" bIns="45644" numCol="1" anchor="t" anchorCtr="0" compatLnSpc="1">
            <a:prstTxWarp prst="textNoShape">
              <a:avLst/>
            </a:prstTxWarp>
          </a:bodyPr>
          <a:lstStyle>
            <a:lvl1pPr algn="l" defTabSz="912813">
              <a:defRPr sz="1200" b="0">
                <a:latin typeface="Times New Roman" pitchFamily="18" charset="0"/>
              </a:defRPr>
            </a:lvl1pPr>
          </a:lstStyle>
          <a:p>
            <a:pPr>
              <a:defRPr/>
            </a:pPr>
            <a:endParaRPr lang="de-DE"/>
          </a:p>
        </p:txBody>
      </p:sp>
      <p:sp>
        <p:nvSpPr>
          <p:cNvPr id="32771" name="Rectangle 3"/>
          <p:cNvSpPr>
            <a:spLocks noGrp="1" noChangeArrowheads="1"/>
          </p:cNvSpPr>
          <p:nvPr>
            <p:ph type="dt" sz="quarter" idx="1"/>
          </p:nvPr>
        </p:nvSpPr>
        <p:spPr bwMode="auto">
          <a:xfrm>
            <a:off x="3819525" y="0"/>
            <a:ext cx="2978150" cy="533400"/>
          </a:xfrm>
          <a:prstGeom prst="rect">
            <a:avLst/>
          </a:prstGeom>
          <a:noFill/>
          <a:ln w="9525">
            <a:noFill/>
            <a:miter lim="800000"/>
            <a:headEnd/>
            <a:tailEnd/>
          </a:ln>
          <a:effectLst/>
        </p:spPr>
        <p:txBody>
          <a:bodyPr vert="horz" wrap="square" lIns="91288" tIns="45644" rIns="91288" bIns="45644" numCol="1" anchor="t" anchorCtr="0" compatLnSpc="1">
            <a:prstTxWarp prst="textNoShape">
              <a:avLst/>
            </a:prstTxWarp>
          </a:bodyPr>
          <a:lstStyle>
            <a:lvl1pPr defTabSz="912813">
              <a:defRPr sz="1200" b="0">
                <a:latin typeface="Times New Roman" pitchFamily="18" charset="0"/>
              </a:defRPr>
            </a:lvl1pPr>
          </a:lstStyle>
          <a:p>
            <a:pPr>
              <a:defRPr/>
            </a:pPr>
            <a:endParaRPr lang="de-DE"/>
          </a:p>
        </p:txBody>
      </p:sp>
      <p:sp>
        <p:nvSpPr>
          <p:cNvPr id="32772" name="Rectangle 4"/>
          <p:cNvSpPr>
            <a:spLocks noGrp="1" noChangeArrowheads="1"/>
          </p:cNvSpPr>
          <p:nvPr>
            <p:ph type="ftr" sz="quarter" idx="2"/>
          </p:nvPr>
        </p:nvSpPr>
        <p:spPr bwMode="auto">
          <a:xfrm>
            <a:off x="0" y="9410700"/>
            <a:ext cx="2978150" cy="455613"/>
          </a:xfrm>
          <a:prstGeom prst="rect">
            <a:avLst/>
          </a:prstGeom>
          <a:noFill/>
          <a:ln w="9525">
            <a:noFill/>
            <a:miter lim="800000"/>
            <a:headEnd/>
            <a:tailEnd/>
          </a:ln>
          <a:effectLst/>
        </p:spPr>
        <p:txBody>
          <a:bodyPr vert="horz" wrap="square" lIns="91288" tIns="45644" rIns="91288" bIns="45644" numCol="1" anchor="b" anchorCtr="0" compatLnSpc="1">
            <a:prstTxWarp prst="textNoShape">
              <a:avLst/>
            </a:prstTxWarp>
          </a:bodyPr>
          <a:lstStyle>
            <a:lvl1pPr algn="l" defTabSz="912813">
              <a:defRPr sz="1200" b="0">
                <a:latin typeface="Times New Roman" pitchFamily="18" charset="0"/>
              </a:defRPr>
            </a:lvl1pPr>
          </a:lstStyle>
          <a:p>
            <a:pPr>
              <a:defRPr/>
            </a:pPr>
            <a:endParaRPr lang="de-DE"/>
          </a:p>
        </p:txBody>
      </p:sp>
      <p:sp>
        <p:nvSpPr>
          <p:cNvPr id="32773" name="Rectangle 5"/>
          <p:cNvSpPr>
            <a:spLocks noGrp="1" noChangeArrowheads="1"/>
          </p:cNvSpPr>
          <p:nvPr>
            <p:ph type="sldNum" sz="quarter" idx="3"/>
          </p:nvPr>
        </p:nvSpPr>
        <p:spPr bwMode="auto">
          <a:xfrm>
            <a:off x="3819525" y="9410700"/>
            <a:ext cx="2978150" cy="455613"/>
          </a:xfrm>
          <a:prstGeom prst="rect">
            <a:avLst/>
          </a:prstGeom>
          <a:noFill/>
          <a:ln w="9525">
            <a:noFill/>
            <a:miter lim="800000"/>
            <a:headEnd/>
            <a:tailEnd/>
          </a:ln>
          <a:effectLst/>
        </p:spPr>
        <p:txBody>
          <a:bodyPr vert="horz" wrap="square" lIns="91288" tIns="45644" rIns="91288" bIns="45644" numCol="1" anchor="b" anchorCtr="0" compatLnSpc="1">
            <a:prstTxWarp prst="textNoShape">
              <a:avLst/>
            </a:prstTxWarp>
          </a:bodyPr>
          <a:lstStyle>
            <a:lvl1pPr defTabSz="912813">
              <a:defRPr sz="1200" b="0">
                <a:latin typeface="Times New Roman" pitchFamily="18" charset="0"/>
              </a:defRPr>
            </a:lvl1pPr>
          </a:lstStyle>
          <a:p>
            <a:pPr>
              <a:defRPr/>
            </a:pPr>
            <a:fld id="{CE9E53F9-594B-4789-A6B2-3F8A85DCC16A}" type="slidenum">
              <a:rPr lang="ar-SA"/>
              <a:pPr>
                <a:defRPr/>
              </a:pPr>
              <a:t>‹#›</a:t>
            </a:fld>
            <a:endParaRPr lang="de-DE"/>
          </a:p>
        </p:txBody>
      </p:sp>
    </p:spTree>
    <p:extLst>
      <p:ext uri="{BB962C8B-B14F-4D97-AF65-F5344CB8AC3E}">
        <p14:creationId xmlns:p14="http://schemas.microsoft.com/office/powerpoint/2010/main" val="1042123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288" tIns="45644" rIns="91288" bIns="45644" numCol="1" anchor="t" anchorCtr="0" compatLnSpc="1">
            <a:prstTxWarp prst="textNoShape">
              <a:avLst/>
            </a:prstTxWarp>
          </a:bodyPr>
          <a:lstStyle>
            <a:lvl1pPr algn="l" defTabSz="912813">
              <a:defRPr sz="1200" b="0">
                <a:latin typeface="Times New Roman" pitchFamily="18" charset="0"/>
              </a:defRPr>
            </a:lvl1pPr>
          </a:lstStyle>
          <a:p>
            <a:pPr>
              <a:defRPr/>
            </a:pPr>
            <a:endParaRPr lang="de-DE"/>
          </a:p>
        </p:txBody>
      </p:sp>
      <p:sp>
        <p:nvSpPr>
          <p:cNvPr id="4099" name="Rectangle 3"/>
          <p:cNvSpPr>
            <a:spLocks noGrp="1" noChangeArrowheads="1"/>
          </p:cNvSpPr>
          <p:nvPr>
            <p:ph type="dt" idx="1"/>
          </p:nvPr>
        </p:nvSpPr>
        <p:spPr bwMode="auto">
          <a:xfrm>
            <a:off x="3852863" y="0"/>
            <a:ext cx="2944812" cy="493713"/>
          </a:xfrm>
          <a:prstGeom prst="rect">
            <a:avLst/>
          </a:prstGeom>
          <a:noFill/>
          <a:ln w="9525">
            <a:noFill/>
            <a:miter lim="800000"/>
            <a:headEnd/>
            <a:tailEnd/>
          </a:ln>
          <a:effectLst/>
        </p:spPr>
        <p:txBody>
          <a:bodyPr vert="horz" wrap="square" lIns="91288" tIns="45644" rIns="91288" bIns="45644" numCol="1" anchor="t" anchorCtr="0" compatLnSpc="1">
            <a:prstTxWarp prst="textNoShape">
              <a:avLst/>
            </a:prstTxWarp>
          </a:bodyPr>
          <a:lstStyle>
            <a:lvl1pPr defTabSz="912813">
              <a:defRPr sz="1200" b="0">
                <a:latin typeface="Times New Roman" pitchFamily="18" charset="0"/>
              </a:defRPr>
            </a:lvl1pPr>
          </a:lstStyle>
          <a:p>
            <a:pPr>
              <a:defRPr/>
            </a:pPr>
            <a:endParaRPr lang="de-DE"/>
          </a:p>
        </p:txBody>
      </p:sp>
      <p:sp>
        <p:nvSpPr>
          <p:cNvPr id="41988" name="Rectangle 4"/>
          <p:cNvSpPr>
            <a:spLocks noGrp="1" noRot="1" noChangeAspect="1" noChangeArrowheads="1" noTextEdit="1"/>
          </p:cNvSpPr>
          <p:nvPr>
            <p:ph type="sldImg" idx="2"/>
          </p:nvPr>
        </p:nvSpPr>
        <p:spPr bwMode="auto">
          <a:xfrm>
            <a:off x="930275" y="739775"/>
            <a:ext cx="4938713" cy="3703638"/>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08050" y="4689475"/>
            <a:ext cx="4981575" cy="4443413"/>
          </a:xfrm>
          <a:prstGeom prst="rect">
            <a:avLst/>
          </a:prstGeom>
          <a:noFill/>
          <a:ln w="9525">
            <a:noFill/>
            <a:miter lim="800000"/>
            <a:headEnd/>
            <a:tailEnd/>
          </a:ln>
          <a:effectLst/>
        </p:spPr>
        <p:txBody>
          <a:bodyPr vert="horz" wrap="square" lIns="91288" tIns="45644" rIns="91288" bIns="45644" numCol="1" anchor="t" anchorCtr="0" compatLnSpc="1">
            <a:prstTxWarp prst="textNoShape">
              <a:avLst/>
            </a:prstTxWarp>
          </a:bodyPr>
          <a:lstStyle/>
          <a:p>
            <a:pPr lvl="0"/>
            <a:r>
              <a:rPr lang="de-DE" noProof="0" smtClean="0"/>
              <a:t>Klicken Sie, um die Formate des Vorlagentextes zu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4102" name="Rectangle 6"/>
          <p:cNvSpPr>
            <a:spLocks noGrp="1" noChangeArrowheads="1"/>
          </p:cNvSpPr>
          <p:nvPr>
            <p:ph type="ftr" sz="quarter" idx="4"/>
          </p:nvPr>
        </p:nvSpPr>
        <p:spPr bwMode="auto">
          <a:xfrm>
            <a:off x="0" y="9378950"/>
            <a:ext cx="2944813" cy="493713"/>
          </a:xfrm>
          <a:prstGeom prst="rect">
            <a:avLst/>
          </a:prstGeom>
          <a:noFill/>
          <a:ln w="9525">
            <a:noFill/>
            <a:miter lim="800000"/>
            <a:headEnd/>
            <a:tailEnd/>
          </a:ln>
          <a:effectLst/>
        </p:spPr>
        <p:txBody>
          <a:bodyPr vert="horz" wrap="square" lIns="91288" tIns="45644" rIns="91288" bIns="45644" numCol="1" anchor="b" anchorCtr="0" compatLnSpc="1">
            <a:prstTxWarp prst="textNoShape">
              <a:avLst/>
            </a:prstTxWarp>
          </a:bodyPr>
          <a:lstStyle>
            <a:lvl1pPr algn="l" defTabSz="912813">
              <a:defRPr sz="1200" b="0">
                <a:latin typeface="Times New Roman" pitchFamily="18" charset="0"/>
              </a:defRPr>
            </a:lvl1pPr>
          </a:lstStyle>
          <a:p>
            <a:pPr>
              <a:defRPr/>
            </a:pPr>
            <a:endParaRPr lang="de-DE"/>
          </a:p>
        </p:txBody>
      </p:sp>
      <p:sp>
        <p:nvSpPr>
          <p:cNvPr id="4103" name="Rectangle 7"/>
          <p:cNvSpPr>
            <a:spLocks noGrp="1" noChangeArrowheads="1"/>
          </p:cNvSpPr>
          <p:nvPr>
            <p:ph type="sldNum" sz="quarter" idx="5"/>
          </p:nvPr>
        </p:nvSpPr>
        <p:spPr bwMode="auto">
          <a:xfrm>
            <a:off x="3852863" y="9378950"/>
            <a:ext cx="2944812" cy="493713"/>
          </a:xfrm>
          <a:prstGeom prst="rect">
            <a:avLst/>
          </a:prstGeom>
          <a:noFill/>
          <a:ln w="9525">
            <a:noFill/>
            <a:miter lim="800000"/>
            <a:headEnd/>
            <a:tailEnd/>
          </a:ln>
          <a:effectLst/>
        </p:spPr>
        <p:txBody>
          <a:bodyPr vert="horz" wrap="square" lIns="91288" tIns="45644" rIns="91288" bIns="45644" numCol="1" anchor="b" anchorCtr="0" compatLnSpc="1">
            <a:prstTxWarp prst="textNoShape">
              <a:avLst/>
            </a:prstTxWarp>
          </a:bodyPr>
          <a:lstStyle>
            <a:lvl1pPr defTabSz="912813">
              <a:defRPr sz="1200" b="0">
                <a:latin typeface="Times New Roman" pitchFamily="18" charset="0"/>
              </a:defRPr>
            </a:lvl1pPr>
          </a:lstStyle>
          <a:p>
            <a:pPr>
              <a:defRPr/>
            </a:pPr>
            <a:fld id="{1CE3B8DB-8FF7-495E-95DA-61B98290F0D3}" type="slidenum">
              <a:rPr lang="ar-SA"/>
              <a:pPr>
                <a:defRPr/>
              </a:pPr>
              <a:t>‹#›</a:t>
            </a:fld>
            <a:endParaRPr lang="de-DE"/>
          </a:p>
        </p:txBody>
      </p:sp>
    </p:spTree>
    <p:extLst>
      <p:ext uri="{BB962C8B-B14F-4D97-AF65-F5344CB8AC3E}">
        <p14:creationId xmlns:p14="http://schemas.microsoft.com/office/powerpoint/2010/main" val="20129125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extLst>
      <p:ext uri="{BB962C8B-B14F-4D97-AF65-F5344CB8AC3E}">
        <p14:creationId xmlns:p14="http://schemas.microsoft.com/office/powerpoint/2010/main" val="3304901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extLst>
      <p:ext uri="{BB962C8B-B14F-4D97-AF65-F5344CB8AC3E}">
        <p14:creationId xmlns:p14="http://schemas.microsoft.com/office/powerpoint/2010/main" val="1902855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fld id="{E8C8CA5A-33E4-464D-AC62-B83E730C76D1}" type="datetime8">
              <a:rPr lang="en-US"/>
              <a:pPr>
                <a:defRPr/>
              </a:pPr>
              <a:t>2/14/2017 11:57 AM</a:t>
            </a:fld>
            <a:endParaRPr lang="en-US" dirty="0"/>
          </a:p>
        </p:txBody>
      </p:sp>
      <p:sp>
        <p:nvSpPr>
          <p:cNvPr id="5" name="Rectangle 6"/>
          <p:cNvSpPr>
            <a:spLocks noGrp="1" noChangeArrowheads="1"/>
          </p:cNvSpPr>
          <p:nvPr>
            <p:ph type="sldNum" sz="quarter" idx="11"/>
          </p:nvPr>
        </p:nvSpPr>
        <p:spPr/>
        <p:txBody>
          <a:bodyPr/>
          <a:lstStyle>
            <a:lvl1pPr>
              <a:defRPr/>
            </a:lvl1pPr>
          </a:lstStyle>
          <a:p>
            <a:pPr>
              <a:defRPr/>
            </a:pPr>
            <a:fld id="{FB831887-950E-4942-9011-6ED608D2B5AE}" type="slidenum">
              <a:rPr lang="ar-SA"/>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19713" y="322263"/>
            <a:ext cx="1614487" cy="2587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71488" y="322263"/>
            <a:ext cx="4695825" cy="2587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fld id="{0A6D236C-DD82-456F-9807-B7047EC9C5F5}" type="datetime8">
              <a:rPr lang="en-US"/>
              <a:pPr>
                <a:defRPr/>
              </a:pPr>
              <a:t>2/14/2017 11:57 AM</a:t>
            </a:fld>
            <a:endParaRPr lang="en-US" dirty="0"/>
          </a:p>
        </p:txBody>
      </p:sp>
      <p:sp>
        <p:nvSpPr>
          <p:cNvPr id="5" name="Rectangle 6"/>
          <p:cNvSpPr>
            <a:spLocks noGrp="1" noChangeArrowheads="1"/>
          </p:cNvSpPr>
          <p:nvPr>
            <p:ph type="sldNum" sz="quarter" idx="11"/>
          </p:nvPr>
        </p:nvSpPr>
        <p:spPr/>
        <p:txBody>
          <a:bodyPr/>
          <a:lstStyle>
            <a:lvl1pPr>
              <a:defRPr/>
            </a:lvl1pPr>
          </a:lstStyle>
          <a:p>
            <a:pPr>
              <a:defRPr/>
            </a:pPr>
            <a:fld id="{65C6F248-BA7D-4D79-9433-110CC59FA65C}" type="slidenum">
              <a:rPr lang="ar-SA"/>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fld id="{1618C70D-6AB2-40AF-8CA0-691DC74EE5D0}" type="datetime8">
              <a:rPr lang="en-US"/>
              <a:pPr>
                <a:defRPr/>
              </a:pPr>
              <a:t>2/14/2017 11:57 AM</a:t>
            </a:fld>
            <a:endParaRPr lang="en-US" dirty="0"/>
          </a:p>
        </p:txBody>
      </p:sp>
      <p:sp>
        <p:nvSpPr>
          <p:cNvPr id="5" name="Rectangle 6"/>
          <p:cNvSpPr>
            <a:spLocks noGrp="1" noChangeArrowheads="1"/>
          </p:cNvSpPr>
          <p:nvPr>
            <p:ph type="sldNum" sz="quarter" idx="11"/>
          </p:nvPr>
        </p:nvSpPr>
        <p:spPr/>
        <p:txBody>
          <a:bodyPr/>
          <a:lstStyle>
            <a:lvl1pPr>
              <a:defRPr/>
            </a:lvl1pPr>
          </a:lstStyle>
          <a:p>
            <a:pPr>
              <a:defRPr/>
            </a:pPr>
            <a:fld id="{1290E9D7-B696-4657-8ECC-A9DBAA1B15EA}" type="slidenum">
              <a:rPr lang="ar-SA"/>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49313" y="1130300"/>
            <a:ext cx="2965450" cy="1779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967163" y="1130300"/>
            <a:ext cx="2967037" cy="1779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fld id="{63A2DF2B-7BFD-4053-868E-5CE6F73464FC}" type="datetime8">
              <a:rPr lang="en-US"/>
              <a:pPr>
                <a:defRPr/>
              </a:pPr>
              <a:t>2/14/2017 11:57 AM</a:t>
            </a:fld>
            <a:endParaRPr lang="en-US" dirty="0"/>
          </a:p>
        </p:txBody>
      </p:sp>
      <p:sp>
        <p:nvSpPr>
          <p:cNvPr id="6" name="Rectangle 6"/>
          <p:cNvSpPr>
            <a:spLocks noGrp="1" noChangeArrowheads="1"/>
          </p:cNvSpPr>
          <p:nvPr>
            <p:ph type="sldNum" sz="quarter" idx="11"/>
          </p:nvPr>
        </p:nvSpPr>
        <p:spPr/>
        <p:txBody>
          <a:bodyPr/>
          <a:lstStyle>
            <a:lvl1pPr>
              <a:defRPr/>
            </a:lvl1pPr>
          </a:lstStyle>
          <a:p>
            <a:pPr>
              <a:defRPr/>
            </a:pPr>
            <a:fld id="{BB8D7B1C-AF7B-4236-BE10-740E22EFE74C}" type="slidenum">
              <a:rPr lang="ar-SA"/>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fld id="{7C9CE34A-00A3-4C07-961A-3E854087FB98}" type="datetime8">
              <a:rPr lang="en-US"/>
              <a:pPr>
                <a:defRPr/>
              </a:pPr>
              <a:t>2/14/2017 11:57 AM</a:t>
            </a:fld>
            <a:endParaRPr lang="en-US" dirty="0"/>
          </a:p>
        </p:txBody>
      </p:sp>
      <p:sp>
        <p:nvSpPr>
          <p:cNvPr id="8" name="Rectangle 6"/>
          <p:cNvSpPr>
            <a:spLocks noGrp="1" noChangeArrowheads="1"/>
          </p:cNvSpPr>
          <p:nvPr>
            <p:ph type="sldNum" sz="quarter" idx="11"/>
          </p:nvPr>
        </p:nvSpPr>
        <p:spPr/>
        <p:txBody>
          <a:bodyPr/>
          <a:lstStyle>
            <a:lvl1pPr>
              <a:defRPr/>
            </a:lvl1pPr>
          </a:lstStyle>
          <a:p>
            <a:pPr>
              <a:defRPr/>
            </a:pPr>
            <a:fld id="{29355DC7-B6B2-4B90-814C-972CAFA98080}" type="slidenum">
              <a:rPr lang="ar-SA"/>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fld id="{49655AFC-B7A1-4CA1-9512-3CE16789444A}" type="datetime8">
              <a:rPr lang="en-US"/>
              <a:pPr>
                <a:defRPr/>
              </a:pPr>
              <a:t>2/14/2017 11:57 AM</a:t>
            </a:fld>
            <a:endParaRPr lang="en-US" dirty="0"/>
          </a:p>
        </p:txBody>
      </p:sp>
      <p:sp>
        <p:nvSpPr>
          <p:cNvPr id="4" name="Rectangle 6"/>
          <p:cNvSpPr>
            <a:spLocks noGrp="1" noChangeArrowheads="1"/>
          </p:cNvSpPr>
          <p:nvPr>
            <p:ph type="sldNum" sz="quarter" idx="11"/>
          </p:nvPr>
        </p:nvSpPr>
        <p:spPr/>
        <p:txBody>
          <a:bodyPr/>
          <a:lstStyle>
            <a:lvl1pPr>
              <a:defRPr/>
            </a:lvl1pPr>
          </a:lstStyle>
          <a:p>
            <a:pPr>
              <a:defRPr/>
            </a:pPr>
            <a:fld id="{ED5BCEC8-2525-4FC3-ABF6-B7946636F430}" type="slidenum">
              <a:rPr lang="ar-SA"/>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bg>
      <p:bgRef idx="1001">
        <a:schemeClr val="bg1"/>
      </p:bgRef>
    </p:bg>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621DAE5B-006A-4567-AC16-FF573539931D}" type="datetime8">
              <a:rPr lang="en-US"/>
              <a:pPr>
                <a:defRPr/>
              </a:pPr>
              <a:t>2/14/2017 11:57 AM</a:t>
            </a:fld>
            <a:endParaRPr lang="en-US" dirty="0"/>
          </a:p>
        </p:txBody>
      </p:sp>
      <p:sp>
        <p:nvSpPr>
          <p:cNvPr id="3" name="Rectangle 6"/>
          <p:cNvSpPr>
            <a:spLocks noGrp="1" noChangeArrowheads="1"/>
          </p:cNvSpPr>
          <p:nvPr>
            <p:ph type="sldNum" sz="quarter" idx="11"/>
          </p:nvPr>
        </p:nvSpPr>
        <p:spPr/>
        <p:txBody>
          <a:bodyPr/>
          <a:lstStyle>
            <a:lvl1pPr>
              <a:defRPr/>
            </a:lvl1pPr>
          </a:lstStyle>
          <a:p>
            <a:pPr>
              <a:defRPr/>
            </a:pPr>
            <a:fld id="{498B7789-3384-40E9-BBBF-089C35D4A423}" type="slidenum">
              <a:rPr lang="ar-SA"/>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43F87C1C-1718-4D3B-B78A-784E32AB6AF9}" type="datetime8">
              <a:rPr lang="en-US"/>
              <a:pPr>
                <a:defRPr/>
              </a:pPr>
              <a:t>2/14/2017 11:57 AM</a:t>
            </a:fld>
            <a:endParaRPr lang="en-US" dirty="0"/>
          </a:p>
        </p:txBody>
      </p:sp>
      <p:sp>
        <p:nvSpPr>
          <p:cNvPr id="6" name="Rectangle 6"/>
          <p:cNvSpPr>
            <a:spLocks noGrp="1" noChangeArrowheads="1"/>
          </p:cNvSpPr>
          <p:nvPr>
            <p:ph type="sldNum" sz="quarter" idx="11"/>
          </p:nvPr>
        </p:nvSpPr>
        <p:spPr/>
        <p:txBody>
          <a:bodyPr/>
          <a:lstStyle>
            <a:lvl1pPr>
              <a:defRPr/>
            </a:lvl1pPr>
          </a:lstStyle>
          <a:p>
            <a:pPr>
              <a:defRPr/>
            </a:pPr>
            <a:fld id="{F0820F42-87C6-4A07-8F86-7D07E9BA683B}" type="slidenum">
              <a:rPr lang="ar-SA"/>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86E46A4E-C807-448D-9B3E-F28F97FA77AF}" type="datetime8">
              <a:rPr lang="en-US"/>
              <a:pPr>
                <a:defRPr/>
              </a:pPr>
              <a:t>2/14/2017 11:57 AM</a:t>
            </a:fld>
            <a:endParaRPr lang="en-US" dirty="0"/>
          </a:p>
        </p:txBody>
      </p:sp>
      <p:sp>
        <p:nvSpPr>
          <p:cNvPr id="6" name="Rectangle 6"/>
          <p:cNvSpPr>
            <a:spLocks noGrp="1" noChangeArrowheads="1"/>
          </p:cNvSpPr>
          <p:nvPr>
            <p:ph type="sldNum" sz="quarter" idx="11"/>
          </p:nvPr>
        </p:nvSpPr>
        <p:spPr/>
        <p:txBody>
          <a:bodyPr/>
          <a:lstStyle>
            <a:lvl1pPr>
              <a:defRPr/>
            </a:lvl1pPr>
          </a:lstStyle>
          <a:p>
            <a:pPr>
              <a:defRPr/>
            </a:pPr>
            <a:fld id="{E775DBD0-8E78-465F-94E7-53BF1917D42F}" type="slidenum">
              <a:rPr lang="ar-SA"/>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fld id="{AF1840C6-9F26-495D-A3D9-D4CA67B08056}" type="datetime8">
              <a:rPr lang="en-US"/>
              <a:pPr>
                <a:defRPr/>
              </a:pPr>
              <a:t>2/14/2017 11:57 AM</a:t>
            </a:fld>
            <a:endParaRPr lang="en-US" dirty="0"/>
          </a:p>
        </p:txBody>
      </p:sp>
      <p:sp>
        <p:nvSpPr>
          <p:cNvPr id="5" name="Rectangle 6"/>
          <p:cNvSpPr>
            <a:spLocks noGrp="1" noChangeArrowheads="1"/>
          </p:cNvSpPr>
          <p:nvPr>
            <p:ph type="sldNum" sz="quarter" idx="11"/>
          </p:nvPr>
        </p:nvSpPr>
        <p:spPr/>
        <p:txBody>
          <a:bodyPr/>
          <a:lstStyle>
            <a:lvl1pPr>
              <a:defRPr/>
            </a:lvl1pPr>
          </a:lstStyle>
          <a:p>
            <a:pPr>
              <a:defRPr/>
            </a:pPr>
            <a:fld id="{CFAC88EC-E1C5-4987-8176-CE967625FD63}" type="slidenum">
              <a:rPr lang="ar-SA"/>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cstate="print"/>
          <a:srcRect/>
          <a:tile tx="0" ty="0" sx="100000" sy="100000" flip="none" algn="tl"/>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71488" y="322263"/>
            <a:ext cx="6462712" cy="5159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Mastertitelformat bearbeiten</a:t>
            </a:r>
            <a:br>
              <a:rPr lang="en-US" smtClean="0"/>
            </a:br>
            <a:endParaRPr lang="en-US" smtClean="0"/>
          </a:p>
        </p:txBody>
      </p:sp>
      <p:sp>
        <p:nvSpPr>
          <p:cNvPr id="2051" name="Rectangle 3"/>
          <p:cNvSpPr>
            <a:spLocks noGrp="1" noChangeArrowheads="1"/>
          </p:cNvSpPr>
          <p:nvPr>
            <p:ph type="body" idx="1"/>
          </p:nvPr>
        </p:nvSpPr>
        <p:spPr bwMode="auto">
          <a:xfrm>
            <a:off x="849313" y="1130300"/>
            <a:ext cx="6084887" cy="17795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Mastertextformat bearbeiten</a:t>
            </a:r>
          </a:p>
          <a:p>
            <a:pPr lvl="1"/>
            <a:r>
              <a:rPr lang="en-US" smtClean="0"/>
              <a:t>Zweite Ebene</a:t>
            </a:r>
          </a:p>
          <a:p>
            <a:pPr lvl="2"/>
            <a:r>
              <a:rPr lang="en-US" smtClean="0"/>
              <a:t>Dritte Ebene</a:t>
            </a:r>
          </a:p>
          <a:p>
            <a:pPr lvl="3"/>
            <a:r>
              <a:rPr lang="en-US" smtClean="0"/>
              <a:t>Vierte Ebene</a:t>
            </a:r>
          </a:p>
          <a:p>
            <a:pPr lvl="4"/>
            <a:r>
              <a:rPr lang="en-US" smtClean="0"/>
              <a:t>Fünfte Ebene</a:t>
            </a:r>
          </a:p>
        </p:txBody>
      </p:sp>
      <p:sp>
        <p:nvSpPr>
          <p:cNvPr id="1028" name="Rectangle 4"/>
          <p:cNvSpPr>
            <a:spLocks noGrp="1" noChangeArrowheads="1"/>
          </p:cNvSpPr>
          <p:nvPr>
            <p:ph type="dt" sz="half" idx="2"/>
          </p:nvPr>
        </p:nvSpPr>
        <p:spPr bwMode="auto">
          <a:xfrm>
            <a:off x="4114800" y="6400800"/>
            <a:ext cx="1454150" cy="1524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200" b="0">
                <a:solidFill>
                  <a:srgbClr val="993300"/>
                </a:solidFill>
              </a:defRPr>
            </a:lvl1pPr>
          </a:lstStyle>
          <a:p>
            <a:pPr>
              <a:defRPr/>
            </a:pPr>
            <a:fld id="{0FB8177F-3337-4B8E-A4C0-0F34682E3F1B}" type="datetime8">
              <a:rPr lang="en-US"/>
              <a:pPr>
                <a:defRPr/>
              </a:pPr>
              <a:t>2/14/2017 11:57 AM</a:t>
            </a:fld>
            <a:endParaRPr lang="en-US" dirty="0"/>
          </a:p>
        </p:txBody>
      </p:sp>
      <p:sp>
        <p:nvSpPr>
          <p:cNvPr id="1030" name="Rectangle 6"/>
          <p:cNvSpPr>
            <a:spLocks noGrp="1" noChangeArrowheads="1"/>
          </p:cNvSpPr>
          <p:nvPr>
            <p:ph type="sldNum" sz="quarter" idx="4"/>
          </p:nvPr>
        </p:nvSpPr>
        <p:spPr bwMode="auto">
          <a:xfrm>
            <a:off x="2192338" y="6369050"/>
            <a:ext cx="360362" cy="3111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900" b="0">
                <a:solidFill>
                  <a:schemeClr val="bg2"/>
                </a:solidFill>
                <a:cs typeface="Arial" charset="0"/>
              </a:defRPr>
            </a:lvl1pPr>
          </a:lstStyle>
          <a:p>
            <a:pPr>
              <a:defRPr/>
            </a:pPr>
            <a:fld id="{F8EE58DA-A046-4328-AC4E-D3784A4D7CC5}" type="slidenum">
              <a:rPr lang="ar-SA"/>
              <a:pPr>
                <a:defRPr/>
              </a:pPr>
              <a:t>‹#›</a:t>
            </a:fld>
            <a:endParaRPr lang="en-US" dirty="0"/>
          </a:p>
        </p:txBody>
      </p:sp>
      <p:pic>
        <p:nvPicPr>
          <p:cNvPr id="2054" name="Picture 395" descr="farbdots"/>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512763" y="6519863"/>
            <a:ext cx="1660525" cy="128587"/>
          </a:xfrm>
          <a:prstGeom prst="rect">
            <a:avLst/>
          </a:prstGeom>
          <a:noFill/>
          <a:ln w="9525">
            <a:noFill/>
            <a:miter lim="800000"/>
            <a:headEnd/>
            <a:tailEnd/>
          </a:ln>
        </p:spPr>
      </p:pic>
      <p:sp>
        <p:nvSpPr>
          <p:cNvPr id="1569" name="Line 545"/>
          <p:cNvSpPr>
            <a:spLocks noChangeShapeType="1"/>
          </p:cNvSpPr>
          <p:nvPr userDrawn="1"/>
        </p:nvSpPr>
        <p:spPr bwMode="auto">
          <a:xfrm flipV="1">
            <a:off x="609600" y="6049963"/>
            <a:ext cx="7543800" cy="46037"/>
          </a:xfrm>
          <a:prstGeom prst="line">
            <a:avLst/>
          </a:prstGeom>
          <a:noFill/>
          <a:ln w="38100">
            <a:solidFill>
              <a:srgbClr val="993300"/>
            </a:solidFill>
            <a:round/>
            <a:headEnd/>
            <a:tailEnd/>
          </a:ln>
          <a:effectLst/>
        </p:spPr>
        <p:txBody>
          <a:bodyPr lIns="0" tIns="0" rIns="0" bIns="0"/>
          <a:lstStyle/>
          <a:p>
            <a:pPr>
              <a:defRPr/>
            </a:pPr>
            <a:endParaRPr lang="en-US" dirty="0"/>
          </a:p>
        </p:txBody>
      </p:sp>
      <p:sp>
        <p:nvSpPr>
          <p:cNvPr id="1577" name="Line 553"/>
          <p:cNvSpPr>
            <a:spLocks noChangeShapeType="1"/>
          </p:cNvSpPr>
          <p:nvPr userDrawn="1"/>
        </p:nvSpPr>
        <p:spPr bwMode="auto">
          <a:xfrm flipV="1">
            <a:off x="609600" y="990600"/>
            <a:ext cx="0" cy="5105400"/>
          </a:xfrm>
          <a:prstGeom prst="line">
            <a:avLst/>
          </a:prstGeom>
          <a:noFill/>
          <a:ln w="38100">
            <a:solidFill>
              <a:srgbClr val="993300"/>
            </a:solidFill>
            <a:round/>
            <a:headEnd/>
            <a:tailEnd/>
          </a:ln>
          <a:effectLst/>
        </p:spPr>
        <p:txBody>
          <a:bodyPr lIns="0" tIns="0" rIns="0" bIns="0"/>
          <a:lstStyle/>
          <a:p>
            <a:pPr>
              <a:defRPr/>
            </a:pPr>
            <a:endParaRPr lang="en-US" dirty="0"/>
          </a:p>
        </p:txBody>
      </p:sp>
      <p:sp>
        <p:nvSpPr>
          <p:cNvPr id="1578" name="Line 554"/>
          <p:cNvSpPr>
            <a:spLocks noChangeShapeType="1"/>
          </p:cNvSpPr>
          <p:nvPr userDrawn="1"/>
        </p:nvSpPr>
        <p:spPr bwMode="auto">
          <a:xfrm>
            <a:off x="609600" y="990600"/>
            <a:ext cx="6324600" cy="0"/>
          </a:xfrm>
          <a:prstGeom prst="line">
            <a:avLst/>
          </a:prstGeom>
          <a:noFill/>
          <a:ln w="38100">
            <a:solidFill>
              <a:srgbClr val="993300"/>
            </a:solidFill>
            <a:round/>
            <a:headEnd/>
            <a:tailEnd/>
          </a:ln>
          <a:effectLst/>
        </p:spPr>
        <p:txBody>
          <a:bodyPr lIns="0" tIns="0" rIns="0" bIns="0"/>
          <a:lstStyle/>
          <a:p>
            <a:pPr>
              <a:defRPr/>
            </a:pPr>
            <a:endParaRPr lang="en-US" dirty="0"/>
          </a:p>
        </p:txBody>
      </p:sp>
      <p:sp>
        <p:nvSpPr>
          <p:cNvPr id="1580" name="Text Box 556"/>
          <p:cNvSpPr txBox="1">
            <a:spLocks noChangeArrowheads="1"/>
          </p:cNvSpPr>
          <p:nvPr userDrawn="1"/>
        </p:nvSpPr>
        <p:spPr bwMode="auto">
          <a:xfrm>
            <a:off x="7315200" y="0"/>
            <a:ext cx="1828800" cy="182563"/>
          </a:xfrm>
          <a:prstGeom prst="rect">
            <a:avLst/>
          </a:prstGeom>
          <a:noFill/>
          <a:ln w="9525">
            <a:noFill/>
            <a:miter lim="800000"/>
            <a:headEnd/>
            <a:tailEnd/>
          </a:ln>
          <a:effectLst/>
        </p:spPr>
        <p:txBody>
          <a:bodyPr lIns="0" tIns="0" rIns="0" bIns="0">
            <a:spAutoFit/>
          </a:bodyPr>
          <a:lstStyle/>
          <a:p>
            <a:pPr>
              <a:spcBef>
                <a:spcPct val="50000"/>
              </a:spcBef>
              <a:defRPr/>
            </a:pPr>
            <a:r>
              <a:rPr lang="en-US" sz="1200" i="1" dirty="0">
                <a:latin typeface="Times New Roman" pitchFamily="18" charset="0"/>
                <a:cs typeface="Times New Roman" pitchFamily="18" charset="0"/>
              </a:rPr>
              <a:t>Dr. Hany Abd Elshakour</a:t>
            </a:r>
          </a:p>
        </p:txBody>
      </p:sp>
    </p:spTree>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Lst>
  <p:transition spd="slow"/>
  <p:hf hdr="0" ftr="0"/>
  <p:txStyles>
    <p:titleStyle>
      <a:lvl1pPr marL="3810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mj-lt"/>
          <a:ea typeface="+mj-ea"/>
          <a:cs typeface="+mj-cs"/>
        </a:defRPr>
      </a:lvl1pPr>
      <a:lvl2pPr marL="3810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2pPr>
      <a:lvl3pPr marL="3810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3pPr>
      <a:lvl4pPr marL="3810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4pPr>
      <a:lvl5pPr marL="3810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5pPr>
      <a:lvl6pPr marL="8382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6pPr>
      <a:lvl7pPr marL="12954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7pPr>
      <a:lvl8pPr marL="17526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8pPr>
      <a:lvl9pPr marL="22098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9pPr>
    </p:titleStyle>
    <p:bodyStyle>
      <a:lvl1pPr marL="195263" indent="-1952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ea typeface="+mn-ea"/>
          <a:cs typeface="+mn-cs"/>
        </a:defRPr>
      </a:lvl1pPr>
      <a:lvl2pPr marL="574675" indent="-18891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2pPr>
      <a:lvl3pPr marL="952500" indent="-187325"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3pPr>
      <a:lvl4pPr marL="1325563"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4pPr>
      <a:lvl5pPr marL="16986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5pPr>
      <a:lvl6pPr marL="21558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6pPr>
      <a:lvl7pPr marL="26130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7pPr>
      <a:lvl8pPr marL="30702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8pPr>
      <a:lvl9pPr marL="35274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p:spPr>
        <p:txBody>
          <a:bodyPr/>
          <a:lstStyle/>
          <a:p>
            <a:fld id="{24ADFAC3-9549-4A32-AE80-3DA01EAC9B2B}" type="datetime8">
              <a:rPr lang="en-US" smtClean="0"/>
              <a:pPr/>
              <a:t>2/14/2017 11:57 AM</a:t>
            </a:fld>
            <a:endParaRPr lang="en-US" smtClean="0"/>
          </a:p>
        </p:txBody>
      </p:sp>
      <p:sp>
        <p:nvSpPr>
          <p:cNvPr id="15363" name="Slide Number Placeholder 4"/>
          <p:cNvSpPr>
            <a:spLocks noGrp="1"/>
          </p:cNvSpPr>
          <p:nvPr>
            <p:ph type="sldNum" sz="quarter" idx="11"/>
          </p:nvPr>
        </p:nvSpPr>
        <p:spPr>
          <a:noFill/>
        </p:spPr>
        <p:txBody>
          <a:bodyPr/>
          <a:lstStyle/>
          <a:p>
            <a:fld id="{9E0F74F0-9C68-4EFA-AE45-3ED503299AD4}" type="slidenum">
              <a:rPr lang="ar-SA" smtClean="0"/>
              <a:pPr/>
              <a:t>1</a:t>
            </a:fld>
            <a:endParaRPr lang="en-US" smtClean="0"/>
          </a:p>
        </p:txBody>
      </p:sp>
      <p:sp>
        <p:nvSpPr>
          <p:cNvPr id="526338" name="AutoShape 2"/>
          <p:cNvSpPr>
            <a:spLocks noChangeArrowheads="1"/>
          </p:cNvSpPr>
          <p:nvPr/>
        </p:nvSpPr>
        <p:spPr bwMode="auto">
          <a:xfrm>
            <a:off x="914400" y="2057400"/>
            <a:ext cx="7848600" cy="2743200"/>
          </a:xfrm>
          <a:prstGeom prst="roundRect">
            <a:avLst>
              <a:gd name="adj" fmla="val 16667"/>
            </a:avLst>
          </a:prstGeom>
          <a:solidFill>
            <a:schemeClr val="accent2"/>
          </a:solidFill>
          <a:ln w="9525">
            <a:noFill/>
            <a:round/>
            <a:headEnd/>
            <a:tailEnd/>
          </a:ln>
          <a:effectLst>
            <a:outerShdw dist="107763" dir="2700000" algn="ctr" rotWithShape="0">
              <a:schemeClr val="bg2"/>
            </a:outerShdw>
          </a:effectLst>
          <a:scene3d>
            <a:camera prst="orthographicFront"/>
            <a:lightRig rig="threePt" dir="t"/>
          </a:scene3d>
          <a:sp3d>
            <a:bevelT w="165100" prst="coolSlant"/>
          </a:sp3d>
        </p:spPr>
        <p:txBody>
          <a:bodyPr wrap="none" lIns="0" tIns="0" rIns="0" bIns="0" anchor="ctr"/>
          <a:lstStyle/>
          <a:p>
            <a:pPr>
              <a:defRPr/>
            </a:pPr>
            <a:endParaRPr lang="en-US" dirty="0"/>
          </a:p>
        </p:txBody>
      </p:sp>
      <p:sp>
        <p:nvSpPr>
          <p:cNvPr id="526339" name="Rectangle 3"/>
          <p:cNvSpPr>
            <a:spLocks noGrp="1" noChangeArrowheads="1"/>
          </p:cNvSpPr>
          <p:nvPr>
            <p:ph type="title"/>
          </p:nvPr>
        </p:nvSpPr>
        <p:spPr>
          <a:xfrm>
            <a:off x="1143000" y="2133600"/>
            <a:ext cx="7391400" cy="2133600"/>
          </a:xfrm>
        </p:spPr>
        <p:txBody>
          <a:bodyPr/>
          <a:lstStyle/>
          <a:p>
            <a:pPr marL="0" indent="0" algn="ctr">
              <a:buFont typeface="Webdings" pitchFamily="18" charset="2"/>
              <a:buNone/>
              <a:defRPr/>
            </a:pPr>
            <a:r>
              <a:rPr lang="de-DE" sz="3600" dirty="0" smtClean="0">
                <a:solidFill>
                  <a:schemeClr val="bg1"/>
                </a:solidFill>
                <a:effectLst>
                  <a:outerShdw blurRad="38100" dist="38100" dir="2700000" algn="tl">
                    <a:srgbClr val="C0C0C0"/>
                  </a:outerShdw>
                </a:effectLst>
              </a:rPr>
              <a:t>PROJECT TIME PLANNING </a:t>
            </a:r>
            <a:br>
              <a:rPr lang="de-DE" sz="3600" dirty="0" smtClean="0">
                <a:solidFill>
                  <a:schemeClr val="bg1"/>
                </a:solidFill>
                <a:effectLst>
                  <a:outerShdw blurRad="38100" dist="38100" dir="2700000" algn="tl">
                    <a:srgbClr val="C0C0C0"/>
                  </a:outerShdw>
                </a:effectLst>
              </a:rPr>
            </a:br>
            <a:r>
              <a:rPr lang="de-DE" sz="4000" dirty="0" smtClean="0">
                <a:solidFill>
                  <a:schemeClr val="bg1"/>
                </a:solidFill>
                <a:effectLst>
                  <a:outerShdw blurRad="38100" dist="38100" dir="2700000" algn="tl">
                    <a:srgbClr val="C0C0C0"/>
                  </a:outerShdw>
                </a:effectLst>
              </a:rPr>
              <a:t/>
            </a:r>
            <a:br>
              <a:rPr lang="de-DE" sz="4000" dirty="0" smtClean="0">
                <a:solidFill>
                  <a:schemeClr val="bg1"/>
                </a:solidFill>
                <a:effectLst>
                  <a:outerShdw blurRad="38100" dist="38100" dir="2700000" algn="tl">
                    <a:srgbClr val="C0C0C0"/>
                  </a:outerShdw>
                </a:effectLst>
              </a:rPr>
            </a:br>
            <a:r>
              <a:rPr lang="de-DE" sz="3400" dirty="0" smtClean="0">
                <a:solidFill>
                  <a:schemeClr val="bg1"/>
                </a:solidFill>
                <a:effectLst>
                  <a:outerShdw blurRad="38100" dist="38100" dir="2700000" algn="tl">
                    <a:srgbClr val="C0C0C0"/>
                  </a:outerShdw>
                </a:effectLst>
              </a:rPr>
              <a:t>Process and Bar Chart Technique</a:t>
            </a:r>
          </a:p>
        </p:txBody>
      </p:sp>
      <p:sp>
        <p:nvSpPr>
          <p:cNvPr id="15368" name="Line 4"/>
          <p:cNvSpPr>
            <a:spLocks noChangeShapeType="1"/>
          </p:cNvSpPr>
          <p:nvPr/>
        </p:nvSpPr>
        <p:spPr bwMode="auto">
          <a:xfrm>
            <a:off x="6934200" y="990600"/>
            <a:ext cx="0" cy="1066800"/>
          </a:xfrm>
          <a:prstGeom prst="line">
            <a:avLst/>
          </a:prstGeom>
          <a:noFill/>
          <a:ln w="38100">
            <a:solidFill>
              <a:srgbClr val="993300"/>
            </a:solidFill>
            <a:round/>
            <a:headEnd/>
            <a:tailEnd/>
          </a:ln>
        </p:spPr>
        <p:txBody>
          <a:bodyPr lIns="0" tIns="0" rIns="0" bIns="0"/>
          <a:lstStyle/>
          <a:p>
            <a:endParaRPr lang="en-US"/>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a:noFill/>
        </p:spPr>
        <p:txBody>
          <a:bodyPr/>
          <a:lstStyle/>
          <a:p>
            <a:fld id="{A4BCA3ED-58F6-4C1B-989A-88B3A3936E9A}" type="datetime8">
              <a:rPr lang="en-US" smtClean="0"/>
              <a:pPr/>
              <a:t>2/14/2017 11:57 AM</a:t>
            </a:fld>
            <a:endParaRPr lang="en-US" smtClean="0"/>
          </a:p>
        </p:txBody>
      </p:sp>
      <p:sp>
        <p:nvSpPr>
          <p:cNvPr id="24579" name="Slide Number Placeholder 4"/>
          <p:cNvSpPr>
            <a:spLocks noGrp="1"/>
          </p:cNvSpPr>
          <p:nvPr>
            <p:ph type="sldNum" sz="quarter" idx="11"/>
          </p:nvPr>
        </p:nvSpPr>
        <p:spPr>
          <a:noFill/>
        </p:spPr>
        <p:txBody>
          <a:bodyPr/>
          <a:lstStyle/>
          <a:p>
            <a:fld id="{38A283FE-B90D-428B-B96E-1747C6255ADF}" type="slidenum">
              <a:rPr lang="ar-SA" smtClean="0"/>
              <a:pPr/>
              <a:t>10</a:t>
            </a:fld>
            <a:endParaRPr lang="en-US" smtClean="0"/>
          </a:p>
        </p:txBody>
      </p:sp>
      <p:sp>
        <p:nvSpPr>
          <p:cNvPr id="523266" name="Rectangle 2"/>
          <p:cNvSpPr>
            <a:spLocks noGrp="1" noChangeArrowheads="1"/>
          </p:cNvSpPr>
          <p:nvPr>
            <p:ph type="title"/>
          </p:nvPr>
        </p:nvSpPr>
        <p:spPr>
          <a:xfrm>
            <a:off x="623888" y="322263"/>
            <a:ext cx="4633912" cy="515937"/>
          </a:xfrm>
          <a:solidFill>
            <a:schemeClr val="bg1"/>
          </a:solidFill>
          <a:ln>
            <a:solidFill>
              <a:schemeClr val="tx2"/>
            </a:solidFill>
          </a:ln>
        </p:spPr>
        <p:txBody>
          <a:bodyPr/>
          <a:lstStyle/>
          <a:p>
            <a:pPr>
              <a:buClr>
                <a:srgbClr val="CC3300"/>
              </a:buClr>
              <a:defRPr/>
            </a:pPr>
            <a:r>
              <a:rPr lang="en-US" sz="2800" dirty="0" smtClean="0">
                <a:solidFill>
                  <a:srgbClr val="CC3300"/>
                </a:solidFill>
                <a:effectLst>
                  <a:outerShdw blurRad="38100" dist="38100" dir="2700000" algn="tl">
                    <a:srgbClr val="C0C0C0"/>
                  </a:outerShdw>
                </a:effectLst>
              </a:rPr>
              <a:t>Sequence the activities</a:t>
            </a:r>
            <a:endParaRPr lang="de-DE" sz="2800" dirty="0" smtClean="0">
              <a:solidFill>
                <a:srgbClr val="CC3300"/>
              </a:solidFill>
              <a:effectLst>
                <a:outerShdw blurRad="38100" dist="38100" dir="2700000" algn="tl">
                  <a:srgbClr val="C0C0C0"/>
                </a:outerShdw>
              </a:effectLst>
            </a:endParaRPr>
          </a:p>
        </p:txBody>
      </p:sp>
      <p:sp>
        <p:nvSpPr>
          <p:cNvPr id="523267" name="Rectangle 3"/>
          <p:cNvSpPr>
            <a:spLocks noGrp="1" noChangeArrowheads="1"/>
          </p:cNvSpPr>
          <p:nvPr>
            <p:ph type="body" idx="1"/>
          </p:nvPr>
        </p:nvSpPr>
        <p:spPr>
          <a:xfrm>
            <a:off x="849313" y="1130300"/>
            <a:ext cx="7913687" cy="4813300"/>
          </a:xfrm>
          <a:solidFill>
            <a:schemeClr val="bg1"/>
          </a:solidFill>
          <a:ln>
            <a:solidFill>
              <a:schemeClr val="tx1"/>
            </a:solidFill>
          </a:ln>
          <a:effectLst>
            <a:outerShdw dist="107763" dir="18900000" algn="ctr" rotWithShape="0">
              <a:schemeClr val="bg2">
                <a:alpha val="50000"/>
              </a:schemeClr>
            </a:outerShdw>
          </a:effectLst>
        </p:spPr>
        <p:txBody>
          <a:bodyPr/>
          <a:lstStyle/>
          <a:p>
            <a:pPr marL="304800" indent="-304800" algn="just">
              <a:lnSpc>
                <a:spcPct val="100000"/>
              </a:lnSpc>
              <a:buClr>
                <a:srgbClr val="CC3300"/>
              </a:buClr>
              <a:buFontTx/>
              <a:buAutoNum type="arabicPeriod"/>
              <a:defRPr/>
            </a:pPr>
            <a:r>
              <a:rPr lang="en-US" sz="1800" dirty="0" smtClean="0"/>
              <a:t>Sequence the activities or job logic refers to </a:t>
            </a:r>
            <a:r>
              <a:rPr lang="en-US" sz="1800" b="1" u="sng" dirty="0" smtClean="0">
                <a:effectLst>
                  <a:outerShdw blurRad="38100" dist="38100" dir="2700000" algn="tl">
                    <a:srgbClr val="C0C0C0"/>
                  </a:outerShdw>
                </a:effectLst>
              </a:rPr>
              <a:t>identifying and documenting interactivity logical relationships</a:t>
            </a:r>
            <a:r>
              <a:rPr lang="en-US" sz="1800" dirty="0" smtClean="0"/>
              <a:t>, i.e. determined </a:t>
            </a:r>
            <a:r>
              <a:rPr lang="en-US" sz="1800" b="1" u="sng" dirty="0" smtClean="0">
                <a:effectLst>
                  <a:outerShdw blurRad="38100" dist="38100" dir="2700000" algn="tl">
                    <a:srgbClr val="C0C0C0"/>
                  </a:outerShdw>
                </a:effectLst>
              </a:rPr>
              <a:t>order</a:t>
            </a:r>
            <a:r>
              <a:rPr lang="en-US" sz="1800" dirty="0" smtClean="0"/>
              <a:t> in which the activities are to be accomplished in the project.</a:t>
            </a:r>
          </a:p>
          <a:p>
            <a:pPr marL="304800" indent="-304800" algn="just">
              <a:buClr>
                <a:srgbClr val="CC3300"/>
              </a:buClr>
              <a:buFontTx/>
              <a:buNone/>
              <a:defRPr/>
            </a:pPr>
            <a:endParaRPr lang="en-US" sz="300" dirty="0" smtClean="0"/>
          </a:p>
          <a:p>
            <a:pPr marL="304800" indent="-304800" algn="just">
              <a:buClr>
                <a:srgbClr val="CC3300"/>
              </a:buClr>
              <a:buFontTx/>
              <a:buAutoNum type="arabicPeriod" startAt="2"/>
              <a:defRPr/>
            </a:pPr>
            <a:r>
              <a:rPr lang="en-US" sz="1800" dirty="0" smtClean="0"/>
              <a:t>Job plan must reflect the practical restraints or limitations that apply to most job activities. The types of restraints are:</a:t>
            </a:r>
          </a:p>
          <a:p>
            <a:pPr marL="1068388" lvl="2" indent="-304800" algn="just">
              <a:lnSpc>
                <a:spcPct val="100000"/>
              </a:lnSpc>
              <a:buClr>
                <a:srgbClr val="CC3300"/>
              </a:buClr>
              <a:buFont typeface="Wingdings" pitchFamily="2" charset="2"/>
              <a:buChar char="§"/>
              <a:defRPr/>
            </a:pPr>
            <a:r>
              <a:rPr lang="en-US" sz="1800" dirty="0" smtClean="0"/>
              <a:t>Mandatory dependencies or hard logic (natural dependency),</a:t>
            </a:r>
          </a:p>
          <a:p>
            <a:pPr marL="1068388" lvl="2" indent="-304800" algn="just">
              <a:lnSpc>
                <a:spcPct val="100000"/>
              </a:lnSpc>
              <a:buClr>
                <a:srgbClr val="CC3300"/>
              </a:buClr>
              <a:buFont typeface="Wingdings" pitchFamily="2" charset="2"/>
              <a:buChar char="§"/>
              <a:defRPr/>
            </a:pPr>
            <a:r>
              <a:rPr lang="en-US" sz="1800" dirty="0" smtClean="0"/>
              <a:t>Preferred logic (Discretionary dependencies), </a:t>
            </a:r>
          </a:p>
          <a:p>
            <a:pPr marL="1068388" lvl="2" indent="-304800" algn="just">
              <a:lnSpc>
                <a:spcPct val="100000"/>
              </a:lnSpc>
              <a:buClr>
                <a:srgbClr val="CC3300"/>
              </a:buClr>
              <a:buFont typeface="Wingdings" pitchFamily="2" charset="2"/>
              <a:buChar char="§"/>
              <a:defRPr/>
            </a:pPr>
            <a:r>
              <a:rPr lang="en-US" sz="1800" dirty="0" smtClean="0"/>
              <a:t>External dependencies,</a:t>
            </a:r>
          </a:p>
          <a:p>
            <a:pPr marL="1068388" lvl="2" indent="-304800" algn="just">
              <a:lnSpc>
                <a:spcPct val="100000"/>
              </a:lnSpc>
              <a:buClr>
                <a:srgbClr val="CC3300"/>
              </a:buClr>
              <a:buFont typeface="Wingdings" pitchFamily="2" charset="2"/>
              <a:buChar char="§"/>
              <a:defRPr/>
            </a:pPr>
            <a:r>
              <a:rPr lang="en-US" sz="1800" dirty="0" smtClean="0"/>
              <a:t>Resource restraints and</a:t>
            </a:r>
          </a:p>
          <a:p>
            <a:pPr marL="1068388" lvl="2" indent="-304800" algn="just">
              <a:lnSpc>
                <a:spcPct val="100000"/>
              </a:lnSpc>
              <a:buClr>
                <a:srgbClr val="CC3300"/>
              </a:buClr>
              <a:buFont typeface="Wingdings" pitchFamily="2" charset="2"/>
              <a:buChar char="§"/>
              <a:defRPr/>
            </a:pPr>
            <a:r>
              <a:rPr lang="en-US" sz="1800" dirty="0" smtClean="0"/>
              <a:t>Safety restraints.</a:t>
            </a:r>
          </a:p>
          <a:p>
            <a:pPr marL="690563" lvl="1" indent="-304800" algn="just">
              <a:lnSpc>
                <a:spcPct val="100000"/>
              </a:lnSpc>
              <a:buClr>
                <a:srgbClr val="CC3300"/>
              </a:buClr>
              <a:buFontTx/>
              <a:buNone/>
              <a:defRPr/>
            </a:pPr>
            <a:endParaRPr lang="en-US" sz="300" dirty="0" smtClean="0"/>
          </a:p>
          <a:p>
            <a:pPr marL="269875" lvl="1" indent="-269875" algn="just">
              <a:buClr>
                <a:srgbClr val="CC3300"/>
              </a:buClr>
              <a:buFontTx/>
              <a:buAutoNum type="arabicPeriod" startAt="3"/>
              <a:defRPr/>
            </a:pPr>
            <a:r>
              <a:rPr lang="en-US" sz="1800" b="1" u="sng" dirty="0" smtClean="0">
                <a:effectLst>
                  <a:outerShdw blurRad="38100" dist="38100" dir="2700000" algn="tl">
                    <a:srgbClr val="C0C0C0"/>
                  </a:outerShdw>
                </a:effectLst>
              </a:rPr>
              <a:t>Predecessor activities</a:t>
            </a:r>
            <a:r>
              <a:rPr lang="en-US" sz="1800" dirty="0" smtClean="0"/>
              <a:t> mean coming before, while </a:t>
            </a:r>
            <a:r>
              <a:rPr lang="en-US" sz="1800" b="1" u="sng" dirty="0" smtClean="0">
                <a:effectLst>
                  <a:outerShdw blurRad="38100" dist="38100" dir="2700000" algn="tl">
                    <a:srgbClr val="C0C0C0"/>
                  </a:outerShdw>
                </a:effectLst>
              </a:rPr>
              <a:t>successor activities</a:t>
            </a:r>
            <a:r>
              <a:rPr lang="en-US" sz="1800" dirty="0" smtClean="0"/>
              <a:t> mean coming after.</a:t>
            </a:r>
          </a:p>
          <a:p>
            <a:pPr marL="690563" lvl="1" indent="-304800" algn="just">
              <a:buClr>
                <a:srgbClr val="CC3300"/>
              </a:buClr>
              <a:buFontTx/>
              <a:buNone/>
              <a:defRPr/>
            </a:pPr>
            <a:endParaRPr lang="en-US" sz="300" dirty="0" smtClean="0"/>
          </a:p>
          <a:p>
            <a:pPr marL="269875" lvl="1" indent="-269875" algn="just">
              <a:buClr>
                <a:srgbClr val="CC3300"/>
              </a:buClr>
              <a:buFontTx/>
              <a:buAutoNum type="arabicPeriod" startAt="4"/>
              <a:defRPr/>
            </a:pPr>
            <a:r>
              <a:rPr lang="en-US" sz="1800" b="1" u="sng" dirty="0" smtClean="0">
                <a:effectLst>
                  <a:outerShdw blurRad="38100" dist="38100" dir="2700000" algn="tl">
                    <a:srgbClr val="C0C0C0"/>
                  </a:outerShdw>
                </a:effectLst>
              </a:rPr>
              <a:t>Overlap</a:t>
            </a:r>
            <a:r>
              <a:rPr lang="en-US" sz="1800" dirty="0" smtClean="0"/>
              <a:t> the activities to reduce the project time.</a:t>
            </a:r>
            <a:endParaRPr lang="de-DE" sz="1800" dirty="0" smtClean="0"/>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498B7789-3384-40E9-BBBF-089C35D4A423}" type="slidenum">
              <a:rPr lang="ar-SA" smtClean="0"/>
              <a:pPr>
                <a:defRPr/>
              </a:pPr>
              <a:t>11</a:t>
            </a:fld>
            <a:endParaRPr lang="en-US" dirty="0"/>
          </a:p>
        </p:txBody>
      </p:sp>
      <p:sp>
        <p:nvSpPr>
          <p:cNvPr id="4" name="Date Placeholder 3"/>
          <p:cNvSpPr txBox="1">
            <a:spLocks/>
          </p:cNvSpPr>
          <p:nvPr/>
        </p:nvSpPr>
        <p:spPr bwMode="auto">
          <a:xfrm>
            <a:off x="4114800" y="6400800"/>
            <a:ext cx="1454150" cy="1524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defPPr>
              <a:defRPr lang="en-US"/>
            </a:defPPr>
            <a:lvl1pPr algn="l" rtl="0" eaLnBrk="0" fontAlgn="base" hangingPunct="0">
              <a:spcBef>
                <a:spcPct val="0"/>
              </a:spcBef>
              <a:spcAft>
                <a:spcPct val="0"/>
              </a:spcAft>
              <a:defRPr sz="1200" b="0" kern="1200">
                <a:solidFill>
                  <a:srgbClr val="993300"/>
                </a:solidFill>
                <a:latin typeface="Arial" charset="0"/>
                <a:ea typeface="+mn-ea"/>
                <a:cs typeface="+mn-cs"/>
              </a:defRPr>
            </a:lvl1pPr>
            <a:lvl2pPr marL="457200" algn="r" rtl="0" eaLnBrk="0" fontAlgn="base" hangingPunct="0">
              <a:spcBef>
                <a:spcPct val="0"/>
              </a:spcBef>
              <a:spcAft>
                <a:spcPct val="0"/>
              </a:spcAft>
              <a:defRPr sz="1100" b="1" kern="1200">
                <a:solidFill>
                  <a:schemeClr val="tx1"/>
                </a:solidFill>
                <a:latin typeface="Arial" charset="0"/>
                <a:ea typeface="+mn-ea"/>
                <a:cs typeface="+mn-cs"/>
              </a:defRPr>
            </a:lvl2pPr>
            <a:lvl3pPr marL="914400" algn="r" rtl="0" eaLnBrk="0" fontAlgn="base" hangingPunct="0">
              <a:spcBef>
                <a:spcPct val="0"/>
              </a:spcBef>
              <a:spcAft>
                <a:spcPct val="0"/>
              </a:spcAft>
              <a:defRPr sz="1100" b="1" kern="1200">
                <a:solidFill>
                  <a:schemeClr val="tx1"/>
                </a:solidFill>
                <a:latin typeface="Arial" charset="0"/>
                <a:ea typeface="+mn-ea"/>
                <a:cs typeface="+mn-cs"/>
              </a:defRPr>
            </a:lvl3pPr>
            <a:lvl4pPr marL="1371600" algn="r" rtl="0" eaLnBrk="0" fontAlgn="base" hangingPunct="0">
              <a:spcBef>
                <a:spcPct val="0"/>
              </a:spcBef>
              <a:spcAft>
                <a:spcPct val="0"/>
              </a:spcAft>
              <a:defRPr sz="1100" b="1" kern="1200">
                <a:solidFill>
                  <a:schemeClr val="tx1"/>
                </a:solidFill>
                <a:latin typeface="Arial" charset="0"/>
                <a:ea typeface="+mn-ea"/>
                <a:cs typeface="+mn-cs"/>
              </a:defRPr>
            </a:lvl4pPr>
            <a:lvl5pPr marL="1828800" algn="r" rtl="0" eaLnBrk="0" fontAlgn="base" hangingPunct="0">
              <a:spcBef>
                <a:spcPct val="0"/>
              </a:spcBef>
              <a:spcAft>
                <a:spcPct val="0"/>
              </a:spcAft>
              <a:defRPr sz="1100" b="1" kern="1200">
                <a:solidFill>
                  <a:schemeClr val="tx1"/>
                </a:solidFill>
                <a:latin typeface="Arial" charset="0"/>
                <a:ea typeface="+mn-ea"/>
                <a:cs typeface="+mn-cs"/>
              </a:defRPr>
            </a:lvl5pPr>
            <a:lvl6pPr marL="2286000" algn="l" defTabSz="914400" rtl="0" eaLnBrk="1" latinLnBrk="0" hangingPunct="1">
              <a:defRPr sz="1100" b="1" kern="1200">
                <a:solidFill>
                  <a:schemeClr val="tx1"/>
                </a:solidFill>
                <a:latin typeface="Arial" charset="0"/>
                <a:ea typeface="+mn-ea"/>
                <a:cs typeface="+mn-cs"/>
              </a:defRPr>
            </a:lvl6pPr>
            <a:lvl7pPr marL="2743200" algn="l" defTabSz="914400" rtl="0" eaLnBrk="1" latinLnBrk="0" hangingPunct="1">
              <a:defRPr sz="1100" b="1" kern="1200">
                <a:solidFill>
                  <a:schemeClr val="tx1"/>
                </a:solidFill>
                <a:latin typeface="Arial" charset="0"/>
                <a:ea typeface="+mn-ea"/>
                <a:cs typeface="+mn-cs"/>
              </a:defRPr>
            </a:lvl7pPr>
            <a:lvl8pPr marL="3200400" algn="l" defTabSz="914400" rtl="0" eaLnBrk="1" latinLnBrk="0" hangingPunct="1">
              <a:defRPr sz="1100" b="1" kern="1200">
                <a:solidFill>
                  <a:schemeClr val="tx1"/>
                </a:solidFill>
                <a:latin typeface="Arial" charset="0"/>
                <a:ea typeface="+mn-ea"/>
                <a:cs typeface="+mn-cs"/>
              </a:defRPr>
            </a:lvl8pPr>
            <a:lvl9pPr marL="3657600" algn="l" defTabSz="914400" rtl="0" eaLnBrk="1" latinLnBrk="0" hangingPunct="1">
              <a:defRPr sz="1100" b="1" kern="1200">
                <a:solidFill>
                  <a:schemeClr val="tx1"/>
                </a:solidFill>
                <a:latin typeface="Arial" charset="0"/>
                <a:ea typeface="+mn-ea"/>
                <a:cs typeface="+mn-cs"/>
              </a:defRPr>
            </a:lvl9pPr>
          </a:lstStyle>
          <a:p>
            <a:fld id="{7107D37E-C1EF-4F16-8DA2-C576004BB73C}" type="datetime8">
              <a:rPr lang="en-US" smtClean="0"/>
              <a:pPr/>
              <a:t>2/14/2017 12:46 PM</a:t>
            </a:fld>
            <a:endParaRPr lang="en-US" dirty="0" smtClean="0"/>
          </a:p>
        </p:txBody>
      </p:sp>
      <p:sp>
        <p:nvSpPr>
          <p:cNvPr id="5" name="Slide Number Placeholder 4"/>
          <p:cNvSpPr txBox="1">
            <a:spLocks/>
          </p:cNvSpPr>
          <p:nvPr/>
        </p:nvSpPr>
        <p:spPr bwMode="auto">
          <a:xfrm>
            <a:off x="2192338" y="6369050"/>
            <a:ext cx="360362" cy="3111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eaLnBrk="0" fontAlgn="base" hangingPunct="0">
              <a:spcBef>
                <a:spcPct val="0"/>
              </a:spcBef>
              <a:spcAft>
                <a:spcPct val="0"/>
              </a:spcAft>
              <a:defRPr sz="900" b="0" kern="1200">
                <a:solidFill>
                  <a:schemeClr val="bg2"/>
                </a:solidFill>
                <a:latin typeface="Arial" charset="0"/>
                <a:ea typeface="+mn-ea"/>
                <a:cs typeface="Arial" charset="0"/>
              </a:defRPr>
            </a:lvl1pPr>
            <a:lvl2pPr marL="457200" algn="r" rtl="0" eaLnBrk="0" fontAlgn="base" hangingPunct="0">
              <a:spcBef>
                <a:spcPct val="0"/>
              </a:spcBef>
              <a:spcAft>
                <a:spcPct val="0"/>
              </a:spcAft>
              <a:defRPr sz="1100" b="1" kern="1200">
                <a:solidFill>
                  <a:schemeClr val="tx1"/>
                </a:solidFill>
                <a:latin typeface="Arial" charset="0"/>
                <a:ea typeface="+mn-ea"/>
                <a:cs typeface="+mn-cs"/>
              </a:defRPr>
            </a:lvl2pPr>
            <a:lvl3pPr marL="914400" algn="r" rtl="0" eaLnBrk="0" fontAlgn="base" hangingPunct="0">
              <a:spcBef>
                <a:spcPct val="0"/>
              </a:spcBef>
              <a:spcAft>
                <a:spcPct val="0"/>
              </a:spcAft>
              <a:defRPr sz="1100" b="1" kern="1200">
                <a:solidFill>
                  <a:schemeClr val="tx1"/>
                </a:solidFill>
                <a:latin typeface="Arial" charset="0"/>
                <a:ea typeface="+mn-ea"/>
                <a:cs typeface="+mn-cs"/>
              </a:defRPr>
            </a:lvl3pPr>
            <a:lvl4pPr marL="1371600" algn="r" rtl="0" eaLnBrk="0" fontAlgn="base" hangingPunct="0">
              <a:spcBef>
                <a:spcPct val="0"/>
              </a:spcBef>
              <a:spcAft>
                <a:spcPct val="0"/>
              </a:spcAft>
              <a:defRPr sz="1100" b="1" kern="1200">
                <a:solidFill>
                  <a:schemeClr val="tx1"/>
                </a:solidFill>
                <a:latin typeface="Arial" charset="0"/>
                <a:ea typeface="+mn-ea"/>
                <a:cs typeface="+mn-cs"/>
              </a:defRPr>
            </a:lvl4pPr>
            <a:lvl5pPr marL="1828800" algn="r" rtl="0" eaLnBrk="0" fontAlgn="base" hangingPunct="0">
              <a:spcBef>
                <a:spcPct val="0"/>
              </a:spcBef>
              <a:spcAft>
                <a:spcPct val="0"/>
              </a:spcAft>
              <a:defRPr sz="1100" b="1" kern="1200">
                <a:solidFill>
                  <a:schemeClr val="tx1"/>
                </a:solidFill>
                <a:latin typeface="Arial" charset="0"/>
                <a:ea typeface="+mn-ea"/>
                <a:cs typeface="+mn-cs"/>
              </a:defRPr>
            </a:lvl5pPr>
            <a:lvl6pPr marL="2286000" algn="l" defTabSz="914400" rtl="0" eaLnBrk="1" latinLnBrk="0" hangingPunct="1">
              <a:defRPr sz="1100" b="1" kern="1200">
                <a:solidFill>
                  <a:schemeClr val="tx1"/>
                </a:solidFill>
                <a:latin typeface="Arial" charset="0"/>
                <a:ea typeface="+mn-ea"/>
                <a:cs typeface="+mn-cs"/>
              </a:defRPr>
            </a:lvl6pPr>
            <a:lvl7pPr marL="2743200" algn="l" defTabSz="914400" rtl="0" eaLnBrk="1" latinLnBrk="0" hangingPunct="1">
              <a:defRPr sz="1100" b="1" kern="1200">
                <a:solidFill>
                  <a:schemeClr val="tx1"/>
                </a:solidFill>
                <a:latin typeface="Arial" charset="0"/>
                <a:ea typeface="+mn-ea"/>
                <a:cs typeface="+mn-cs"/>
              </a:defRPr>
            </a:lvl7pPr>
            <a:lvl8pPr marL="3200400" algn="l" defTabSz="914400" rtl="0" eaLnBrk="1" latinLnBrk="0" hangingPunct="1">
              <a:defRPr sz="1100" b="1" kern="1200">
                <a:solidFill>
                  <a:schemeClr val="tx1"/>
                </a:solidFill>
                <a:latin typeface="Arial" charset="0"/>
                <a:ea typeface="+mn-ea"/>
                <a:cs typeface="+mn-cs"/>
              </a:defRPr>
            </a:lvl8pPr>
            <a:lvl9pPr marL="3657600" algn="l" defTabSz="914400" rtl="0" eaLnBrk="1" latinLnBrk="0" hangingPunct="1">
              <a:defRPr sz="1100" b="1" kern="1200">
                <a:solidFill>
                  <a:schemeClr val="tx1"/>
                </a:solidFill>
                <a:latin typeface="Arial" charset="0"/>
                <a:ea typeface="+mn-ea"/>
                <a:cs typeface="+mn-cs"/>
              </a:defRPr>
            </a:lvl9pPr>
          </a:lstStyle>
          <a:p>
            <a:fld id="{8621999F-F1F9-44D3-AB2A-3A00D781C91E}" type="slidenum">
              <a:rPr lang="ar-SA" smtClean="0"/>
              <a:pPr/>
              <a:t>11</a:t>
            </a:fld>
            <a:endParaRPr lang="en-US" smtClean="0"/>
          </a:p>
        </p:txBody>
      </p:sp>
      <p:graphicFrame>
        <p:nvGraphicFramePr>
          <p:cNvPr id="7" name="Table 6"/>
          <p:cNvGraphicFramePr>
            <a:graphicFrameLocks noGrp="1"/>
          </p:cNvGraphicFramePr>
          <p:nvPr>
            <p:extLst>
              <p:ext uri="{D42A27DB-BD31-4B8C-83A1-F6EECF244321}">
                <p14:modId xmlns:p14="http://schemas.microsoft.com/office/powerpoint/2010/main" val="1947320844"/>
              </p:ext>
            </p:extLst>
          </p:nvPr>
        </p:nvGraphicFramePr>
        <p:xfrm>
          <a:off x="533400" y="2057400"/>
          <a:ext cx="8458200" cy="3891280"/>
        </p:xfrm>
        <a:graphic>
          <a:graphicData uri="http://schemas.openxmlformats.org/drawingml/2006/table">
            <a:tbl>
              <a:tblPr firstRow="1" bandRow="1">
                <a:tableStyleId>{073A0DAA-6AF3-43AB-8588-CEC1D06C72B9}</a:tableStyleId>
              </a:tblPr>
              <a:tblGrid>
                <a:gridCol w="762000"/>
                <a:gridCol w="3657600"/>
                <a:gridCol w="2590800"/>
                <a:gridCol w="609600"/>
                <a:gridCol w="838200"/>
              </a:tblGrid>
              <a:tr h="370840">
                <a:tc>
                  <a:txBody>
                    <a:bodyPr/>
                    <a:lstStyle/>
                    <a:p>
                      <a:pPr algn="ctr"/>
                      <a:r>
                        <a:rPr lang="en-US" sz="1200" dirty="0" smtClean="0"/>
                        <a:t>Activity Code</a:t>
                      </a:r>
                      <a:endParaRPr lang="en-US" sz="1200" dirty="0"/>
                    </a:p>
                  </a:txBody>
                  <a:tcPr/>
                </a:tc>
                <a:tc>
                  <a:txBody>
                    <a:bodyPr/>
                    <a:lstStyle/>
                    <a:p>
                      <a:pPr algn="ctr"/>
                      <a:r>
                        <a:rPr lang="en-US" sz="1200" dirty="0" smtClean="0"/>
                        <a:t>Activity Description</a:t>
                      </a:r>
                      <a:endParaRPr lang="en-US" sz="1200" dirty="0"/>
                    </a:p>
                  </a:txBody>
                  <a:tcPr/>
                </a:tc>
                <a:tc>
                  <a:txBody>
                    <a:bodyPr/>
                    <a:lstStyle/>
                    <a:p>
                      <a:pPr algn="ctr"/>
                      <a:r>
                        <a:rPr lang="en-US" sz="1200" dirty="0" smtClean="0"/>
                        <a:t>Depends on</a:t>
                      </a:r>
                      <a:endParaRPr lang="en-US" sz="1200" dirty="0"/>
                    </a:p>
                  </a:txBody>
                  <a:tcPr/>
                </a:tc>
                <a:tc>
                  <a:txBody>
                    <a:bodyPr/>
                    <a:lstStyle/>
                    <a:p>
                      <a:pPr algn="ctr"/>
                      <a:r>
                        <a:rPr lang="en-US" sz="1200" dirty="0" smtClean="0"/>
                        <a:t>Level</a:t>
                      </a:r>
                      <a:endParaRPr lang="en-US" sz="1200" dirty="0"/>
                    </a:p>
                  </a:txBody>
                  <a:tcPr/>
                </a:tc>
                <a:tc>
                  <a:txBody>
                    <a:bodyPr/>
                    <a:lstStyle/>
                    <a:p>
                      <a:pPr algn="ctr"/>
                      <a:r>
                        <a:rPr lang="en-US" sz="1200" dirty="0" smtClean="0"/>
                        <a:t>Duration</a:t>
                      </a:r>
                    </a:p>
                    <a:p>
                      <a:pPr algn="ctr"/>
                      <a:r>
                        <a:rPr lang="en-US" sz="1200" dirty="0" smtClean="0"/>
                        <a:t>(day)</a:t>
                      </a:r>
                      <a:endParaRPr lang="en-US" sz="1200" dirty="0"/>
                    </a:p>
                  </a:txBody>
                  <a:tcPr/>
                </a:tc>
              </a:tr>
              <a:tr h="370840">
                <a:tc>
                  <a:txBody>
                    <a:bodyPr/>
                    <a:lstStyle/>
                    <a:p>
                      <a:pPr algn="ctr"/>
                      <a:endParaRPr lang="en-US" sz="1600" dirty="0"/>
                    </a:p>
                  </a:txBody>
                  <a:tcPr/>
                </a:tc>
                <a:tc>
                  <a:txBody>
                    <a:bodyPr/>
                    <a:lstStyle/>
                    <a:p>
                      <a:r>
                        <a:rPr lang="en-US" sz="1400" dirty="0" smtClean="0">
                          <a:solidFill>
                            <a:srgbClr val="FF0000"/>
                          </a:solidFill>
                        </a:rPr>
                        <a:t>Order and deliver the new</a:t>
                      </a:r>
                      <a:r>
                        <a:rPr lang="en-US" sz="1400" baseline="0" dirty="0" smtClean="0">
                          <a:solidFill>
                            <a:srgbClr val="FF0000"/>
                          </a:solidFill>
                        </a:rPr>
                        <a:t> machine</a:t>
                      </a:r>
                      <a:endParaRPr lang="en-US" sz="1400" dirty="0">
                        <a:solidFill>
                          <a:srgbClr val="FF0000"/>
                        </a:solidFill>
                      </a:endParaRPr>
                    </a:p>
                  </a:txBody>
                  <a:tcPr/>
                </a:tc>
                <a:tc>
                  <a:txBody>
                    <a:bodyPr/>
                    <a:lstStyle/>
                    <a:p>
                      <a:pPr algn="ctr"/>
                      <a:r>
                        <a:rPr lang="en-US" sz="1100" b="1" dirty="0" smtClean="0"/>
                        <a:t>None</a:t>
                      </a:r>
                      <a:endParaRPr lang="en-US" sz="1100" b="1" dirty="0"/>
                    </a:p>
                  </a:txBody>
                  <a:tcPr/>
                </a:tc>
                <a:tc>
                  <a:txBody>
                    <a:bodyPr/>
                    <a:lstStyle/>
                    <a:p>
                      <a:pPr algn="ctr"/>
                      <a:r>
                        <a:rPr lang="en-US" sz="1600" dirty="0" smtClean="0"/>
                        <a:t>1</a:t>
                      </a:r>
                      <a:endParaRPr lang="en-US" sz="1600" dirty="0"/>
                    </a:p>
                  </a:txBody>
                  <a:tcPr/>
                </a:tc>
                <a:tc>
                  <a:txBody>
                    <a:bodyPr/>
                    <a:lstStyle/>
                    <a:p>
                      <a:endParaRPr lang="en-US" sz="1600" dirty="0"/>
                    </a:p>
                  </a:txBody>
                  <a:tcPr/>
                </a:tc>
              </a:tr>
              <a:tr h="370840">
                <a:tc>
                  <a:txBody>
                    <a:bodyPr/>
                    <a:lstStyle/>
                    <a:p>
                      <a:pPr algn="ctr"/>
                      <a:endParaRPr lang="en-US" sz="1600" dirty="0"/>
                    </a:p>
                  </a:txBody>
                  <a:tcPr/>
                </a:tc>
                <a:tc>
                  <a:txBody>
                    <a:bodyPr/>
                    <a:lstStyle/>
                    <a:p>
                      <a:r>
                        <a:rPr lang="en-US" sz="1400" b="1" dirty="0" smtClean="0">
                          <a:solidFill>
                            <a:srgbClr val="FFFF00"/>
                          </a:solidFill>
                        </a:rPr>
                        <a:t>Hire the operator</a:t>
                      </a:r>
                      <a:endParaRPr lang="en-US" sz="1400" b="1" dirty="0">
                        <a:solidFill>
                          <a:srgbClr val="FFFF00"/>
                        </a:solidFill>
                      </a:endParaRPr>
                    </a:p>
                  </a:txBody>
                  <a:tcPr/>
                </a:tc>
                <a:tc>
                  <a:txBody>
                    <a:bodyPr/>
                    <a:lstStyle/>
                    <a:p>
                      <a:pPr algn="ctr"/>
                      <a:r>
                        <a:rPr lang="en-US" sz="1100" b="1" dirty="0" smtClean="0"/>
                        <a:t>None</a:t>
                      </a:r>
                      <a:endParaRPr lang="en-US" sz="1100" b="1" dirty="0"/>
                    </a:p>
                  </a:txBody>
                  <a:tcPr/>
                </a:tc>
                <a:tc>
                  <a:txBody>
                    <a:bodyPr/>
                    <a:lstStyle/>
                    <a:p>
                      <a:pPr algn="ctr"/>
                      <a:r>
                        <a:rPr lang="en-US" sz="1600" dirty="0" smtClean="0"/>
                        <a:t>1</a:t>
                      </a:r>
                      <a:endParaRPr lang="en-US" sz="1600" dirty="0"/>
                    </a:p>
                  </a:txBody>
                  <a:tcPr/>
                </a:tc>
                <a:tc>
                  <a:txBody>
                    <a:bodyPr/>
                    <a:lstStyle/>
                    <a:p>
                      <a:endParaRPr lang="en-US" sz="1600" dirty="0"/>
                    </a:p>
                  </a:txBody>
                  <a:tcPr/>
                </a:tc>
              </a:tr>
              <a:tr h="370840">
                <a:tc>
                  <a:txBody>
                    <a:bodyPr/>
                    <a:lstStyle/>
                    <a:p>
                      <a:pPr algn="ctr"/>
                      <a:endParaRPr lang="en-US" sz="1600" dirty="0"/>
                    </a:p>
                  </a:txBody>
                  <a:tcPr/>
                </a:tc>
                <a:tc>
                  <a:txBody>
                    <a:bodyPr/>
                    <a:lstStyle/>
                    <a:p>
                      <a:r>
                        <a:rPr lang="en-US" sz="1400" dirty="0" smtClean="0">
                          <a:solidFill>
                            <a:srgbClr val="002060"/>
                          </a:solidFill>
                        </a:rPr>
                        <a:t>Hire labor</a:t>
                      </a:r>
                      <a:r>
                        <a:rPr lang="en-US" sz="1400" baseline="0" dirty="0" smtClean="0">
                          <a:solidFill>
                            <a:srgbClr val="002060"/>
                          </a:solidFill>
                        </a:rPr>
                        <a:t> to install the new machine</a:t>
                      </a:r>
                      <a:endParaRPr lang="en-US" sz="1400" dirty="0">
                        <a:solidFill>
                          <a:srgbClr val="002060"/>
                        </a:solidFill>
                      </a:endParaRPr>
                    </a:p>
                  </a:txBody>
                  <a:tcPr/>
                </a:tc>
                <a:tc>
                  <a:txBody>
                    <a:bodyPr/>
                    <a:lstStyle/>
                    <a:p>
                      <a:pPr algn="ctr"/>
                      <a:r>
                        <a:rPr lang="en-US" sz="1100" b="1" dirty="0" smtClean="0"/>
                        <a:t>None</a:t>
                      </a:r>
                      <a:endParaRPr lang="en-US" sz="1100" b="1" dirty="0"/>
                    </a:p>
                  </a:txBody>
                  <a:tcPr/>
                </a:tc>
                <a:tc>
                  <a:txBody>
                    <a:bodyPr/>
                    <a:lstStyle/>
                    <a:p>
                      <a:pPr algn="ctr"/>
                      <a:r>
                        <a:rPr lang="en-US" sz="1600" dirty="0" smtClean="0"/>
                        <a:t>1</a:t>
                      </a:r>
                      <a:endParaRPr lang="en-US" sz="1600" dirty="0"/>
                    </a:p>
                  </a:txBody>
                  <a:tcPr/>
                </a:tc>
                <a:tc>
                  <a:txBody>
                    <a:bodyPr/>
                    <a:lstStyle/>
                    <a:p>
                      <a:endParaRPr lang="en-US" sz="1600" dirty="0"/>
                    </a:p>
                  </a:txBody>
                  <a:tcPr/>
                </a:tc>
              </a:tr>
              <a:tr h="370840">
                <a:tc>
                  <a:txBody>
                    <a:bodyPr/>
                    <a:lstStyle/>
                    <a:p>
                      <a:pPr algn="ctr"/>
                      <a:endParaRPr lang="en-US" sz="1600" dirty="0"/>
                    </a:p>
                  </a:txBody>
                  <a:tcPr/>
                </a:tc>
                <a:tc>
                  <a:txBody>
                    <a:bodyPr/>
                    <a:lstStyle/>
                    <a:p>
                      <a:r>
                        <a:rPr lang="en-US" sz="1400" dirty="0" smtClean="0">
                          <a:solidFill>
                            <a:srgbClr val="3399FF"/>
                          </a:solidFill>
                        </a:rPr>
                        <a:t>Inspect and store the machine after delivery</a:t>
                      </a:r>
                      <a:endParaRPr lang="en-US" sz="1400" dirty="0">
                        <a:solidFill>
                          <a:srgbClr val="3399FF"/>
                        </a:solidFill>
                      </a:endParaRPr>
                    </a:p>
                  </a:txBody>
                  <a:tcPr/>
                </a:tc>
                <a:tc>
                  <a:txBody>
                    <a:bodyPr/>
                    <a:lstStyle/>
                    <a:p>
                      <a:pPr algn="ctr"/>
                      <a:r>
                        <a:rPr lang="en-US" sz="1100" b="1" dirty="0" smtClean="0">
                          <a:solidFill>
                            <a:srgbClr val="FF0000"/>
                          </a:solidFill>
                        </a:rPr>
                        <a:t>Order and deliver the new machine</a:t>
                      </a:r>
                      <a:endParaRPr lang="en-US" sz="1100" b="1" dirty="0">
                        <a:solidFill>
                          <a:srgbClr val="FF0000"/>
                        </a:solidFill>
                      </a:endParaRPr>
                    </a:p>
                  </a:txBody>
                  <a:tcPr/>
                </a:tc>
                <a:tc>
                  <a:txBody>
                    <a:bodyPr/>
                    <a:lstStyle/>
                    <a:p>
                      <a:pPr algn="ctr"/>
                      <a:r>
                        <a:rPr lang="en-US" sz="1600" dirty="0" smtClean="0"/>
                        <a:t>2</a:t>
                      </a:r>
                      <a:endParaRPr lang="en-US" sz="1600" dirty="0"/>
                    </a:p>
                  </a:txBody>
                  <a:tcPr/>
                </a:tc>
                <a:tc>
                  <a:txBody>
                    <a:bodyPr/>
                    <a:lstStyle/>
                    <a:p>
                      <a:endParaRPr lang="en-US" sz="1600"/>
                    </a:p>
                  </a:txBody>
                  <a:tcPr/>
                </a:tc>
              </a:tr>
              <a:tr h="370840">
                <a:tc>
                  <a:txBody>
                    <a:bodyPr/>
                    <a:lstStyle/>
                    <a:p>
                      <a:pPr algn="ctr"/>
                      <a:endParaRPr lang="en-US" sz="1600" dirty="0"/>
                    </a:p>
                  </a:txBody>
                  <a:tcPr/>
                </a:tc>
                <a:tc>
                  <a:txBody>
                    <a:bodyPr/>
                    <a:lstStyle/>
                    <a:p>
                      <a:r>
                        <a:rPr lang="en-US" sz="1400" dirty="0" smtClean="0"/>
                        <a:t>Install the new machine</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kern="1200" baseline="0" dirty="0" smtClean="0">
                          <a:solidFill>
                            <a:srgbClr val="002060"/>
                          </a:solidFill>
                          <a:latin typeface="+mn-lt"/>
                          <a:ea typeface="+mn-ea"/>
                          <a:cs typeface="+mn-cs"/>
                        </a:rPr>
                        <a:t>Hire labor to install the new machine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kern="1200" baseline="0" dirty="0" smtClean="0">
                          <a:solidFill>
                            <a:srgbClr val="3399FF"/>
                          </a:solidFill>
                          <a:latin typeface="+mn-lt"/>
                          <a:ea typeface="+mn-ea"/>
                          <a:cs typeface="+mn-cs"/>
                        </a:rPr>
                        <a:t>Inspect and store the machine after delivery</a:t>
                      </a:r>
                    </a:p>
                    <a:p>
                      <a:pPr algn="ctr"/>
                      <a:endParaRPr lang="en-US" sz="1100" b="1" dirty="0"/>
                    </a:p>
                  </a:txBody>
                  <a:tcPr/>
                </a:tc>
                <a:tc>
                  <a:txBody>
                    <a:bodyPr/>
                    <a:lstStyle/>
                    <a:p>
                      <a:pPr algn="ctr"/>
                      <a:r>
                        <a:rPr lang="en-US" sz="1600" dirty="0" smtClean="0"/>
                        <a:t>3</a:t>
                      </a:r>
                      <a:endParaRPr lang="en-US" sz="1600" dirty="0"/>
                    </a:p>
                  </a:txBody>
                  <a:tcPr/>
                </a:tc>
                <a:tc>
                  <a:txBody>
                    <a:bodyPr/>
                    <a:lstStyle/>
                    <a:p>
                      <a:endParaRPr lang="en-US" sz="1600" dirty="0"/>
                    </a:p>
                  </a:txBody>
                  <a:tcPr/>
                </a:tc>
              </a:tr>
              <a:tr h="370840">
                <a:tc>
                  <a:txBody>
                    <a:bodyPr/>
                    <a:lstStyle/>
                    <a:p>
                      <a:pPr algn="ctr"/>
                      <a:endParaRPr lang="en-US" sz="1600" dirty="0"/>
                    </a:p>
                  </a:txBody>
                  <a:tcPr/>
                </a:tc>
                <a:tc>
                  <a:txBody>
                    <a:bodyPr/>
                    <a:lstStyle/>
                    <a:p>
                      <a:r>
                        <a:rPr lang="en-US" sz="1400" dirty="0" smtClean="0"/>
                        <a:t>Train the operator</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smtClean="0"/>
                        <a:t>Install the new machine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FFFF00"/>
                          </a:solidFill>
                        </a:rPr>
                        <a:t>Hire the operator</a:t>
                      </a:r>
                    </a:p>
                    <a:p>
                      <a:pPr algn="ctr"/>
                      <a:endParaRPr lang="en-US" sz="1100" b="1" dirty="0"/>
                    </a:p>
                  </a:txBody>
                  <a:tcPr/>
                </a:tc>
                <a:tc>
                  <a:txBody>
                    <a:bodyPr/>
                    <a:lstStyle/>
                    <a:p>
                      <a:pPr algn="ctr"/>
                      <a:r>
                        <a:rPr lang="en-US" sz="1600" dirty="0" smtClean="0"/>
                        <a:t>4</a:t>
                      </a:r>
                      <a:endParaRPr lang="en-US" sz="1600" dirty="0"/>
                    </a:p>
                  </a:txBody>
                  <a:tcPr/>
                </a:tc>
                <a:tc>
                  <a:txBody>
                    <a:bodyPr/>
                    <a:lstStyle/>
                    <a:p>
                      <a:endParaRPr lang="en-US" sz="1600" dirty="0"/>
                    </a:p>
                  </a:txBody>
                  <a:tcPr/>
                </a:tc>
              </a:tr>
              <a:tr h="370840">
                <a:tc>
                  <a:txBody>
                    <a:bodyPr/>
                    <a:lstStyle/>
                    <a:p>
                      <a:pPr algn="ctr"/>
                      <a:endParaRPr lang="en-US" sz="1600" dirty="0"/>
                    </a:p>
                  </a:txBody>
                  <a:tcPr/>
                </a:tc>
                <a:tc>
                  <a:txBody>
                    <a:bodyPr/>
                    <a:lstStyle/>
                    <a:p>
                      <a:r>
                        <a:rPr lang="en-US" sz="1400" dirty="0" smtClean="0"/>
                        <a:t>Inspect the machine after installation</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smtClean="0"/>
                        <a:t>Install the new machine</a:t>
                      </a:r>
                    </a:p>
                    <a:p>
                      <a:pPr algn="ctr"/>
                      <a:endParaRPr lang="en-US" sz="1100" b="1" dirty="0"/>
                    </a:p>
                  </a:txBody>
                  <a:tcPr/>
                </a:tc>
                <a:tc>
                  <a:txBody>
                    <a:bodyPr/>
                    <a:lstStyle/>
                    <a:p>
                      <a:pPr algn="ctr"/>
                      <a:r>
                        <a:rPr lang="en-US" sz="1600" dirty="0" smtClean="0"/>
                        <a:t>4</a:t>
                      </a:r>
                      <a:endParaRPr lang="en-US" sz="1600" dirty="0"/>
                    </a:p>
                  </a:txBody>
                  <a:tcPr/>
                </a:tc>
                <a:tc>
                  <a:txBody>
                    <a:bodyPr/>
                    <a:lstStyle/>
                    <a:p>
                      <a:endParaRPr lang="en-US" sz="1600" dirty="0"/>
                    </a:p>
                  </a:txBody>
                  <a:tcPr/>
                </a:tc>
              </a:tr>
            </a:tbl>
          </a:graphicData>
        </a:graphic>
      </p:graphicFrame>
      <p:sp>
        <p:nvSpPr>
          <p:cNvPr id="8" name="Rectangle 2"/>
          <p:cNvSpPr txBox="1">
            <a:spLocks noChangeArrowheads="1"/>
          </p:cNvSpPr>
          <p:nvPr/>
        </p:nvSpPr>
        <p:spPr bwMode="auto">
          <a:xfrm>
            <a:off x="623888" y="322263"/>
            <a:ext cx="4633912" cy="515937"/>
          </a:xfrm>
          <a:prstGeom prst="rect">
            <a:avLst/>
          </a:prstGeom>
          <a:solidFill>
            <a:schemeClr val="bg1"/>
          </a:solidFill>
          <a:ln w="9525">
            <a:solidFill>
              <a:schemeClr val="tx2"/>
            </a:solidFill>
            <a:miter lim="800000"/>
            <a:headEnd/>
            <a:tailEnd/>
          </a:ln>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kern="0">
                <a:solidFill>
                  <a:srgbClr val="CC3300"/>
                </a:solidFill>
                <a:effectLst>
                  <a:outerShdw blurRad="38100" dist="38100" dir="2700000" algn="tl">
                    <a:srgbClr val="C0C0C0"/>
                  </a:outerShdw>
                </a:effectLst>
                <a:latin typeface="+mj-lt"/>
                <a:ea typeface="+mj-ea"/>
                <a:cs typeface="+mj-cs"/>
              </a:rPr>
              <a:t>Sequence the activities</a:t>
            </a:r>
            <a:endParaRPr lang="de-DE" sz="2800" kern="0" dirty="0">
              <a:solidFill>
                <a:srgbClr val="CC3300"/>
              </a:solidFill>
              <a:effectLst>
                <a:outerShdw blurRad="38100" dist="38100" dir="2700000" algn="tl">
                  <a:srgbClr val="C0C0C0"/>
                </a:outerShdw>
              </a:effectLst>
              <a:latin typeface="+mj-lt"/>
              <a:ea typeface="+mj-ea"/>
              <a:cs typeface="+mj-cs"/>
            </a:endParaRPr>
          </a:p>
        </p:txBody>
      </p:sp>
    </p:spTree>
    <p:extLst>
      <p:ext uri="{BB962C8B-B14F-4D97-AF65-F5344CB8AC3E}">
        <p14:creationId xmlns:p14="http://schemas.microsoft.com/office/powerpoint/2010/main" val="2821423275"/>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10"/>
          </p:nvPr>
        </p:nvSpPr>
        <p:spPr>
          <a:noFill/>
        </p:spPr>
        <p:txBody>
          <a:bodyPr/>
          <a:lstStyle/>
          <a:p>
            <a:fld id="{7107D37E-C1EF-4F16-8DA2-C576004BB73C}" type="datetime8">
              <a:rPr lang="en-US" smtClean="0"/>
              <a:pPr/>
              <a:t>2/14/2017 11:57 AM</a:t>
            </a:fld>
            <a:endParaRPr lang="en-US" smtClean="0"/>
          </a:p>
        </p:txBody>
      </p:sp>
      <p:sp>
        <p:nvSpPr>
          <p:cNvPr id="25603" name="Slide Number Placeholder 4"/>
          <p:cNvSpPr>
            <a:spLocks noGrp="1"/>
          </p:cNvSpPr>
          <p:nvPr>
            <p:ph type="sldNum" sz="quarter" idx="11"/>
          </p:nvPr>
        </p:nvSpPr>
        <p:spPr>
          <a:noFill/>
        </p:spPr>
        <p:txBody>
          <a:bodyPr/>
          <a:lstStyle/>
          <a:p>
            <a:fld id="{8621999F-F1F9-44D3-AB2A-3A00D781C91E}" type="slidenum">
              <a:rPr lang="ar-SA" smtClean="0"/>
              <a:pPr/>
              <a:t>12</a:t>
            </a:fld>
            <a:endParaRPr lang="en-US" smtClean="0"/>
          </a:p>
        </p:txBody>
      </p:sp>
      <p:sp>
        <p:nvSpPr>
          <p:cNvPr id="521219" name="Rectangle 3"/>
          <p:cNvSpPr>
            <a:spLocks noGrp="1" noChangeArrowheads="1"/>
          </p:cNvSpPr>
          <p:nvPr>
            <p:ph type="body" idx="1"/>
          </p:nvPr>
        </p:nvSpPr>
        <p:spPr>
          <a:xfrm>
            <a:off x="925513" y="1270000"/>
            <a:ext cx="4256087" cy="334963"/>
          </a:xfrm>
          <a:solidFill>
            <a:schemeClr val="accent2"/>
          </a:solidFill>
          <a:ln>
            <a:solidFill>
              <a:schemeClr val="tx2"/>
            </a:solidFill>
          </a:ln>
          <a:effectLst>
            <a:outerShdw dist="107763" dir="18900000" algn="ctr" rotWithShape="0">
              <a:schemeClr val="bg2">
                <a:alpha val="50000"/>
              </a:schemeClr>
            </a:outerShdw>
          </a:effectLst>
        </p:spPr>
        <p:txBody>
          <a:bodyPr/>
          <a:lstStyle/>
          <a:p>
            <a:pPr marL="304800" indent="-304800" algn="just">
              <a:lnSpc>
                <a:spcPct val="120000"/>
              </a:lnSpc>
              <a:buClr>
                <a:srgbClr val="CC3300"/>
              </a:buClr>
              <a:buFontTx/>
              <a:buNone/>
              <a:defRPr/>
            </a:pPr>
            <a:r>
              <a:rPr lang="de-DE" sz="2000" b="1" dirty="0" smtClean="0">
                <a:solidFill>
                  <a:schemeClr val="bg1"/>
                </a:solidFill>
              </a:rPr>
              <a:t>Case Study: Install a new machine</a:t>
            </a:r>
          </a:p>
        </p:txBody>
      </p:sp>
      <p:graphicFrame>
        <p:nvGraphicFramePr>
          <p:cNvPr id="6" name="Table 5"/>
          <p:cNvGraphicFramePr>
            <a:graphicFrameLocks noGrp="1"/>
          </p:cNvGraphicFramePr>
          <p:nvPr/>
        </p:nvGraphicFramePr>
        <p:xfrm>
          <a:off x="990600" y="2057400"/>
          <a:ext cx="7772400" cy="3114040"/>
        </p:xfrm>
        <a:graphic>
          <a:graphicData uri="http://schemas.openxmlformats.org/drawingml/2006/table">
            <a:tbl>
              <a:tblPr firstRow="1" bandRow="1">
                <a:tableStyleId>{073A0DAA-6AF3-43AB-8588-CEC1D06C72B9}</a:tableStyleId>
              </a:tblPr>
              <a:tblGrid>
                <a:gridCol w="838200"/>
                <a:gridCol w="4191000"/>
                <a:gridCol w="1066800"/>
                <a:gridCol w="685800"/>
                <a:gridCol w="990600"/>
              </a:tblGrid>
              <a:tr h="370840">
                <a:tc>
                  <a:txBody>
                    <a:bodyPr/>
                    <a:lstStyle/>
                    <a:p>
                      <a:pPr algn="ctr"/>
                      <a:r>
                        <a:rPr lang="en-US" sz="1400" dirty="0" smtClean="0"/>
                        <a:t>Activity Code</a:t>
                      </a:r>
                      <a:endParaRPr lang="en-US" sz="1400" dirty="0"/>
                    </a:p>
                  </a:txBody>
                  <a:tcPr/>
                </a:tc>
                <a:tc>
                  <a:txBody>
                    <a:bodyPr/>
                    <a:lstStyle/>
                    <a:p>
                      <a:pPr algn="ctr"/>
                      <a:r>
                        <a:rPr lang="en-US" sz="1400" dirty="0" smtClean="0"/>
                        <a:t>Activity Description</a:t>
                      </a:r>
                      <a:endParaRPr lang="en-US" sz="1400" dirty="0"/>
                    </a:p>
                  </a:txBody>
                  <a:tcPr/>
                </a:tc>
                <a:tc>
                  <a:txBody>
                    <a:bodyPr/>
                    <a:lstStyle/>
                    <a:p>
                      <a:pPr algn="ctr"/>
                      <a:r>
                        <a:rPr lang="en-US" sz="1400" dirty="0" smtClean="0"/>
                        <a:t>Depends on</a:t>
                      </a:r>
                      <a:endParaRPr lang="en-US" sz="1400" dirty="0"/>
                    </a:p>
                  </a:txBody>
                  <a:tcPr/>
                </a:tc>
                <a:tc>
                  <a:txBody>
                    <a:bodyPr/>
                    <a:lstStyle/>
                    <a:p>
                      <a:pPr algn="ctr"/>
                      <a:r>
                        <a:rPr lang="en-US" sz="1400" dirty="0" smtClean="0"/>
                        <a:t>Level</a:t>
                      </a:r>
                      <a:endParaRPr lang="en-US" sz="1400" dirty="0"/>
                    </a:p>
                  </a:txBody>
                  <a:tcPr/>
                </a:tc>
                <a:tc>
                  <a:txBody>
                    <a:bodyPr/>
                    <a:lstStyle/>
                    <a:p>
                      <a:pPr algn="ctr"/>
                      <a:r>
                        <a:rPr lang="en-US" sz="1400" dirty="0" smtClean="0"/>
                        <a:t>Duration</a:t>
                      </a:r>
                    </a:p>
                    <a:p>
                      <a:pPr algn="ctr"/>
                      <a:r>
                        <a:rPr lang="en-US" sz="1400" dirty="0" smtClean="0"/>
                        <a:t>(day)</a:t>
                      </a:r>
                      <a:endParaRPr lang="en-US" sz="1400" dirty="0"/>
                    </a:p>
                  </a:txBody>
                  <a:tcPr/>
                </a:tc>
              </a:tr>
              <a:tr h="370840">
                <a:tc>
                  <a:txBody>
                    <a:bodyPr/>
                    <a:lstStyle/>
                    <a:p>
                      <a:pPr algn="ctr"/>
                      <a:r>
                        <a:rPr lang="en-US" sz="1600" dirty="0" smtClean="0"/>
                        <a:t>100</a:t>
                      </a:r>
                      <a:endParaRPr lang="en-US" sz="1600" dirty="0"/>
                    </a:p>
                  </a:txBody>
                  <a:tcPr/>
                </a:tc>
                <a:tc>
                  <a:txBody>
                    <a:bodyPr/>
                    <a:lstStyle/>
                    <a:p>
                      <a:r>
                        <a:rPr lang="en-US" sz="1600" dirty="0" smtClean="0"/>
                        <a:t>Inspect the machine after installation</a:t>
                      </a:r>
                      <a:endParaRPr lang="en-US" sz="1600" dirty="0"/>
                    </a:p>
                  </a:txBody>
                  <a:tcPr/>
                </a:tc>
                <a:tc>
                  <a:txBody>
                    <a:bodyPr/>
                    <a:lstStyle/>
                    <a:p>
                      <a:pPr algn="ctr"/>
                      <a:r>
                        <a:rPr lang="en-US" sz="1600" dirty="0" smtClean="0"/>
                        <a:t>300</a:t>
                      </a:r>
                      <a:endParaRPr lang="en-US" sz="1600" dirty="0"/>
                    </a:p>
                  </a:txBody>
                  <a:tcPr/>
                </a:tc>
                <a:tc>
                  <a:txBody>
                    <a:bodyPr/>
                    <a:lstStyle/>
                    <a:p>
                      <a:pPr algn="ctr"/>
                      <a:r>
                        <a:rPr lang="en-US" sz="1600" dirty="0" smtClean="0"/>
                        <a:t>4</a:t>
                      </a:r>
                      <a:endParaRPr lang="en-US" sz="1600" dirty="0"/>
                    </a:p>
                  </a:txBody>
                  <a:tcPr/>
                </a:tc>
                <a:tc>
                  <a:txBody>
                    <a:bodyPr/>
                    <a:lstStyle/>
                    <a:p>
                      <a:endParaRPr lang="en-US" sz="1600"/>
                    </a:p>
                  </a:txBody>
                  <a:tcPr/>
                </a:tc>
              </a:tr>
              <a:tr h="370840">
                <a:tc>
                  <a:txBody>
                    <a:bodyPr/>
                    <a:lstStyle/>
                    <a:p>
                      <a:pPr algn="ctr"/>
                      <a:r>
                        <a:rPr lang="en-US" sz="1600" dirty="0" smtClean="0"/>
                        <a:t>200</a:t>
                      </a:r>
                      <a:endParaRPr lang="en-US" sz="1600" dirty="0"/>
                    </a:p>
                  </a:txBody>
                  <a:tcPr/>
                </a:tc>
                <a:tc>
                  <a:txBody>
                    <a:bodyPr/>
                    <a:lstStyle/>
                    <a:p>
                      <a:r>
                        <a:rPr lang="en-US" sz="1600" dirty="0" smtClean="0"/>
                        <a:t>Hire the operator</a:t>
                      </a:r>
                      <a:endParaRPr lang="en-US" sz="1600" dirty="0"/>
                    </a:p>
                  </a:txBody>
                  <a:tcPr/>
                </a:tc>
                <a:tc>
                  <a:txBody>
                    <a:bodyPr/>
                    <a:lstStyle/>
                    <a:p>
                      <a:pPr algn="ctr"/>
                      <a:r>
                        <a:rPr lang="en-US" sz="1600" dirty="0" smtClean="0"/>
                        <a:t>None</a:t>
                      </a:r>
                      <a:endParaRPr lang="en-US" sz="1600" dirty="0"/>
                    </a:p>
                  </a:txBody>
                  <a:tcPr/>
                </a:tc>
                <a:tc>
                  <a:txBody>
                    <a:bodyPr/>
                    <a:lstStyle/>
                    <a:p>
                      <a:pPr algn="ctr"/>
                      <a:r>
                        <a:rPr lang="en-US" sz="1600" dirty="0" smtClean="0"/>
                        <a:t>1</a:t>
                      </a:r>
                      <a:endParaRPr lang="en-US" sz="1600" dirty="0"/>
                    </a:p>
                  </a:txBody>
                  <a:tcPr/>
                </a:tc>
                <a:tc>
                  <a:txBody>
                    <a:bodyPr/>
                    <a:lstStyle/>
                    <a:p>
                      <a:endParaRPr lang="en-US" sz="1600"/>
                    </a:p>
                  </a:txBody>
                  <a:tcPr/>
                </a:tc>
              </a:tr>
              <a:tr h="370840">
                <a:tc>
                  <a:txBody>
                    <a:bodyPr/>
                    <a:lstStyle/>
                    <a:p>
                      <a:pPr algn="ctr"/>
                      <a:r>
                        <a:rPr lang="en-US" sz="1600" dirty="0" smtClean="0"/>
                        <a:t>300</a:t>
                      </a:r>
                      <a:endParaRPr lang="en-US" sz="1600" dirty="0"/>
                    </a:p>
                  </a:txBody>
                  <a:tcPr/>
                </a:tc>
                <a:tc>
                  <a:txBody>
                    <a:bodyPr/>
                    <a:lstStyle/>
                    <a:p>
                      <a:r>
                        <a:rPr lang="en-US" sz="1600" dirty="0" smtClean="0"/>
                        <a:t>Install the new machine</a:t>
                      </a:r>
                      <a:endParaRPr lang="en-US" sz="1600" dirty="0"/>
                    </a:p>
                  </a:txBody>
                  <a:tcPr/>
                </a:tc>
                <a:tc>
                  <a:txBody>
                    <a:bodyPr/>
                    <a:lstStyle/>
                    <a:p>
                      <a:pPr algn="ctr"/>
                      <a:r>
                        <a:rPr lang="en-US" sz="1600" dirty="0" smtClean="0"/>
                        <a:t>500, 400</a:t>
                      </a:r>
                      <a:endParaRPr lang="en-US" sz="1600" dirty="0"/>
                    </a:p>
                  </a:txBody>
                  <a:tcPr/>
                </a:tc>
                <a:tc>
                  <a:txBody>
                    <a:bodyPr/>
                    <a:lstStyle/>
                    <a:p>
                      <a:pPr algn="ctr"/>
                      <a:r>
                        <a:rPr lang="en-US" sz="1600" dirty="0" smtClean="0"/>
                        <a:t>3</a:t>
                      </a:r>
                      <a:endParaRPr lang="en-US" sz="1600" dirty="0"/>
                    </a:p>
                  </a:txBody>
                  <a:tcPr/>
                </a:tc>
                <a:tc>
                  <a:txBody>
                    <a:bodyPr/>
                    <a:lstStyle/>
                    <a:p>
                      <a:endParaRPr lang="en-US" sz="1600" dirty="0"/>
                    </a:p>
                  </a:txBody>
                  <a:tcPr/>
                </a:tc>
              </a:tr>
              <a:tr h="370840">
                <a:tc>
                  <a:txBody>
                    <a:bodyPr/>
                    <a:lstStyle/>
                    <a:p>
                      <a:pPr algn="ctr"/>
                      <a:r>
                        <a:rPr lang="en-US" sz="1600" dirty="0" smtClean="0"/>
                        <a:t>400</a:t>
                      </a:r>
                      <a:endParaRPr lang="en-US" sz="1600" dirty="0"/>
                    </a:p>
                  </a:txBody>
                  <a:tcPr/>
                </a:tc>
                <a:tc>
                  <a:txBody>
                    <a:bodyPr/>
                    <a:lstStyle/>
                    <a:p>
                      <a:r>
                        <a:rPr lang="en-US" sz="1600" dirty="0" smtClean="0"/>
                        <a:t>Inspect and store the machine after delivery</a:t>
                      </a:r>
                      <a:endParaRPr lang="en-US" sz="1600" dirty="0"/>
                    </a:p>
                  </a:txBody>
                  <a:tcPr/>
                </a:tc>
                <a:tc>
                  <a:txBody>
                    <a:bodyPr/>
                    <a:lstStyle/>
                    <a:p>
                      <a:pPr algn="ctr"/>
                      <a:r>
                        <a:rPr lang="en-US" sz="1600" dirty="0" smtClean="0"/>
                        <a:t>700</a:t>
                      </a:r>
                      <a:endParaRPr lang="en-US" sz="1600" dirty="0"/>
                    </a:p>
                  </a:txBody>
                  <a:tcPr/>
                </a:tc>
                <a:tc>
                  <a:txBody>
                    <a:bodyPr/>
                    <a:lstStyle/>
                    <a:p>
                      <a:pPr algn="ctr"/>
                      <a:r>
                        <a:rPr lang="en-US" sz="1600" dirty="0" smtClean="0"/>
                        <a:t>2</a:t>
                      </a:r>
                      <a:endParaRPr lang="en-US" sz="1600" dirty="0"/>
                    </a:p>
                  </a:txBody>
                  <a:tcPr/>
                </a:tc>
                <a:tc>
                  <a:txBody>
                    <a:bodyPr/>
                    <a:lstStyle/>
                    <a:p>
                      <a:endParaRPr lang="en-US" sz="1600" dirty="0"/>
                    </a:p>
                  </a:txBody>
                  <a:tcPr/>
                </a:tc>
              </a:tr>
              <a:tr h="370840">
                <a:tc>
                  <a:txBody>
                    <a:bodyPr/>
                    <a:lstStyle/>
                    <a:p>
                      <a:pPr algn="ctr"/>
                      <a:r>
                        <a:rPr lang="en-US" sz="1600" dirty="0" smtClean="0"/>
                        <a:t>500</a:t>
                      </a:r>
                      <a:endParaRPr lang="en-US" sz="1600" dirty="0"/>
                    </a:p>
                  </a:txBody>
                  <a:tcPr/>
                </a:tc>
                <a:tc>
                  <a:txBody>
                    <a:bodyPr/>
                    <a:lstStyle/>
                    <a:p>
                      <a:r>
                        <a:rPr lang="en-US" sz="1600" dirty="0" smtClean="0"/>
                        <a:t>Hire labor</a:t>
                      </a:r>
                      <a:r>
                        <a:rPr lang="en-US" sz="1600" baseline="0" dirty="0" smtClean="0"/>
                        <a:t> to install the new machine</a:t>
                      </a:r>
                      <a:endParaRPr lang="en-US" sz="1600" dirty="0"/>
                    </a:p>
                  </a:txBody>
                  <a:tcPr/>
                </a:tc>
                <a:tc>
                  <a:txBody>
                    <a:bodyPr/>
                    <a:lstStyle/>
                    <a:p>
                      <a:pPr algn="ctr"/>
                      <a:r>
                        <a:rPr lang="en-US" sz="1600" dirty="0" smtClean="0"/>
                        <a:t>None</a:t>
                      </a:r>
                      <a:endParaRPr lang="en-US" sz="1600" dirty="0"/>
                    </a:p>
                  </a:txBody>
                  <a:tcPr/>
                </a:tc>
                <a:tc>
                  <a:txBody>
                    <a:bodyPr/>
                    <a:lstStyle/>
                    <a:p>
                      <a:pPr algn="ctr"/>
                      <a:r>
                        <a:rPr lang="en-US" sz="1600" dirty="0" smtClean="0"/>
                        <a:t>1</a:t>
                      </a:r>
                      <a:endParaRPr lang="en-US" sz="1600" dirty="0"/>
                    </a:p>
                  </a:txBody>
                  <a:tcPr/>
                </a:tc>
                <a:tc>
                  <a:txBody>
                    <a:bodyPr/>
                    <a:lstStyle/>
                    <a:p>
                      <a:endParaRPr lang="en-US" sz="1600"/>
                    </a:p>
                  </a:txBody>
                  <a:tcPr/>
                </a:tc>
              </a:tr>
              <a:tr h="370840">
                <a:tc>
                  <a:txBody>
                    <a:bodyPr/>
                    <a:lstStyle/>
                    <a:p>
                      <a:pPr algn="ctr"/>
                      <a:r>
                        <a:rPr lang="en-US" sz="1600" dirty="0" smtClean="0"/>
                        <a:t>600</a:t>
                      </a:r>
                      <a:endParaRPr lang="en-US" sz="1600" dirty="0"/>
                    </a:p>
                  </a:txBody>
                  <a:tcPr/>
                </a:tc>
                <a:tc>
                  <a:txBody>
                    <a:bodyPr/>
                    <a:lstStyle/>
                    <a:p>
                      <a:r>
                        <a:rPr lang="en-US" sz="1600" dirty="0" smtClean="0"/>
                        <a:t>Train the operator</a:t>
                      </a:r>
                      <a:endParaRPr lang="en-US" sz="1600" dirty="0"/>
                    </a:p>
                  </a:txBody>
                  <a:tcPr/>
                </a:tc>
                <a:tc>
                  <a:txBody>
                    <a:bodyPr/>
                    <a:lstStyle/>
                    <a:p>
                      <a:pPr algn="ctr"/>
                      <a:r>
                        <a:rPr lang="en-US" sz="1600" dirty="0" smtClean="0"/>
                        <a:t>200, 300</a:t>
                      </a:r>
                      <a:endParaRPr lang="en-US" sz="1600" dirty="0"/>
                    </a:p>
                  </a:txBody>
                  <a:tcPr/>
                </a:tc>
                <a:tc>
                  <a:txBody>
                    <a:bodyPr/>
                    <a:lstStyle/>
                    <a:p>
                      <a:pPr algn="ctr"/>
                      <a:r>
                        <a:rPr lang="en-US" sz="1600" dirty="0" smtClean="0"/>
                        <a:t>4</a:t>
                      </a:r>
                      <a:endParaRPr lang="en-US" sz="1600" dirty="0"/>
                    </a:p>
                  </a:txBody>
                  <a:tcPr/>
                </a:tc>
                <a:tc>
                  <a:txBody>
                    <a:bodyPr/>
                    <a:lstStyle/>
                    <a:p>
                      <a:endParaRPr lang="en-US" sz="1600"/>
                    </a:p>
                  </a:txBody>
                  <a:tcPr/>
                </a:tc>
              </a:tr>
              <a:tr h="370840">
                <a:tc>
                  <a:txBody>
                    <a:bodyPr/>
                    <a:lstStyle/>
                    <a:p>
                      <a:pPr algn="ctr"/>
                      <a:r>
                        <a:rPr lang="en-US" sz="1600" dirty="0" smtClean="0"/>
                        <a:t>700</a:t>
                      </a:r>
                      <a:endParaRPr lang="en-US" sz="1600" dirty="0"/>
                    </a:p>
                  </a:txBody>
                  <a:tcPr/>
                </a:tc>
                <a:tc>
                  <a:txBody>
                    <a:bodyPr/>
                    <a:lstStyle/>
                    <a:p>
                      <a:r>
                        <a:rPr lang="en-US" sz="1600" dirty="0" smtClean="0"/>
                        <a:t>Order and deliver the new</a:t>
                      </a:r>
                      <a:r>
                        <a:rPr lang="en-US" sz="1600" baseline="0" dirty="0" smtClean="0"/>
                        <a:t> machine</a:t>
                      </a:r>
                      <a:endParaRPr lang="en-US" sz="1600" dirty="0"/>
                    </a:p>
                  </a:txBody>
                  <a:tcPr/>
                </a:tc>
                <a:tc>
                  <a:txBody>
                    <a:bodyPr/>
                    <a:lstStyle/>
                    <a:p>
                      <a:pPr algn="ctr"/>
                      <a:r>
                        <a:rPr lang="en-US" sz="1600" dirty="0" smtClean="0"/>
                        <a:t>None</a:t>
                      </a:r>
                      <a:endParaRPr lang="en-US" sz="1600" dirty="0"/>
                    </a:p>
                  </a:txBody>
                  <a:tcPr/>
                </a:tc>
                <a:tc>
                  <a:txBody>
                    <a:bodyPr/>
                    <a:lstStyle/>
                    <a:p>
                      <a:pPr algn="ctr"/>
                      <a:r>
                        <a:rPr lang="en-US" sz="1600" dirty="0" smtClean="0"/>
                        <a:t>1</a:t>
                      </a:r>
                      <a:endParaRPr lang="en-US" sz="1600" dirty="0"/>
                    </a:p>
                  </a:txBody>
                  <a:tcPr/>
                </a:tc>
                <a:tc>
                  <a:txBody>
                    <a:bodyPr/>
                    <a:lstStyle/>
                    <a:p>
                      <a:endParaRPr lang="en-US" sz="1600" dirty="0"/>
                    </a:p>
                  </a:txBody>
                  <a:tcPr/>
                </a:tc>
              </a:tr>
            </a:tbl>
          </a:graphicData>
        </a:graphic>
      </p:graphicFrame>
      <p:sp>
        <p:nvSpPr>
          <p:cNvPr id="7" name="Rectangle 2"/>
          <p:cNvSpPr txBox="1">
            <a:spLocks noChangeArrowheads="1"/>
          </p:cNvSpPr>
          <p:nvPr/>
        </p:nvSpPr>
        <p:spPr bwMode="auto">
          <a:xfrm>
            <a:off x="623888" y="322263"/>
            <a:ext cx="4633912" cy="515937"/>
          </a:xfrm>
          <a:prstGeom prst="rect">
            <a:avLst/>
          </a:prstGeom>
          <a:solidFill>
            <a:schemeClr val="bg1"/>
          </a:solidFill>
          <a:ln w="9525">
            <a:solidFill>
              <a:schemeClr val="tx2"/>
            </a:solidFill>
            <a:miter lim="800000"/>
            <a:headEnd/>
            <a:tailEnd/>
          </a:ln>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kern="0">
                <a:solidFill>
                  <a:srgbClr val="CC3300"/>
                </a:solidFill>
                <a:effectLst>
                  <a:outerShdw blurRad="38100" dist="38100" dir="2700000" algn="tl">
                    <a:srgbClr val="C0C0C0"/>
                  </a:outerShdw>
                </a:effectLst>
                <a:latin typeface="+mj-lt"/>
                <a:ea typeface="+mj-ea"/>
                <a:cs typeface="+mj-cs"/>
              </a:rPr>
              <a:t>Sequence the activities</a:t>
            </a:r>
            <a:endParaRPr lang="de-DE" sz="2800" kern="0" dirty="0">
              <a:solidFill>
                <a:srgbClr val="CC3300"/>
              </a:solidFill>
              <a:effectLst>
                <a:outerShdw blurRad="38100" dist="38100" dir="2700000" algn="tl">
                  <a:srgbClr val="C0C0C0"/>
                </a:outerShdw>
              </a:effectLst>
              <a:latin typeface="+mj-lt"/>
              <a:ea typeface="+mj-ea"/>
              <a:cs typeface="+mj-cs"/>
            </a:endParaRP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p:cNvSpPr>
            <a:spLocks noGrp="1"/>
          </p:cNvSpPr>
          <p:nvPr>
            <p:ph type="dt" sz="quarter" idx="10"/>
          </p:nvPr>
        </p:nvSpPr>
        <p:spPr>
          <a:noFill/>
        </p:spPr>
        <p:txBody>
          <a:bodyPr/>
          <a:lstStyle/>
          <a:p>
            <a:fld id="{543DF719-B315-4557-82CE-023B610D866F}" type="datetime8">
              <a:rPr lang="en-US" smtClean="0"/>
              <a:pPr/>
              <a:t>2/14/2017 11:57 AM</a:t>
            </a:fld>
            <a:endParaRPr lang="en-US" smtClean="0"/>
          </a:p>
        </p:txBody>
      </p:sp>
      <p:sp>
        <p:nvSpPr>
          <p:cNvPr id="26627" name="Slide Number Placeholder 4"/>
          <p:cNvSpPr>
            <a:spLocks noGrp="1"/>
          </p:cNvSpPr>
          <p:nvPr>
            <p:ph type="sldNum" sz="quarter" idx="11"/>
          </p:nvPr>
        </p:nvSpPr>
        <p:spPr>
          <a:noFill/>
        </p:spPr>
        <p:txBody>
          <a:bodyPr/>
          <a:lstStyle/>
          <a:p>
            <a:fld id="{46D10FDB-3945-4CD3-93D0-77274F4FD407}" type="slidenum">
              <a:rPr lang="ar-SA" smtClean="0"/>
              <a:pPr/>
              <a:t>13</a:t>
            </a:fld>
            <a:endParaRPr lang="en-US" smtClean="0"/>
          </a:p>
        </p:txBody>
      </p:sp>
      <p:sp>
        <p:nvSpPr>
          <p:cNvPr id="522242" name="Rectangle 2"/>
          <p:cNvSpPr>
            <a:spLocks noGrp="1" noChangeArrowheads="1"/>
          </p:cNvSpPr>
          <p:nvPr>
            <p:ph type="title"/>
          </p:nvPr>
        </p:nvSpPr>
        <p:spPr>
          <a:xfrm>
            <a:off x="623888" y="322263"/>
            <a:ext cx="5624512" cy="515937"/>
          </a:xfrm>
          <a:solidFill>
            <a:schemeClr val="bg1"/>
          </a:solidFill>
          <a:ln>
            <a:solidFill>
              <a:schemeClr val="tx2"/>
            </a:solidFill>
          </a:ln>
        </p:spPr>
        <p:txBody>
          <a:bodyPr/>
          <a:lstStyle/>
          <a:p>
            <a:pPr>
              <a:buClr>
                <a:srgbClr val="CC3300"/>
              </a:buClr>
              <a:defRPr/>
            </a:pPr>
            <a:r>
              <a:rPr lang="en-US" sz="2800" dirty="0" smtClean="0">
                <a:solidFill>
                  <a:srgbClr val="CC3300"/>
                </a:solidFill>
                <a:effectLst>
                  <a:outerShdw blurRad="38100" dist="38100" dir="2700000" algn="tl">
                    <a:srgbClr val="C0C0C0"/>
                  </a:outerShdw>
                </a:effectLst>
              </a:rPr>
              <a:t>Estimate the activity duration</a:t>
            </a:r>
            <a:endParaRPr lang="de-DE" sz="2800" smtClean="0">
              <a:solidFill>
                <a:srgbClr val="CC3300"/>
              </a:solidFill>
              <a:effectLst>
                <a:outerShdw blurRad="38100" dist="38100" dir="2700000" algn="tl">
                  <a:srgbClr val="C0C0C0"/>
                </a:outerShdw>
              </a:effectLst>
            </a:endParaRPr>
          </a:p>
        </p:txBody>
      </p:sp>
      <p:sp>
        <p:nvSpPr>
          <p:cNvPr id="522243" name="Rectangle 3"/>
          <p:cNvSpPr>
            <a:spLocks noGrp="1" noChangeArrowheads="1"/>
          </p:cNvSpPr>
          <p:nvPr>
            <p:ph type="body" idx="1"/>
          </p:nvPr>
        </p:nvSpPr>
        <p:spPr>
          <a:xfrm>
            <a:off x="925513" y="1358900"/>
            <a:ext cx="7685087" cy="4232275"/>
          </a:xfrm>
          <a:solidFill>
            <a:schemeClr val="bg1"/>
          </a:solidFill>
          <a:ln>
            <a:solidFill>
              <a:schemeClr val="tx1"/>
            </a:solidFill>
          </a:ln>
          <a:effectLst>
            <a:outerShdw dist="107763" dir="18900000" algn="ctr" rotWithShape="0">
              <a:schemeClr val="bg2">
                <a:alpha val="50000"/>
              </a:schemeClr>
            </a:outerShdw>
          </a:effectLst>
        </p:spPr>
        <p:txBody>
          <a:bodyPr/>
          <a:lstStyle/>
          <a:p>
            <a:pPr marL="457200" indent="-457200" algn="justLow">
              <a:lnSpc>
                <a:spcPct val="100000"/>
              </a:lnSpc>
              <a:buClr>
                <a:srgbClr val="CC3300"/>
              </a:buClr>
              <a:buSzPct val="100000"/>
              <a:buFontTx/>
              <a:buAutoNum type="arabicPeriod"/>
              <a:defRPr/>
            </a:pPr>
            <a:r>
              <a:rPr lang="en-US" sz="2000" dirty="0" smtClean="0"/>
              <a:t>Select the </a:t>
            </a:r>
            <a:r>
              <a:rPr lang="en-US" sz="2000" b="1" u="sng" dirty="0" smtClean="0">
                <a:effectLst>
                  <a:outerShdw blurRad="38100" dist="38100" dir="2700000" algn="tl">
                    <a:srgbClr val="C0C0C0"/>
                  </a:outerShdw>
                </a:effectLst>
              </a:rPr>
              <a:t>time unit</a:t>
            </a:r>
            <a:r>
              <a:rPr lang="en-US" sz="2000" dirty="0" smtClean="0"/>
              <a:t> (week, day,..) to be used.</a:t>
            </a:r>
          </a:p>
          <a:p>
            <a:pPr marL="457200" indent="-457200" algn="justLow">
              <a:lnSpc>
                <a:spcPct val="100000"/>
              </a:lnSpc>
              <a:buClr>
                <a:srgbClr val="CC3300"/>
              </a:buClr>
              <a:buSzPct val="100000"/>
              <a:buFontTx/>
              <a:buAutoNum type="arabicPeriod"/>
              <a:defRPr/>
            </a:pPr>
            <a:endParaRPr lang="en-US" sz="2000" dirty="0" smtClean="0"/>
          </a:p>
          <a:p>
            <a:pPr marL="457200" indent="-457200" algn="justLow">
              <a:lnSpc>
                <a:spcPct val="100000"/>
              </a:lnSpc>
              <a:buClr>
                <a:srgbClr val="CC3300"/>
              </a:buClr>
              <a:buSzPct val="100000"/>
              <a:buFontTx/>
              <a:buAutoNum type="arabicPeriod"/>
              <a:defRPr/>
            </a:pPr>
            <a:r>
              <a:rPr lang="en-US" sz="2000" dirty="0" smtClean="0"/>
              <a:t>Use one of the following tools and techniques for estimating the activity duration: </a:t>
            </a:r>
          </a:p>
          <a:p>
            <a:pPr marL="682625" lvl="1" indent="-304800" algn="justLow">
              <a:lnSpc>
                <a:spcPct val="100000"/>
              </a:lnSpc>
              <a:buClr>
                <a:srgbClr val="CC3300"/>
              </a:buClr>
              <a:defRPr/>
            </a:pPr>
            <a:r>
              <a:rPr lang="en-US" sz="2000" b="1" u="sng" dirty="0" smtClean="0">
                <a:effectLst>
                  <a:outerShdw blurRad="38100" dist="38100" dir="2700000" algn="tl">
                    <a:srgbClr val="C0C0C0"/>
                  </a:outerShdw>
                </a:effectLst>
              </a:rPr>
              <a:t>Expert judgment</a:t>
            </a:r>
            <a:r>
              <a:rPr lang="en-US" sz="2000" dirty="0" smtClean="0"/>
              <a:t> </a:t>
            </a:r>
          </a:p>
          <a:p>
            <a:pPr marL="682625" lvl="1" indent="-304800" algn="justLow">
              <a:lnSpc>
                <a:spcPct val="100000"/>
              </a:lnSpc>
              <a:buClr>
                <a:srgbClr val="CC3300"/>
              </a:buClr>
              <a:defRPr/>
            </a:pPr>
            <a:endParaRPr lang="en-US" sz="1000" dirty="0" smtClean="0"/>
          </a:p>
          <a:p>
            <a:pPr marL="682625" lvl="1" indent="-304800" algn="justLow">
              <a:lnSpc>
                <a:spcPct val="100000"/>
              </a:lnSpc>
              <a:buClr>
                <a:srgbClr val="CC3300"/>
              </a:buClr>
              <a:defRPr/>
            </a:pPr>
            <a:r>
              <a:rPr lang="en-US" sz="2000" b="1" u="sng" dirty="0" smtClean="0">
                <a:effectLst>
                  <a:outerShdw blurRad="38100" dist="38100" dir="2700000" algn="tl">
                    <a:srgbClr val="C0C0C0"/>
                  </a:outerShdw>
                </a:effectLst>
              </a:rPr>
              <a:t>Quantitatively</a:t>
            </a:r>
            <a:r>
              <a:rPr lang="en-US" sz="2000" dirty="0" smtClean="0"/>
              <a:t> based durations </a:t>
            </a:r>
          </a:p>
          <a:p>
            <a:pPr marL="893763" lvl="2" indent="-269875">
              <a:lnSpc>
                <a:spcPct val="100000"/>
              </a:lnSpc>
              <a:buClr>
                <a:srgbClr val="CC3300"/>
              </a:buClr>
              <a:defRPr/>
            </a:pPr>
            <a:r>
              <a:rPr lang="en-US" sz="1400" b="1" dirty="0" smtClean="0"/>
              <a:t>Duration of activity (D)</a:t>
            </a:r>
          </a:p>
          <a:p>
            <a:pPr marL="893763" lvl="2" indent="-269875">
              <a:lnSpc>
                <a:spcPct val="100000"/>
              </a:lnSpc>
              <a:buClr>
                <a:srgbClr val="CC3300"/>
              </a:buClr>
              <a:buFontTx/>
              <a:buNone/>
              <a:defRPr/>
            </a:pPr>
            <a:r>
              <a:rPr lang="en-US" sz="1400" b="1" dirty="0" smtClean="0"/>
              <a:t>	= Quantity of work / [Production rate of a crew or equipment * No. of crews].</a:t>
            </a:r>
          </a:p>
          <a:p>
            <a:pPr marL="893763" lvl="2" indent="-269875" algn="ctr">
              <a:lnSpc>
                <a:spcPct val="100000"/>
              </a:lnSpc>
              <a:buClr>
                <a:srgbClr val="CC3300"/>
              </a:buClr>
              <a:buFontTx/>
              <a:buNone/>
              <a:defRPr/>
            </a:pPr>
            <a:r>
              <a:rPr lang="en-US" sz="1400" i="1" dirty="0" smtClean="0"/>
              <a:t>Where production rate = Quantity produced in unit of time</a:t>
            </a:r>
          </a:p>
          <a:p>
            <a:pPr marL="893763" lvl="2" indent="-269875" algn="ctr">
              <a:lnSpc>
                <a:spcPct val="100000"/>
              </a:lnSpc>
              <a:buClr>
                <a:srgbClr val="CC3300"/>
              </a:buClr>
              <a:buFontTx/>
              <a:buNone/>
              <a:defRPr/>
            </a:pPr>
            <a:endParaRPr lang="en-US" sz="1000" dirty="0" smtClean="0"/>
          </a:p>
          <a:p>
            <a:pPr marL="893763" lvl="2" indent="-269875">
              <a:lnSpc>
                <a:spcPct val="100000"/>
              </a:lnSpc>
              <a:buClr>
                <a:srgbClr val="CC3300"/>
              </a:buClr>
              <a:defRPr/>
            </a:pPr>
            <a:r>
              <a:rPr lang="en-US" b="1" dirty="0" smtClean="0"/>
              <a:t>Duration of activity (D)</a:t>
            </a:r>
          </a:p>
          <a:p>
            <a:pPr marL="893763" lvl="2" indent="-269875">
              <a:lnSpc>
                <a:spcPct val="100000"/>
              </a:lnSpc>
              <a:buClr>
                <a:srgbClr val="CC3300"/>
              </a:buClr>
              <a:buFontTx/>
              <a:buNone/>
              <a:defRPr/>
            </a:pPr>
            <a:r>
              <a:rPr lang="en-US" b="1" dirty="0" smtClean="0"/>
              <a:t>	= Quantity of work * Unit rate productivity of a crew or equipment</a:t>
            </a:r>
          </a:p>
          <a:p>
            <a:pPr marL="893763" lvl="2" indent="-269875" algn="ctr">
              <a:lnSpc>
                <a:spcPct val="100000"/>
              </a:lnSpc>
              <a:buClr>
                <a:srgbClr val="CC3300"/>
              </a:buClr>
              <a:buFontTx/>
              <a:buNone/>
              <a:defRPr/>
            </a:pPr>
            <a:r>
              <a:rPr lang="en-US" sz="1400" i="1" dirty="0" smtClean="0"/>
              <a:t>Where unit rate productivity = Time needs to produce one unit of output</a:t>
            </a:r>
            <a:endParaRPr lang="de-DE" sz="1400" i="1" dirty="0" smtClean="0"/>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p:spPr>
        <p:txBody>
          <a:bodyPr/>
          <a:lstStyle/>
          <a:p>
            <a:fld id="{314CC36F-6889-4921-A53D-45A568212568}" type="datetime8">
              <a:rPr lang="en-US" smtClean="0"/>
              <a:pPr/>
              <a:t>2/14/2017 11:57 AM</a:t>
            </a:fld>
            <a:endParaRPr lang="en-US" smtClean="0"/>
          </a:p>
        </p:txBody>
      </p:sp>
      <p:sp>
        <p:nvSpPr>
          <p:cNvPr id="27651" name="Slide Number Placeholder 4"/>
          <p:cNvSpPr>
            <a:spLocks noGrp="1"/>
          </p:cNvSpPr>
          <p:nvPr>
            <p:ph type="sldNum" sz="quarter" idx="11"/>
          </p:nvPr>
        </p:nvSpPr>
        <p:spPr>
          <a:noFill/>
        </p:spPr>
        <p:txBody>
          <a:bodyPr/>
          <a:lstStyle/>
          <a:p>
            <a:fld id="{8FA56E65-A07E-48B9-8B4E-549A3267AAAD}" type="slidenum">
              <a:rPr lang="ar-SA" smtClean="0"/>
              <a:pPr/>
              <a:t>14</a:t>
            </a:fld>
            <a:endParaRPr lang="en-US" smtClean="0"/>
          </a:p>
        </p:txBody>
      </p:sp>
      <p:sp>
        <p:nvSpPr>
          <p:cNvPr id="521219" name="Rectangle 3"/>
          <p:cNvSpPr>
            <a:spLocks noGrp="1" noChangeArrowheads="1"/>
          </p:cNvSpPr>
          <p:nvPr>
            <p:ph type="body" idx="1"/>
          </p:nvPr>
        </p:nvSpPr>
        <p:spPr>
          <a:xfrm>
            <a:off x="925513" y="1270000"/>
            <a:ext cx="4256087" cy="334963"/>
          </a:xfrm>
          <a:solidFill>
            <a:schemeClr val="accent2"/>
          </a:solidFill>
          <a:ln>
            <a:solidFill>
              <a:schemeClr val="tx2"/>
            </a:solidFill>
          </a:ln>
          <a:effectLst>
            <a:outerShdw dist="107763" dir="18900000" algn="ctr" rotWithShape="0">
              <a:schemeClr val="bg2">
                <a:alpha val="50000"/>
              </a:schemeClr>
            </a:outerShdw>
          </a:effectLst>
        </p:spPr>
        <p:txBody>
          <a:bodyPr/>
          <a:lstStyle/>
          <a:p>
            <a:pPr marL="304800" indent="-304800" algn="just">
              <a:lnSpc>
                <a:spcPct val="120000"/>
              </a:lnSpc>
              <a:buClr>
                <a:srgbClr val="CC3300"/>
              </a:buClr>
              <a:buFontTx/>
              <a:buNone/>
              <a:defRPr/>
            </a:pPr>
            <a:r>
              <a:rPr lang="de-DE" sz="2000" b="1" dirty="0" smtClean="0">
                <a:solidFill>
                  <a:schemeClr val="bg1"/>
                </a:solidFill>
              </a:rPr>
              <a:t>Case Study: Install a new machine</a:t>
            </a:r>
          </a:p>
        </p:txBody>
      </p:sp>
      <p:graphicFrame>
        <p:nvGraphicFramePr>
          <p:cNvPr id="6" name="Table 5"/>
          <p:cNvGraphicFramePr>
            <a:graphicFrameLocks noGrp="1"/>
          </p:cNvGraphicFramePr>
          <p:nvPr/>
        </p:nvGraphicFramePr>
        <p:xfrm>
          <a:off x="990600" y="2057400"/>
          <a:ext cx="7772400" cy="3114040"/>
        </p:xfrm>
        <a:graphic>
          <a:graphicData uri="http://schemas.openxmlformats.org/drawingml/2006/table">
            <a:tbl>
              <a:tblPr firstRow="1" bandRow="1">
                <a:tableStyleId>{073A0DAA-6AF3-43AB-8588-CEC1D06C72B9}</a:tableStyleId>
              </a:tblPr>
              <a:tblGrid>
                <a:gridCol w="838200"/>
                <a:gridCol w="4191000"/>
                <a:gridCol w="1066800"/>
                <a:gridCol w="685800"/>
                <a:gridCol w="990600"/>
              </a:tblGrid>
              <a:tr h="370840">
                <a:tc>
                  <a:txBody>
                    <a:bodyPr/>
                    <a:lstStyle/>
                    <a:p>
                      <a:pPr algn="ctr"/>
                      <a:r>
                        <a:rPr lang="en-US" sz="1400" dirty="0" smtClean="0"/>
                        <a:t>Activity Code</a:t>
                      </a:r>
                      <a:endParaRPr lang="en-US" sz="1400" dirty="0"/>
                    </a:p>
                  </a:txBody>
                  <a:tcPr/>
                </a:tc>
                <a:tc>
                  <a:txBody>
                    <a:bodyPr/>
                    <a:lstStyle/>
                    <a:p>
                      <a:pPr algn="ctr"/>
                      <a:r>
                        <a:rPr lang="en-US" sz="1400" dirty="0" smtClean="0"/>
                        <a:t>Activity Description</a:t>
                      </a:r>
                      <a:endParaRPr lang="en-US" sz="1400" dirty="0"/>
                    </a:p>
                  </a:txBody>
                  <a:tcPr/>
                </a:tc>
                <a:tc>
                  <a:txBody>
                    <a:bodyPr/>
                    <a:lstStyle/>
                    <a:p>
                      <a:pPr algn="ctr"/>
                      <a:r>
                        <a:rPr lang="en-US" sz="1400" dirty="0" smtClean="0"/>
                        <a:t>Depends on</a:t>
                      </a:r>
                      <a:endParaRPr lang="en-US" sz="1400" dirty="0"/>
                    </a:p>
                  </a:txBody>
                  <a:tcPr/>
                </a:tc>
                <a:tc>
                  <a:txBody>
                    <a:bodyPr/>
                    <a:lstStyle/>
                    <a:p>
                      <a:pPr algn="ctr"/>
                      <a:r>
                        <a:rPr lang="en-US" sz="1400" dirty="0" smtClean="0"/>
                        <a:t>Level</a:t>
                      </a:r>
                      <a:endParaRPr lang="en-US" sz="1400" dirty="0"/>
                    </a:p>
                  </a:txBody>
                  <a:tcPr/>
                </a:tc>
                <a:tc>
                  <a:txBody>
                    <a:bodyPr/>
                    <a:lstStyle/>
                    <a:p>
                      <a:pPr algn="ctr"/>
                      <a:r>
                        <a:rPr lang="en-US" sz="1400" dirty="0" smtClean="0"/>
                        <a:t>Duration</a:t>
                      </a:r>
                    </a:p>
                    <a:p>
                      <a:pPr algn="ctr"/>
                      <a:r>
                        <a:rPr lang="en-US" sz="1400" dirty="0" smtClean="0"/>
                        <a:t>(day)</a:t>
                      </a:r>
                      <a:endParaRPr lang="en-US" sz="1400" dirty="0"/>
                    </a:p>
                  </a:txBody>
                  <a:tcPr/>
                </a:tc>
              </a:tr>
              <a:tr h="370840">
                <a:tc>
                  <a:txBody>
                    <a:bodyPr/>
                    <a:lstStyle/>
                    <a:p>
                      <a:pPr algn="ctr"/>
                      <a:r>
                        <a:rPr lang="en-US" sz="1600" dirty="0" smtClean="0"/>
                        <a:t>100</a:t>
                      </a:r>
                      <a:endParaRPr lang="en-US" sz="1600" dirty="0"/>
                    </a:p>
                  </a:txBody>
                  <a:tcPr/>
                </a:tc>
                <a:tc>
                  <a:txBody>
                    <a:bodyPr/>
                    <a:lstStyle/>
                    <a:p>
                      <a:r>
                        <a:rPr lang="en-US" sz="1600" dirty="0" smtClean="0"/>
                        <a:t>Inspect the machine after installation</a:t>
                      </a:r>
                      <a:endParaRPr lang="en-US" sz="1600" dirty="0"/>
                    </a:p>
                  </a:txBody>
                  <a:tcPr/>
                </a:tc>
                <a:tc>
                  <a:txBody>
                    <a:bodyPr/>
                    <a:lstStyle/>
                    <a:p>
                      <a:pPr algn="ctr"/>
                      <a:r>
                        <a:rPr lang="en-US" sz="1600" dirty="0" smtClean="0"/>
                        <a:t>300</a:t>
                      </a:r>
                      <a:endParaRPr lang="en-US" sz="1600" dirty="0"/>
                    </a:p>
                  </a:txBody>
                  <a:tcPr/>
                </a:tc>
                <a:tc>
                  <a:txBody>
                    <a:bodyPr/>
                    <a:lstStyle/>
                    <a:p>
                      <a:pPr algn="ctr"/>
                      <a:r>
                        <a:rPr lang="en-US" sz="1600" dirty="0" smtClean="0"/>
                        <a:t>4</a:t>
                      </a:r>
                      <a:endParaRPr lang="en-US" sz="1600" dirty="0"/>
                    </a:p>
                  </a:txBody>
                  <a:tcPr/>
                </a:tc>
                <a:tc>
                  <a:txBody>
                    <a:bodyPr/>
                    <a:lstStyle/>
                    <a:p>
                      <a:pPr algn="ctr"/>
                      <a:r>
                        <a:rPr lang="en-US" sz="1600" dirty="0" smtClean="0"/>
                        <a:t>1</a:t>
                      </a:r>
                      <a:endParaRPr lang="en-US" sz="1600" dirty="0"/>
                    </a:p>
                  </a:txBody>
                  <a:tcPr/>
                </a:tc>
              </a:tr>
              <a:tr h="370840">
                <a:tc>
                  <a:txBody>
                    <a:bodyPr/>
                    <a:lstStyle/>
                    <a:p>
                      <a:pPr algn="ctr"/>
                      <a:r>
                        <a:rPr lang="en-US" sz="1600" dirty="0" smtClean="0"/>
                        <a:t>200</a:t>
                      </a:r>
                      <a:endParaRPr lang="en-US" sz="1600" dirty="0"/>
                    </a:p>
                  </a:txBody>
                  <a:tcPr/>
                </a:tc>
                <a:tc>
                  <a:txBody>
                    <a:bodyPr/>
                    <a:lstStyle/>
                    <a:p>
                      <a:r>
                        <a:rPr lang="en-US" sz="1600" dirty="0" smtClean="0"/>
                        <a:t>Hire the operator</a:t>
                      </a:r>
                      <a:endParaRPr lang="en-US" sz="1600" dirty="0"/>
                    </a:p>
                  </a:txBody>
                  <a:tcPr/>
                </a:tc>
                <a:tc>
                  <a:txBody>
                    <a:bodyPr/>
                    <a:lstStyle/>
                    <a:p>
                      <a:pPr algn="ctr"/>
                      <a:r>
                        <a:rPr lang="en-US" sz="1600" dirty="0" smtClean="0"/>
                        <a:t>None</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25</a:t>
                      </a:r>
                      <a:endParaRPr lang="en-US" sz="1600" dirty="0"/>
                    </a:p>
                  </a:txBody>
                  <a:tcPr/>
                </a:tc>
              </a:tr>
              <a:tr h="370840">
                <a:tc>
                  <a:txBody>
                    <a:bodyPr/>
                    <a:lstStyle/>
                    <a:p>
                      <a:pPr algn="ctr"/>
                      <a:r>
                        <a:rPr lang="en-US" sz="1600" dirty="0" smtClean="0"/>
                        <a:t>300</a:t>
                      </a:r>
                      <a:endParaRPr lang="en-US" sz="1600" dirty="0"/>
                    </a:p>
                  </a:txBody>
                  <a:tcPr/>
                </a:tc>
                <a:tc>
                  <a:txBody>
                    <a:bodyPr/>
                    <a:lstStyle/>
                    <a:p>
                      <a:r>
                        <a:rPr lang="en-US" sz="1600" dirty="0" smtClean="0"/>
                        <a:t>Install the new machine</a:t>
                      </a:r>
                      <a:endParaRPr lang="en-US" sz="1600" dirty="0"/>
                    </a:p>
                  </a:txBody>
                  <a:tcPr/>
                </a:tc>
                <a:tc>
                  <a:txBody>
                    <a:bodyPr/>
                    <a:lstStyle/>
                    <a:p>
                      <a:pPr algn="ctr"/>
                      <a:r>
                        <a:rPr lang="en-US" sz="1600" dirty="0" smtClean="0"/>
                        <a:t>500, 400</a:t>
                      </a:r>
                      <a:endParaRPr lang="en-US" sz="1600" dirty="0"/>
                    </a:p>
                  </a:txBody>
                  <a:tcPr/>
                </a:tc>
                <a:tc>
                  <a:txBody>
                    <a:bodyPr/>
                    <a:lstStyle/>
                    <a:p>
                      <a:pPr algn="ctr"/>
                      <a:r>
                        <a:rPr lang="en-US" sz="1600" dirty="0" smtClean="0"/>
                        <a:t>3</a:t>
                      </a:r>
                      <a:endParaRPr lang="en-US" sz="1600" dirty="0"/>
                    </a:p>
                  </a:txBody>
                  <a:tcPr/>
                </a:tc>
                <a:tc>
                  <a:txBody>
                    <a:bodyPr/>
                    <a:lstStyle/>
                    <a:p>
                      <a:pPr algn="ctr"/>
                      <a:r>
                        <a:rPr lang="en-US" sz="1600" dirty="0" smtClean="0"/>
                        <a:t>2</a:t>
                      </a:r>
                      <a:endParaRPr lang="en-US" sz="1600" dirty="0"/>
                    </a:p>
                  </a:txBody>
                  <a:tcPr/>
                </a:tc>
              </a:tr>
              <a:tr h="370840">
                <a:tc>
                  <a:txBody>
                    <a:bodyPr/>
                    <a:lstStyle/>
                    <a:p>
                      <a:pPr algn="ctr"/>
                      <a:r>
                        <a:rPr lang="en-US" sz="1600" dirty="0" smtClean="0"/>
                        <a:t>400</a:t>
                      </a:r>
                      <a:endParaRPr lang="en-US" sz="1600" dirty="0"/>
                    </a:p>
                  </a:txBody>
                  <a:tcPr/>
                </a:tc>
                <a:tc>
                  <a:txBody>
                    <a:bodyPr/>
                    <a:lstStyle/>
                    <a:p>
                      <a:r>
                        <a:rPr lang="en-US" sz="1600" dirty="0" smtClean="0"/>
                        <a:t>Inspect and store the machine after delivery</a:t>
                      </a:r>
                      <a:endParaRPr lang="en-US" sz="1600" dirty="0"/>
                    </a:p>
                  </a:txBody>
                  <a:tcPr/>
                </a:tc>
                <a:tc>
                  <a:txBody>
                    <a:bodyPr/>
                    <a:lstStyle/>
                    <a:p>
                      <a:pPr algn="ctr"/>
                      <a:r>
                        <a:rPr lang="en-US" sz="1600" dirty="0" smtClean="0"/>
                        <a:t>700</a:t>
                      </a:r>
                      <a:endParaRPr lang="en-US" sz="1600" dirty="0"/>
                    </a:p>
                  </a:txBody>
                  <a:tcPr/>
                </a:tc>
                <a:tc>
                  <a:txBody>
                    <a:bodyPr/>
                    <a:lstStyle/>
                    <a:p>
                      <a:pPr algn="ctr"/>
                      <a:r>
                        <a:rPr lang="en-US" sz="1600" dirty="0" smtClean="0"/>
                        <a:t>2</a:t>
                      </a:r>
                      <a:endParaRPr lang="en-US" sz="1600" dirty="0"/>
                    </a:p>
                  </a:txBody>
                  <a:tcPr/>
                </a:tc>
                <a:tc>
                  <a:txBody>
                    <a:bodyPr/>
                    <a:lstStyle/>
                    <a:p>
                      <a:pPr algn="ctr"/>
                      <a:r>
                        <a:rPr lang="en-US" sz="1600" dirty="0" smtClean="0"/>
                        <a:t>1</a:t>
                      </a:r>
                      <a:endParaRPr lang="en-US" sz="1600" dirty="0"/>
                    </a:p>
                  </a:txBody>
                  <a:tcPr/>
                </a:tc>
              </a:tr>
              <a:tr h="370840">
                <a:tc>
                  <a:txBody>
                    <a:bodyPr/>
                    <a:lstStyle/>
                    <a:p>
                      <a:pPr algn="ctr"/>
                      <a:r>
                        <a:rPr lang="en-US" sz="1600" dirty="0" smtClean="0"/>
                        <a:t>500</a:t>
                      </a:r>
                      <a:endParaRPr lang="en-US" sz="1600" dirty="0"/>
                    </a:p>
                  </a:txBody>
                  <a:tcPr/>
                </a:tc>
                <a:tc>
                  <a:txBody>
                    <a:bodyPr/>
                    <a:lstStyle/>
                    <a:p>
                      <a:r>
                        <a:rPr lang="en-US" sz="1600" dirty="0" smtClean="0"/>
                        <a:t>Hire labor</a:t>
                      </a:r>
                      <a:r>
                        <a:rPr lang="en-US" sz="1600" baseline="0" dirty="0" smtClean="0"/>
                        <a:t> to install the new machine</a:t>
                      </a:r>
                      <a:endParaRPr lang="en-US" sz="1600" dirty="0"/>
                    </a:p>
                  </a:txBody>
                  <a:tcPr/>
                </a:tc>
                <a:tc>
                  <a:txBody>
                    <a:bodyPr/>
                    <a:lstStyle/>
                    <a:p>
                      <a:pPr algn="ctr"/>
                      <a:r>
                        <a:rPr lang="en-US" sz="1600" dirty="0" smtClean="0"/>
                        <a:t>None</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20</a:t>
                      </a:r>
                      <a:endParaRPr lang="en-US" sz="1600" dirty="0"/>
                    </a:p>
                  </a:txBody>
                  <a:tcPr/>
                </a:tc>
              </a:tr>
              <a:tr h="370840">
                <a:tc>
                  <a:txBody>
                    <a:bodyPr/>
                    <a:lstStyle/>
                    <a:p>
                      <a:pPr algn="ctr"/>
                      <a:r>
                        <a:rPr lang="en-US" sz="1600" dirty="0" smtClean="0"/>
                        <a:t>600</a:t>
                      </a:r>
                      <a:endParaRPr lang="en-US" sz="1600" dirty="0"/>
                    </a:p>
                  </a:txBody>
                  <a:tcPr/>
                </a:tc>
                <a:tc>
                  <a:txBody>
                    <a:bodyPr/>
                    <a:lstStyle/>
                    <a:p>
                      <a:r>
                        <a:rPr lang="en-US" sz="1600" dirty="0" smtClean="0"/>
                        <a:t>Train the operator</a:t>
                      </a:r>
                      <a:endParaRPr lang="en-US" sz="1600" dirty="0"/>
                    </a:p>
                  </a:txBody>
                  <a:tcPr/>
                </a:tc>
                <a:tc>
                  <a:txBody>
                    <a:bodyPr/>
                    <a:lstStyle/>
                    <a:p>
                      <a:pPr algn="ctr"/>
                      <a:r>
                        <a:rPr lang="en-US" sz="1600" dirty="0" smtClean="0"/>
                        <a:t>200, 300</a:t>
                      </a:r>
                      <a:endParaRPr lang="en-US" sz="1600" dirty="0"/>
                    </a:p>
                  </a:txBody>
                  <a:tcPr/>
                </a:tc>
                <a:tc>
                  <a:txBody>
                    <a:bodyPr/>
                    <a:lstStyle/>
                    <a:p>
                      <a:pPr algn="ctr"/>
                      <a:r>
                        <a:rPr lang="en-US" sz="1600" dirty="0" smtClean="0"/>
                        <a:t>4</a:t>
                      </a:r>
                      <a:endParaRPr lang="en-US" sz="1600" dirty="0"/>
                    </a:p>
                  </a:txBody>
                  <a:tcPr/>
                </a:tc>
                <a:tc>
                  <a:txBody>
                    <a:bodyPr/>
                    <a:lstStyle/>
                    <a:p>
                      <a:pPr algn="ctr"/>
                      <a:r>
                        <a:rPr lang="en-US" sz="1600" dirty="0" smtClean="0"/>
                        <a:t>3</a:t>
                      </a:r>
                      <a:endParaRPr lang="en-US" sz="1600" dirty="0"/>
                    </a:p>
                  </a:txBody>
                  <a:tcPr/>
                </a:tc>
              </a:tr>
              <a:tr h="370840">
                <a:tc>
                  <a:txBody>
                    <a:bodyPr/>
                    <a:lstStyle/>
                    <a:p>
                      <a:pPr algn="ctr"/>
                      <a:r>
                        <a:rPr lang="en-US" sz="1600" dirty="0" smtClean="0"/>
                        <a:t>700</a:t>
                      </a:r>
                      <a:endParaRPr lang="en-US" sz="1600" dirty="0"/>
                    </a:p>
                  </a:txBody>
                  <a:tcPr/>
                </a:tc>
                <a:tc>
                  <a:txBody>
                    <a:bodyPr/>
                    <a:lstStyle/>
                    <a:p>
                      <a:r>
                        <a:rPr lang="en-US" sz="1600" dirty="0" smtClean="0"/>
                        <a:t>Order and deliver the new</a:t>
                      </a:r>
                      <a:r>
                        <a:rPr lang="en-US" sz="1600" baseline="0" dirty="0" smtClean="0"/>
                        <a:t> machine</a:t>
                      </a:r>
                      <a:endParaRPr lang="en-US" sz="1600" dirty="0"/>
                    </a:p>
                  </a:txBody>
                  <a:tcPr/>
                </a:tc>
                <a:tc>
                  <a:txBody>
                    <a:bodyPr/>
                    <a:lstStyle/>
                    <a:p>
                      <a:pPr algn="ctr"/>
                      <a:r>
                        <a:rPr lang="en-US" sz="1600" dirty="0" smtClean="0"/>
                        <a:t>None</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30</a:t>
                      </a:r>
                      <a:endParaRPr lang="en-US" sz="1600" dirty="0"/>
                    </a:p>
                  </a:txBody>
                  <a:tcPr/>
                </a:tc>
              </a:tr>
            </a:tbl>
          </a:graphicData>
        </a:graphic>
      </p:graphicFrame>
      <p:sp>
        <p:nvSpPr>
          <p:cNvPr id="8" name="Rectangle 2"/>
          <p:cNvSpPr>
            <a:spLocks noGrp="1" noChangeArrowheads="1"/>
          </p:cNvSpPr>
          <p:nvPr>
            <p:ph type="title"/>
          </p:nvPr>
        </p:nvSpPr>
        <p:spPr>
          <a:xfrm>
            <a:off x="623888" y="322263"/>
            <a:ext cx="5624512" cy="515937"/>
          </a:xfrm>
          <a:solidFill>
            <a:schemeClr val="bg1"/>
          </a:solidFill>
          <a:ln>
            <a:solidFill>
              <a:schemeClr val="tx2"/>
            </a:solidFill>
          </a:ln>
        </p:spPr>
        <p:txBody>
          <a:bodyPr/>
          <a:lstStyle/>
          <a:p>
            <a:pPr>
              <a:buClr>
                <a:srgbClr val="CC3300"/>
              </a:buClr>
              <a:defRPr/>
            </a:pPr>
            <a:r>
              <a:rPr lang="en-US" sz="2800" dirty="0" smtClean="0">
                <a:solidFill>
                  <a:srgbClr val="CC3300"/>
                </a:solidFill>
                <a:effectLst>
                  <a:outerShdw blurRad="38100" dist="38100" dir="2700000" algn="tl">
                    <a:srgbClr val="C0C0C0"/>
                  </a:outerShdw>
                </a:effectLst>
              </a:rPr>
              <a:t>Estimate the activity duration</a:t>
            </a:r>
            <a:endParaRPr lang="de-DE" sz="2800" smtClean="0">
              <a:solidFill>
                <a:srgbClr val="CC3300"/>
              </a:solidFill>
              <a:effectLst>
                <a:outerShdw blurRad="38100" dist="38100" dir="2700000" algn="tl">
                  <a:srgbClr val="C0C0C0"/>
                </a:outerShdw>
              </a:effectLst>
            </a:endParaRP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p:spPr>
        <p:txBody>
          <a:bodyPr/>
          <a:lstStyle/>
          <a:p>
            <a:fld id="{84D60125-9100-4A6F-82AA-26F0CFF5A3B4}" type="datetime8">
              <a:rPr lang="en-US" smtClean="0"/>
              <a:pPr/>
              <a:t>2/14/2017 11:57 AM</a:t>
            </a:fld>
            <a:endParaRPr lang="en-US" smtClean="0"/>
          </a:p>
        </p:txBody>
      </p:sp>
      <p:sp>
        <p:nvSpPr>
          <p:cNvPr id="28675" name="Slide Number Placeholder 4"/>
          <p:cNvSpPr>
            <a:spLocks noGrp="1"/>
          </p:cNvSpPr>
          <p:nvPr>
            <p:ph type="sldNum" sz="quarter" idx="11"/>
          </p:nvPr>
        </p:nvSpPr>
        <p:spPr>
          <a:noFill/>
        </p:spPr>
        <p:txBody>
          <a:bodyPr/>
          <a:lstStyle/>
          <a:p>
            <a:fld id="{56CE1382-3B76-4877-A58F-9EAE2E59A21D}" type="slidenum">
              <a:rPr lang="ar-SA" smtClean="0"/>
              <a:pPr/>
              <a:t>15</a:t>
            </a:fld>
            <a:endParaRPr lang="en-US" smtClean="0"/>
          </a:p>
        </p:txBody>
      </p:sp>
      <p:sp>
        <p:nvSpPr>
          <p:cNvPr id="522242" name="Rectangle 2"/>
          <p:cNvSpPr>
            <a:spLocks noGrp="1" noChangeArrowheads="1"/>
          </p:cNvSpPr>
          <p:nvPr>
            <p:ph type="title"/>
          </p:nvPr>
        </p:nvSpPr>
        <p:spPr>
          <a:xfrm>
            <a:off x="623888" y="322263"/>
            <a:ext cx="5624512" cy="515937"/>
          </a:xfrm>
          <a:solidFill>
            <a:schemeClr val="bg1"/>
          </a:solidFill>
          <a:ln>
            <a:solidFill>
              <a:schemeClr val="tx2"/>
            </a:solidFill>
          </a:ln>
        </p:spPr>
        <p:txBody>
          <a:bodyPr/>
          <a:lstStyle/>
          <a:p>
            <a:pPr>
              <a:buClr>
                <a:srgbClr val="CC3300"/>
              </a:buClr>
              <a:defRPr/>
            </a:pPr>
            <a:r>
              <a:rPr lang="en-US" sz="2800" dirty="0" smtClean="0">
                <a:solidFill>
                  <a:srgbClr val="CC3300"/>
                </a:solidFill>
                <a:effectLst>
                  <a:outerShdw blurRad="38100" dist="38100" dir="2700000" algn="tl">
                    <a:srgbClr val="C0C0C0"/>
                  </a:outerShdw>
                </a:effectLst>
              </a:rPr>
              <a:t>Schedule the Project or Phase</a:t>
            </a:r>
            <a:endParaRPr lang="de-DE" sz="2800" dirty="0" smtClean="0">
              <a:solidFill>
                <a:srgbClr val="CC3300"/>
              </a:solidFill>
              <a:effectLst>
                <a:outerShdw blurRad="38100" dist="38100" dir="2700000" algn="tl">
                  <a:srgbClr val="C0C0C0"/>
                </a:outerShdw>
              </a:effectLst>
            </a:endParaRPr>
          </a:p>
        </p:txBody>
      </p:sp>
      <p:sp>
        <p:nvSpPr>
          <p:cNvPr id="522243" name="Rectangle 3"/>
          <p:cNvSpPr>
            <a:spLocks noGrp="1" noChangeArrowheads="1"/>
          </p:cNvSpPr>
          <p:nvPr>
            <p:ph type="body" idx="1"/>
          </p:nvPr>
        </p:nvSpPr>
        <p:spPr>
          <a:xfrm>
            <a:off x="925513" y="1358900"/>
            <a:ext cx="7685087" cy="4246563"/>
          </a:xfrm>
          <a:solidFill>
            <a:schemeClr val="bg1"/>
          </a:solidFill>
          <a:ln>
            <a:solidFill>
              <a:schemeClr val="tx1"/>
            </a:solidFill>
          </a:ln>
          <a:effectLst>
            <a:outerShdw dist="107763" dir="18900000" algn="ctr" rotWithShape="0">
              <a:schemeClr val="bg2">
                <a:alpha val="50000"/>
              </a:schemeClr>
            </a:outerShdw>
          </a:effectLst>
        </p:spPr>
        <p:txBody>
          <a:bodyPr/>
          <a:lstStyle/>
          <a:p>
            <a:pPr marL="457200" indent="-457200" algn="justLow">
              <a:lnSpc>
                <a:spcPct val="100000"/>
              </a:lnSpc>
              <a:buClr>
                <a:srgbClr val="CC3300"/>
              </a:buClr>
              <a:buSzPct val="100000"/>
              <a:buFont typeface="Wingdings" pitchFamily="2" charset="2"/>
              <a:buChar char="q"/>
              <a:defRPr/>
            </a:pPr>
            <a:r>
              <a:rPr lang="en-US" sz="2400" b="1" u="sng" dirty="0" smtClean="0">
                <a:effectLst>
                  <a:outerShdw blurRad="38100" dist="38100" dir="2700000" algn="tl">
                    <a:srgbClr val="000000">
                      <a:alpha val="43137"/>
                    </a:srgbClr>
                  </a:outerShdw>
                </a:effectLst>
              </a:rPr>
              <a:t>Scheduling</a:t>
            </a:r>
            <a:r>
              <a:rPr lang="en-US" sz="2400" dirty="0" smtClean="0"/>
              <a:t> is the determination of the project time and the timing of the activities comprising the project.</a:t>
            </a:r>
          </a:p>
          <a:p>
            <a:pPr marL="457200" indent="-457200" algn="justLow">
              <a:lnSpc>
                <a:spcPct val="100000"/>
              </a:lnSpc>
              <a:buClr>
                <a:srgbClr val="CC3300"/>
              </a:buClr>
              <a:buSzPct val="100000"/>
              <a:buFont typeface="Wingdings" pitchFamily="2" charset="2"/>
              <a:buChar char="q"/>
              <a:defRPr/>
            </a:pPr>
            <a:endParaRPr lang="en-US" sz="2400" dirty="0" smtClean="0"/>
          </a:p>
          <a:p>
            <a:pPr marL="457200" indent="-457200" algn="justLow">
              <a:lnSpc>
                <a:spcPct val="100000"/>
              </a:lnSpc>
              <a:buClr>
                <a:srgbClr val="CC3300"/>
              </a:buClr>
              <a:buSzPct val="100000"/>
              <a:buFont typeface="Wingdings" pitchFamily="2" charset="2"/>
              <a:buChar char="q"/>
              <a:defRPr/>
            </a:pPr>
            <a:r>
              <a:rPr lang="en-US" sz="2400" dirty="0" smtClean="0"/>
              <a:t>In scheduling we consider the questions of </a:t>
            </a:r>
          </a:p>
          <a:p>
            <a:pPr marL="836612" lvl="1" indent="-457200" algn="justLow">
              <a:lnSpc>
                <a:spcPct val="100000"/>
              </a:lnSpc>
              <a:buClr>
                <a:srgbClr val="CC3300"/>
              </a:buClr>
              <a:buSzPct val="100000"/>
              <a:defRPr/>
            </a:pPr>
            <a:r>
              <a:rPr lang="en-US" sz="2400" dirty="0" smtClean="0"/>
              <a:t>how long the project is expected to take and</a:t>
            </a:r>
          </a:p>
          <a:p>
            <a:pPr marL="836612" lvl="1" indent="-457200" algn="justLow">
              <a:lnSpc>
                <a:spcPct val="100000"/>
              </a:lnSpc>
              <a:buClr>
                <a:srgbClr val="CC3300"/>
              </a:buClr>
              <a:buSzPct val="100000"/>
              <a:defRPr/>
            </a:pPr>
            <a:r>
              <a:rPr lang="en-US" sz="2400" dirty="0" smtClean="0"/>
              <a:t>when each activity may be scheduled (started and ended)</a:t>
            </a:r>
          </a:p>
          <a:p>
            <a:pPr marL="836612" lvl="1" indent="-457200" algn="justLow">
              <a:lnSpc>
                <a:spcPct val="100000"/>
              </a:lnSpc>
              <a:buClr>
                <a:srgbClr val="CC3300"/>
              </a:buClr>
              <a:buSzPct val="100000"/>
              <a:defRPr/>
            </a:pPr>
            <a:endParaRPr lang="en-US" sz="2400" i="1" dirty="0" smtClean="0"/>
          </a:p>
          <a:p>
            <a:pPr marL="446088" lvl="1" indent="-446088" algn="justLow">
              <a:lnSpc>
                <a:spcPct val="100000"/>
              </a:lnSpc>
              <a:buClr>
                <a:srgbClr val="CC3300"/>
              </a:buClr>
              <a:buSzPct val="100000"/>
              <a:buFont typeface="Wingdings" pitchFamily="2" charset="2"/>
              <a:buChar char="q"/>
              <a:defRPr/>
            </a:pPr>
            <a:r>
              <a:rPr lang="en-US" sz="2400" dirty="0" smtClean="0">
                <a:ea typeface="+mn-ea"/>
                <a:cs typeface="+mn-cs"/>
              </a:rPr>
              <a:t>To schedule the project, the planner needs a </a:t>
            </a:r>
            <a:r>
              <a:rPr lang="en-US" sz="2400" b="1" u="sng" dirty="0" smtClean="0">
                <a:effectLst>
                  <a:outerShdw blurRad="38100" dist="38100" dir="2700000" algn="tl">
                    <a:srgbClr val="000000">
                      <a:alpha val="43137"/>
                    </a:srgbClr>
                  </a:outerShdw>
                </a:effectLst>
                <a:ea typeface="+mn-ea"/>
                <a:cs typeface="+mn-cs"/>
              </a:rPr>
              <a:t>Time Planning Technique</a:t>
            </a:r>
            <a:r>
              <a:rPr lang="en-US" sz="2400" i="1" dirty="0" smtClean="0"/>
              <a:t>.</a:t>
            </a:r>
            <a:endParaRPr lang="de-DE" sz="2400" i="1" dirty="0" smtClean="0"/>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p:spPr>
        <p:txBody>
          <a:bodyPr/>
          <a:lstStyle/>
          <a:p>
            <a:fld id="{F3872545-2D84-4736-959A-BC3E296165EA}" type="datetime8">
              <a:rPr lang="en-US" smtClean="0"/>
              <a:pPr/>
              <a:t>2/14/2017 11:57 AM</a:t>
            </a:fld>
            <a:endParaRPr lang="en-US" smtClean="0"/>
          </a:p>
        </p:txBody>
      </p:sp>
      <p:sp>
        <p:nvSpPr>
          <p:cNvPr id="29699" name="Slide Number Placeholder 4"/>
          <p:cNvSpPr>
            <a:spLocks noGrp="1"/>
          </p:cNvSpPr>
          <p:nvPr>
            <p:ph type="sldNum" sz="quarter" idx="11"/>
          </p:nvPr>
        </p:nvSpPr>
        <p:spPr>
          <a:noFill/>
        </p:spPr>
        <p:txBody>
          <a:bodyPr/>
          <a:lstStyle/>
          <a:p>
            <a:fld id="{1D169D75-B83F-48B5-BF63-0C8F919BA921}" type="slidenum">
              <a:rPr lang="ar-SA" smtClean="0"/>
              <a:pPr/>
              <a:t>16</a:t>
            </a:fld>
            <a:endParaRPr lang="en-US" smtClean="0"/>
          </a:p>
        </p:txBody>
      </p:sp>
      <p:sp>
        <p:nvSpPr>
          <p:cNvPr id="29700" name="Rectangle 2"/>
          <p:cNvSpPr>
            <a:spLocks noGrp="1" noChangeArrowheads="1"/>
          </p:cNvSpPr>
          <p:nvPr>
            <p:ph type="title"/>
          </p:nvPr>
        </p:nvSpPr>
        <p:spPr>
          <a:xfrm>
            <a:off x="623888" y="322263"/>
            <a:ext cx="5243512" cy="515937"/>
          </a:xfrm>
          <a:solidFill>
            <a:schemeClr val="bg1"/>
          </a:solidFill>
          <a:ln>
            <a:solidFill>
              <a:schemeClr val="tx2"/>
            </a:solidFill>
          </a:ln>
        </p:spPr>
        <p:txBody>
          <a:bodyPr/>
          <a:lstStyle/>
          <a:p>
            <a:pPr>
              <a:buClr>
                <a:srgbClr val="CC3300"/>
              </a:buClr>
            </a:pPr>
            <a:r>
              <a:rPr lang="en-US" sz="2800" smtClean="0">
                <a:solidFill>
                  <a:srgbClr val="CC3300"/>
                </a:solidFill>
              </a:rPr>
              <a:t>Time Planning Techniques</a:t>
            </a:r>
            <a:endParaRPr lang="de-DE" sz="2800" smtClean="0">
              <a:solidFill>
                <a:srgbClr val="CC3300"/>
              </a:solidFill>
            </a:endParaRPr>
          </a:p>
        </p:txBody>
      </p:sp>
      <p:sp>
        <p:nvSpPr>
          <p:cNvPr id="495619" name="Rectangle 3"/>
          <p:cNvSpPr>
            <a:spLocks noGrp="1" noChangeArrowheads="1"/>
          </p:cNvSpPr>
          <p:nvPr>
            <p:ph type="body" idx="1"/>
          </p:nvPr>
        </p:nvSpPr>
        <p:spPr>
          <a:xfrm>
            <a:off x="762000" y="1427163"/>
            <a:ext cx="8077200" cy="4135437"/>
          </a:xfrm>
          <a:solidFill>
            <a:schemeClr val="bg1"/>
          </a:solidFill>
          <a:ln>
            <a:solidFill>
              <a:schemeClr val="tx1"/>
            </a:solidFill>
          </a:ln>
          <a:effectLst>
            <a:outerShdw dist="107763" dir="18900000" algn="ctr" rotWithShape="0">
              <a:schemeClr val="bg2">
                <a:alpha val="50000"/>
              </a:schemeClr>
            </a:outerShdw>
          </a:effectLst>
        </p:spPr>
        <p:txBody>
          <a:bodyPr/>
          <a:lstStyle/>
          <a:p>
            <a:pPr algn="just">
              <a:lnSpc>
                <a:spcPct val="130000"/>
              </a:lnSpc>
              <a:buClr>
                <a:srgbClr val="CC3300"/>
              </a:buClr>
              <a:buFont typeface="Wingdings" pitchFamily="2" charset="2"/>
              <a:buChar char="Ø"/>
              <a:defRPr/>
            </a:pPr>
            <a:r>
              <a:rPr lang="en-US" sz="2400" dirty="0" smtClean="0">
                <a:cs typeface="Times New Roman" pitchFamily="18" charset="0"/>
              </a:rPr>
              <a:t>Practically every project is sufficiently complex that its breakdown and its inner relationships must be recorded on paper or other media, and not only in the head of the planner.</a:t>
            </a:r>
          </a:p>
          <a:p>
            <a:pPr algn="just">
              <a:lnSpc>
                <a:spcPct val="130000"/>
              </a:lnSpc>
              <a:buClr>
                <a:srgbClr val="CC3300"/>
              </a:buClr>
              <a:buFont typeface="Wingdings" pitchFamily="2" charset="2"/>
              <a:buNone/>
              <a:defRPr/>
            </a:pPr>
            <a:endParaRPr lang="en-US" sz="1000" dirty="0" smtClean="0">
              <a:cs typeface="Times New Roman" pitchFamily="18" charset="0"/>
            </a:endParaRPr>
          </a:p>
          <a:p>
            <a:pPr algn="just">
              <a:lnSpc>
                <a:spcPct val="130000"/>
              </a:lnSpc>
              <a:buClr>
                <a:srgbClr val="CC3300"/>
              </a:buClr>
              <a:buFont typeface="Wingdings" pitchFamily="2" charset="2"/>
              <a:buChar char="Ø"/>
              <a:defRPr/>
            </a:pPr>
            <a:r>
              <a:rPr lang="en-US" sz="2400" dirty="0" smtClean="0">
                <a:cs typeface="Times New Roman" pitchFamily="18" charset="0"/>
              </a:rPr>
              <a:t>Therefore as a plan is formulated some type of "</a:t>
            </a:r>
            <a:r>
              <a:rPr lang="en-US" sz="2400" b="1" dirty="0" smtClean="0">
                <a:effectLst>
                  <a:outerShdw blurRad="38100" dist="38100" dir="2700000" algn="tl">
                    <a:srgbClr val="C0C0C0"/>
                  </a:outerShdw>
                </a:effectLst>
                <a:cs typeface="Times New Roman" pitchFamily="18" charset="0"/>
              </a:rPr>
              <a:t>paper model</a:t>
            </a:r>
            <a:r>
              <a:rPr lang="en-US" sz="2400" dirty="0" smtClean="0">
                <a:cs typeface="Times New Roman" pitchFamily="18" charset="0"/>
              </a:rPr>
              <a:t>" of the project should be developed to communicate results of the plan to others and to serve as a basis for evaluating progress and controlling the work.</a:t>
            </a:r>
            <a:endParaRPr lang="de-DE" sz="2400" smtClean="0"/>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p:cNvSpPr>
            <a:spLocks noGrp="1"/>
          </p:cNvSpPr>
          <p:nvPr>
            <p:ph type="dt" sz="quarter" idx="10"/>
          </p:nvPr>
        </p:nvSpPr>
        <p:spPr>
          <a:noFill/>
        </p:spPr>
        <p:txBody>
          <a:bodyPr/>
          <a:lstStyle/>
          <a:p>
            <a:fld id="{C8CCF1CA-59FB-4B89-8C91-91FA45275B69}" type="datetime8">
              <a:rPr lang="en-US" smtClean="0"/>
              <a:pPr/>
              <a:t>2/14/2017 11:57 AM</a:t>
            </a:fld>
            <a:endParaRPr lang="en-US" smtClean="0"/>
          </a:p>
        </p:txBody>
      </p:sp>
      <p:sp>
        <p:nvSpPr>
          <p:cNvPr id="30723" name="Slide Number Placeholder 4"/>
          <p:cNvSpPr>
            <a:spLocks noGrp="1"/>
          </p:cNvSpPr>
          <p:nvPr>
            <p:ph type="sldNum" sz="quarter" idx="11"/>
          </p:nvPr>
        </p:nvSpPr>
        <p:spPr>
          <a:noFill/>
        </p:spPr>
        <p:txBody>
          <a:bodyPr/>
          <a:lstStyle/>
          <a:p>
            <a:fld id="{13B3DDFE-70AD-4B08-BAF7-2BE19055BEC9}" type="slidenum">
              <a:rPr lang="ar-SA" smtClean="0"/>
              <a:pPr/>
              <a:t>17</a:t>
            </a:fld>
            <a:endParaRPr lang="en-US" smtClean="0"/>
          </a:p>
        </p:txBody>
      </p:sp>
      <p:sp>
        <p:nvSpPr>
          <p:cNvPr id="497667" name="Rectangle 3"/>
          <p:cNvSpPr>
            <a:spLocks noGrp="1" noChangeArrowheads="1"/>
          </p:cNvSpPr>
          <p:nvPr>
            <p:ph type="body" idx="1"/>
          </p:nvPr>
        </p:nvSpPr>
        <p:spPr>
          <a:xfrm>
            <a:off x="1219200" y="1219200"/>
            <a:ext cx="7315200" cy="4681538"/>
          </a:xfrm>
          <a:solidFill>
            <a:schemeClr val="bg1"/>
          </a:solidFill>
          <a:ln>
            <a:solidFill>
              <a:schemeClr val="tx2"/>
            </a:solidFill>
          </a:ln>
          <a:effectLst>
            <a:outerShdw dist="107763" dir="18900000" algn="ctr" rotWithShape="0">
              <a:schemeClr val="bg2">
                <a:alpha val="50000"/>
              </a:schemeClr>
            </a:outerShdw>
          </a:effectLst>
        </p:spPr>
        <p:txBody>
          <a:bodyPr/>
          <a:lstStyle/>
          <a:p>
            <a:pPr marL="454025" indent="-454025" algn="just">
              <a:lnSpc>
                <a:spcPct val="140000"/>
              </a:lnSpc>
              <a:buClr>
                <a:srgbClr val="CC3300"/>
              </a:buClr>
              <a:buSzTx/>
              <a:buFont typeface="Wingdings" pitchFamily="2" charset="2"/>
              <a:buChar char="Ø"/>
              <a:defRPr/>
            </a:pPr>
            <a:r>
              <a:rPr lang="en-US" sz="2400" b="1" dirty="0" smtClean="0">
                <a:effectLst>
                  <a:outerShdw blurRad="38100" dist="38100" dir="2700000" algn="tl">
                    <a:srgbClr val="C0C0C0"/>
                  </a:outerShdw>
                </a:effectLst>
                <a:cs typeface="Arial" charset="0"/>
              </a:rPr>
              <a:t>Bar Charts and Linked Bar Charts;</a:t>
            </a:r>
          </a:p>
          <a:p>
            <a:pPr marL="454025" indent="-454025" algn="just">
              <a:lnSpc>
                <a:spcPct val="140000"/>
              </a:lnSpc>
              <a:buClr>
                <a:srgbClr val="CC3300"/>
              </a:buClr>
              <a:buSzTx/>
              <a:buFont typeface="Wingdings" pitchFamily="2" charset="2"/>
              <a:buChar char="Ø"/>
              <a:defRPr/>
            </a:pPr>
            <a:endParaRPr lang="en-US" sz="500" b="1" dirty="0" smtClean="0">
              <a:effectLst>
                <a:outerShdw blurRad="38100" dist="38100" dir="2700000" algn="tl">
                  <a:srgbClr val="C0C0C0"/>
                </a:outerShdw>
              </a:effectLst>
              <a:cs typeface="Arial" charset="0"/>
            </a:endParaRPr>
          </a:p>
          <a:p>
            <a:pPr marL="454025" indent="-454025" algn="just">
              <a:lnSpc>
                <a:spcPct val="140000"/>
              </a:lnSpc>
              <a:buClr>
                <a:srgbClr val="CC3300"/>
              </a:buClr>
              <a:buSzTx/>
              <a:buFont typeface="Wingdings" pitchFamily="2" charset="2"/>
              <a:buChar char="Ø"/>
              <a:defRPr/>
            </a:pPr>
            <a:r>
              <a:rPr lang="en-US" sz="2400" b="1" dirty="0" smtClean="0">
                <a:effectLst>
                  <a:outerShdw blurRad="38100" dist="38100" dir="2700000" algn="tl">
                    <a:srgbClr val="C0C0C0"/>
                  </a:outerShdw>
                </a:effectLst>
                <a:cs typeface="Arial" charset="0"/>
              </a:rPr>
              <a:t>Network Model (Analysis), either </a:t>
            </a:r>
          </a:p>
          <a:p>
            <a:pPr marL="822325" lvl="1" algn="just">
              <a:lnSpc>
                <a:spcPct val="140000"/>
              </a:lnSpc>
              <a:buClr>
                <a:schemeClr val="accent2"/>
              </a:buClr>
              <a:buSzTx/>
              <a:buFont typeface="Wingdings" pitchFamily="2" charset="2"/>
              <a:buChar char="§"/>
              <a:defRPr/>
            </a:pPr>
            <a:r>
              <a:rPr lang="en-US" sz="2400" b="1" dirty="0" smtClean="0">
                <a:effectLst>
                  <a:outerShdw blurRad="38100" dist="38100" dir="2700000" algn="tl">
                    <a:srgbClr val="C0C0C0"/>
                  </a:outerShdw>
                </a:effectLst>
                <a:cs typeface="Arial" charset="0"/>
              </a:rPr>
              <a:t>Activity on arrow, </a:t>
            </a:r>
          </a:p>
          <a:p>
            <a:pPr marL="822325" lvl="1" algn="just">
              <a:lnSpc>
                <a:spcPct val="140000"/>
              </a:lnSpc>
              <a:buClr>
                <a:schemeClr val="accent2"/>
              </a:buClr>
              <a:buSzTx/>
              <a:buFont typeface="Wingdings" pitchFamily="2" charset="2"/>
              <a:buChar char="§"/>
              <a:defRPr/>
            </a:pPr>
            <a:r>
              <a:rPr lang="en-US" sz="2400" b="1" dirty="0" smtClean="0">
                <a:effectLst>
                  <a:outerShdw blurRad="38100" dist="38100" dir="2700000" algn="tl">
                    <a:srgbClr val="C0C0C0"/>
                  </a:outerShdw>
                </a:effectLst>
                <a:cs typeface="Arial" charset="0"/>
              </a:rPr>
              <a:t>Activity on node,</a:t>
            </a:r>
          </a:p>
          <a:p>
            <a:pPr marL="822325" lvl="1" algn="just">
              <a:lnSpc>
                <a:spcPct val="140000"/>
              </a:lnSpc>
              <a:buClr>
                <a:schemeClr val="accent2"/>
              </a:buClr>
              <a:buSzTx/>
              <a:buFont typeface="Wingdings" pitchFamily="2" charset="2"/>
              <a:buChar char="§"/>
              <a:defRPr/>
            </a:pPr>
            <a:r>
              <a:rPr lang="en-US" sz="2400" b="1" dirty="0" smtClean="0">
                <a:effectLst>
                  <a:outerShdw blurRad="38100" dist="38100" dir="2700000" algn="tl">
                    <a:srgbClr val="C0C0C0"/>
                  </a:outerShdw>
                </a:effectLst>
                <a:cs typeface="Arial" charset="0"/>
              </a:rPr>
              <a:t>Precedence Diagram</a:t>
            </a:r>
          </a:p>
          <a:p>
            <a:pPr marL="454025" indent="-454025" algn="just">
              <a:lnSpc>
                <a:spcPct val="140000"/>
              </a:lnSpc>
              <a:buClr>
                <a:srgbClr val="CC3300"/>
              </a:buClr>
              <a:buSzTx/>
              <a:buFont typeface="Wingdings" pitchFamily="2" charset="2"/>
              <a:buChar char="Ø"/>
              <a:defRPr/>
            </a:pPr>
            <a:endParaRPr lang="en-US" sz="500" b="1" dirty="0" smtClean="0">
              <a:effectLst>
                <a:outerShdw blurRad="38100" dist="38100" dir="2700000" algn="tl">
                  <a:srgbClr val="C0C0C0"/>
                </a:outerShdw>
              </a:effectLst>
              <a:cs typeface="Arial" charset="0"/>
            </a:endParaRPr>
          </a:p>
          <a:p>
            <a:pPr marL="454025" indent="-454025" algn="just">
              <a:lnSpc>
                <a:spcPct val="140000"/>
              </a:lnSpc>
              <a:buClr>
                <a:srgbClr val="CC3300"/>
              </a:buClr>
              <a:buSzTx/>
              <a:buFont typeface="Wingdings" pitchFamily="2" charset="2"/>
              <a:buChar char="Ø"/>
              <a:defRPr/>
            </a:pPr>
            <a:r>
              <a:rPr lang="en-US" sz="2400" b="1" dirty="0" smtClean="0">
                <a:effectLst>
                  <a:outerShdw blurRad="38100" dist="38100" dir="2700000" algn="tl">
                    <a:srgbClr val="C0C0C0"/>
                  </a:outerShdw>
                </a:effectLst>
                <a:cs typeface="Arial" charset="0"/>
              </a:rPr>
              <a:t>Line of Balance;</a:t>
            </a:r>
          </a:p>
          <a:p>
            <a:pPr marL="454025" indent="-454025" algn="just">
              <a:lnSpc>
                <a:spcPct val="140000"/>
              </a:lnSpc>
              <a:buClr>
                <a:srgbClr val="CC3300"/>
              </a:buClr>
              <a:buSzTx/>
              <a:buFont typeface="Wingdings" pitchFamily="2" charset="2"/>
              <a:buChar char="Ø"/>
              <a:defRPr/>
            </a:pPr>
            <a:endParaRPr lang="en-US" sz="500" b="1" dirty="0" smtClean="0">
              <a:effectLst>
                <a:outerShdw blurRad="38100" dist="38100" dir="2700000" algn="tl">
                  <a:srgbClr val="C0C0C0"/>
                </a:outerShdw>
              </a:effectLst>
              <a:cs typeface="Arial" charset="0"/>
            </a:endParaRPr>
          </a:p>
          <a:p>
            <a:pPr marL="454025" indent="-454025" algn="just">
              <a:lnSpc>
                <a:spcPct val="140000"/>
              </a:lnSpc>
              <a:buClr>
                <a:srgbClr val="CC3300"/>
              </a:buClr>
              <a:buSzTx/>
              <a:buFont typeface="Wingdings" pitchFamily="2" charset="2"/>
              <a:buChar char="Ø"/>
              <a:defRPr/>
            </a:pPr>
            <a:r>
              <a:rPr lang="en-US" sz="2400" b="1" dirty="0" smtClean="0">
                <a:effectLst>
                  <a:outerShdw blurRad="38100" dist="38100" dir="2700000" algn="tl">
                    <a:srgbClr val="C0C0C0"/>
                  </a:outerShdw>
                </a:effectLst>
                <a:cs typeface="Arial" charset="0"/>
              </a:rPr>
              <a:t>Time-location Diagram.</a:t>
            </a:r>
            <a:endParaRPr lang="de-DE" sz="2400" b="1" dirty="0" smtClean="0">
              <a:effectLst>
                <a:outerShdw blurRad="38100" dist="38100" dir="2700000" algn="tl">
                  <a:srgbClr val="C0C0C0"/>
                </a:outerShdw>
              </a:effectLst>
              <a:cs typeface="Arial" charset="0"/>
            </a:endParaRPr>
          </a:p>
        </p:txBody>
      </p:sp>
      <p:sp>
        <p:nvSpPr>
          <p:cNvPr id="30725" name="Rectangle 5"/>
          <p:cNvSpPr>
            <a:spLocks noGrp="1" noChangeArrowheads="1"/>
          </p:cNvSpPr>
          <p:nvPr>
            <p:ph type="title"/>
          </p:nvPr>
        </p:nvSpPr>
        <p:spPr>
          <a:xfrm>
            <a:off x="685800" y="304800"/>
            <a:ext cx="5334000" cy="515938"/>
          </a:xfrm>
          <a:solidFill>
            <a:schemeClr val="bg1"/>
          </a:solidFill>
          <a:ln>
            <a:solidFill>
              <a:schemeClr val="tx2"/>
            </a:solidFill>
          </a:ln>
        </p:spPr>
        <p:txBody>
          <a:bodyPr/>
          <a:lstStyle/>
          <a:p>
            <a:pPr marL="346075" indent="-346075">
              <a:buClr>
                <a:srgbClr val="CC3300"/>
              </a:buClr>
            </a:pPr>
            <a:r>
              <a:rPr lang="en-US" sz="2800" smtClean="0">
                <a:solidFill>
                  <a:srgbClr val="CC3300"/>
                </a:solidFill>
              </a:rPr>
              <a:t>Time Planning Techniques</a:t>
            </a:r>
            <a:endParaRPr lang="de-DE" sz="2800" smtClean="0">
              <a:solidFill>
                <a:srgbClr val="CC3300"/>
              </a:solidFill>
            </a:endParaRP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a:noFill/>
        </p:spPr>
        <p:txBody>
          <a:bodyPr/>
          <a:lstStyle/>
          <a:p>
            <a:fld id="{3EEA0157-90AB-4470-AFC2-6499CDEBA8C3}" type="datetime8">
              <a:rPr lang="en-US" smtClean="0"/>
              <a:pPr/>
              <a:t>2/14/2017 11:57 AM</a:t>
            </a:fld>
            <a:endParaRPr lang="en-US" smtClean="0"/>
          </a:p>
        </p:txBody>
      </p:sp>
      <p:sp>
        <p:nvSpPr>
          <p:cNvPr id="31747" name="Slide Number Placeholder 4"/>
          <p:cNvSpPr>
            <a:spLocks noGrp="1"/>
          </p:cNvSpPr>
          <p:nvPr>
            <p:ph type="sldNum" sz="quarter" idx="11"/>
          </p:nvPr>
        </p:nvSpPr>
        <p:spPr>
          <a:noFill/>
        </p:spPr>
        <p:txBody>
          <a:bodyPr/>
          <a:lstStyle/>
          <a:p>
            <a:fld id="{DBCFDF0E-1CB8-4C13-A2DF-00201A41AFB3}" type="slidenum">
              <a:rPr lang="ar-SA" smtClean="0"/>
              <a:pPr/>
              <a:t>18</a:t>
            </a:fld>
            <a:endParaRPr lang="en-US" smtClean="0"/>
          </a:p>
        </p:txBody>
      </p:sp>
      <p:sp>
        <p:nvSpPr>
          <p:cNvPr id="498690" name="Rectangle 2"/>
          <p:cNvSpPr>
            <a:spLocks noGrp="1" noChangeArrowheads="1"/>
          </p:cNvSpPr>
          <p:nvPr>
            <p:ph type="title"/>
          </p:nvPr>
        </p:nvSpPr>
        <p:spPr>
          <a:xfrm>
            <a:off x="623888" y="322263"/>
            <a:ext cx="2957512" cy="515937"/>
          </a:xfrm>
          <a:solidFill>
            <a:schemeClr val="bg1"/>
          </a:solidFill>
          <a:ln>
            <a:solidFill>
              <a:schemeClr val="tx2"/>
            </a:solidFill>
          </a:ln>
        </p:spPr>
        <p:txBody>
          <a:bodyPr/>
          <a:lstStyle/>
          <a:p>
            <a:pPr>
              <a:buClr>
                <a:srgbClr val="CC3300"/>
              </a:buClr>
              <a:defRPr/>
            </a:pPr>
            <a:r>
              <a:rPr lang="en-US" sz="2800" dirty="0" smtClean="0">
                <a:solidFill>
                  <a:srgbClr val="CC3300"/>
                </a:solidFill>
                <a:effectLst>
                  <a:outerShdw blurRad="38100" dist="38100" dir="2700000" algn="tl">
                    <a:srgbClr val="C0C0C0"/>
                  </a:outerShdw>
                </a:effectLst>
                <a:cs typeface="Arial" charset="0"/>
              </a:rPr>
              <a:t>BAR CHART</a:t>
            </a:r>
            <a:endParaRPr lang="de-DE" sz="2800" smtClean="0">
              <a:solidFill>
                <a:srgbClr val="CC3300"/>
              </a:solidFill>
              <a:effectLst>
                <a:outerShdw blurRad="38100" dist="38100" dir="2700000" algn="tl">
                  <a:srgbClr val="C0C0C0"/>
                </a:outerShdw>
              </a:effectLst>
              <a:cs typeface="Arial" charset="0"/>
            </a:endParaRPr>
          </a:p>
        </p:txBody>
      </p:sp>
      <p:sp>
        <p:nvSpPr>
          <p:cNvPr id="498691" name="Rectangle 3"/>
          <p:cNvSpPr>
            <a:spLocks noGrp="1" noChangeArrowheads="1"/>
          </p:cNvSpPr>
          <p:nvPr>
            <p:ph type="body" idx="1"/>
          </p:nvPr>
        </p:nvSpPr>
        <p:spPr>
          <a:xfrm>
            <a:off x="1154113" y="1295400"/>
            <a:ext cx="7456487" cy="4419600"/>
          </a:xfrm>
          <a:solidFill>
            <a:schemeClr val="bg1"/>
          </a:solidFill>
          <a:ln w="12700">
            <a:solidFill>
              <a:schemeClr val="tx1"/>
            </a:solidFill>
          </a:ln>
          <a:effectLst>
            <a:outerShdw dist="107763" dir="18900000" algn="ctr" rotWithShape="0">
              <a:schemeClr val="bg2">
                <a:alpha val="50000"/>
              </a:schemeClr>
            </a:outerShdw>
          </a:effectLst>
        </p:spPr>
        <p:txBody>
          <a:bodyPr/>
          <a:lstStyle/>
          <a:p>
            <a:pPr algn="just" eaLnBrk="1" hangingPunct="1">
              <a:lnSpc>
                <a:spcPct val="140000"/>
              </a:lnSpc>
              <a:spcBef>
                <a:spcPct val="20000"/>
              </a:spcBef>
              <a:buClr>
                <a:srgbClr val="CC3300"/>
              </a:buClr>
              <a:buSzTx/>
              <a:buFont typeface="Wingdings" pitchFamily="2" charset="2"/>
              <a:buChar char="Ø"/>
              <a:defRPr/>
            </a:pPr>
            <a:r>
              <a:rPr lang="en-US" sz="2400" dirty="0" smtClean="0">
                <a:cs typeface="Arial" charset="0"/>
              </a:rPr>
              <a:t>During World War 1, Henry </a:t>
            </a:r>
            <a:r>
              <a:rPr lang="en-US" sz="2400" b="1" u="sng" dirty="0" smtClean="0">
                <a:effectLst>
                  <a:outerShdw blurRad="38100" dist="38100" dir="2700000" algn="tl">
                    <a:srgbClr val="C0C0C0"/>
                  </a:outerShdw>
                </a:effectLst>
                <a:cs typeface="Arial" charset="0"/>
              </a:rPr>
              <a:t>Gantt</a:t>
            </a:r>
            <a:r>
              <a:rPr lang="en-US" sz="2400" dirty="0" smtClean="0">
                <a:cs typeface="Arial" charset="0"/>
              </a:rPr>
              <a:t> developed the Bar chart planning technique.</a:t>
            </a:r>
          </a:p>
          <a:p>
            <a:pPr algn="just" eaLnBrk="1" hangingPunct="1">
              <a:lnSpc>
                <a:spcPct val="140000"/>
              </a:lnSpc>
              <a:spcBef>
                <a:spcPct val="20000"/>
              </a:spcBef>
              <a:buClr>
                <a:srgbClr val="CC3300"/>
              </a:buClr>
              <a:buSzTx/>
              <a:buFont typeface="Wingdings" pitchFamily="2" charset="2"/>
              <a:buNone/>
              <a:defRPr/>
            </a:pPr>
            <a:endParaRPr lang="en-US" sz="1400" dirty="0" smtClean="0">
              <a:cs typeface="Arial" charset="0"/>
            </a:endParaRPr>
          </a:p>
          <a:p>
            <a:pPr algn="just" eaLnBrk="1" hangingPunct="1">
              <a:lnSpc>
                <a:spcPct val="140000"/>
              </a:lnSpc>
              <a:spcBef>
                <a:spcPct val="20000"/>
              </a:spcBef>
              <a:buClr>
                <a:srgbClr val="CC3300"/>
              </a:buClr>
              <a:buSzTx/>
              <a:buFont typeface="Wingdings" pitchFamily="2" charset="2"/>
              <a:buChar char="Ø"/>
              <a:defRPr/>
            </a:pPr>
            <a:r>
              <a:rPr lang="en-US" sz="2400" dirty="0" smtClean="0">
                <a:cs typeface="Arial" charset="0"/>
              </a:rPr>
              <a:t>A bar chart graphically describes a project consisting of well-defined activities, the completion of which marks its end.</a:t>
            </a:r>
          </a:p>
          <a:p>
            <a:pPr algn="just" eaLnBrk="1" hangingPunct="1">
              <a:lnSpc>
                <a:spcPct val="140000"/>
              </a:lnSpc>
              <a:spcBef>
                <a:spcPct val="20000"/>
              </a:spcBef>
              <a:buClr>
                <a:srgbClr val="CC3300"/>
              </a:buClr>
              <a:buSzTx/>
              <a:buFont typeface="Wingdings" pitchFamily="2" charset="2"/>
              <a:buNone/>
              <a:defRPr/>
            </a:pPr>
            <a:endParaRPr lang="en-US" sz="1400" dirty="0" smtClean="0">
              <a:cs typeface="Arial" charset="0"/>
            </a:endParaRPr>
          </a:p>
          <a:p>
            <a:pPr algn="just" eaLnBrk="1" hangingPunct="1">
              <a:lnSpc>
                <a:spcPct val="140000"/>
              </a:lnSpc>
              <a:spcBef>
                <a:spcPct val="20000"/>
              </a:spcBef>
              <a:buClr>
                <a:srgbClr val="CC3300"/>
              </a:buClr>
              <a:buSzTx/>
              <a:buFont typeface="Wingdings" pitchFamily="2" charset="2"/>
              <a:buChar char="Ø"/>
              <a:defRPr/>
            </a:pPr>
            <a:r>
              <a:rPr lang="en-US" sz="2400" dirty="0" smtClean="0">
                <a:cs typeface="Arial" charset="0"/>
              </a:rPr>
              <a:t>An activity is a task whose performance contributes to completion of the overall project.</a:t>
            </a:r>
            <a:endParaRPr lang="de-DE" sz="2400" smtClean="0">
              <a:cs typeface="Arial" charset="0"/>
            </a:endParaRP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p:cNvSpPr>
            <a:spLocks noGrp="1"/>
          </p:cNvSpPr>
          <p:nvPr>
            <p:ph type="dt" sz="quarter" idx="10"/>
          </p:nvPr>
        </p:nvSpPr>
        <p:spPr>
          <a:noFill/>
        </p:spPr>
        <p:txBody>
          <a:bodyPr/>
          <a:lstStyle/>
          <a:p>
            <a:fld id="{D18E1858-5F4C-4E4A-BE94-5A9B50B3EAF1}" type="datetime8">
              <a:rPr lang="en-US" smtClean="0"/>
              <a:pPr/>
              <a:t>2/14/2017 11:57 AM</a:t>
            </a:fld>
            <a:endParaRPr lang="en-US" smtClean="0"/>
          </a:p>
        </p:txBody>
      </p:sp>
      <p:sp>
        <p:nvSpPr>
          <p:cNvPr id="32771" name="Slide Number Placeholder 4"/>
          <p:cNvSpPr>
            <a:spLocks noGrp="1"/>
          </p:cNvSpPr>
          <p:nvPr>
            <p:ph type="sldNum" sz="quarter" idx="11"/>
          </p:nvPr>
        </p:nvSpPr>
        <p:spPr>
          <a:noFill/>
        </p:spPr>
        <p:txBody>
          <a:bodyPr/>
          <a:lstStyle/>
          <a:p>
            <a:fld id="{BC97F97B-F97A-4C52-92DC-DBBD360416BB}" type="slidenum">
              <a:rPr lang="ar-SA" smtClean="0"/>
              <a:pPr/>
              <a:t>19</a:t>
            </a:fld>
            <a:endParaRPr lang="en-US" smtClean="0"/>
          </a:p>
        </p:txBody>
      </p:sp>
      <p:sp>
        <p:nvSpPr>
          <p:cNvPr id="499715" name="Rectangle 1027"/>
          <p:cNvSpPr>
            <a:spLocks noGrp="1" noChangeArrowheads="1"/>
          </p:cNvSpPr>
          <p:nvPr>
            <p:ph type="body" idx="1"/>
          </p:nvPr>
        </p:nvSpPr>
        <p:spPr>
          <a:xfrm>
            <a:off x="1230313" y="1524000"/>
            <a:ext cx="7304087" cy="3968750"/>
          </a:xfrm>
          <a:solidFill>
            <a:schemeClr val="bg1"/>
          </a:solidFill>
          <a:ln w="12700">
            <a:solidFill>
              <a:schemeClr val="tx1"/>
            </a:solidFill>
          </a:ln>
          <a:effectLst>
            <a:outerShdw dist="107763" dir="18900000" algn="ctr" rotWithShape="0">
              <a:schemeClr val="bg2">
                <a:alpha val="50000"/>
              </a:schemeClr>
            </a:outerShdw>
          </a:effectLst>
        </p:spPr>
        <p:txBody>
          <a:bodyPr/>
          <a:lstStyle/>
          <a:p>
            <a:pPr algn="just">
              <a:lnSpc>
                <a:spcPct val="140000"/>
              </a:lnSpc>
              <a:buClr>
                <a:srgbClr val="CC3300"/>
              </a:buClr>
              <a:buFont typeface="Wingdings" pitchFamily="2" charset="2"/>
              <a:buChar char="Ø"/>
              <a:defRPr/>
            </a:pPr>
            <a:r>
              <a:rPr lang="en-US" sz="2400" dirty="0" smtClean="0">
                <a:cs typeface="Arial" charset="0"/>
              </a:rPr>
              <a:t>All activities are listed in a column at the left side of the diagram.</a:t>
            </a:r>
          </a:p>
          <a:p>
            <a:pPr algn="just">
              <a:lnSpc>
                <a:spcPct val="140000"/>
              </a:lnSpc>
              <a:buClr>
                <a:srgbClr val="CC3300"/>
              </a:buClr>
              <a:buFont typeface="Wingdings" pitchFamily="2" charset="2"/>
              <a:buNone/>
              <a:defRPr/>
            </a:pPr>
            <a:endParaRPr lang="en-US" sz="1400" dirty="0" smtClean="0">
              <a:cs typeface="Arial" charset="0"/>
            </a:endParaRPr>
          </a:p>
          <a:p>
            <a:pPr algn="just">
              <a:lnSpc>
                <a:spcPct val="140000"/>
              </a:lnSpc>
              <a:buClr>
                <a:srgbClr val="CC3300"/>
              </a:buClr>
              <a:buFont typeface="Wingdings" pitchFamily="2" charset="2"/>
              <a:buChar char="Ø"/>
              <a:defRPr/>
            </a:pPr>
            <a:r>
              <a:rPr lang="en-US" sz="2400" dirty="0" smtClean="0">
                <a:cs typeface="Arial" charset="0"/>
              </a:rPr>
              <a:t>A horizontal time scale extends to the right of the list.</a:t>
            </a:r>
          </a:p>
          <a:p>
            <a:pPr algn="just">
              <a:lnSpc>
                <a:spcPct val="140000"/>
              </a:lnSpc>
              <a:buClr>
                <a:srgbClr val="CC3300"/>
              </a:buClr>
              <a:buFont typeface="Wingdings" pitchFamily="2" charset="2"/>
              <a:buNone/>
              <a:defRPr/>
            </a:pPr>
            <a:endParaRPr lang="en-US" sz="1400" dirty="0" smtClean="0">
              <a:cs typeface="Arial" charset="0"/>
            </a:endParaRPr>
          </a:p>
          <a:p>
            <a:pPr algn="just">
              <a:lnSpc>
                <a:spcPct val="140000"/>
              </a:lnSpc>
              <a:buClr>
                <a:srgbClr val="CC3300"/>
              </a:buClr>
              <a:buFont typeface="Wingdings" pitchFamily="2" charset="2"/>
              <a:buChar char="Ø"/>
              <a:defRPr/>
            </a:pPr>
            <a:r>
              <a:rPr lang="en-US" sz="2400" dirty="0" smtClean="0">
                <a:cs typeface="Arial" charset="0"/>
              </a:rPr>
              <a:t>A bar presenting each activity is drawn between its corresponding scheduled start and finish times.</a:t>
            </a:r>
            <a:r>
              <a:rPr lang="en-US" sz="2400" dirty="0" smtClean="0"/>
              <a:t> </a:t>
            </a:r>
            <a:endParaRPr lang="de-DE" sz="2400" smtClean="0"/>
          </a:p>
        </p:txBody>
      </p:sp>
      <p:sp>
        <p:nvSpPr>
          <p:cNvPr id="499716" name="Rectangle 1028"/>
          <p:cNvSpPr>
            <a:spLocks noGrp="1" noChangeArrowheads="1"/>
          </p:cNvSpPr>
          <p:nvPr>
            <p:ph type="title"/>
          </p:nvPr>
        </p:nvSpPr>
        <p:spPr>
          <a:xfrm>
            <a:off x="623888" y="322263"/>
            <a:ext cx="2957512" cy="515937"/>
          </a:xfrm>
          <a:solidFill>
            <a:schemeClr val="bg1"/>
          </a:solidFill>
          <a:ln>
            <a:solidFill>
              <a:schemeClr val="tx2"/>
            </a:solidFill>
          </a:ln>
        </p:spPr>
        <p:txBody>
          <a:bodyPr/>
          <a:lstStyle/>
          <a:p>
            <a:pPr>
              <a:buClr>
                <a:srgbClr val="CC3300"/>
              </a:buClr>
              <a:defRPr/>
            </a:pPr>
            <a:r>
              <a:rPr lang="en-US" sz="2800" dirty="0" smtClean="0">
                <a:solidFill>
                  <a:srgbClr val="CC3300"/>
                </a:solidFill>
                <a:cs typeface="Arial" charset="0"/>
              </a:rPr>
              <a:t>BAR</a:t>
            </a:r>
            <a:r>
              <a:rPr lang="en-US" sz="2800" dirty="0" smtClean="0">
                <a:solidFill>
                  <a:srgbClr val="CC3300"/>
                </a:solidFill>
                <a:effectLst>
                  <a:outerShdw blurRad="38100" dist="38100" dir="2700000" algn="tl">
                    <a:srgbClr val="C0C0C0"/>
                  </a:outerShdw>
                </a:effectLst>
                <a:cs typeface="Arial" charset="0"/>
              </a:rPr>
              <a:t> </a:t>
            </a:r>
            <a:r>
              <a:rPr lang="en-US" sz="2800" dirty="0" smtClean="0">
                <a:solidFill>
                  <a:srgbClr val="CC3300"/>
                </a:solidFill>
                <a:cs typeface="Arial" charset="0"/>
              </a:rPr>
              <a:t>CHART</a:t>
            </a:r>
            <a:endParaRPr lang="de-DE" sz="2800" smtClean="0">
              <a:solidFill>
                <a:srgbClr val="CC3300"/>
              </a:solidFill>
              <a:cs typeface="Arial" charset="0"/>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p>
            <a:fld id="{0C284D23-2BEA-4A31-B3AE-E16317B4B5AD}" type="datetime8">
              <a:rPr lang="en-US" smtClean="0"/>
              <a:pPr/>
              <a:t>2/14/2017 11:57 AM</a:t>
            </a:fld>
            <a:endParaRPr lang="en-US" smtClean="0"/>
          </a:p>
        </p:txBody>
      </p:sp>
      <p:sp>
        <p:nvSpPr>
          <p:cNvPr id="16387" name="Slide Number Placeholder 4"/>
          <p:cNvSpPr>
            <a:spLocks noGrp="1"/>
          </p:cNvSpPr>
          <p:nvPr>
            <p:ph type="sldNum" sz="quarter" idx="11"/>
          </p:nvPr>
        </p:nvSpPr>
        <p:spPr>
          <a:noFill/>
        </p:spPr>
        <p:txBody>
          <a:bodyPr/>
          <a:lstStyle/>
          <a:p>
            <a:fld id="{A52EC57E-A032-4851-BE0D-0EF221AE0937}" type="slidenum">
              <a:rPr lang="ar-SA" smtClean="0"/>
              <a:pPr/>
              <a:t>2</a:t>
            </a:fld>
            <a:endParaRPr lang="en-US" smtClean="0"/>
          </a:p>
        </p:txBody>
      </p:sp>
      <p:sp>
        <p:nvSpPr>
          <p:cNvPr id="513027" name="Rectangle 3"/>
          <p:cNvSpPr>
            <a:spLocks noGrp="1" noChangeArrowheads="1"/>
          </p:cNvSpPr>
          <p:nvPr>
            <p:ph type="body" idx="1"/>
          </p:nvPr>
        </p:nvSpPr>
        <p:spPr>
          <a:xfrm>
            <a:off x="1001713" y="1676400"/>
            <a:ext cx="7532687" cy="3730625"/>
          </a:xfrm>
          <a:solidFill>
            <a:schemeClr val="bg1"/>
          </a:solidFill>
          <a:ln>
            <a:solidFill>
              <a:schemeClr val="tx2"/>
            </a:solidFill>
          </a:ln>
          <a:effectLst>
            <a:outerShdw dist="107763" dir="18900000" algn="ctr" rotWithShape="0">
              <a:schemeClr val="bg2">
                <a:alpha val="50000"/>
              </a:schemeClr>
            </a:outerShdw>
          </a:effectLst>
        </p:spPr>
        <p:txBody>
          <a:bodyPr/>
          <a:lstStyle/>
          <a:p>
            <a:pPr marL="280988" indent="-215900" algn="just">
              <a:lnSpc>
                <a:spcPct val="130000"/>
              </a:lnSpc>
              <a:buClr>
                <a:srgbClr val="CC3300"/>
              </a:buClr>
              <a:buFont typeface="Wingdings" pitchFamily="2" charset="2"/>
              <a:buChar char="Ø"/>
              <a:defRPr/>
            </a:pPr>
            <a:r>
              <a:rPr lang="en-US" sz="2400" dirty="0" smtClean="0">
                <a:cs typeface="Arial" charset="0"/>
              </a:rPr>
              <a:t>Planning is the process of thinking systematically about the future in order to decide </a:t>
            </a:r>
          </a:p>
          <a:p>
            <a:pPr marL="660400" lvl="1" indent="-215900" algn="just">
              <a:lnSpc>
                <a:spcPct val="130000"/>
              </a:lnSpc>
              <a:buClr>
                <a:srgbClr val="CC3300"/>
              </a:buClr>
              <a:buFont typeface="Wingdings" pitchFamily="2" charset="2"/>
              <a:buChar char="§"/>
              <a:defRPr/>
            </a:pPr>
            <a:r>
              <a:rPr lang="en-US" sz="2400" dirty="0" smtClean="0">
                <a:cs typeface="Arial" charset="0"/>
              </a:rPr>
              <a:t>what our </a:t>
            </a:r>
            <a:r>
              <a:rPr lang="en-US" sz="2400" b="1" u="sng" dirty="0" smtClean="0">
                <a:effectLst>
                  <a:outerShdw blurRad="38100" dist="38100" dir="2700000" algn="tl">
                    <a:srgbClr val="C0C0C0"/>
                  </a:outerShdw>
                </a:effectLst>
                <a:cs typeface="Arial" charset="0"/>
              </a:rPr>
              <a:t>goals</a:t>
            </a:r>
            <a:r>
              <a:rPr lang="en-US" sz="2400" dirty="0" smtClean="0">
                <a:cs typeface="Arial" charset="0"/>
              </a:rPr>
              <a:t> are, and</a:t>
            </a:r>
          </a:p>
          <a:p>
            <a:pPr marL="660400" lvl="1" indent="-215900" algn="just">
              <a:lnSpc>
                <a:spcPct val="130000"/>
              </a:lnSpc>
              <a:buClr>
                <a:srgbClr val="CC3300"/>
              </a:buClr>
              <a:buFont typeface="Wingdings" pitchFamily="2" charset="2"/>
              <a:buChar char="§"/>
              <a:defRPr/>
            </a:pPr>
            <a:r>
              <a:rPr lang="en-US" sz="2400" dirty="0" smtClean="0">
                <a:cs typeface="Arial" charset="0"/>
              </a:rPr>
              <a:t> </a:t>
            </a:r>
            <a:r>
              <a:rPr lang="en-US" sz="2400" b="1" u="sng" dirty="0" smtClean="0">
                <a:effectLst>
                  <a:outerShdw blurRad="38100" dist="38100" dir="2700000" algn="tl">
                    <a:srgbClr val="C0C0C0"/>
                  </a:outerShdw>
                </a:effectLst>
                <a:cs typeface="Arial" charset="0"/>
              </a:rPr>
              <a:t>how</a:t>
            </a:r>
            <a:r>
              <a:rPr lang="en-US" sz="2400" dirty="0" smtClean="0">
                <a:cs typeface="Arial" charset="0"/>
              </a:rPr>
              <a:t> we are going to achieve them.</a:t>
            </a:r>
          </a:p>
          <a:p>
            <a:pPr marL="280988" indent="-215900" algn="just">
              <a:lnSpc>
                <a:spcPct val="130000"/>
              </a:lnSpc>
              <a:buClr>
                <a:srgbClr val="CC3300"/>
              </a:buClr>
              <a:buFont typeface="Wingdings" pitchFamily="2" charset="2"/>
              <a:buNone/>
              <a:defRPr/>
            </a:pPr>
            <a:endParaRPr lang="en-US" sz="2400" dirty="0" smtClean="0">
              <a:cs typeface="Arial" charset="0"/>
            </a:endParaRPr>
          </a:p>
          <a:p>
            <a:pPr marL="280988" indent="-215900" algn="just">
              <a:lnSpc>
                <a:spcPct val="130000"/>
              </a:lnSpc>
              <a:buClr>
                <a:srgbClr val="CC3300"/>
              </a:buClr>
              <a:buFont typeface="Wingdings" pitchFamily="2" charset="2"/>
              <a:buChar char="Ø"/>
              <a:defRPr/>
            </a:pPr>
            <a:r>
              <a:rPr lang="en-US" sz="2400" dirty="0" smtClean="0">
                <a:cs typeface="Arial" charset="0"/>
              </a:rPr>
              <a:t>Planning means looking ahead, making preparations, and deciding the best course of action.</a:t>
            </a:r>
            <a:endParaRPr lang="de-DE" sz="2400" dirty="0" smtClean="0">
              <a:cs typeface="Arial" charset="0"/>
            </a:endParaRPr>
          </a:p>
        </p:txBody>
      </p:sp>
      <p:sp>
        <p:nvSpPr>
          <p:cNvPr id="513029" name="Rectangle 5"/>
          <p:cNvSpPr>
            <a:spLocks noChangeArrowheads="1"/>
          </p:cNvSpPr>
          <p:nvPr/>
        </p:nvSpPr>
        <p:spPr bwMode="auto">
          <a:xfrm>
            <a:off x="685800" y="304800"/>
            <a:ext cx="4191000" cy="515938"/>
          </a:xfrm>
          <a:prstGeom prst="rect">
            <a:avLst/>
          </a:prstGeom>
          <a:solidFill>
            <a:schemeClr val="bg1"/>
          </a:solidFill>
          <a:ln w="9525">
            <a:solidFill>
              <a:schemeClr val="tx2"/>
            </a:solidFill>
            <a:miter lim="800000"/>
            <a:headEnd/>
            <a:tailEnd/>
          </a:ln>
          <a:effectLst/>
          <a:scene3d>
            <a:camera prst="orthographicFront"/>
            <a:lightRig rig="threePt" dir="t"/>
          </a:scene3d>
          <a:sp3d>
            <a:bevelT w="165100" prst="coolSlant"/>
          </a:sp3d>
        </p:spPr>
        <p:txBody>
          <a:bodyPr lIns="0" tIns="0" rIns="0" bIns="0"/>
          <a:lstStyle/>
          <a:p>
            <a:pPr marL="381000" indent="-381000" algn="l">
              <a:spcBef>
                <a:spcPct val="20000"/>
              </a:spcBef>
              <a:buClr>
                <a:srgbClr val="CC3300"/>
              </a:buClr>
              <a:buSzPct val="120000"/>
              <a:buFont typeface="Webdings" pitchFamily="18" charset="2"/>
              <a:buChar char="&lt;"/>
              <a:defRPr/>
            </a:pPr>
            <a:r>
              <a:rPr lang="en-US" sz="2800" dirty="0">
                <a:solidFill>
                  <a:srgbClr val="CC3300"/>
                </a:solidFill>
                <a:effectLst>
                  <a:outerShdw blurRad="38100" dist="38100" dir="2700000" algn="tl">
                    <a:srgbClr val="C0C0C0"/>
                  </a:outerShdw>
                </a:effectLst>
                <a:cs typeface="Times New Roman" pitchFamily="18" charset="0"/>
              </a:rPr>
              <a:t>Definition of Planning</a:t>
            </a:r>
            <a:endParaRPr lang="de-DE" sz="2800" dirty="0">
              <a:solidFill>
                <a:srgbClr val="CC3300"/>
              </a:solidFill>
              <a:effectLst>
                <a:outerShdw blurRad="38100" dist="38100" dir="2700000" algn="tl">
                  <a:srgbClr val="C0C0C0"/>
                </a:outerShdw>
              </a:effectLst>
              <a:cs typeface="Times New Roman" pitchFamily="18" charset="0"/>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p:cNvSpPr>
            <a:spLocks noGrp="1"/>
          </p:cNvSpPr>
          <p:nvPr>
            <p:ph type="dt" sz="quarter" idx="10"/>
          </p:nvPr>
        </p:nvSpPr>
        <p:spPr>
          <a:noFill/>
        </p:spPr>
        <p:txBody>
          <a:bodyPr/>
          <a:lstStyle/>
          <a:p>
            <a:fld id="{7503D3BC-1F5A-4CE4-951B-C566B5087B77}" type="datetime8">
              <a:rPr lang="en-US" smtClean="0"/>
              <a:pPr/>
              <a:t>2/14/2017 11:57 AM</a:t>
            </a:fld>
            <a:endParaRPr lang="en-US" smtClean="0"/>
          </a:p>
        </p:txBody>
      </p:sp>
      <p:sp>
        <p:nvSpPr>
          <p:cNvPr id="33795" name="Slide Number Placeholder 4"/>
          <p:cNvSpPr>
            <a:spLocks noGrp="1"/>
          </p:cNvSpPr>
          <p:nvPr>
            <p:ph type="sldNum" sz="quarter" idx="11"/>
          </p:nvPr>
        </p:nvSpPr>
        <p:spPr>
          <a:noFill/>
        </p:spPr>
        <p:txBody>
          <a:bodyPr/>
          <a:lstStyle/>
          <a:p>
            <a:fld id="{D1EF55AE-DF50-4055-B277-0E3F753EEF65}" type="slidenum">
              <a:rPr lang="ar-SA" smtClean="0"/>
              <a:pPr/>
              <a:t>20</a:t>
            </a:fld>
            <a:endParaRPr lang="en-US" smtClean="0"/>
          </a:p>
        </p:txBody>
      </p:sp>
      <p:sp>
        <p:nvSpPr>
          <p:cNvPr id="33796" name="Rectangle 6"/>
          <p:cNvSpPr>
            <a:spLocks noGrp="1" noChangeArrowheads="1"/>
          </p:cNvSpPr>
          <p:nvPr>
            <p:ph type="title"/>
          </p:nvPr>
        </p:nvSpPr>
        <p:spPr>
          <a:xfrm>
            <a:off x="685800" y="322263"/>
            <a:ext cx="4495800" cy="515937"/>
          </a:xfrm>
          <a:solidFill>
            <a:schemeClr val="bg1"/>
          </a:solidFill>
          <a:ln>
            <a:solidFill>
              <a:schemeClr val="tx2"/>
            </a:solidFill>
          </a:ln>
        </p:spPr>
        <p:txBody>
          <a:bodyPr/>
          <a:lstStyle/>
          <a:p>
            <a:pPr>
              <a:buClr>
                <a:srgbClr val="CC3300"/>
              </a:buClr>
            </a:pPr>
            <a:r>
              <a:rPr lang="en-US" sz="2800" smtClean="0">
                <a:solidFill>
                  <a:srgbClr val="CC3300"/>
                </a:solidFill>
                <a:cs typeface="Arial" charset="0"/>
              </a:rPr>
              <a:t>Preparing a Bar Chart</a:t>
            </a:r>
            <a:endParaRPr lang="de-DE" sz="2800" smtClean="0">
              <a:solidFill>
                <a:srgbClr val="CC3300"/>
              </a:solidFill>
              <a:cs typeface="Arial" charset="0"/>
            </a:endParaRPr>
          </a:p>
        </p:txBody>
      </p:sp>
      <p:pic>
        <p:nvPicPr>
          <p:cNvPr id="33797" name="Picture 7" descr="3"/>
          <p:cNvPicPr>
            <a:picLocks noChangeAspect="1" noChangeArrowheads="1"/>
          </p:cNvPicPr>
          <p:nvPr/>
        </p:nvPicPr>
        <p:blipFill>
          <a:blip r:embed="rId2" cstate="print"/>
          <a:srcRect/>
          <a:stretch>
            <a:fillRect/>
          </a:stretch>
        </p:blipFill>
        <p:spPr bwMode="auto">
          <a:xfrm>
            <a:off x="733425" y="1085850"/>
            <a:ext cx="8029575" cy="4803775"/>
          </a:xfrm>
          <a:prstGeom prst="rect">
            <a:avLst/>
          </a:prstGeom>
          <a:solidFill>
            <a:schemeClr val="bg1"/>
          </a:solidFill>
          <a:ln w="28575">
            <a:solidFill>
              <a:schemeClr val="tx1"/>
            </a:solidFill>
            <a:miter lim="800000"/>
            <a:headEnd/>
            <a:tailEnd/>
          </a:ln>
        </p:spPr>
      </p:pic>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p:spPr>
        <p:txBody>
          <a:bodyPr/>
          <a:lstStyle/>
          <a:p>
            <a:fld id="{421480F8-2C61-4642-A675-4C90DB3FDF75}" type="datetime8">
              <a:rPr lang="en-US" smtClean="0"/>
              <a:pPr/>
              <a:t>2/14/2017 11:57 AM</a:t>
            </a:fld>
            <a:endParaRPr lang="en-US" smtClean="0"/>
          </a:p>
        </p:txBody>
      </p:sp>
      <p:sp>
        <p:nvSpPr>
          <p:cNvPr id="34819" name="Slide Number Placeholder 4"/>
          <p:cNvSpPr>
            <a:spLocks noGrp="1"/>
          </p:cNvSpPr>
          <p:nvPr>
            <p:ph type="sldNum" sz="quarter" idx="11"/>
          </p:nvPr>
        </p:nvSpPr>
        <p:spPr>
          <a:noFill/>
        </p:spPr>
        <p:txBody>
          <a:bodyPr/>
          <a:lstStyle/>
          <a:p>
            <a:fld id="{FF746B01-DD4A-4F81-B6D1-32CC6033ABD8}" type="slidenum">
              <a:rPr lang="ar-SA" smtClean="0"/>
              <a:pPr/>
              <a:t>21</a:t>
            </a:fld>
            <a:endParaRPr lang="en-US" smtClean="0"/>
          </a:p>
        </p:txBody>
      </p:sp>
      <p:sp>
        <p:nvSpPr>
          <p:cNvPr id="501762" name="Rectangle 2"/>
          <p:cNvSpPr>
            <a:spLocks noGrp="1" noChangeArrowheads="1"/>
          </p:cNvSpPr>
          <p:nvPr>
            <p:ph type="title"/>
          </p:nvPr>
        </p:nvSpPr>
        <p:spPr>
          <a:xfrm>
            <a:off x="609600" y="388938"/>
            <a:ext cx="7162800" cy="515937"/>
          </a:xfrm>
          <a:solidFill>
            <a:schemeClr val="bg1"/>
          </a:solidFill>
          <a:ln>
            <a:solidFill>
              <a:schemeClr val="tx2"/>
            </a:solidFill>
          </a:ln>
        </p:spPr>
        <p:txBody>
          <a:bodyPr/>
          <a:lstStyle/>
          <a:p>
            <a:pPr>
              <a:buClr>
                <a:srgbClr val="CC3300"/>
              </a:buClr>
              <a:defRPr/>
            </a:pPr>
            <a:r>
              <a:rPr lang="en-US" sz="2800" dirty="0" smtClean="0">
                <a:solidFill>
                  <a:srgbClr val="CC3300"/>
                </a:solidFill>
                <a:effectLst>
                  <a:outerShdw blurRad="38100" dist="38100" dir="2700000" algn="tl">
                    <a:srgbClr val="C0C0C0"/>
                  </a:outerShdw>
                </a:effectLst>
                <a:cs typeface="Arial" charset="0"/>
              </a:rPr>
              <a:t>Uses of Bar Chart Planning Technique</a:t>
            </a:r>
            <a:endParaRPr lang="de-DE" sz="2800" smtClean="0">
              <a:solidFill>
                <a:srgbClr val="CC3300"/>
              </a:solidFill>
              <a:effectLst>
                <a:outerShdw blurRad="38100" dist="38100" dir="2700000" algn="tl">
                  <a:srgbClr val="C0C0C0"/>
                </a:outerShdw>
              </a:effectLst>
              <a:cs typeface="Arial" charset="0"/>
            </a:endParaRPr>
          </a:p>
        </p:txBody>
      </p:sp>
      <p:sp>
        <p:nvSpPr>
          <p:cNvPr id="501763" name="Rectangle 3"/>
          <p:cNvSpPr>
            <a:spLocks noGrp="1" noChangeArrowheads="1"/>
          </p:cNvSpPr>
          <p:nvPr>
            <p:ph type="body" idx="1"/>
          </p:nvPr>
        </p:nvSpPr>
        <p:spPr>
          <a:xfrm>
            <a:off x="925513" y="1301750"/>
            <a:ext cx="7837487" cy="4337050"/>
          </a:xfrm>
          <a:solidFill>
            <a:schemeClr val="bg1"/>
          </a:solidFill>
          <a:ln w="12700">
            <a:solidFill>
              <a:schemeClr val="tx1"/>
            </a:solidFill>
          </a:ln>
          <a:effectLst>
            <a:outerShdw dist="107763" dir="18900000" algn="ctr" rotWithShape="0">
              <a:schemeClr val="bg2">
                <a:alpha val="50000"/>
              </a:schemeClr>
            </a:outerShdw>
          </a:effectLst>
        </p:spPr>
        <p:txBody>
          <a:bodyPr/>
          <a:lstStyle/>
          <a:p>
            <a:pPr marL="238125" indent="-238125" algn="just">
              <a:lnSpc>
                <a:spcPct val="140000"/>
              </a:lnSpc>
              <a:buClr>
                <a:srgbClr val="CC3300"/>
              </a:buClr>
              <a:buFont typeface="Wingdings" pitchFamily="2" charset="2"/>
              <a:buChar char="Ø"/>
              <a:defRPr/>
            </a:pPr>
            <a:r>
              <a:rPr lang="en-US" sz="2000" dirty="0" smtClean="0">
                <a:cs typeface="Arial" charset="0"/>
              </a:rPr>
              <a:t>Showing the order of the different activities</a:t>
            </a:r>
          </a:p>
          <a:p>
            <a:pPr marL="238125" indent="-238125" algn="just">
              <a:lnSpc>
                <a:spcPct val="140000"/>
              </a:lnSpc>
              <a:buClr>
                <a:srgbClr val="CC3300"/>
              </a:buClr>
              <a:buFont typeface="Wingdings" pitchFamily="2" charset="2"/>
              <a:buNone/>
              <a:defRPr/>
            </a:pPr>
            <a:endParaRPr lang="en-US" sz="500" dirty="0" smtClean="0">
              <a:cs typeface="Arial" charset="0"/>
            </a:endParaRPr>
          </a:p>
          <a:p>
            <a:pPr marL="238125" indent="-238125" algn="just">
              <a:lnSpc>
                <a:spcPct val="140000"/>
              </a:lnSpc>
              <a:buClr>
                <a:srgbClr val="CC3300"/>
              </a:buClr>
              <a:buFont typeface="Wingdings" pitchFamily="2" charset="2"/>
              <a:buChar char="Ø"/>
              <a:defRPr/>
            </a:pPr>
            <a:r>
              <a:rPr lang="en-US" sz="2000" dirty="0" smtClean="0">
                <a:cs typeface="Arial" charset="0"/>
              </a:rPr>
              <a:t>Showing when operations should start and finish</a:t>
            </a:r>
          </a:p>
          <a:p>
            <a:pPr marL="238125" indent="-238125" algn="just">
              <a:lnSpc>
                <a:spcPct val="140000"/>
              </a:lnSpc>
              <a:buClr>
                <a:srgbClr val="CC3300"/>
              </a:buClr>
              <a:buFont typeface="Wingdings" pitchFamily="2" charset="2"/>
              <a:buNone/>
              <a:defRPr/>
            </a:pPr>
            <a:endParaRPr lang="en-US" sz="500" dirty="0" smtClean="0">
              <a:cs typeface="Arial" charset="0"/>
            </a:endParaRPr>
          </a:p>
          <a:p>
            <a:pPr marL="238125" indent="-238125">
              <a:lnSpc>
                <a:spcPct val="140000"/>
              </a:lnSpc>
              <a:buClr>
                <a:srgbClr val="CC3300"/>
              </a:buClr>
              <a:buFont typeface="Wingdings" pitchFamily="2" charset="2"/>
              <a:buChar char="Ø"/>
              <a:defRPr/>
            </a:pPr>
            <a:r>
              <a:rPr lang="en-US" sz="2000" dirty="0" smtClean="0">
                <a:cs typeface="Arial" charset="0"/>
              </a:rPr>
              <a:t>Checking what labor or equipment are needed and when</a:t>
            </a:r>
          </a:p>
          <a:p>
            <a:pPr marL="238125" indent="-238125">
              <a:lnSpc>
                <a:spcPct val="140000"/>
              </a:lnSpc>
              <a:buClr>
                <a:srgbClr val="CC3300"/>
              </a:buClr>
              <a:buFont typeface="Wingdings" pitchFamily="2" charset="2"/>
              <a:buNone/>
              <a:defRPr/>
            </a:pPr>
            <a:endParaRPr lang="en-US" sz="500" dirty="0" smtClean="0">
              <a:cs typeface="Arial" charset="0"/>
            </a:endParaRPr>
          </a:p>
          <a:p>
            <a:pPr marL="238125" indent="-238125" algn="just">
              <a:lnSpc>
                <a:spcPct val="140000"/>
              </a:lnSpc>
              <a:buClr>
                <a:srgbClr val="CC3300"/>
              </a:buClr>
              <a:buFont typeface="Wingdings" pitchFamily="2" charset="2"/>
              <a:buChar char="Ø"/>
              <a:defRPr/>
            </a:pPr>
            <a:r>
              <a:rPr lang="en-US" sz="2000" dirty="0" smtClean="0">
                <a:cs typeface="Arial" charset="0"/>
              </a:rPr>
              <a:t>Checking out delivery dates for materials</a:t>
            </a:r>
          </a:p>
          <a:p>
            <a:pPr marL="238125" indent="-238125" algn="just">
              <a:lnSpc>
                <a:spcPct val="140000"/>
              </a:lnSpc>
              <a:buClr>
                <a:srgbClr val="CC3300"/>
              </a:buClr>
              <a:buFont typeface="Wingdings" pitchFamily="2" charset="2"/>
              <a:buNone/>
              <a:defRPr/>
            </a:pPr>
            <a:endParaRPr lang="en-US" sz="500" dirty="0" smtClean="0">
              <a:cs typeface="Arial" charset="0"/>
            </a:endParaRPr>
          </a:p>
          <a:p>
            <a:pPr marL="238125" indent="-238125" algn="just">
              <a:lnSpc>
                <a:spcPct val="140000"/>
              </a:lnSpc>
              <a:buClr>
                <a:srgbClr val="CC3300"/>
              </a:buClr>
              <a:buFont typeface="Wingdings" pitchFamily="2" charset="2"/>
              <a:buChar char="Ø"/>
              <a:defRPr/>
            </a:pPr>
            <a:r>
              <a:rPr lang="en-US" sz="2000" dirty="0" smtClean="0">
                <a:cs typeface="Arial" charset="0"/>
              </a:rPr>
              <a:t>Explaining to everyone concerned what is due to happen and when</a:t>
            </a:r>
          </a:p>
          <a:p>
            <a:pPr marL="238125" indent="-238125" algn="just">
              <a:lnSpc>
                <a:spcPct val="140000"/>
              </a:lnSpc>
              <a:buClr>
                <a:srgbClr val="CC3300"/>
              </a:buClr>
              <a:buFont typeface="Wingdings" pitchFamily="2" charset="2"/>
              <a:buNone/>
              <a:defRPr/>
            </a:pPr>
            <a:endParaRPr lang="en-US" sz="500" dirty="0" smtClean="0">
              <a:cs typeface="Arial" charset="0"/>
            </a:endParaRPr>
          </a:p>
          <a:p>
            <a:pPr marL="238125" indent="-238125" algn="just">
              <a:lnSpc>
                <a:spcPct val="140000"/>
              </a:lnSpc>
              <a:buClr>
                <a:srgbClr val="CC3300"/>
              </a:buClr>
              <a:buFont typeface="Wingdings" pitchFamily="2" charset="2"/>
              <a:buChar char="Ø"/>
              <a:defRPr/>
            </a:pPr>
            <a:r>
              <a:rPr lang="en-US" sz="2000" dirty="0" smtClean="0">
                <a:cs typeface="Arial" charset="0"/>
              </a:rPr>
              <a:t>Forecasting cash flow</a:t>
            </a:r>
          </a:p>
          <a:p>
            <a:pPr marL="238125" indent="-238125" algn="just">
              <a:lnSpc>
                <a:spcPct val="140000"/>
              </a:lnSpc>
              <a:buClr>
                <a:srgbClr val="CC3300"/>
              </a:buClr>
              <a:buFont typeface="Wingdings" pitchFamily="2" charset="2"/>
              <a:buNone/>
              <a:defRPr/>
            </a:pPr>
            <a:endParaRPr lang="en-US" sz="500" dirty="0" smtClean="0">
              <a:cs typeface="Arial" charset="0"/>
            </a:endParaRPr>
          </a:p>
          <a:p>
            <a:pPr marL="238125" indent="-238125" algn="just">
              <a:lnSpc>
                <a:spcPct val="140000"/>
              </a:lnSpc>
              <a:buClr>
                <a:srgbClr val="CC3300"/>
              </a:buClr>
              <a:buFont typeface="Wingdings" pitchFamily="2" charset="2"/>
              <a:buChar char="Ø"/>
              <a:defRPr/>
            </a:pPr>
            <a:r>
              <a:rPr lang="en-US" sz="2000" dirty="0" smtClean="0">
                <a:cs typeface="Arial" charset="0"/>
              </a:rPr>
              <a:t>During execution, the chart used to control the work</a:t>
            </a:r>
          </a:p>
          <a:p>
            <a:pPr marL="238125" indent="-238125" algn="just">
              <a:lnSpc>
                <a:spcPct val="140000"/>
              </a:lnSpc>
              <a:buClr>
                <a:srgbClr val="CC3300"/>
              </a:buClr>
              <a:buFont typeface="Wingdings" pitchFamily="2" charset="2"/>
              <a:buNone/>
              <a:defRPr/>
            </a:pPr>
            <a:endParaRPr lang="en-US" sz="500" dirty="0" smtClean="0">
              <a:cs typeface="Arial" charset="0"/>
            </a:endParaRP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p:cNvSpPr>
            <a:spLocks noGrp="1"/>
          </p:cNvSpPr>
          <p:nvPr>
            <p:ph type="dt" sz="quarter" idx="10"/>
          </p:nvPr>
        </p:nvSpPr>
        <p:spPr>
          <a:noFill/>
        </p:spPr>
        <p:txBody>
          <a:bodyPr/>
          <a:lstStyle/>
          <a:p>
            <a:fld id="{E52DEEBF-F8D2-4448-95F8-32E6D76CA79F}" type="datetime8">
              <a:rPr lang="en-US" smtClean="0"/>
              <a:pPr/>
              <a:t>2/14/2017 11:57 AM</a:t>
            </a:fld>
            <a:endParaRPr lang="en-US" smtClean="0"/>
          </a:p>
        </p:txBody>
      </p:sp>
      <p:sp>
        <p:nvSpPr>
          <p:cNvPr id="35843" name="Slide Number Placeholder 4"/>
          <p:cNvSpPr>
            <a:spLocks noGrp="1"/>
          </p:cNvSpPr>
          <p:nvPr>
            <p:ph type="sldNum" sz="quarter" idx="11"/>
          </p:nvPr>
        </p:nvSpPr>
        <p:spPr>
          <a:noFill/>
        </p:spPr>
        <p:txBody>
          <a:bodyPr/>
          <a:lstStyle/>
          <a:p>
            <a:fld id="{B932FEC0-71B7-48AB-8A1E-88D9F99AB52F}" type="slidenum">
              <a:rPr lang="ar-SA" smtClean="0"/>
              <a:pPr/>
              <a:t>22</a:t>
            </a:fld>
            <a:endParaRPr lang="en-US" smtClean="0"/>
          </a:p>
        </p:txBody>
      </p:sp>
      <p:sp>
        <p:nvSpPr>
          <p:cNvPr id="35844" name="Rectangle 2"/>
          <p:cNvSpPr>
            <a:spLocks noGrp="1" noChangeArrowheads="1"/>
          </p:cNvSpPr>
          <p:nvPr>
            <p:ph type="title"/>
          </p:nvPr>
        </p:nvSpPr>
        <p:spPr>
          <a:xfrm>
            <a:off x="609600" y="411163"/>
            <a:ext cx="4876800" cy="515937"/>
          </a:xfrm>
          <a:solidFill>
            <a:schemeClr val="bg1"/>
          </a:solidFill>
          <a:ln>
            <a:solidFill>
              <a:schemeClr val="tx2"/>
            </a:solidFill>
          </a:ln>
        </p:spPr>
        <p:txBody>
          <a:bodyPr/>
          <a:lstStyle/>
          <a:p>
            <a:pPr>
              <a:buClr>
                <a:srgbClr val="CC3300"/>
              </a:buClr>
            </a:pPr>
            <a:r>
              <a:rPr lang="en-US" sz="2800" smtClean="0">
                <a:solidFill>
                  <a:srgbClr val="CC3300"/>
                </a:solidFill>
                <a:cs typeface="Arial" charset="0"/>
              </a:rPr>
              <a:t>Advantages of Bar Chart</a:t>
            </a:r>
            <a:endParaRPr lang="de-DE" sz="2800" smtClean="0">
              <a:solidFill>
                <a:srgbClr val="CC3300"/>
              </a:solidFill>
              <a:cs typeface="Arial" charset="0"/>
            </a:endParaRPr>
          </a:p>
        </p:txBody>
      </p:sp>
      <p:sp>
        <p:nvSpPr>
          <p:cNvPr id="503811" name="Rectangle 3"/>
          <p:cNvSpPr>
            <a:spLocks noGrp="1" noChangeArrowheads="1"/>
          </p:cNvSpPr>
          <p:nvPr>
            <p:ph type="body" idx="1"/>
          </p:nvPr>
        </p:nvSpPr>
        <p:spPr>
          <a:xfrm>
            <a:off x="1077913" y="1625600"/>
            <a:ext cx="7456487" cy="1727200"/>
          </a:xfrm>
          <a:solidFill>
            <a:schemeClr val="bg1"/>
          </a:solidFill>
          <a:ln>
            <a:solidFill>
              <a:schemeClr val="tx1"/>
            </a:solidFill>
          </a:ln>
          <a:effectLst>
            <a:outerShdw dist="107763" dir="18900000" algn="ctr" rotWithShape="0">
              <a:schemeClr val="bg2">
                <a:alpha val="50000"/>
              </a:schemeClr>
            </a:outerShdw>
          </a:effectLst>
        </p:spPr>
        <p:txBody>
          <a:bodyPr/>
          <a:lstStyle/>
          <a:p>
            <a:pPr algn="just">
              <a:lnSpc>
                <a:spcPct val="140000"/>
              </a:lnSpc>
              <a:buClr>
                <a:srgbClr val="CC3300"/>
              </a:buClr>
              <a:buFont typeface="Wingdings" pitchFamily="2" charset="2"/>
              <a:buChar char="Ø"/>
              <a:defRPr/>
            </a:pPr>
            <a:r>
              <a:rPr lang="en-US" sz="2400" dirty="0" smtClean="0">
                <a:cs typeface="Arial" charset="0"/>
              </a:rPr>
              <a:t>Simple graphical form</a:t>
            </a:r>
          </a:p>
          <a:p>
            <a:pPr algn="just">
              <a:lnSpc>
                <a:spcPct val="140000"/>
              </a:lnSpc>
              <a:buClr>
                <a:srgbClr val="CC3300"/>
              </a:buClr>
              <a:buFont typeface="Wingdings" pitchFamily="2" charset="2"/>
              <a:buChar char="Ø"/>
              <a:defRPr/>
            </a:pPr>
            <a:r>
              <a:rPr lang="en-US" sz="2400" dirty="0" smtClean="0">
                <a:cs typeface="Arial" charset="0"/>
              </a:rPr>
              <a:t>Easy understood for all levels of management</a:t>
            </a:r>
          </a:p>
          <a:p>
            <a:pPr algn="just">
              <a:lnSpc>
                <a:spcPct val="140000"/>
              </a:lnSpc>
              <a:buClr>
                <a:srgbClr val="CC3300"/>
              </a:buClr>
              <a:buFont typeface="Wingdings" pitchFamily="2" charset="2"/>
              <a:buChar char="Ø"/>
              <a:defRPr/>
            </a:pPr>
            <a:r>
              <a:rPr lang="en-US" sz="2400" dirty="0" smtClean="0">
                <a:cs typeface="Arial" charset="0"/>
              </a:rPr>
              <a:t>Good form of communication</a:t>
            </a:r>
            <a:r>
              <a:rPr lang="en-US" sz="2000" dirty="0" smtClean="0">
                <a:cs typeface="Arial" charset="0"/>
              </a:rPr>
              <a:t>.</a:t>
            </a:r>
            <a:endParaRPr lang="de-DE" sz="2000" smtClean="0">
              <a:cs typeface="Arial" charset="0"/>
            </a:endParaRP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p:cNvSpPr>
            <a:spLocks noGrp="1"/>
          </p:cNvSpPr>
          <p:nvPr>
            <p:ph type="dt" sz="quarter" idx="10"/>
          </p:nvPr>
        </p:nvSpPr>
        <p:spPr>
          <a:noFill/>
        </p:spPr>
        <p:txBody>
          <a:bodyPr/>
          <a:lstStyle/>
          <a:p>
            <a:fld id="{16834103-D7B2-4C28-A671-F6EA43DD9EE2}" type="datetime8">
              <a:rPr lang="en-US" smtClean="0"/>
              <a:pPr/>
              <a:t>2/14/2017 11:57 AM</a:t>
            </a:fld>
            <a:endParaRPr lang="en-US" smtClean="0"/>
          </a:p>
        </p:txBody>
      </p:sp>
      <p:sp>
        <p:nvSpPr>
          <p:cNvPr id="36867" name="Slide Number Placeholder 4"/>
          <p:cNvSpPr>
            <a:spLocks noGrp="1"/>
          </p:cNvSpPr>
          <p:nvPr>
            <p:ph type="sldNum" sz="quarter" idx="11"/>
          </p:nvPr>
        </p:nvSpPr>
        <p:spPr>
          <a:noFill/>
        </p:spPr>
        <p:txBody>
          <a:bodyPr/>
          <a:lstStyle/>
          <a:p>
            <a:fld id="{68787655-8699-45A5-A501-2ACF7F0DB024}" type="slidenum">
              <a:rPr lang="ar-SA" smtClean="0"/>
              <a:pPr/>
              <a:t>23</a:t>
            </a:fld>
            <a:endParaRPr lang="en-US" smtClean="0"/>
          </a:p>
        </p:txBody>
      </p:sp>
      <p:sp>
        <p:nvSpPr>
          <p:cNvPr id="36868" name="Rectangle 1026"/>
          <p:cNvSpPr>
            <a:spLocks noGrp="1" noChangeArrowheads="1"/>
          </p:cNvSpPr>
          <p:nvPr>
            <p:ph type="title"/>
          </p:nvPr>
        </p:nvSpPr>
        <p:spPr>
          <a:xfrm>
            <a:off x="609600" y="322263"/>
            <a:ext cx="5105400" cy="515937"/>
          </a:xfrm>
          <a:solidFill>
            <a:schemeClr val="bg1"/>
          </a:solidFill>
          <a:ln>
            <a:solidFill>
              <a:schemeClr val="tx2"/>
            </a:solidFill>
          </a:ln>
        </p:spPr>
        <p:txBody>
          <a:bodyPr/>
          <a:lstStyle/>
          <a:p>
            <a:pPr>
              <a:buClr>
                <a:srgbClr val="CC3300"/>
              </a:buClr>
            </a:pPr>
            <a:r>
              <a:rPr lang="en-US" sz="2800" smtClean="0">
                <a:solidFill>
                  <a:srgbClr val="CC3300"/>
                </a:solidFill>
                <a:cs typeface="Arial" charset="0"/>
              </a:rPr>
              <a:t>Limitations of Bar Chart</a:t>
            </a:r>
            <a:endParaRPr lang="de-DE" sz="2800" smtClean="0">
              <a:solidFill>
                <a:srgbClr val="CC3300"/>
              </a:solidFill>
              <a:cs typeface="Arial" charset="0"/>
            </a:endParaRPr>
          </a:p>
        </p:txBody>
      </p:sp>
      <p:sp>
        <p:nvSpPr>
          <p:cNvPr id="504835" name="Rectangle 1027"/>
          <p:cNvSpPr>
            <a:spLocks noGrp="1" noChangeArrowheads="1"/>
          </p:cNvSpPr>
          <p:nvPr>
            <p:ph type="body" idx="1"/>
          </p:nvPr>
        </p:nvSpPr>
        <p:spPr>
          <a:xfrm>
            <a:off x="1066800" y="1600200"/>
            <a:ext cx="7532688" cy="3683000"/>
          </a:xfrm>
          <a:solidFill>
            <a:schemeClr val="bg1"/>
          </a:solidFill>
          <a:ln>
            <a:solidFill>
              <a:schemeClr val="tx1"/>
            </a:solidFill>
          </a:ln>
          <a:effectLst>
            <a:outerShdw dist="107763" dir="18900000" algn="ctr" rotWithShape="0">
              <a:schemeClr val="bg2">
                <a:alpha val="50000"/>
              </a:schemeClr>
            </a:outerShdw>
          </a:effectLst>
        </p:spPr>
        <p:txBody>
          <a:bodyPr/>
          <a:lstStyle/>
          <a:p>
            <a:pPr algn="just">
              <a:lnSpc>
                <a:spcPct val="140000"/>
              </a:lnSpc>
              <a:buClr>
                <a:srgbClr val="CC3300"/>
              </a:buClr>
              <a:buFont typeface="Wingdings" pitchFamily="2" charset="2"/>
              <a:buChar char="Ø"/>
              <a:defRPr/>
            </a:pPr>
            <a:r>
              <a:rPr lang="en-US" sz="2000" dirty="0" smtClean="0">
                <a:cs typeface="Arial" charset="0"/>
              </a:rPr>
              <a:t>Very cumbersome as the number of activities, increases</a:t>
            </a:r>
          </a:p>
          <a:p>
            <a:pPr algn="just">
              <a:lnSpc>
                <a:spcPct val="140000"/>
              </a:lnSpc>
              <a:buClr>
                <a:srgbClr val="CC3300"/>
              </a:buClr>
              <a:buFont typeface="Wingdings" pitchFamily="2" charset="2"/>
              <a:buNone/>
              <a:defRPr/>
            </a:pPr>
            <a:endParaRPr lang="en-US" sz="800" dirty="0" smtClean="0">
              <a:cs typeface="Arial" charset="0"/>
            </a:endParaRPr>
          </a:p>
          <a:p>
            <a:pPr algn="just">
              <a:lnSpc>
                <a:spcPct val="140000"/>
              </a:lnSpc>
              <a:buClr>
                <a:srgbClr val="CC3300"/>
              </a:buClr>
              <a:buFont typeface="Wingdings" pitchFamily="2" charset="2"/>
              <a:buChar char="Ø"/>
              <a:defRPr/>
            </a:pPr>
            <a:r>
              <a:rPr lang="en-US" sz="2000" dirty="0" smtClean="0">
                <a:cs typeface="Arial" charset="0"/>
              </a:rPr>
              <a:t>Logic is not expressed in the diagram</a:t>
            </a:r>
          </a:p>
          <a:p>
            <a:pPr algn="just">
              <a:lnSpc>
                <a:spcPct val="140000"/>
              </a:lnSpc>
              <a:buClr>
                <a:srgbClr val="CC3300"/>
              </a:buClr>
              <a:buFont typeface="Wingdings" pitchFamily="2" charset="2"/>
              <a:buNone/>
              <a:defRPr/>
            </a:pPr>
            <a:endParaRPr lang="en-US" sz="800" dirty="0" smtClean="0">
              <a:cs typeface="Arial" charset="0"/>
            </a:endParaRPr>
          </a:p>
          <a:p>
            <a:pPr algn="just">
              <a:lnSpc>
                <a:spcPct val="140000"/>
              </a:lnSpc>
              <a:buClr>
                <a:srgbClr val="CC3300"/>
              </a:buClr>
              <a:buFont typeface="Wingdings" pitchFamily="2" charset="2"/>
              <a:buChar char="Ø"/>
              <a:defRPr/>
            </a:pPr>
            <a:r>
              <a:rPr lang="en-US" sz="2000" dirty="0" smtClean="0">
                <a:cs typeface="Arial" charset="0"/>
              </a:rPr>
              <a:t>Difficult to use it for forecasting the effects of changes, It is therefore limited as control tool</a:t>
            </a:r>
          </a:p>
          <a:p>
            <a:pPr algn="just">
              <a:lnSpc>
                <a:spcPct val="140000"/>
              </a:lnSpc>
              <a:buClr>
                <a:srgbClr val="CC3300"/>
              </a:buClr>
              <a:buFont typeface="Wingdings" pitchFamily="2" charset="2"/>
              <a:buNone/>
              <a:defRPr/>
            </a:pPr>
            <a:endParaRPr lang="en-US" sz="800" dirty="0" smtClean="0">
              <a:cs typeface="Arial" charset="0"/>
            </a:endParaRPr>
          </a:p>
          <a:p>
            <a:pPr algn="just">
              <a:lnSpc>
                <a:spcPct val="140000"/>
              </a:lnSpc>
              <a:buClr>
                <a:srgbClr val="CC3300"/>
              </a:buClr>
              <a:buFont typeface="Wingdings" pitchFamily="2" charset="2"/>
              <a:buChar char="Ø"/>
              <a:defRPr/>
            </a:pPr>
            <a:r>
              <a:rPr lang="en-US" sz="2000" dirty="0" smtClean="0">
                <a:cs typeface="Arial" charset="0"/>
              </a:rPr>
              <a:t>No indication where management attention should be focused</a:t>
            </a:r>
          </a:p>
          <a:p>
            <a:pPr algn="just">
              <a:lnSpc>
                <a:spcPct val="140000"/>
              </a:lnSpc>
              <a:buClr>
                <a:srgbClr val="CC3300"/>
              </a:buClr>
              <a:buFont typeface="Wingdings" pitchFamily="2" charset="2"/>
              <a:buNone/>
              <a:defRPr/>
            </a:pPr>
            <a:endParaRPr lang="en-US" sz="800" dirty="0" smtClean="0">
              <a:cs typeface="Arial" charset="0"/>
            </a:endParaRPr>
          </a:p>
          <a:p>
            <a:pPr algn="just">
              <a:lnSpc>
                <a:spcPct val="140000"/>
              </a:lnSpc>
              <a:buClr>
                <a:srgbClr val="CC3300"/>
              </a:buClr>
              <a:buFont typeface="Wingdings" pitchFamily="2" charset="2"/>
              <a:buChar char="Ø"/>
              <a:defRPr/>
            </a:pPr>
            <a:r>
              <a:rPr lang="en-US" sz="2000" dirty="0" smtClean="0">
                <a:cs typeface="Arial" charset="0"/>
              </a:rPr>
              <a:t>Ineffective for project shortening</a:t>
            </a:r>
            <a:endParaRPr lang="de-DE" sz="2000" smtClean="0">
              <a:cs typeface="Arial" charset="0"/>
            </a:endParaRP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Date Placeholder 3"/>
          <p:cNvSpPr>
            <a:spLocks noGrp="1"/>
          </p:cNvSpPr>
          <p:nvPr>
            <p:ph type="dt" sz="quarter" idx="10"/>
          </p:nvPr>
        </p:nvSpPr>
        <p:spPr>
          <a:noFill/>
        </p:spPr>
        <p:txBody>
          <a:bodyPr/>
          <a:lstStyle/>
          <a:p>
            <a:fld id="{3A2C992F-78AC-420B-90B3-6185AFC890A1}" type="datetime8">
              <a:rPr lang="en-US" smtClean="0"/>
              <a:pPr/>
              <a:t>2/14/2017 11:57 AM</a:t>
            </a:fld>
            <a:endParaRPr lang="en-US" smtClean="0"/>
          </a:p>
        </p:txBody>
      </p:sp>
      <p:sp>
        <p:nvSpPr>
          <p:cNvPr id="1028" name="Slide Number Placeholder 4"/>
          <p:cNvSpPr>
            <a:spLocks noGrp="1"/>
          </p:cNvSpPr>
          <p:nvPr>
            <p:ph type="sldNum" sz="quarter" idx="11"/>
          </p:nvPr>
        </p:nvSpPr>
        <p:spPr>
          <a:noFill/>
        </p:spPr>
        <p:txBody>
          <a:bodyPr/>
          <a:lstStyle/>
          <a:p>
            <a:fld id="{030D7931-A851-4016-8E58-CDDA70FC311C}" type="slidenum">
              <a:rPr lang="ar-SA" smtClean="0"/>
              <a:pPr/>
              <a:t>24</a:t>
            </a:fld>
            <a:endParaRPr lang="en-US" smtClean="0"/>
          </a:p>
        </p:txBody>
      </p:sp>
      <p:sp>
        <p:nvSpPr>
          <p:cNvPr id="524290" name="Rectangle 2"/>
          <p:cNvSpPr>
            <a:spLocks noGrp="1" noChangeArrowheads="1"/>
          </p:cNvSpPr>
          <p:nvPr>
            <p:ph type="title"/>
          </p:nvPr>
        </p:nvSpPr>
        <p:spPr>
          <a:xfrm>
            <a:off x="609600" y="322263"/>
            <a:ext cx="6705600" cy="515937"/>
          </a:xfrm>
          <a:solidFill>
            <a:schemeClr val="bg1"/>
          </a:solidFill>
          <a:ln>
            <a:solidFill>
              <a:schemeClr val="tx2"/>
            </a:solidFill>
          </a:ln>
        </p:spPr>
        <p:txBody>
          <a:bodyPr/>
          <a:lstStyle/>
          <a:p>
            <a:pPr>
              <a:buClr>
                <a:srgbClr val="CC3300"/>
              </a:buClr>
              <a:defRPr/>
            </a:pPr>
            <a:r>
              <a:rPr lang="en-US" sz="2400" dirty="0" smtClean="0">
                <a:solidFill>
                  <a:srgbClr val="CC3300"/>
                </a:solidFill>
                <a:effectLst>
                  <a:outerShdw blurRad="38100" dist="38100" dir="2700000" algn="tl">
                    <a:srgbClr val="C0C0C0"/>
                  </a:outerShdw>
                </a:effectLst>
                <a:cs typeface="Arial" charset="0"/>
              </a:rPr>
              <a:t>Logic is not represented in the Bar Chart</a:t>
            </a:r>
            <a:endParaRPr lang="de-DE" sz="2400" smtClean="0">
              <a:solidFill>
                <a:srgbClr val="CC3300"/>
              </a:solidFill>
              <a:effectLst>
                <a:outerShdw blurRad="38100" dist="38100" dir="2700000" algn="tl">
                  <a:srgbClr val="C0C0C0"/>
                </a:outerShdw>
              </a:effectLst>
              <a:cs typeface="Arial" charset="0"/>
            </a:endParaRPr>
          </a:p>
        </p:txBody>
      </p:sp>
      <p:sp>
        <p:nvSpPr>
          <p:cNvPr id="1030" name="Rectangle 6"/>
          <p:cNvSpPr>
            <a:spLocks noChangeArrowheads="1"/>
          </p:cNvSpPr>
          <p:nvPr/>
        </p:nvSpPr>
        <p:spPr bwMode="auto">
          <a:xfrm>
            <a:off x="0" y="2071688"/>
            <a:ext cx="9144000" cy="0"/>
          </a:xfrm>
          <a:prstGeom prst="rect">
            <a:avLst/>
          </a:prstGeom>
          <a:noFill/>
          <a:ln w="9525">
            <a:noFill/>
            <a:miter lim="800000"/>
            <a:headEnd/>
            <a:tailEnd/>
          </a:ln>
        </p:spPr>
        <p:txBody>
          <a:bodyPr lIns="0" tIns="0" rIns="0" bIns="0" anchor="ctr">
            <a:spAutoFit/>
          </a:bodyPr>
          <a:lstStyle/>
          <a:p>
            <a:endParaRPr lang="en-US"/>
          </a:p>
        </p:txBody>
      </p:sp>
      <p:graphicFrame>
        <p:nvGraphicFramePr>
          <p:cNvPr id="1026" name="Object 5"/>
          <p:cNvGraphicFramePr>
            <a:graphicFrameLocks noChangeAspect="1"/>
          </p:cNvGraphicFramePr>
          <p:nvPr/>
        </p:nvGraphicFramePr>
        <p:xfrm>
          <a:off x="762000" y="1295400"/>
          <a:ext cx="8077200" cy="4343400"/>
        </p:xfrm>
        <a:graphic>
          <a:graphicData uri="http://schemas.openxmlformats.org/presentationml/2006/ole">
            <mc:AlternateContent xmlns:mc="http://schemas.openxmlformats.org/markup-compatibility/2006">
              <mc:Choice xmlns:v="urn:schemas-microsoft-com:vml" Requires="v">
                <p:oleObj spid="_x0000_s1032" name="Visio" r:id="rId3" imgW="6185002" imgH="3559150" progId="">
                  <p:embed/>
                </p:oleObj>
              </mc:Choice>
              <mc:Fallback>
                <p:oleObj name="Visio" r:id="rId3" imgW="6185002" imgH="355915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295400"/>
                        <a:ext cx="8077200" cy="4343400"/>
                      </a:xfrm>
                      <a:prstGeom prst="rect">
                        <a:avLst/>
                      </a:prstGeom>
                      <a:solidFill>
                        <a:srgbClr val="F8F9BD"/>
                      </a:solidFill>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p:cNvSpPr>
            <a:spLocks noGrp="1"/>
          </p:cNvSpPr>
          <p:nvPr>
            <p:ph type="dt" sz="quarter" idx="10"/>
          </p:nvPr>
        </p:nvSpPr>
        <p:spPr>
          <a:noFill/>
        </p:spPr>
        <p:txBody>
          <a:bodyPr/>
          <a:lstStyle/>
          <a:p>
            <a:fld id="{6DD090E2-EB7B-47CF-A6CE-1F7AB12FBE7F}" type="datetime8">
              <a:rPr lang="en-US" smtClean="0"/>
              <a:pPr/>
              <a:t>2/14/2017 11:57 AM</a:t>
            </a:fld>
            <a:endParaRPr lang="en-US" smtClean="0"/>
          </a:p>
        </p:txBody>
      </p:sp>
      <p:sp>
        <p:nvSpPr>
          <p:cNvPr id="37891" name="Slide Number Placeholder 4"/>
          <p:cNvSpPr>
            <a:spLocks noGrp="1"/>
          </p:cNvSpPr>
          <p:nvPr>
            <p:ph type="sldNum" sz="quarter" idx="11"/>
          </p:nvPr>
        </p:nvSpPr>
        <p:spPr>
          <a:noFill/>
        </p:spPr>
        <p:txBody>
          <a:bodyPr/>
          <a:lstStyle/>
          <a:p>
            <a:fld id="{D38A2A55-5E83-47F6-B24C-C92F099D1A68}" type="slidenum">
              <a:rPr lang="ar-SA" smtClean="0"/>
              <a:pPr/>
              <a:t>25</a:t>
            </a:fld>
            <a:endParaRPr lang="en-US" smtClean="0"/>
          </a:p>
        </p:txBody>
      </p:sp>
      <p:sp>
        <p:nvSpPr>
          <p:cNvPr id="37892" name="Rectangle 2"/>
          <p:cNvSpPr>
            <a:spLocks noGrp="1" noChangeArrowheads="1"/>
          </p:cNvSpPr>
          <p:nvPr>
            <p:ph type="title"/>
          </p:nvPr>
        </p:nvSpPr>
        <p:spPr>
          <a:xfrm>
            <a:off x="609600" y="322263"/>
            <a:ext cx="3200400" cy="515937"/>
          </a:xfrm>
          <a:solidFill>
            <a:schemeClr val="bg1"/>
          </a:solidFill>
          <a:ln>
            <a:solidFill>
              <a:schemeClr val="tx2"/>
            </a:solidFill>
          </a:ln>
        </p:spPr>
        <p:txBody>
          <a:bodyPr/>
          <a:lstStyle/>
          <a:p>
            <a:pPr>
              <a:buClr>
                <a:srgbClr val="CC3300"/>
              </a:buClr>
            </a:pPr>
            <a:r>
              <a:rPr lang="en-US" sz="3200" smtClean="0">
                <a:solidFill>
                  <a:srgbClr val="CC3300"/>
                </a:solidFill>
                <a:cs typeface="Arial" charset="0"/>
              </a:rPr>
              <a:t>Case study</a:t>
            </a:r>
            <a:endParaRPr lang="de-DE" sz="3200" smtClean="0">
              <a:solidFill>
                <a:srgbClr val="CC3300"/>
              </a:solidFill>
              <a:cs typeface="Arial" charset="0"/>
            </a:endParaRPr>
          </a:p>
        </p:txBody>
      </p:sp>
      <p:pic>
        <p:nvPicPr>
          <p:cNvPr id="37893" name="Picture 5" descr="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909638" y="1219200"/>
            <a:ext cx="7777162" cy="4672013"/>
          </a:xfrm>
          <a:prstGeom prst="rect">
            <a:avLst/>
          </a:prstGeom>
          <a:solidFill>
            <a:schemeClr val="bg1"/>
          </a:solidFill>
          <a:ln w="28575">
            <a:solidFill>
              <a:schemeClr val="tx1"/>
            </a:solidFill>
            <a:miter lim="800000"/>
            <a:headEnd/>
            <a:tailEnd/>
          </a:ln>
        </p:spPr>
      </p:pic>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quarter" idx="10"/>
          </p:nvPr>
        </p:nvSpPr>
        <p:spPr>
          <a:noFill/>
        </p:spPr>
        <p:txBody>
          <a:bodyPr/>
          <a:lstStyle/>
          <a:p>
            <a:fld id="{DED60716-0CF6-4A8B-8105-91D65BBB4782}" type="datetime8">
              <a:rPr lang="en-US" smtClean="0"/>
              <a:pPr/>
              <a:t>2/14/2017 11:57 AM</a:t>
            </a:fld>
            <a:endParaRPr lang="en-US" smtClean="0"/>
          </a:p>
        </p:txBody>
      </p:sp>
      <p:sp>
        <p:nvSpPr>
          <p:cNvPr id="38915" name="Slide Number Placeholder 4"/>
          <p:cNvSpPr>
            <a:spLocks noGrp="1"/>
          </p:cNvSpPr>
          <p:nvPr>
            <p:ph type="sldNum" sz="quarter" idx="11"/>
          </p:nvPr>
        </p:nvSpPr>
        <p:spPr>
          <a:noFill/>
        </p:spPr>
        <p:txBody>
          <a:bodyPr/>
          <a:lstStyle/>
          <a:p>
            <a:fld id="{3B40848F-0542-4416-858F-4CFCD2986D74}" type="slidenum">
              <a:rPr lang="ar-SA" smtClean="0"/>
              <a:pPr/>
              <a:t>26</a:t>
            </a:fld>
            <a:endParaRPr lang="en-US" smtClean="0"/>
          </a:p>
        </p:txBody>
      </p:sp>
      <p:sp>
        <p:nvSpPr>
          <p:cNvPr id="38916" name="Rectangle 2"/>
          <p:cNvSpPr>
            <a:spLocks noGrp="1" noChangeArrowheads="1"/>
          </p:cNvSpPr>
          <p:nvPr>
            <p:ph type="title"/>
          </p:nvPr>
        </p:nvSpPr>
        <p:spPr>
          <a:xfrm>
            <a:off x="609600" y="322263"/>
            <a:ext cx="2971800" cy="515937"/>
          </a:xfrm>
          <a:solidFill>
            <a:schemeClr val="bg1"/>
          </a:solidFill>
          <a:ln>
            <a:solidFill>
              <a:schemeClr val="tx2"/>
            </a:solidFill>
          </a:ln>
        </p:spPr>
        <p:txBody>
          <a:bodyPr/>
          <a:lstStyle/>
          <a:p>
            <a:pPr>
              <a:buClr>
                <a:srgbClr val="CC3300"/>
              </a:buClr>
            </a:pPr>
            <a:r>
              <a:rPr lang="en-US" sz="3200" smtClean="0">
                <a:solidFill>
                  <a:srgbClr val="CC3300"/>
                </a:solidFill>
                <a:cs typeface="Arial" charset="0"/>
              </a:rPr>
              <a:t>Case study</a:t>
            </a:r>
            <a:endParaRPr lang="de-DE" sz="3200" smtClean="0">
              <a:solidFill>
                <a:srgbClr val="CC3300"/>
              </a:solidFill>
              <a:cs typeface="Arial" charset="0"/>
            </a:endParaRPr>
          </a:p>
        </p:txBody>
      </p:sp>
      <p:pic>
        <p:nvPicPr>
          <p:cNvPr id="38917" name="Picture 3" descr="2"/>
          <p:cNvPicPr>
            <a:picLocks noChangeAspect="1" noChangeArrowheads="1"/>
          </p:cNvPicPr>
          <p:nvPr/>
        </p:nvPicPr>
        <p:blipFill>
          <a:blip r:embed="rId2" cstate="print">
            <a:clrChange>
              <a:clrFrom>
                <a:srgbClr val="E9E9E9"/>
              </a:clrFrom>
              <a:clrTo>
                <a:srgbClr val="E9E9E9">
                  <a:alpha val="0"/>
                </a:srgbClr>
              </a:clrTo>
            </a:clrChange>
          </a:blip>
          <a:srcRect/>
          <a:stretch>
            <a:fillRect/>
          </a:stretch>
        </p:blipFill>
        <p:spPr bwMode="auto">
          <a:xfrm>
            <a:off x="996950" y="1143000"/>
            <a:ext cx="7537450" cy="4757738"/>
          </a:xfrm>
          <a:prstGeom prst="rect">
            <a:avLst/>
          </a:prstGeom>
          <a:noFill/>
          <a:ln w="28575">
            <a:solidFill>
              <a:schemeClr val="tx1"/>
            </a:solidFill>
            <a:miter lim="800000"/>
            <a:headEnd/>
            <a:tailEnd/>
          </a:ln>
        </p:spPr>
      </p:pic>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p:cNvSpPr>
            <a:spLocks noGrp="1"/>
          </p:cNvSpPr>
          <p:nvPr>
            <p:ph type="dt" sz="quarter" idx="10"/>
          </p:nvPr>
        </p:nvSpPr>
        <p:spPr>
          <a:noFill/>
        </p:spPr>
        <p:txBody>
          <a:bodyPr/>
          <a:lstStyle/>
          <a:p>
            <a:fld id="{166C54AE-4B82-488C-8B14-7788C6D360AA}" type="datetime8">
              <a:rPr lang="en-US" smtClean="0"/>
              <a:pPr/>
              <a:t>2/14/2017 11:57 AM</a:t>
            </a:fld>
            <a:endParaRPr lang="en-US" smtClean="0"/>
          </a:p>
        </p:txBody>
      </p:sp>
      <p:sp>
        <p:nvSpPr>
          <p:cNvPr id="39939" name="Slide Number Placeholder 4"/>
          <p:cNvSpPr>
            <a:spLocks noGrp="1"/>
          </p:cNvSpPr>
          <p:nvPr>
            <p:ph type="sldNum" sz="quarter" idx="11"/>
          </p:nvPr>
        </p:nvSpPr>
        <p:spPr>
          <a:noFill/>
        </p:spPr>
        <p:txBody>
          <a:bodyPr/>
          <a:lstStyle/>
          <a:p>
            <a:fld id="{AE6BEF0B-4108-4503-A967-3BDDA473B0B6}" type="slidenum">
              <a:rPr lang="ar-SA" smtClean="0"/>
              <a:pPr/>
              <a:t>27</a:t>
            </a:fld>
            <a:endParaRPr lang="en-US" smtClean="0"/>
          </a:p>
        </p:txBody>
      </p:sp>
      <p:sp>
        <p:nvSpPr>
          <p:cNvPr id="39940" name="Rectangle 6"/>
          <p:cNvSpPr>
            <a:spLocks noGrp="1" noChangeArrowheads="1"/>
          </p:cNvSpPr>
          <p:nvPr>
            <p:ph type="title"/>
          </p:nvPr>
        </p:nvSpPr>
        <p:spPr>
          <a:xfrm>
            <a:off x="685800" y="322263"/>
            <a:ext cx="4495800" cy="515937"/>
          </a:xfrm>
          <a:solidFill>
            <a:schemeClr val="bg1"/>
          </a:solidFill>
          <a:ln>
            <a:solidFill>
              <a:schemeClr val="tx2"/>
            </a:solidFill>
          </a:ln>
        </p:spPr>
        <p:txBody>
          <a:bodyPr/>
          <a:lstStyle/>
          <a:p>
            <a:pPr>
              <a:buClr>
                <a:srgbClr val="CC3300"/>
              </a:buClr>
            </a:pPr>
            <a:r>
              <a:rPr lang="en-US" sz="2800" smtClean="0">
                <a:solidFill>
                  <a:srgbClr val="CC3300"/>
                </a:solidFill>
                <a:cs typeface="Arial" charset="0"/>
              </a:rPr>
              <a:t>Preparing a Bar Chart</a:t>
            </a:r>
            <a:endParaRPr lang="de-DE" sz="2800" smtClean="0">
              <a:solidFill>
                <a:srgbClr val="CC3300"/>
              </a:solidFill>
              <a:cs typeface="Arial" charset="0"/>
            </a:endParaRPr>
          </a:p>
        </p:txBody>
      </p:sp>
      <p:pic>
        <p:nvPicPr>
          <p:cNvPr id="39941" name="Picture 7" descr="3"/>
          <p:cNvPicPr>
            <a:picLocks noChangeAspect="1" noChangeArrowheads="1"/>
          </p:cNvPicPr>
          <p:nvPr/>
        </p:nvPicPr>
        <p:blipFill>
          <a:blip r:embed="rId2" cstate="print"/>
          <a:srcRect/>
          <a:stretch>
            <a:fillRect/>
          </a:stretch>
        </p:blipFill>
        <p:spPr bwMode="auto">
          <a:xfrm>
            <a:off x="733425" y="1085850"/>
            <a:ext cx="8029575" cy="4803775"/>
          </a:xfrm>
          <a:prstGeom prst="rect">
            <a:avLst/>
          </a:prstGeom>
          <a:solidFill>
            <a:schemeClr val="bg1"/>
          </a:solidFill>
          <a:ln w="28575">
            <a:solidFill>
              <a:schemeClr val="tx1"/>
            </a:solidFill>
            <a:miter lim="800000"/>
            <a:headEnd/>
            <a:tailEnd/>
          </a:ln>
        </p:spPr>
      </p:pic>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990600" y="457200"/>
            <a:ext cx="7620000" cy="914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6600">
                <a:solidFill>
                  <a:srgbClr val="FF0000"/>
                </a:solidFill>
              </a:rPr>
              <a:t>Gantt Chart</a:t>
            </a:r>
          </a:p>
        </p:txBody>
      </p:sp>
      <p:sp>
        <p:nvSpPr>
          <p:cNvPr id="22531" name="Rectangle 3"/>
          <p:cNvSpPr>
            <a:spLocks noChangeArrowheads="1"/>
          </p:cNvSpPr>
          <p:nvPr/>
        </p:nvSpPr>
        <p:spPr bwMode="auto">
          <a:xfrm>
            <a:off x="304800" y="1981200"/>
            <a:ext cx="8610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20000"/>
              </a:spcBef>
              <a:buFontTx/>
              <a:buChar char="•"/>
            </a:pPr>
            <a:r>
              <a:rPr lang="en-US" altLang="en-US" sz="2800" dirty="0"/>
              <a:t>Visual scheduling tool</a:t>
            </a:r>
          </a:p>
          <a:p>
            <a:pPr algn="l" eaLnBrk="1" hangingPunct="1">
              <a:spcBef>
                <a:spcPct val="20000"/>
              </a:spcBef>
              <a:buFontTx/>
              <a:buChar char="•"/>
            </a:pPr>
            <a:r>
              <a:rPr lang="en-US" altLang="en-US" sz="2800" dirty="0">
                <a:cs typeface="Times New Roman" panose="02020603050405020304" pitchFamily="18" charset="0"/>
              </a:rPr>
              <a:t>Graphical representation of information </a:t>
            </a:r>
          </a:p>
          <a:p>
            <a:pPr algn="l" eaLnBrk="1" hangingPunct="1">
              <a:spcBef>
                <a:spcPct val="20000"/>
              </a:spcBef>
              <a:buFontTx/>
              <a:buChar char="•"/>
            </a:pPr>
            <a:r>
              <a:rPr lang="en-US" altLang="en-US" sz="2800" dirty="0">
                <a:cs typeface="Times New Roman" panose="02020603050405020304" pitchFamily="18" charset="0"/>
              </a:rPr>
              <a:t>Show dependencies between tasks, personnel, and other resources allocations</a:t>
            </a:r>
          </a:p>
          <a:p>
            <a:pPr algn="l" eaLnBrk="1" hangingPunct="1">
              <a:spcBef>
                <a:spcPct val="20000"/>
              </a:spcBef>
              <a:buFontTx/>
              <a:buChar char="•"/>
            </a:pPr>
            <a:r>
              <a:rPr lang="en-US" altLang="en-US" sz="2800" dirty="0">
                <a:cs typeface="Times New Roman" panose="02020603050405020304" pitchFamily="18" charset="0"/>
              </a:rPr>
              <a:t>Track progress towards completion</a:t>
            </a:r>
          </a:p>
        </p:txBody>
      </p:sp>
      <p:sp>
        <p:nvSpPr>
          <p:cNvPr id="22532"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2C1D376-13E4-40BB-9AB4-AF3DC2355C62}" type="datetime5">
              <a:rPr lang="en-US" altLang="en-US" smtClean="0"/>
              <a:pPr/>
              <a:t>14-Feb-17</a:t>
            </a:fld>
            <a:endParaRPr lang="en-US" altLang="en-US" smtClean="0"/>
          </a:p>
        </p:txBody>
      </p:sp>
    </p:spTree>
    <p:extLst>
      <p:ext uri="{BB962C8B-B14F-4D97-AF65-F5344CB8AC3E}">
        <p14:creationId xmlns:p14="http://schemas.microsoft.com/office/powerpoint/2010/main" val="1900483679"/>
      </p:ext>
    </p:extLst>
  </p:cSld>
  <p:clrMapOvr>
    <a:masterClrMapping/>
  </p:clrMapOvr>
  <p:transition>
    <p:randomBa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152400"/>
            <a:ext cx="9144000" cy="685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800">
                <a:solidFill>
                  <a:srgbClr val="FF0000"/>
                </a:solidFill>
              </a:rPr>
              <a:t>Building a Gantt Chart</a:t>
            </a:r>
          </a:p>
        </p:txBody>
      </p:sp>
      <p:sp>
        <p:nvSpPr>
          <p:cNvPr id="23555" name="Rectangle 3"/>
          <p:cNvSpPr>
            <a:spLocks noChangeArrowheads="1"/>
          </p:cNvSpPr>
          <p:nvPr/>
        </p:nvSpPr>
        <p:spPr bwMode="auto">
          <a:xfrm>
            <a:off x="762000" y="13716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20000"/>
              </a:spcBef>
              <a:buFontTx/>
              <a:buChar char="•"/>
            </a:pPr>
            <a:r>
              <a:rPr lang="en-US" altLang="en-US" sz="2400" dirty="0"/>
              <a:t>List all tasks and milestones from the project along the vertical axis</a:t>
            </a:r>
          </a:p>
          <a:p>
            <a:pPr algn="l" eaLnBrk="1" hangingPunct="1">
              <a:spcBef>
                <a:spcPct val="20000"/>
              </a:spcBef>
              <a:buFontTx/>
              <a:buChar char="•"/>
            </a:pPr>
            <a:r>
              <a:rPr lang="en-US" altLang="en-US" sz="2400" dirty="0"/>
              <a:t>List time frame along the horizontal axis</a:t>
            </a:r>
          </a:p>
          <a:p>
            <a:pPr eaLnBrk="1" hangingPunct="1">
              <a:spcBef>
                <a:spcPct val="20000"/>
              </a:spcBef>
              <a:buFontTx/>
              <a:buChar char="•"/>
            </a:pPr>
            <a:endParaRPr lang="en-US" altLang="en-US" sz="3200" dirty="0"/>
          </a:p>
        </p:txBody>
      </p:sp>
      <p:sp>
        <p:nvSpPr>
          <p:cNvPr id="23556" name="Line 4"/>
          <p:cNvSpPr>
            <a:spLocks noChangeShapeType="1"/>
          </p:cNvSpPr>
          <p:nvPr/>
        </p:nvSpPr>
        <p:spPr bwMode="auto">
          <a:xfrm>
            <a:off x="1371600" y="3352800"/>
            <a:ext cx="0" cy="2133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557" name="Line 5"/>
          <p:cNvSpPr>
            <a:spLocks noChangeShapeType="1"/>
          </p:cNvSpPr>
          <p:nvPr/>
        </p:nvSpPr>
        <p:spPr bwMode="auto">
          <a:xfrm>
            <a:off x="1371600" y="5410200"/>
            <a:ext cx="5410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558" name="Text Box 6"/>
          <p:cNvSpPr txBox="1">
            <a:spLocks noChangeArrowheads="1"/>
          </p:cNvSpPr>
          <p:nvPr/>
        </p:nvSpPr>
        <p:spPr bwMode="auto">
          <a:xfrm>
            <a:off x="76200" y="3429000"/>
            <a:ext cx="12192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00" dirty="0"/>
              <a:t>Activity 1</a:t>
            </a:r>
          </a:p>
          <a:p>
            <a:pPr eaLnBrk="1" hangingPunct="1">
              <a:spcBef>
                <a:spcPct val="50000"/>
              </a:spcBef>
            </a:pPr>
            <a:r>
              <a:rPr lang="en-US" altLang="en-US" sz="1600" dirty="0"/>
              <a:t>Activity 2</a:t>
            </a:r>
          </a:p>
          <a:p>
            <a:pPr eaLnBrk="1" hangingPunct="1">
              <a:spcBef>
                <a:spcPct val="50000"/>
              </a:spcBef>
            </a:pPr>
            <a:r>
              <a:rPr lang="en-US" altLang="en-US" sz="1600" dirty="0"/>
              <a:t>Milestone</a:t>
            </a:r>
          </a:p>
        </p:txBody>
      </p:sp>
      <p:sp>
        <p:nvSpPr>
          <p:cNvPr id="23559" name="Text Box 7"/>
          <p:cNvSpPr txBox="1">
            <a:spLocks noChangeArrowheads="1"/>
          </p:cNvSpPr>
          <p:nvPr/>
        </p:nvSpPr>
        <p:spPr bwMode="auto">
          <a:xfrm>
            <a:off x="1371600" y="5486400"/>
            <a:ext cx="5562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lang="en-US" altLang="en-US" sz="1800" dirty="0"/>
              <a:t>Time Frame:   day 1 day 2 day3</a:t>
            </a:r>
          </a:p>
        </p:txBody>
      </p:sp>
      <p:sp>
        <p:nvSpPr>
          <p:cNvPr id="23560" name="Line 8"/>
          <p:cNvSpPr>
            <a:spLocks noChangeShapeType="1"/>
          </p:cNvSpPr>
          <p:nvPr/>
        </p:nvSpPr>
        <p:spPr bwMode="auto">
          <a:xfrm>
            <a:off x="3200400" y="5257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561" name="Line 9"/>
          <p:cNvSpPr>
            <a:spLocks noChangeShapeType="1"/>
          </p:cNvSpPr>
          <p:nvPr/>
        </p:nvSpPr>
        <p:spPr bwMode="auto">
          <a:xfrm>
            <a:off x="4419600" y="5257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562" name="Line 10"/>
          <p:cNvSpPr>
            <a:spLocks noChangeShapeType="1"/>
          </p:cNvSpPr>
          <p:nvPr/>
        </p:nvSpPr>
        <p:spPr bwMode="auto">
          <a:xfrm>
            <a:off x="3810000" y="5257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563" name="Date Placeholder 1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DC466A1-3563-4FBA-88B7-7874B3AB805F}" type="datetime5">
              <a:rPr lang="en-US" altLang="en-US" smtClean="0"/>
              <a:pPr/>
              <a:t>14-Feb-17</a:t>
            </a:fld>
            <a:endParaRPr lang="en-US" altLang="en-US" smtClean="0"/>
          </a:p>
        </p:txBody>
      </p:sp>
    </p:spTree>
    <p:extLst>
      <p:ext uri="{BB962C8B-B14F-4D97-AF65-F5344CB8AC3E}">
        <p14:creationId xmlns:p14="http://schemas.microsoft.com/office/powerpoint/2010/main" val="2696882252"/>
      </p:ext>
    </p:extLst>
  </p:cSld>
  <p:clrMapOvr>
    <a:masterClrMapping/>
  </p:clrMapOvr>
  <p:transition>
    <p:randomBa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p>
            <a:fld id="{F064AD18-0C30-449D-A9AE-77B459F4F4AD}" type="datetime8">
              <a:rPr lang="en-US" smtClean="0"/>
              <a:pPr/>
              <a:t>2/14/2017 11:57 AM</a:t>
            </a:fld>
            <a:endParaRPr lang="en-US" smtClean="0"/>
          </a:p>
        </p:txBody>
      </p:sp>
      <p:sp>
        <p:nvSpPr>
          <p:cNvPr id="17411" name="Slide Number Placeholder 4"/>
          <p:cNvSpPr>
            <a:spLocks noGrp="1"/>
          </p:cNvSpPr>
          <p:nvPr>
            <p:ph type="sldNum" sz="quarter" idx="11"/>
          </p:nvPr>
        </p:nvSpPr>
        <p:spPr>
          <a:noFill/>
        </p:spPr>
        <p:txBody>
          <a:bodyPr/>
          <a:lstStyle/>
          <a:p>
            <a:fld id="{A3B7C338-1780-4AD2-9DD4-86E1BFDC4205}" type="slidenum">
              <a:rPr lang="ar-SA" smtClean="0"/>
              <a:pPr/>
              <a:t>3</a:t>
            </a:fld>
            <a:endParaRPr lang="en-US" smtClean="0"/>
          </a:p>
        </p:txBody>
      </p:sp>
      <p:sp>
        <p:nvSpPr>
          <p:cNvPr id="555010" name="Rectangle 2"/>
          <p:cNvSpPr>
            <a:spLocks noGrp="1" noChangeArrowheads="1"/>
          </p:cNvSpPr>
          <p:nvPr>
            <p:ph type="title"/>
          </p:nvPr>
        </p:nvSpPr>
        <p:spPr>
          <a:xfrm>
            <a:off x="609600" y="304800"/>
            <a:ext cx="4572000" cy="609600"/>
          </a:xfrm>
          <a:solidFill>
            <a:schemeClr val="bg1"/>
          </a:solidFill>
          <a:ln>
            <a:solidFill>
              <a:schemeClr val="tx2"/>
            </a:solidFill>
          </a:ln>
        </p:spPr>
        <p:txBody>
          <a:bodyPr/>
          <a:lstStyle/>
          <a:p>
            <a:pPr>
              <a:lnSpc>
                <a:spcPct val="125000"/>
              </a:lnSpc>
              <a:buClr>
                <a:srgbClr val="CC3300"/>
              </a:buClr>
              <a:defRPr/>
            </a:pPr>
            <a:r>
              <a:rPr lang="en-US" sz="2800" dirty="0" smtClean="0">
                <a:solidFill>
                  <a:srgbClr val="CC3300"/>
                </a:solidFill>
                <a:effectLst>
                  <a:outerShdw blurRad="38100" dist="38100" dir="2700000" algn="tl">
                    <a:srgbClr val="C0C0C0"/>
                  </a:outerShdw>
                </a:effectLst>
                <a:cs typeface="Arial" charset="0"/>
              </a:rPr>
              <a:t>Dimensions of Planning</a:t>
            </a:r>
            <a:endParaRPr lang="de-DE" sz="2800" dirty="0" smtClean="0">
              <a:solidFill>
                <a:srgbClr val="CC3300"/>
              </a:solidFill>
              <a:effectLst>
                <a:outerShdw blurRad="38100" dist="38100" dir="2700000" algn="tl">
                  <a:srgbClr val="C0C0C0"/>
                </a:outerShdw>
              </a:effectLst>
              <a:cs typeface="Arial" charset="0"/>
            </a:endParaRPr>
          </a:p>
        </p:txBody>
      </p:sp>
      <p:sp>
        <p:nvSpPr>
          <p:cNvPr id="555011" name="Rectangle 3"/>
          <p:cNvSpPr>
            <a:spLocks noGrp="1" noChangeArrowheads="1"/>
          </p:cNvSpPr>
          <p:nvPr>
            <p:ph type="body" idx="1"/>
          </p:nvPr>
        </p:nvSpPr>
        <p:spPr>
          <a:xfrm>
            <a:off x="990600" y="1295400"/>
            <a:ext cx="7620000" cy="4575175"/>
          </a:xfrm>
          <a:solidFill>
            <a:schemeClr val="bg1"/>
          </a:solidFill>
          <a:ln w="12700">
            <a:solidFill>
              <a:schemeClr val="tx2"/>
            </a:solidFill>
          </a:ln>
          <a:effectLst>
            <a:outerShdw dist="107763" dir="18900000" algn="ctr" rotWithShape="0">
              <a:schemeClr val="bg2">
                <a:alpha val="50000"/>
              </a:schemeClr>
            </a:outerShdw>
          </a:effectLst>
        </p:spPr>
        <p:txBody>
          <a:bodyPr/>
          <a:lstStyle/>
          <a:p>
            <a:pPr marL="280988" indent="-280988">
              <a:buFontTx/>
              <a:buNone/>
              <a:defRPr/>
            </a:pPr>
            <a:r>
              <a:rPr lang="en-US" sz="2400" smtClean="0">
                <a:cs typeface="Times New Roman" pitchFamily="18" charset="0"/>
              </a:rPr>
              <a:t>Planning can be viewed from following points:</a:t>
            </a:r>
          </a:p>
          <a:p>
            <a:pPr marL="280988" indent="-280988">
              <a:buFontTx/>
              <a:buNone/>
              <a:defRPr/>
            </a:pPr>
            <a:endParaRPr lang="en-US" sz="500" smtClean="0">
              <a:cs typeface="Times New Roman" pitchFamily="18" charset="0"/>
            </a:endParaRPr>
          </a:p>
          <a:p>
            <a:pPr marL="280988" indent="-280988" algn="just">
              <a:lnSpc>
                <a:spcPct val="150000"/>
              </a:lnSpc>
              <a:buClr>
                <a:srgbClr val="CC3300"/>
              </a:buClr>
              <a:buFont typeface="Wingdings" pitchFamily="2" charset="2"/>
              <a:buChar char="Ø"/>
              <a:defRPr/>
            </a:pPr>
            <a:r>
              <a:rPr lang="en-US" sz="2400" b="1" u="sng" smtClean="0">
                <a:solidFill>
                  <a:schemeClr val="accent2"/>
                </a:solidFill>
                <a:effectLst>
                  <a:outerShdw blurRad="38100" dist="38100" dir="2700000" algn="tl">
                    <a:srgbClr val="C0C0C0"/>
                  </a:outerShdw>
                </a:effectLst>
                <a:cs typeface="Arial" charset="0"/>
              </a:rPr>
              <a:t>Subject</a:t>
            </a:r>
            <a:r>
              <a:rPr lang="en-US" sz="2400" smtClean="0">
                <a:cs typeface="Arial" charset="0"/>
              </a:rPr>
              <a:t>:- </a:t>
            </a:r>
            <a:r>
              <a:rPr lang="en-US" sz="2400" b="1" smtClean="0">
                <a:effectLst>
                  <a:outerShdw blurRad="38100" dist="38100" dir="2700000" algn="tl">
                    <a:srgbClr val="C0C0C0"/>
                  </a:outerShdw>
                </a:effectLst>
                <a:cs typeface="Arial" charset="0"/>
              </a:rPr>
              <a:t>Financial</a:t>
            </a:r>
            <a:r>
              <a:rPr lang="en-US" sz="2400" smtClean="0">
                <a:cs typeface="Arial" charset="0"/>
              </a:rPr>
              <a:t> Planning, </a:t>
            </a:r>
            <a:r>
              <a:rPr lang="en-US" sz="2400" b="1" smtClean="0">
                <a:effectLst>
                  <a:outerShdw blurRad="38100" dist="38100" dir="2700000" algn="tl">
                    <a:srgbClr val="C0C0C0"/>
                  </a:outerShdw>
                </a:effectLst>
                <a:cs typeface="Arial" charset="0"/>
              </a:rPr>
              <a:t>Time</a:t>
            </a:r>
            <a:r>
              <a:rPr lang="en-US" sz="2400" smtClean="0">
                <a:cs typeface="Arial" charset="0"/>
              </a:rPr>
              <a:t> Planning, </a:t>
            </a:r>
            <a:r>
              <a:rPr lang="en-US" sz="2400" b="1" smtClean="0">
                <a:effectLst>
                  <a:outerShdw blurRad="38100" dist="38100" dir="2700000" algn="tl">
                    <a:srgbClr val="C0C0C0"/>
                  </a:outerShdw>
                </a:effectLst>
                <a:cs typeface="Arial" charset="0"/>
              </a:rPr>
              <a:t>Quality</a:t>
            </a:r>
            <a:r>
              <a:rPr lang="en-US" sz="2400" smtClean="0">
                <a:cs typeface="Arial" charset="0"/>
              </a:rPr>
              <a:t> Planning, </a:t>
            </a:r>
            <a:r>
              <a:rPr lang="en-US" sz="2400" b="1" smtClean="0">
                <a:effectLst>
                  <a:outerShdw blurRad="38100" dist="38100" dir="2700000" algn="tl">
                    <a:srgbClr val="C0C0C0"/>
                  </a:outerShdw>
                </a:effectLst>
                <a:cs typeface="Arial" charset="0"/>
              </a:rPr>
              <a:t>Organizational</a:t>
            </a:r>
            <a:r>
              <a:rPr lang="en-US" sz="2400" smtClean="0">
                <a:cs typeface="Arial" charset="0"/>
              </a:rPr>
              <a:t> Planning, …….</a:t>
            </a:r>
          </a:p>
          <a:p>
            <a:pPr marL="280988" indent="-280988" algn="just">
              <a:lnSpc>
                <a:spcPct val="150000"/>
              </a:lnSpc>
              <a:buClr>
                <a:srgbClr val="CC3300"/>
              </a:buClr>
              <a:buFont typeface="Wingdings" pitchFamily="2" charset="2"/>
              <a:buNone/>
              <a:defRPr/>
            </a:pPr>
            <a:endParaRPr lang="en-US" sz="800" smtClean="0">
              <a:cs typeface="Arial" charset="0"/>
            </a:endParaRPr>
          </a:p>
          <a:p>
            <a:pPr marL="280988" indent="-280988" algn="just">
              <a:lnSpc>
                <a:spcPct val="150000"/>
              </a:lnSpc>
              <a:buClr>
                <a:srgbClr val="CC3300"/>
              </a:buClr>
              <a:buFont typeface="Wingdings" pitchFamily="2" charset="2"/>
              <a:buChar char="Ø"/>
              <a:defRPr/>
            </a:pPr>
            <a:r>
              <a:rPr lang="en-US" sz="2400" b="1" u="sng" smtClean="0">
                <a:solidFill>
                  <a:schemeClr val="accent2"/>
                </a:solidFill>
                <a:effectLst>
                  <a:outerShdw blurRad="38100" dist="38100" dir="2700000" algn="tl">
                    <a:srgbClr val="C0C0C0"/>
                  </a:outerShdw>
                </a:effectLst>
                <a:cs typeface="Arial" charset="0"/>
              </a:rPr>
              <a:t>Organization</a:t>
            </a:r>
            <a:r>
              <a:rPr lang="en-US" sz="2400" smtClean="0">
                <a:cs typeface="Arial" charset="0"/>
              </a:rPr>
              <a:t>:- </a:t>
            </a:r>
            <a:r>
              <a:rPr lang="en-US" sz="2400" b="1" smtClean="0">
                <a:effectLst>
                  <a:outerShdw blurRad="38100" dist="38100" dir="2700000" algn="tl">
                    <a:srgbClr val="C0C0C0"/>
                  </a:outerShdw>
                </a:effectLst>
                <a:cs typeface="Arial" charset="0"/>
              </a:rPr>
              <a:t>Corporate</a:t>
            </a:r>
            <a:r>
              <a:rPr lang="en-US" sz="2400" smtClean="0">
                <a:cs typeface="Arial" charset="0"/>
              </a:rPr>
              <a:t> Planning, </a:t>
            </a:r>
            <a:r>
              <a:rPr lang="en-US" sz="2400" b="1" smtClean="0">
                <a:effectLst>
                  <a:outerShdw blurRad="38100" dist="38100" dir="2700000" algn="tl">
                    <a:srgbClr val="C0C0C0"/>
                  </a:outerShdw>
                </a:effectLst>
                <a:cs typeface="Arial" charset="0"/>
              </a:rPr>
              <a:t>Project</a:t>
            </a:r>
            <a:r>
              <a:rPr lang="en-US" sz="2400" smtClean="0">
                <a:cs typeface="Arial" charset="0"/>
              </a:rPr>
              <a:t> Planning,…….</a:t>
            </a:r>
          </a:p>
          <a:p>
            <a:pPr marL="280988" indent="-280988" algn="just">
              <a:lnSpc>
                <a:spcPct val="150000"/>
              </a:lnSpc>
              <a:buClr>
                <a:srgbClr val="CC3300"/>
              </a:buClr>
              <a:buFont typeface="Wingdings" pitchFamily="2" charset="2"/>
              <a:buNone/>
              <a:defRPr/>
            </a:pPr>
            <a:endParaRPr lang="en-US" sz="800" smtClean="0">
              <a:cs typeface="Arial" charset="0"/>
            </a:endParaRPr>
          </a:p>
          <a:p>
            <a:pPr marL="280988" indent="-280988" algn="just">
              <a:lnSpc>
                <a:spcPct val="150000"/>
              </a:lnSpc>
              <a:buClr>
                <a:srgbClr val="CC3300"/>
              </a:buClr>
              <a:buFont typeface="Wingdings" pitchFamily="2" charset="2"/>
              <a:buChar char="Ø"/>
              <a:defRPr/>
            </a:pPr>
            <a:r>
              <a:rPr lang="en-US" sz="2400" b="1" u="sng" smtClean="0">
                <a:solidFill>
                  <a:schemeClr val="accent2"/>
                </a:solidFill>
                <a:effectLst>
                  <a:outerShdw blurRad="38100" dist="38100" dir="2700000" algn="tl">
                    <a:srgbClr val="C0C0C0"/>
                  </a:outerShdw>
                </a:effectLst>
                <a:cs typeface="Arial" charset="0"/>
              </a:rPr>
              <a:t>Time</a:t>
            </a:r>
            <a:r>
              <a:rPr lang="en-US" sz="2400" smtClean="0">
                <a:cs typeface="Arial" charset="0"/>
              </a:rPr>
              <a:t>:- </a:t>
            </a:r>
            <a:r>
              <a:rPr lang="en-US" sz="2400" b="1" smtClean="0">
                <a:effectLst>
                  <a:outerShdw blurRad="38100" dist="38100" dir="2700000" algn="tl">
                    <a:srgbClr val="C0C0C0"/>
                  </a:outerShdw>
                </a:effectLst>
                <a:cs typeface="Arial" charset="0"/>
              </a:rPr>
              <a:t>Long-Rang</a:t>
            </a:r>
            <a:r>
              <a:rPr lang="en-US" sz="2400" smtClean="0">
                <a:solidFill>
                  <a:schemeClr val="bg1"/>
                </a:solidFill>
                <a:cs typeface="Arial" charset="0"/>
              </a:rPr>
              <a:t>.</a:t>
            </a:r>
            <a:r>
              <a:rPr lang="en-US" sz="2400" smtClean="0">
                <a:cs typeface="Arial" charset="0"/>
              </a:rPr>
              <a:t>Planning, </a:t>
            </a:r>
            <a:r>
              <a:rPr lang="en-US" sz="2400" b="1" smtClean="0">
                <a:effectLst>
                  <a:outerShdw blurRad="38100" dist="38100" dir="2700000" algn="tl">
                    <a:srgbClr val="C0C0C0"/>
                  </a:outerShdw>
                </a:effectLst>
                <a:cs typeface="Arial" charset="0"/>
              </a:rPr>
              <a:t>Short-Range</a:t>
            </a:r>
            <a:r>
              <a:rPr lang="en-US" sz="2400" smtClean="0">
                <a:cs typeface="Arial" charset="0"/>
              </a:rPr>
              <a:t> Planning, </a:t>
            </a:r>
            <a:r>
              <a:rPr lang="en-US" sz="2400" b="1" smtClean="0">
                <a:effectLst>
                  <a:outerShdw blurRad="38100" dist="38100" dir="2700000" algn="tl">
                    <a:srgbClr val="C0C0C0"/>
                  </a:outerShdw>
                </a:effectLst>
                <a:cs typeface="Arial" charset="0"/>
              </a:rPr>
              <a:t>Weekly</a:t>
            </a:r>
            <a:r>
              <a:rPr lang="en-US" sz="2400" smtClean="0">
                <a:cs typeface="Arial" charset="0"/>
              </a:rPr>
              <a:t> Planning, …. </a:t>
            </a:r>
            <a:endParaRPr lang="de-DE" sz="2400" smtClean="0">
              <a:cs typeface="Arial" charset="0"/>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0" y="152400"/>
            <a:ext cx="9144000" cy="685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solidFill>
                  <a:srgbClr val="FF0000"/>
                </a:solidFill>
              </a:rPr>
              <a:t>Building a Gantt Chart</a:t>
            </a:r>
          </a:p>
        </p:txBody>
      </p:sp>
      <p:sp>
        <p:nvSpPr>
          <p:cNvPr id="24579" name="Rectangle 3"/>
          <p:cNvSpPr>
            <a:spLocks noChangeArrowheads="1"/>
          </p:cNvSpPr>
          <p:nvPr/>
        </p:nvSpPr>
        <p:spPr bwMode="auto">
          <a:xfrm>
            <a:off x="765175" y="9906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20000"/>
              </a:spcBef>
              <a:buFontTx/>
              <a:buChar char="•"/>
            </a:pPr>
            <a:r>
              <a:rPr lang="en-US" altLang="en-US" sz="2400" dirty="0"/>
              <a:t>Activities: Create box the length of each activity time duration</a:t>
            </a:r>
          </a:p>
          <a:p>
            <a:pPr lvl="1" algn="l" eaLnBrk="1" hangingPunct="1">
              <a:spcBef>
                <a:spcPct val="20000"/>
              </a:spcBef>
              <a:buFontTx/>
              <a:buChar char="–"/>
            </a:pPr>
            <a:r>
              <a:rPr lang="en-US" altLang="en-US" sz="2000" dirty="0"/>
              <a:t>E.g., activity one is scheduled from day1-day3</a:t>
            </a:r>
          </a:p>
          <a:p>
            <a:pPr algn="l" eaLnBrk="1" hangingPunct="1">
              <a:spcBef>
                <a:spcPct val="20000"/>
              </a:spcBef>
            </a:pPr>
            <a:endParaRPr lang="en-US" altLang="en-US" sz="2400" dirty="0"/>
          </a:p>
          <a:p>
            <a:pPr eaLnBrk="1" hangingPunct="1">
              <a:spcBef>
                <a:spcPct val="20000"/>
              </a:spcBef>
            </a:pPr>
            <a:r>
              <a:rPr lang="en-US" altLang="en-US" sz="2400" dirty="0"/>
              <a:t> </a:t>
            </a:r>
          </a:p>
          <a:p>
            <a:pPr eaLnBrk="1" hangingPunct="1">
              <a:spcBef>
                <a:spcPct val="20000"/>
              </a:spcBef>
              <a:buFontTx/>
              <a:buChar char="•"/>
            </a:pPr>
            <a:endParaRPr lang="en-US" altLang="en-US" sz="2400" dirty="0"/>
          </a:p>
        </p:txBody>
      </p:sp>
      <p:sp>
        <p:nvSpPr>
          <p:cNvPr id="24580" name="Line 4"/>
          <p:cNvSpPr>
            <a:spLocks noChangeShapeType="1"/>
          </p:cNvSpPr>
          <p:nvPr/>
        </p:nvSpPr>
        <p:spPr bwMode="auto">
          <a:xfrm>
            <a:off x="1374775" y="2971800"/>
            <a:ext cx="0" cy="2133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581" name="Line 5"/>
          <p:cNvSpPr>
            <a:spLocks noChangeShapeType="1"/>
          </p:cNvSpPr>
          <p:nvPr/>
        </p:nvSpPr>
        <p:spPr bwMode="auto">
          <a:xfrm>
            <a:off x="1374775" y="5029200"/>
            <a:ext cx="5410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582" name="Text Box 6"/>
          <p:cNvSpPr txBox="1">
            <a:spLocks noChangeArrowheads="1"/>
          </p:cNvSpPr>
          <p:nvPr/>
        </p:nvSpPr>
        <p:spPr bwMode="auto">
          <a:xfrm>
            <a:off x="1450975" y="3048000"/>
            <a:ext cx="12192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00"/>
              <a:t>Activity 1</a:t>
            </a:r>
          </a:p>
          <a:p>
            <a:pPr eaLnBrk="1" hangingPunct="1">
              <a:spcBef>
                <a:spcPct val="50000"/>
              </a:spcBef>
            </a:pPr>
            <a:r>
              <a:rPr lang="en-US" altLang="en-US" sz="1600"/>
              <a:t>Activity 2</a:t>
            </a:r>
          </a:p>
          <a:p>
            <a:pPr eaLnBrk="1" hangingPunct="1">
              <a:spcBef>
                <a:spcPct val="50000"/>
              </a:spcBef>
            </a:pPr>
            <a:r>
              <a:rPr lang="en-US" altLang="en-US" sz="1600"/>
              <a:t> </a:t>
            </a:r>
          </a:p>
        </p:txBody>
      </p:sp>
      <p:sp>
        <p:nvSpPr>
          <p:cNvPr id="24583" name="Text Box 7"/>
          <p:cNvSpPr txBox="1">
            <a:spLocks noChangeArrowheads="1"/>
          </p:cNvSpPr>
          <p:nvPr/>
        </p:nvSpPr>
        <p:spPr bwMode="auto">
          <a:xfrm>
            <a:off x="1066800" y="5105400"/>
            <a:ext cx="5870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lang="en-US" altLang="en-US" sz="2000" dirty="0"/>
              <a:t>Time Frame:   day 1 day 2 day3</a:t>
            </a:r>
          </a:p>
        </p:txBody>
      </p:sp>
      <p:sp>
        <p:nvSpPr>
          <p:cNvPr id="24584" name="Line 8"/>
          <p:cNvSpPr>
            <a:spLocks noChangeShapeType="1"/>
          </p:cNvSpPr>
          <p:nvPr/>
        </p:nvSpPr>
        <p:spPr bwMode="auto">
          <a:xfrm>
            <a:off x="3203575" y="4876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585" name="Line 9"/>
          <p:cNvSpPr>
            <a:spLocks noChangeShapeType="1"/>
          </p:cNvSpPr>
          <p:nvPr/>
        </p:nvSpPr>
        <p:spPr bwMode="auto">
          <a:xfrm>
            <a:off x="4422775" y="4876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586" name="Line 10"/>
          <p:cNvSpPr>
            <a:spLocks noChangeShapeType="1"/>
          </p:cNvSpPr>
          <p:nvPr/>
        </p:nvSpPr>
        <p:spPr bwMode="auto">
          <a:xfrm>
            <a:off x="3813175" y="48768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587" name="Line 11"/>
          <p:cNvSpPr>
            <a:spLocks noChangeShapeType="1"/>
          </p:cNvSpPr>
          <p:nvPr/>
        </p:nvSpPr>
        <p:spPr bwMode="auto">
          <a:xfrm>
            <a:off x="2593975" y="2971800"/>
            <a:ext cx="0" cy="213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588" name="Rectangle 12"/>
          <p:cNvSpPr>
            <a:spLocks noChangeArrowheads="1"/>
          </p:cNvSpPr>
          <p:nvPr/>
        </p:nvSpPr>
        <p:spPr bwMode="auto">
          <a:xfrm>
            <a:off x="3736975" y="3505200"/>
            <a:ext cx="12954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ar-SA" altLang="en-US"/>
          </a:p>
        </p:txBody>
      </p:sp>
      <p:sp>
        <p:nvSpPr>
          <p:cNvPr id="24589" name="Rectangle 13"/>
          <p:cNvSpPr>
            <a:spLocks noChangeArrowheads="1"/>
          </p:cNvSpPr>
          <p:nvPr/>
        </p:nvSpPr>
        <p:spPr bwMode="auto">
          <a:xfrm>
            <a:off x="3279775" y="3200400"/>
            <a:ext cx="12954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ar-SA" altLang="en-US"/>
          </a:p>
        </p:txBody>
      </p:sp>
      <p:sp>
        <p:nvSpPr>
          <p:cNvPr id="24590" name="Date Placeholder 1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4222C7C-0DCD-48B5-90A3-5EB34F9898C1}" type="datetime5">
              <a:rPr lang="en-US" altLang="en-US" smtClean="0"/>
              <a:pPr/>
              <a:t>14-Feb-17</a:t>
            </a:fld>
            <a:endParaRPr lang="en-US" altLang="en-US" smtClean="0"/>
          </a:p>
        </p:txBody>
      </p:sp>
    </p:spTree>
    <p:extLst>
      <p:ext uri="{BB962C8B-B14F-4D97-AF65-F5344CB8AC3E}">
        <p14:creationId xmlns:p14="http://schemas.microsoft.com/office/powerpoint/2010/main" val="557311945"/>
      </p:ext>
    </p:extLst>
  </p:cSld>
  <p:clrMapOvr>
    <a:masterClrMapping/>
  </p:clrMapOvr>
  <p:transition>
    <p:randomBa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0" y="304800"/>
            <a:ext cx="9144000" cy="685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solidFill>
                  <a:srgbClr val="FF0000"/>
                </a:solidFill>
              </a:rPr>
              <a:t>Building a Gantt Chart</a:t>
            </a:r>
          </a:p>
        </p:txBody>
      </p:sp>
      <p:sp>
        <p:nvSpPr>
          <p:cNvPr id="25603" name="Rectangle 3"/>
          <p:cNvSpPr>
            <a:spLocks noChangeArrowheads="1"/>
          </p:cNvSpPr>
          <p:nvPr/>
        </p:nvSpPr>
        <p:spPr bwMode="auto">
          <a:xfrm>
            <a:off x="776288" y="140335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20000"/>
              </a:spcBef>
              <a:buFontTx/>
              <a:buChar char="•"/>
            </a:pPr>
            <a:r>
              <a:rPr lang="en-US" altLang="en-US" sz="2400" dirty="0"/>
              <a:t>Dependencies: Show dependencies between activities with arrows</a:t>
            </a:r>
          </a:p>
          <a:p>
            <a:pPr lvl="1" algn="l" eaLnBrk="1" hangingPunct="1">
              <a:spcBef>
                <a:spcPct val="20000"/>
              </a:spcBef>
              <a:buFontTx/>
              <a:buChar char="–"/>
            </a:pPr>
            <a:r>
              <a:rPr lang="en-US" altLang="en-US" sz="2000" dirty="0"/>
              <a:t>E.g., activity 2 cannot start until activity 1 is complete</a:t>
            </a:r>
          </a:p>
          <a:p>
            <a:pPr algn="l" eaLnBrk="1" hangingPunct="1">
              <a:spcBef>
                <a:spcPct val="20000"/>
              </a:spcBef>
              <a:buFontTx/>
              <a:buChar char="•"/>
            </a:pPr>
            <a:endParaRPr lang="en-US" altLang="en-US" sz="2400" dirty="0"/>
          </a:p>
          <a:p>
            <a:pPr eaLnBrk="1" hangingPunct="1">
              <a:spcBef>
                <a:spcPct val="20000"/>
              </a:spcBef>
            </a:pPr>
            <a:r>
              <a:rPr lang="en-US" altLang="en-US" sz="2400" dirty="0"/>
              <a:t> </a:t>
            </a:r>
          </a:p>
          <a:p>
            <a:pPr eaLnBrk="1" hangingPunct="1">
              <a:spcBef>
                <a:spcPct val="20000"/>
              </a:spcBef>
              <a:buFontTx/>
              <a:buChar char="•"/>
            </a:pPr>
            <a:endParaRPr lang="en-US" altLang="en-US" sz="2400" dirty="0"/>
          </a:p>
        </p:txBody>
      </p:sp>
      <p:sp>
        <p:nvSpPr>
          <p:cNvPr id="25604" name="Line 4"/>
          <p:cNvSpPr>
            <a:spLocks noChangeShapeType="1"/>
          </p:cNvSpPr>
          <p:nvPr/>
        </p:nvSpPr>
        <p:spPr bwMode="auto">
          <a:xfrm>
            <a:off x="1371600" y="3429000"/>
            <a:ext cx="0" cy="2133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605" name="Line 5"/>
          <p:cNvSpPr>
            <a:spLocks noChangeShapeType="1"/>
          </p:cNvSpPr>
          <p:nvPr/>
        </p:nvSpPr>
        <p:spPr bwMode="auto">
          <a:xfrm>
            <a:off x="1371600" y="5486400"/>
            <a:ext cx="5410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606" name="Text Box 6"/>
          <p:cNvSpPr txBox="1">
            <a:spLocks noChangeArrowheads="1"/>
          </p:cNvSpPr>
          <p:nvPr/>
        </p:nvSpPr>
        <p:spPr bwMode="auto">
          <a:xfrm>
            <a:off x="1447800" y="3505200"/>
            <a:ext cx="12192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00"/>
              <a:t>Activity 1</a:t>
            </a:r>
          </a:p>
          <a:p>
            <a:pPr eaLnBrk="1" hangingPunct="1">
              <a:spcBef>
                <a:spcPct val="50000"/>
              </a:spcBef>
            </a:pPr>
            <a:r>
              <a:rPr lang="en-US" altLang="en-US" sz="1600"/>
              <a:t>Activity 2</a:t>
            </a:r>
          </a:p>
          <a:p>
            <a:pPr eaLnBrk="1" hangingPunct="1">
              <a:spcBef>
                <a:spcPct val="50000"/>
              </a:spcBef>
            </a:pPr>
            <a:endParaRPr lang="en-US" altLang="en-US" sz="1600"/>
          </a:p>
        </p:txBody>
      </p:sp>
      <p:sp>
        <p:nvSpPr>
          <p:cNvPr id="25607" name="Text Box 7"/>
          <p:cNvSpPr txBox="1">
            <a:spLocks noChangeArrowheads="1"/>
          </p:cNvSpPr>
          <p:nvPr/>
        </p:nvSpPr>
        <p:spPr bwMode="auto">
          <a:xfrm>
            <a:off x="1066800" y="5562600"/>
            <a:ext cx="6248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spcBef>
                <a:spcPct val="50000"/>
              </a:spcBef>
            </a:pPr>
            <a:r>
              <a:rPr lang="en-US" altLang="en-US" sz="2000" dirty="0"/>
              <a:t>Time Frame:   day 1 day 2 day3…		      </a:t>
            </a:r>
          </a:p>
        </p:txBody>
      </p:sp>
      <p:sp>
        <p:nvSpPr>
          <p:cNvPr id="25608" name="Line 8"/>
          <p:cNvSpPr>
            <a:spLocks noChangeShapeType="1"/>
          </p:cNvSpPr>
          <p:nvPr/>
        </p:nvSpPr>
        <p:spPr bwMode="auto">
          <a:xfrm>
            <a:off x="3200400" y="53340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609" name="Line 9"/>
          <p:cNvSpPr>
            <a:spLocks noChangeShapeType="1"/>
          </p:cNvSpPr>
          <p:nvPr/>
        </p:nvSpPr>
        <p:spPr bwMode="auto">
          <a:xfrm>
            <a:off x="4419600" y="53340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610" name="Line 10"/>
          <p:cNvSpPr>
            <a:spLocks noChangeShapeType="1"/>
          </p:cNvSpPr>
          <p:nvPr/>
        </p:nvSpPr>
        <p:spPr bwMode="auto">
          <a:xfrm>
            <a:off x="3810000" y="53340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611" name="Line 11"/>
          <p:cNvSpPr>
            <a:spLocks noChangeShapeType="1"/>
          </p:cNvSpPr>
          <p:nvPr/>
        </p:nvSpPr>
        <p:spPr bwMode="auto">
          <a:xfrm>
            <a:off x="2590800" y="3429000"/>
            <a:ext cx="0" cy="213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25612" name="Group 12"/>
          <p:cNvGrpSpPr>
            <a:grpSpLocks/>
          </p:cNvGrpSpPr>
          <p:nvPr/>
        </p:nvGrpSpPr>
        <p:grpSpPr bwMode="auto">
          <a:xfrm>
            <a:off x="3276600" y="3657600"/>
            <a:ext cx="3048000" cy="533400"/>
            <a:chOff x="2016" y="2640"/>
            <a:chExt cx="1920" cy="336"/>
          </a:xfrm>
        </p:grpSpPr>
        <p:sp>
          <p:nvSpPr>
            <p:cNvPr id="25616" name="Rectangle 13"/>
            <p:cNvSpPr>
              <a:spLocks noChangeArrowheads="1"/>
            </p:cNvSpPr>
            <p:nvPr/>
          </p:nvSpPr>
          <p:spPr bwMode="auto">
            <a:xfrm>
              <a:off x="3120" y="2832"/>
              <a:ext cx="816"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ar-SA" altLang="en-US"/>
            </a:p>
          </p:txBody>
        </p:sp>
        <p:sp>
          <p:nvSpPr>
            <p:cNvPr id="25617" name="Rectangle 14"/>
            <p:cNvSpPr>
              <a:spLocks noChangeArrowheads="1"/>
            </p:cNvSpPr>
            <p:nvPr/>
          </p:nvSpPr>
          <p:spPr bwMode="auto">
            <a:xfrm>
              <a:off x="2016" y="2640"/>
              <a:ext cx="816"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ar-SA" altLang="en-US"/>
            </a:p>
          </p:txBody>
        </p:sp>
        <p:sp>
          <p:nvSpPr>
            <p:cNvPr id="25618" name="Line 16"/>
            <p:cNvSpPr>
              <a:spLocks noChangeShapeType="1"/>
            </p:cNvSpPr>
            <p:nvPr/>
          </p:nvSpPr>
          <p:spPr bwMode="auto">
            <a:xfrm>
              <a:off x="2832" y="268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619" name="Line 17"/>
            <p:cNvSpPr>
              <a:spLocks noChangeShapeType="1"/>
            </p:cNvSpPr>
            <p:nvPr/>
          </p:nvSpPr>
          <p:spPr bwMode="auto">
            <a:xfrm>
              <a:off x="2976" y="268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620" name="Line 18"/>
            <p:cNvSpPr>
              <a:spLocks noChangeShapeType="1"/>
            </p:cNvSpPr>
            <p:nvPr/>
          </p:nvSpPr>
          <p:spPr bwMode="auto">
            <a:xfrm>
              <a:off x="2976" y="2880"/>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25613" name="Line 19"/>
          <p:cNvSpPr>
            <a:spLocks noChangeShapeType="1"/>
          </p:cNvSpPr>
          <p:nvPr/>
        </p:nvSpPr>
        <p:spPr bwMode="auto">
          <a:xfrm>
            <a:off x="6705600" y="53340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614" name="Date Placeholder 19"/>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71F0C47-86A8-46CC-A0C8-02D345D82001}" type="datetime5">
              <a:rPr lang="en-US" altLang="en-US" smtClean="0"/>
              <a:pPr/>
              <a:t>14-Feb-17</a:t>
            </a:fld>
            <a:endParaRPr lang="en-US" altLang="en-US" smtClean="0"/>
          </a:p>
        </p:txBody>
      </p:sp>
    </p:spTree>
    <p:extLst>
      <p:ext uri="{BB962C8B-B14F-4D97-AF65-F5344CB8AC3E}">
        <p14:creationId xmlns:p14="http://schemas.microsoft.com/office/powerpoint/2010/main" val="3221662609"/>
      </p:ext>
    </p:extLst>
  </p:cSld>
  <p:clrMapOvr>
    <a:masterClrMapping/>
  </p:clrMapOvr>
  <p:transition>
    <p:randomBa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Rot="1" noChangeArrowheads="1"/>
          </p:cNvSpPr>
          <p:nvPr>
            <p:ph type="title"/>
          </p:nvPr>
        </p:nvSpPr>
        <p:spPr>
          <a:xfrm>
            <a:off x="0" y="0"/>
            <a:ext cx="9144000" cy="1143000"/>
          </a:xfrm>
        </p:spPr>
        <p:txBody>
          <a:bodyPr/>
          <a:lstStyle/>
          <a:p>
            <a:pPr marL="0" indent="0" algn="ctr">
              <a:buNone/>
            </a:pPr>
            <a:r>
              <a:rPr lang="en-US" altLang="en-US" sz="2800" dirty="0" smtClean="0">
                <a:solidFill>
                  <a:srgbClr val="FF0000"/>
                </a:solidFill>
              </a:rPr>
              <a:t>Sequence of Activities of The Project - </a:t>
            </a:r>
            <a:r>
              <a:rPr lang="en-US" altLang="en-US" sz="2800" dirty="0" smtClean="0">
                <a:solidFill>
                  <a:srgbClr val="FF0000"/>
                </a:solidFill>
              </a:rPr>
              <a:t>House </a:t>
            </a:r>
            <a:r>
              <a:rPr lang="en-US" altLang="en-US" sz="2800" dirty="0" smtClean="0">
                <a:solidFill>
                  <a:srgbClr val="FF0000"/>
                </a:solidFill>
              </a:rPr>
              <a:t>Building </a:t>
            </a:r>
          </a:p>
        </p:txBody>
      </p:sp>
      <p:sp>
        <p:nvSpPr>
          <p:cNvPr id="26627" name="Line 6"/>
          <p:cNvSpPr>
            <a:spLocks noChangeShapeType="1"/>
          </p:cNvSpPr>
          <p:nvPr/>
        </p:nvSpPr>
        <p:spPr bwMode="auto">
          <a:xfrm>
            <a:off x="0" y="1114425"/>
            <a:ext cx="91440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42372498"/>
              </p:ext>
            </p:extLst>
          </p:nvPr>
        </p:nvGraphicFramePr>
        <p:xfrm>
          <a:off x="457200" y="1114425"/>
          <a:ext cx="8610600" cy="5215194"/>
        </p:xfrm>
        <a:graphic>
          <a:graphicData uri="http://schemas.openxmlformats.org/drawingml/2006/table">
            <a:tbl>
              <a:tblPr firstRow="1" bandRow="1">
                <a:tableStyleId>{5940675A-B579-460E-94D1-54222C63F5DA}</a:tableStyleId>
              </a:tblPr>
              <a:tblGrid>
                <a:gridCol w="1329286"/>
                <a:gridCol w="3623714"/>
                <a:gridCol w="1981200"/>
                <a:gridCol w="1676400"/>
              </a:tblGrid>
              <a:tr h="537585">
                <a:tc>
                  <a:txBody>
                    <a:bodyPr/>
                    <a:lstStyle/>
                    <a:p>
                      <a:r>
                        <a:rPr lang="en-US" sz="2400" dirty="0" smtClean="0"/>
                        <a:t>Number</a:t>
                      </a:r>
                      <a:endParaRPr lang="en-US" sz="2400" dirty="0"/>
                    </a:p>
                  </a:txBody>
                  <a:tcPr marL="91446" marR="91446" marT="45716" marB="45716"/>
                </a:tc>
                <a:tc>
                  <a:txBody>
                    <a:bodyPr/>
                    <a:lstStyle/>
                    <a:p>
                      <a:r>
                        <a:rPr lang="en-US" sz="2400" dirty="0" smtClean="0"/>
                        <a:t>Activity</a:t>
                      </a:r>
                      <a:endParaRPr lang="en-US" sz="2400" dirty="0"/>
                    </a:p>
                  </a:txBody>
                  <a:tcPr marL="91446" marR="91446" marT="45716" marB="45716"/>
                </a:tc>
                <a:tc>
                  <a:txBody>
                    <a:bodyPr/>
                    <a:lstStyle/>
                    <a:p>
                      <a:r>
                        <a:rPr lang="en-US" sz="2400" dirty="0" smtClean="0"/>
                        <a:t>Predecessor</a:t>
                      </a:r>
                      <a:endParaRPr lang="en-US" sz="2400" dirty="0"/>
                    </a:p>
                  </a:txBody>
                  <a:tcPr marL="91446" marR="91446" marT="45716" marB="45716"/>
                </a:tc>
                <a:tc>
                  <a:txBody>
                    <a:bodyPr/>
                    <a:lstStyle/>
                    <a:p>
                      <a:r>
                        <a:rPr lang="en-US" sz="2400" dirty="0" smtClean="0"/>
                        <a:t>Duration </a:t>
                      </a:r>
                      <a:endParaRPr lang="en-US" sz="2400" dirty="0"/>
                    </a:p>
                  </a:txBody>
                  <a:tcPr marL="91446" marR="91446" marT="45716" marB="45716"/>
                </a:tc>
              </a:tr>
              <a:tr h="747956">
                <a:tc>
                  <a:txBody>
                    <a:bodyPr/>
                    <a:lstStyle/>
                    <a:p>
                      <a:pPr algn="ctr"/>
                      <a:r>
                        <a:rPr lang="en-US" sz="2400" dirty="0" smtClean="0"/>
                        <a:t>1</a:t>
                      </a:r>
                      <a:endParaRPr lang="en-US" sz="2400" dirty="0"/>
                    </a:p>
                  </a:txBody>
                  <a:tcPr marL="91446" marR="91446" marT="45716" marB="45716"/>
                </a:tc>
                <a:tc>
                  <a:txBody>
                    <a:bodyPr/>
                    <a:lstStyle/>
                    <a:p>
                      <a:r>
                        <a:rPr lang="en-US" sz="2400" dirty="0" smtClean="0"/>
                        <a:t>Design house and obtain financing</a:t>
                      </a:r>
                      <a:endParaRPr lang="en-US" sz="2400" dirty="0"/>
                    </a:p>
                  </a:txBody>
                  <a:tcPr marL="91446" marR="91446" marT="45716" marB="45716"/>
                </a:tc>
                <a:tc>
                  <a:txBody>
                    <a:bodyPr/>
                    <a:lstStyle/>
                    <a:p>
                      <a:pPr algn="ctr"/>
                      <a:r>
                        <a:rPr lang="en-US" sz="2400" dirty="0" smtClean="0"/>
                        <a:t>--</a:t>
                      </a:r>
                      <a:endParaRPr lang="en-US" sz="2400" dirty="0"/>
                    </a:p>
                  </a:txBody>
                  <a:tcPr marL="91446" marR="91446" marT="45716" marB="45716"/>
                </a:tc>
                <a:tc>
                  <a:txBody>
                    <a:bodyPr/>
                    <a:lstStyle/>
                    <a:p>
                      <a:r>
                        <a:rPr lang="en-US" sz="2400" dirty="0" smtClean="0"/>
                        <a:t>3 months</a:t>
                      </a:r>
                      <a:endParaRPr lang="en-US" sz="2400" dirty="0"/>
                    </a:p>
                  </a:txBody>
                  <a:tcPr marL="91446" marR="91446" marT="45716" marB="45716"/>
                </a:tc>
              </a:tr>
              <a:tr h="747956">
                <a:tc>
                  <a:txBody>
                    <a:bodyPr/>
                    <a:lstStyle/>
                    <a:p>
                      <a:pPr algn="ctr"/>
                      <a:r>
                        <a:rPr lang="en-US" sz="2400" dirty="0" smtClean="0"/>
                        <a:t>2</a:t>
                      </a:r>
                      <a:endParaRPr lang="en-US" sz="2400" dirty="0"/>
                    </a:p>
                  </a:txBody>
                  <a:tcPr marL="91446" marR="91446" marT="45716" marB="45716"/>
                </a:tc>
                <a:tc>
                  <a:txBody>
                    <a:bodyPr/>
                    <a:lstStyle/>
                    <a:p>
                      <a:r>
                        <a:rPr lang="en-US" sz="2400" dirty="0" smtClean="0"/>
                        <a:t>Lay foundation</a:t>
                      </a:r>
                      <a:endParaRPr lang="en-US" sz="2400" dirty="0"/>
                    </a:p>
                  </a:txBody>
                  <a:tcPr marL="91446" marR="91446" marT="45716" marB="45716"/>
                </a:tc>
                <a:tc>
                  <a:txBody>
                    <a:bodyPr/>
                    <a:lstStyle/>
                    <a:p>
                      <a:pPr algn="ctr"/>
                      <a:r>
                        <a:rPr lang="en-US" sz="2400" dirty="0" smtClean="0"/>
                        <a:t>1</a:t>
                      </a:r>
                      <a:endParaRPr lang="en-US" sz="2400" dirty="0"/>
                    </a:p>
                  </a:txBody>
                  <a:tcPr marL="91446" marR="91446" marT="45716" marB="457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2 months</a:t>
                      </a:r>
                    </a:p>
                  </a:txBody>
                  <a:tcPr marL="91446" marR="91446" marT="45716" marB="45716"/>
                </a:tc>
              </a:tr>
              <a:tr h="511931">
                <a:tc>
                  <a:txBody>
                    <a:bodyPr/>
                    <a:lstStyle/>
                    <a:p>
                      <a:pPr algn="ctr"/>
                      <a:r>
                        <a:rPr lang="en-US" sz="2400" dirty="0" smtClean="0"/>
                        <a:t>3</a:t>
                      </a:r>
                      <a:endParaRPr lang="en-US" sz="2400" dirty="0"/>
                    </a:p>
                  </a:txBody>
                  <a:tcPr marL="91446" marR="91446" marT="45716" marB="45716"/>
                </a:tc>
                <a:tc>
                  <a:txBody>
                    <a:bodyPr/>
                    <a:lstStyle/>
                    <a:p>
                      <a:r>
                        <a:rPr lang="en-US" sz="2400" dirty="0" smtClean="0"/>
                        <a:t>Order  and receive materials</a:t>
                      </a:r>
                      <a:endParaRPr lang="en-US" sz="2400" dirty="0"/>
                    </a:p>
                  </a:txBody>
                  <a:tcPr marL="91446" marR="91446" marT="45716" marB="45716"/>
                </a:tc>
                <a:tc>
                  <a:txBody>
                    <a:bodyPr/>
                    <a:lstStyle/>
                    <a:p>
                      <a:pPr algn="ctr"/>
                      <a:r>
                        <a:rPr lang="en-US" sz="2400" dirty="0" smtClean="0"/>
                        <a:t>1</a:t>
                      </a:r>
                      <a:endParaRPr lang="en-US" sz="2400" dirty="0"/>
                    </a:p>
                  </a:txBody>
                  <a:tcPr marL="91446" marR="91446" marT="45716" marB="457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1 month</a:t>
                      </a:r>
                    </a:p>
                  </a:txBody>
                  <a:tcPr marL="91446" marR="91446" marT="45716" marB="45716"/>
                </a:tc>
              </a:tr>
              <a:tr h="747956">
                <a:tc>
                  <a:txBody>
                    <a:bodyPr/>
                    <a:lstStyle/>
                    <a:p>
                      <a:pPr algn="ctr"/>
                      <a:r>
                        <a:rPr lang="en-US" sz="2400" dirty="0" smtClean="0"/>
                        <a:t>4</a:t>
                      </a:r>
                      <a:endParaRPr lang="en-US" sz="2400" dirty="0"/>
                    </a:p>
                  </a:txBody>
                  <a:tcPr marL="91446" marR="91446" marT="45716" marB="45716"/>
                </a:tc>
                <a:tc>
                  <a:txBody>
                    <a:bodyPr/>
                    <a:lstStyle/>
                    <a:p>
                      <a:r>
                        <a:rPr lang="en-US" sz="2400" dirty="0" smtClean="0"/>
                        <a:t>Build house</a:t>
                      </a:r>
                      <a:endParaRPr lang="en-US" sz="2400" dirty="0"/>
                    </a:p>
                  </a:txBody>
                  <a:tcPr marL="91446" marR="91446" marT="45716" marB="45716"/>
                </a:tc>
                <a:tc>
                  <a:txBody>
                    <a:bodyPr/>
                    <a:lstStyle/>
                    <a:p>
                      <a:pPr algn="ctr"/>
                      <a:r>
                        <a:rPr lang="en-US" sz="2400" dirty="0" smtClean="0"/>
                        <a:t>2,3</a:t>
                      </a:r>
                      <a:endParaRPr lang="en-US" sz="2400" dirty="0"/>
                    </a:p>
                  </a:txBody>
                  <a:tcPr marL="91446" marR="91446" marT="45716" marB="457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3 months</a:t>
                      </a:r>
                    </a:p>
                  </a:txBody>
                  <a:tcPr marL="91446" marR="91446" marT="45716" marB="45716"/>
                </a:tc>
              </a:tr>
              <a:tr h="511931">
                <a:tc>
                  <a:txBody>
                    <a:bodyPr/>
                    <a:lstStyle/>
                    <a:p>
                      <a:pPr algn="ctr"/>
                      <a:r>
                        <a:rPr lang="en-US" sz="2400" dirty="0" smtClean="0"/>
                        <a:t>5</a:t>
                      </a:r>
                      <a:endParaRPr lang="en-US" sz="2400" dirty="0"/>
                    </a:p>
                  </a:txBody>
                  <a:tcPr marL="91446" marR="91446" marT="45716" marB="45716"/>
                </a:tc>
                <a:tc>
                  <a:txBody>
                    <a:bodyPr/>
                    <a:lstStyle/>
                    <a:p>
                      <a:r>
                        <a:rPr lang="en-US" sz="2400" dirty="0" smtClean="0"/>
                        <a:t>Select paint</a:t>
                      </a:r>
                      <a:endParaRPr lang="en-US" sz="2400" dirty="0"/>
                    </a:p>
                  </a:txBody>
                  <a:tcPr marL="91446" marR="91446" marT="45716" marB="45716"/>
                </a:tc>
                <a:tc>
                  <a:txBody>
                    <a:bodyPr/>
                    <a:lstStyle/>
                    <a:p>
                      <a:pPr algn="ctr"/>
                      <a:r>
                        <a:rPr lang="en-US" sz="2400" dirty="0" smtClean="0"/>
                        <a:t>2, 3</a:t>
                      </a:r>
                      <a:endParaRPr lang="en-US" sz="2400" dirty="0"/>
                    </a:p>
                  </a:txBody>
                  <a:tcPr marL="91446" marR="91446" marT="45716" marB="457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1 month</a:t>
                      </a:r>
                    </a:p>
                  </a:txBody>
                  <a:tcPr marL="91446" marR="91446" marT="45716" marB="45716"/>
                </a:tc>
              </a:tr>
              <a:tr h="511931">
                <a:tc>
                  <a:txBody>
                    <a:bodyPr/>
                    <a:lstStyle/>
                    <a:p>
                      <a:pPr algn="ctr"/>
                      <a:r>
                        <a:rPr lang="en-US" sz="2400" dirty="0" smtClean="0"/>
                        <a:t>6</a:t>
                      </a:r>
                      <a:endParaRPr lang="en-US" sz="2400" dirty="0"/>
                    </a:p>
                  </a:txBody>
                  <a:tcPr marL="91446" marR="91446" marT="45716" marB="45716"/>
                </a:tc>
                <a:tc>
                  <a:txBody>
                    <a:bodyPr/>
                    <a:lstStyle/>
                    <a:p>
                      <a:r>
                        <a:rPr lang="en-US" sz="2400" dirty="0" smtClean="0"/>
                        <a:t>Select carper</a:t>
                      </a:r>
                      <a:endParaRPr lang="en-US" sz="2400" dirty="0"/>
                    </a:p>
                  </a:txBody>
                  <a:tcPr marL="91446" marR="91446" marT="45716" marB="45716"/>
                </a:tc>
                <a:tc>
                  <a:txBody>
                    <a:bodyPr/>
                    <a:lstStyle/>
                    <a:p>
                      <a:pPr algn="ctr"/>
                      <a:r>
                        <a:rPr lang="en-US" sz="2400" dirty="0" smtClean="0"/>
                        <a:t>5</a:t>
                      </a:r>
                      <a:endParaRPr lang="en-US" sz="2400" dirty="0"/>
                    </a:p>
                  </a:txBody>
                  <a:tcPr marL="91446" marR="91446" marT="45716" marB="457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1 month</a:t>
                      </a:r>
                    </a:p>
                  </a:txBody>
                  <a:tcPr marL="91446" marR="91446" marT="45716" marB="45716"/>
                </a:tc>
              </a:tr>
              <a:tr h="511931">
                <a:tc>
                  <a:txBody>
                    <a:bodyPr/>
                    <a:lstStyle/>
                    <a:p>
                      <a:pPr algn="ctr"/>
                      <a:r>
                        <a:rPr lang="en-US" sz="2400" dirty="0" smtClean="0"/>
                        <a:t>7</a:t>
                      </a:r>
                      <a:endParaRPr lang="en-US" sz="2400" dirty="0"/>
                    </a:p>
                  </a:txBody>
                  <a:tcPr marL="91446" marR="91446" marT="45716" marB="45716"/>
                </a:tc>
                <a:tc>
                  <a:txBody>
                    <a:bodyPr/>
                    <a:lstStyle/>
                    <a:p>
                      <a:r>
                        <a:rPr lang="en-US" sz="2400" dirty="0" smtClean="0"/>
                        <a:t>Finish work</a:t>
                      </a:r>
                      <a:endParaRPr lang="en-US" sz="2400" dirty="0"/>
                    </a:p>
                  </a:txBody>
                  <a:tcPr marL="91446" marR="91446" marT="45716" marB="45716"/>
                </a:tc>
                <a:tc>
                  <a:txBody>
                    <a:bodyPr/>
                    <a:lstStyle/>
                    <a:p>
                      <a:pPr algn="ctr"/>
                      <a:r>
                        <a:rPr lang="en-US" sz="2400" dirty="0" smtClean="0"/>
                        <a:t>4, 6</a:t>
                      </a:r>
                      <a:endParaRPr lang="en-US" sz="2400" dirty="0"/>
                    </a:p>
                  </a:txBody>
                  <a:tcPr marL="91446" marR="91446" marT="45716" marB="457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1 month</a:t>
                      </a:r>
                    </a:p>
                  </a:txBody>
                  <a:tcPr marL="91446" marR="91446" marT="45716" marB="45716"/>
                </a:tc>
              </a:tr>
            </a:tbl>
          </a:graphicData>
        </a:graphic>
      </p:graphicFrame>
      <p:sp>
        <p:nvSpPr>
          <p:cNvPr id="26675"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0546957-A48B-4EF5-B280-7990CBE4A4E9}" type="datetime5">
              <a:rPr lang="en-US" altLang="en-US" smtClean="0"/>
              <a:pPr/>
              <a:t>14-Feb-17</a:t>
            </a:fld>
            <a:endParaRPr lang="en-US" altLang="en-US" smtClean="0"/>
          </a:p>
        </p:txBody>
      </p:sp>
    </p:spTree>
    <p:extLst>
      <p:ext uri="{BB962C8B-B14F-4D97-AF65-F5344CB8AC3E}">
        <p14:creationId xmlns:p14="http://schemas.microsoft.com/office/powerpoint/2010/main" val="5388486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00" y="1219200"/>
            <a:ext cx="83439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Text Box 5"/>
          <p:cNvSpPr txBox="1">
            <a:spLocks noChangeArrowheads="1"/>
          </p:cNvSpPr>
          <p:nvPr/>
        </p:nvSpPr>
        <p:spPr bwMode="auto">
          <a:xfrm>
            <a:off x="533400" y="304800"/>
            <a:ext cx="78343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a:t>Gantt Chart for House Building Project </a:t>
            </a:r>
          </a:p>
        </p:txBody>
      </p:sp>
      <p:sp>
        <p:nvSpPr>
          <p:cNvPr id="27652" name="Line 6"/>
          <p:cNvSpPr>
            <a:spLocks noChangeShapeType="1"/>
          </p:cNvSpPr>
          <p:nvPr/>
        </p:nvSpPr>
        <p:spPr bwMode="auto">
          <a:xfrm flipV="1">
            <a:off x="0" y="1062038"/>
            <a:ext cx="9144000" cy="1270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53" name="Text Box 7"/>
          <p:cNvSpPr txBox="1">
            <a:spLocks noChangeArrowheads="1"/>
          </p:cNvSpPr>
          <p:nvPr/>
        </p:nvSpPr>
        <p:spPr bwMode="auto">
          <a:xfrm>
            <a:off x="2590800" y="6019800"/>
            <a:ext cx="3836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b="1" dirty="0"/>
              <a:t>A Gantt chart</a:t>
            </a:r>
          </a:p>
        </p:txBody>
      </p:sp>
      <p:sp>
        <p:nvSpPr>
          <p:cNvPr id="27654"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E1351F0-2547-4544-810A-E54906CB1C8C}" type="datetime5">
              <a:rPr lang="en-US" altLang="en-US" smtClean="0"/>
              <a:pPr/>
              <a:t>14-Feb-17</a:t>
            </a:fld>
            <a:endParaRPr lang="en-US" altLang="en-US" dirty="0" smtClean="0"/>
          </a:p>
        </p:txBody>
      </p:sp>
    </p:spTree>
    <p:extLst>
      <p:ext uri="{BB962C8B-B14F-4D97-AF65-F5344CB8AC3E}">
        <p14:creationId xmlns:p14="http://schemas.microsoft.com/office/powerpoint/2010/main" val="19458407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FB7DE2-46AD-4EB6-99A3-FE5374974424}" type="datetime5">
              <a:rPr lang="en-US" altLang="en-US" smtClean="0"/>
              <a:pPr/>
              <a:t>14-Feb-17</a:t>
            </a:fld>
            <a:endParaRPr lang="en-US" altLang="en-US" smtClean="0"/>
          </a:p>
        </p:txBody>
      </p:sp>
      <p:pic>
        <p:nvPicPr>
          <p:cNvPr id="286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85800"/>
            <a:ext cx="88392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TextBox 4"/>
          <p:cNvSpPr txBox="1">
            <a:spLocks noChangeArrowheads="1"/>
          </p:cNvSpPr>
          <p:nvPr/>
        </p:nvSpPr>
        <p:spPr bwMode="auto">
          <a:xfrm>
            <a:off x="457200" y="228600"/>
            <a:ext cx="830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t>Gantt Chart for House Building Project using QM for Windows</a:t>
            </a:r>
            <a:endParaRPr lang="ar-SA" altLang="en-US" b="1"/>
          </a:p>
        </p:txBody>
      </p:sp>
    </p:spTree>
    <p:extLst>
      <p:ext uri="{BB962C8B-B14F-4D97-AF65-F5344CB8AC3E}">
        <p14:creationId xmlns:p14="http://schemas.microsoft.com/office/powerpoint/2010/main" val="2211469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533400"/>
            <a:ext cx="8229600" cy="1143000"/>
          </a:xfrm>
        </p:spPr>
        <p:txBody>
          <a:bodyPr/>
          <a:lstStyle/>
          <a:p>
            <a:pPr eaLnBrk="1" hangingPunct="1"/>
            <a:r>
              <a:rPr lang="en-US" altLang="en-US" b="1" smtClean="0"/>
              <a:t>Gantt Charts</a:t>
            </a:r>
          </a:p>
        </p:txBody>
      </p:sp>
      <p:sp>
        <p:nvSpPr>
          <p:cNvPr id="29699" name="Rectangle 3"/>
          <p:cNvSpPr>
            <a:spLocks noGrp="1" noChangeArrowheads="1"/>
          </p:cNvSpPr>
          <p:nvPr>
            <p:ph type="body" idx="1"/>
          </p:nvPr>
        </p:nvSpPr>
        <p:spPr/>
        <p:txBody>
          <a:bodyPr/>
          <a:lstStyle/>
          <a:p>
            <a:pPr marL="533400" indent="-533400" eaLnBrk="1" hangingPunct="1">
              <a:buFont typeface="Wingdings" panose="05000000000000000000" pitchFamily="2" charset="2"/>
              <a:buChar char="ü"/>
            </a:pPr>
            <a:r>
              <a:rPr lang="en-US" altLang="en-US" smtClean="0"/>
              <a:t>Establish a </a:t>
            </a:r>
            <a:r>
              <a:rPr lang="en-US" altLang="en-US" b="1" i="1" smtClean="0">
                <a:solidFill>
                  <a:srgbClr val="FF0000"/>
                </a:solidFill>
              </a:rPr>
              <a:t>time-phased network</a:t>
            </a:r>
          </a:p>
          <a:p>
            <a:pPr marL="533400" indent="-533400" eaLnBrk="1" hangingPunct="1">
              <a:buFont typeface="Wingdings" panose="05000000000000000000" pitchFamily="2" charset="2"/>
              <a:buChar char="ü"/>
            </a:pPr>
            <a:r>
              <a:rPr lang="en-US" altLang="en-US" smtClean="0"/>
              <a:t>Can be used as a </a:t>
            </a:r>
            <a:r>
              <a:rPr lang="en-US" altLang="en-US" b="1" i="1" smtClean="0">
                <a:solidFill>
                  <a:srgbClr val="FF0000"/>
                </a:solidFill>
              </a:rPr>
              <a:t>tracking tool</a:t>
            </a:r>
          </a:p>
          <a:p>
            <a:pPr marL="533400" indent="-533400" eaLnBrk="1" hangingPunct="1"/>
            <a:endParaRPr lang="en-US" altLang="en-US" smtClean="0"/>
          </a:p>
          <a:p>
            <a:pPr marL="533400" indent="-533400" eaLnBrk="1" hangingPunct="1">
              <a:buFontTx/>
              <a:buNone/>
            </a:pPr>
            <a:r>
              <a:rPr lang="en-US" altLang="en-US" u="sng" smtClean="0"/>
              <a:t>Benefits of Gantt charts</a:t>
            </a:r>
          </a:p>
          <a:p>
            <a:pPr marL="533400" indent="-533400" eaLnBrk="1" hangingPunct="1">
              <a:buClr>
                <a:schemeClr val="tx1"/>
              </a:buClr>
              <a:buFontTx/>
              <a:buAutoNum type="arabicPeriod"/>
            </a:pPr>
            <a:r>
              <a:rPr lang="en-US" altLang="en-US" smtClean="0"/>
              <a:t>Easy to </a:t>
            </a:r>
            <a:r>
              <a:rPr lang="en-US" altLang="en-US" b="1" i="1" smtClean="0">
                <a:solidFill>
                  <a:srgbClr val="0000CC"/>
                </a:solidFill>
              </a:rPr>
              <a:t>create</a:t>
            </a:r>
            <a:r>
              <a:rPr lang="en-US" altLang="en-US" smtClean="0"/>
              <a:t> and </a:t>
            </a:r>
            <a:r>
              <a:rPr lang="en-US" altLang="en-US" b="1" i="1" smtClean="0">
                <a:solidFill>
                  <a:srgbClr val="0000CC"/>
                </a:solidFill>
              </a:rPr>
              <a:t>comprehend</a:t>
            </a:r>
          </a:p>
          <a:p>
            <a:pPr marL="533400" indent="-533400" eaLnBrk="1" hangingPunct="1">
              <a:buClr>
                <a:schemeClr val="tx1"/>
              </a:buClr>
              <a:buFontTx/>
              <a:buAutoNum type="arabicPeriod"/>
            </a:pPr>
            <a:r>
              <a:rPr lang="en-US" altLang="en-US" smtClean="0"/>
              <a:t>Identify the schedule</a:t>
            </a:r>
            <a:r>
              <a:rPr lang="en-US" altLang="en-US" i="1" smtClean="0"/>
              <a:t> </a:t>
            </a:r>
            <a:r>
              <a:rPr lang="en-US" altLang="en-US" b="1" i="1" smtClean="0">
                <a:solidFill>
                  <a:srgbClr val="0000CC"/>
                </a:solidFill>
              </a:rPr>
              <a:t>baseline</a:t>
            </a:r>
            <a:r>
              <a:rPr lang="en-US" altLang="en-US" i="1" smtClean="0"/>
              <a:t> </a:t>
            </a:r>
            <a:r>
              <a:rPr lang="en-US" altLang="en-US" smtClean="0"/>
              <a:t>network</a:t>
            </a:r>
          </a:p>
          <a:p>
            <a:pPr marL="533400" indent="-533400" eaLnBrk="1" hangingPunct="1">
              <a:buClr>
                <a:schemeClr val="tx1"/>
              </a:buClr>
              <a:buFontTx/>
              <a:buAutoNum type="arabicPeriod"/>
            </a:pPr>
            <a:r>
              <a:rPr lang="en-US" altLang="en-US" smtClean="0"/>
              <a:t>Allow for </a:t>
            </a:r>
            <a:r>
              <a:rPr lang="en-US" altLang="en-US" b="1" i="1" smtClean="0">
                <a:solidFill>
                  <a:srgbClr val="0000CC"/>
                </a:solidFill>
              </a:rPr>
              <a:t>updatin</a:t>
            </a:r>
            <a:r>
              <a:rPr lang="en-US" altLang="en-US" b="1" smtClean="0">
                <a:solidFill>
                  <a:srgbClr val="0000CC"/>
                </a:solidFill>
              </a:rPr>
              <a:t>g</a:t>
            </a:r>
            <a:r>
              <a:rPr lang="en-US" altLang="en-US" smtClean="0"/>
              <a:t> and </a:t>
            </a:r>
            <a:r>
              <a:rPr lang="en-US" altLang="en-US" b="1" i="1" smtClean="0">
                <a:solidFill>
                  <a:srgbClr val="0000CC"/>
                </a:solidFill>
              </a:rPr>
              <a:t>control</a:t>
            </a:r>
          </a:p>
          <a:p>
            <a:pPr marL="533400" indent="-533400" eaLnBrk="1" hangingPunct="1">
              <a:buClr>
                <a:schemeClr val="tx1"/>
              </a:buClr>
              <a:buFontTx/>
              <a:buAutoNum type="arabicPeriod"/>
            </a:pPr>
            <a:r>
              <a:rPr lang="en-US" altLang="en-US" smtClean="0"/>
              <a:t>Identify </a:t>
            </a:r>
            <a:r>
              <a:rPr lang="en-US" altLang="en-US" b="1" i="1" smtClean="0">
                <a:solidFill>
                  <a:srgbClr val="0000CC"/>
                </a:solidFill>
              </a:rPr>
              <a:t>resource needs</a:t>
            </a:r>
          </a:p>
        </p:txBody>
      </p:sp>
    </p:spTree>
    <p:extLst>
      <p:ext uri="{BB962C8B-B14F-4D97-AF65-F5344CB8AC3E}">
        <p14:creationId xmlns:p14="http://schemas.microsoft.com/office/powerpoint/2010/main" val="33071716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274638"/>
            <a:ext cx="8229600" cy="639762"/>
          </a:xfrm>
        </p:spPr>
        <p:txBody>
          <a:bodyPr/>
          <a:lstStyle/>
          <a:p>
            <a:pPr marL="0" indent="0" algn="ctr">
              <a:buNone/>
            </a:pPr>
            <a:r>
              <a:rPr lang="en-US" altLang="en-US" sz="3200" dirty="0" smtClean="0">
                <a:solidFill>
                  <a:srgbClr val="FF0000"/>
                </a:solidFill>
              </a:rPr>
              <a:t>Gantt Charts – Example</a:t>
            </a:r>
            <a:endParaRPr lang="ar-SA" altLang="en-US" sz="3200" dirty="0" smtClean="0">
              <a:solidFill>
                <a:srgbClr val="FF0000"/>
              </a:solidFill>
            </a:endParaRPr>
          </a:p>
        </p:txBody>
      </p:sp>
      <p:sp>
        <p:nvSpPr>
          <p:cNvPr id="30723" name="Content Placeholder 2"/>
          <p:cNvSpPr>
            <a:spLocks noGrp="1"/>
          </p:cNvSpPr>
          <p:nvPr>
            <p:ph idx="1"/>
          </p:nvPr>
        </p:nvSpPr>
        <p:spPr>
          <a:xfrm>
            <a:off x="457200" y="990600"/>
            <a:ext cx="8229600" cy="2133600"/>
          </a:xfrm>
        </p:spPr>
        <p:txBody>
          <a:bodyPr/>
          <a:lstStyle/>
          <a:p>
            <a:pPr>
              <a:buFontTx/>
              <a:buNone/>
            </a:pPr>
            <a:r>
              <a:rPr lang="en-US" altLang="en-US" sz="2400" smtClean="0"/>
              <a:t>Consider the Gantt chart shown below where the time scale is in minutes and all activities are performed on an early start basis. How much slack is available in the project?</a:t>
            </a:r>
            <a:r>
              <a:rPr lang="en-US" altLang="en-US" smtClean="0"/>
              <a:t> </a:t>
            </a:r>
          </a:p>
          <a:p>
            <a:r>
              <a:rPr lang="en-US" altLang="en-US" smtClean="0"/>
              <a:t>Answer:  Nil</a:t>
            </a:r>
          </a:p>
          <a:p>
            <a:pPr>
              <a:buFontTx/>
              <a:buNone/>
            </a:pPr>
            <a:endParaRPr lang="ar-SA" altLang="en-US" smtClean="0"/>
          </a:p>
        </p:txBody>
      </p:sp>
      <p:sp>
        <p:nvSpPr>
          <p:cNvPr id="3072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2F4B89D-1713-46F4-BC4D-961122D80C52}" type="datetime5">
              <a:rPr lang="en-US" altLang="en-US" smtClean="0"/>
              <a:pPr/>
              <a:t>14-Feb-17</a:t>
            </a:fld>
            <a:endParaRPr lang="en-US" altLang="en-US" smtClean="0"/>
          </a:p>
        </p:txBody>
      </p:sp>
      <p:pic>
        <p:nvPicPr>
          <p:cNvPr id="307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971800"/>
            <a:ext cx="76200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11732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274638"/>
            <a:ext cx="8229600" cy="639762"/>
          </a:xfrm>
        </p:spPr>
        <p:txBody>
          <a:bodyPr/>
          <a:lstStyle/>
          <a:p>
            <a:pPr marL="0" indent="0" algn="ctr">
              <a:buNone/>
            </a:pPr>
            <a:r>
              <a:rPr lang="en-US" altLang="en-US" sz="2800" dirty="0" smtClean="0">
                <a:solidFill>
                  <a:srgbClr val="FF0000"/>
                </a:solidFill>
              </a:rPr>
              <a:t>Gantt Charts – Resource Allocation Example</a:t>
            </a:r>
            <a:endParaRPr lang="ar-SA" altLang="en-US" sz="2800" dirty="0" smtClean="0">
              <a:solidFill>
                <a:srgbClr val="FF0000"/>
              </a:solidFill>
            </a:endParaRPr>
          </a:p>
        </p:txBody>
      </p:sp>
      <p:sp>
        <p:nvSpPr>
          <p:cNvPr id="31747" name="Content Placeholder 2"/>
          <p:cNvSpPr>
            <a:spLocks noGrp="1"/>
          </p:cNvSpPr>
          <p:nvPr>
            <p:ph idx="1"/>
          </p:nvPr>
        </p:nvSpPr>
        <p:spPr>
          <a:xfrm>
            <a:off x="457200" y="990600"/>
            <a:ext cx="8229600" cy="762000"/>
          </a:xfrm>
        </p:spPr>
        <p:txBody>
          <a:bodyPr/>
          <a:lstStyle/>
          <a:p>
            <a:pPr>
              <a:buFontTx/>
              <a:buNone/>
            </a:pPr>
            <a:r>
              <a:rPr lang="en-US" altLang="en-US" sz="2400" smtClean="0"/>
              <a:t>Use the Gantt chart and the activity list to determine when resource 5 is free.</a:t>
            </a:r>
            <a:endParaRPr lang="ar-SA" altLang="en-US" smtClean="0"/>
          </a:p>
        </p:txBody>
      </p:sp>
      <p:sp>
        <p:nvSpPr>
          <p:cNvPr id="3174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758173F-1232-4033-9F6D-21391E39035E}" type="datetime5">
              <a:rPr lang="en-US" altLang="en-US" smtClean="0"/>
              <a:pPr/>
              <a:t>14-Feb-17</a:t>
            </a:fld>
            <a:endParaRPr lang="en-US" altLang="en-US" smtClean="0"/>
          </a:p>
        </p:txBody>
      </p:sp>
      <p:pic>
        <p:nvPicPr>
          <p:cNvPr id="317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828800"/>
            <a:ext cx="4219575"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Table 7"/>
          <p:cNvGraphicFramePr>
            <a:graphicFrameLocks noGrp="1"/>
          </p:cNvGraphicFramePr>
          <p:nvPr/>
        </p:nvGraphicFramePr>
        <p:xfrm>
          <a:off x="4800600" y="1828800"/>
          <a:ext cx="3962400" cy="2667000"/>
        </p:xfrm>
        <a:graphic>
          <a:graphicData uri="http://schemas.openxmlformats.org/drawingml/2006/table">
            <a:tbl>
              <a:tblPr/>
              <a:tblGrid>
                <a:gridCol w="990600"/>
                <a:gridCol w="990600"/>
                <a:gridCol w="990600"/>
                <a:gridCol w="990600"/>
              </a:tblGrid>
              <a:tr h="444500">
                <a:tc>
                  <a:txBody>
                    <a:bodyPr/>
                    <a:lstStyle/>
                    <a:p>
                      <a:pPr algn="ctr">
                        <a:spcAft>
                          <a:spcPts val="0"/>
                        </a:spcAft>
                      </a:pPr>
                      <a:r>
                        <a:rPr lang="en-US" sz="1600" b="1" dirty="0">
                          <a:solidFill>
                            <a:srgbClr val="000000"/>
                          </a:solidFill>
                          <a:latin typeface="Palatino Linotype"/>
                          <a:ea typeface="Times New Roman"/>
                          <a:cs typeface="Palatino Linotype"/>
                        </a:rPr>
                        <a:t>Activity</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600" b="1">
                          <a:solidFill>
                            <a:srgbClr val="000000"/>
                          </a:solidFill>
                          <a:latin typeface="Palatino Linotype"/>
                          <a:ea typeface="Times New Roman"/>
                          <a:cs typeface="Palatino Linotype"/>
                        </a:rPr>
                        <a:t>Resources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600" b="1">
                          <a:solidFill>
                            <a:srgbClr val="000000"/>
                          </a:solidFill>
                          <a:latin typeface="Palatino Linotype"/>
                          <a:ea typeface="Times New Roman"/>
                          <a:cs typeface="Palatino Linotype"/>
                        </a:rPr>
                        <a:t>Activity</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600" b="1">
                          <a:solidFill>
                            <a:srgbClr val="000000"/>
                          </a:solidFill>
                          <a:latin typeface="Palatino Linotype"/>
                          <a:ea typeface="Times New Roman"/>
                          <a:cs typeface="Palatino Linotype"/>
                        </a:rPr>
                        <a:t>Resources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44500">
                <a:tc>
                  <a:txBody>
                    <a:bodyPr/>
                    <a:lstStyle/>
                    <a:p>
                      <a:pPr algn="ctr">
                        <a:spcAft>
                          <a:spcPts val="0"/>
                        </a:spcAft>
                      </a:pPr>
                      <a:r>
                        <a:rPr lang="en-US" sz="1600" b="1">
                          <a:solidFill>
                            <a:srgbClr val="000000"/>
                          </a:solidFill>
                          <a:latin typeface="Palatino Linotype"/>
                          <a:ea typeface="Times New Roman"/>
                          <a:cs typeface="Palatino Linotype"/>
                        </a:rPr>
                        <a:t>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600" b="1">
                          <a:solidFill>
                            <a:srgbClr val="000000"/>
                          </a:solidFill>
                          <a:latin typeface="Palatino Linotype"/>
                          <a:ea typeface="Times New Roman"/>
                          <a:cs typeface="Palatino Linotype"/>
                        </a:rPr>
                        <a:t>1</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600" b="1">
                          <a:solidFill>
                            <a:srgbClr val="000000"/>
                          </a:solidFill>
                          <a:latin typeface="Palatino Linotype"/>
                          <a:ea typeface="Times New Roman"/>
                          <a:cs typeface="Palatino Linotype"/>
                        </a:rPr>
                        <a:t>F</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600" b="1">
                          <a:solidFill>
                            <a:srgbClr val="000000"/>
                          </a:solidFill>
                          <a:latin typeface="Palatino Linotype"/>
                          <a:ea typeface="Times New Roman"/>
                          <a:cs typeface="Palatino Linotype"/>
                        </a:rPr>
                        <a:t>1</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44500">
                <a:tc>
                  <a:txBody>
                    <a:bodyPr/>
                    <a:lstStyle/>
                    <a:p>
                      <a:pPr algn="ctr">
                        <a:spcAft>
                          <a:spcPts val="0"/>
                        </a:spcAft>
                      </a:pPr>
                      <a:r>
                        <a:rPr lang="en-US" sz="1600" b="1">
                          <a:solidFill>
                            <a:srgbClr val="000000"/>
                          </a:solidFill>
                          <a:latin typeface="Palatino Linotype"/>
                          <a:ea typeface="Times New Roman"/>
                          <a:cs typeface="Palatino Linotype"/>
                        </a:rPr>
                        <a:t>B</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600" b="1" dirty="0">
                          <a:solidFill>
                            <a:srgbClr val="000000"/>
                          </a:solidFill>
                          <a:latin typeface="Palatino Linotype"/>
                          <a:ea typeface="Times New Roman"/>
                          <a:cs typeface="Palatino Linotype"/>
                        </a:rPr>
                        <a:t>5</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600" b="1">
                          <a:solidFill>
                            <a:srgbClr val="000000"/>
                          </a:solidFill>
                          <a:latin typeface="Palatino Linotype"/>
                          <a:ea typeface="Times New Roman"/>
                          <a:cs typeface="Palatino Linotype"/>
                        </a:rPr>
                        <a:t>G</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600" b="1">
                          <a:solidFill>
                            <a:srgbClr val="000000"/>
                          </a:solidFill>
                          <a:latin typeface="Palatino Linotype"/>
                          <a:ea typeface="Times New Roman"/>
                          <a:cs typeface="Palatino Linotype"/>
                        </a:rPr>
                        <a:t>2</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44500">
                <a:tc>
                  <a:txBody>
                    <a:bodyPr/>
                    <a:lstStyle/>
                    <a:p>
                      <a:pPr algn="ctr">
                        <a:spcAft>
                          <a:spcPts val="0"/>
                        </a:spcAft>
                      </a:pPr>
                      <a:r>
                        <a:rPr lang="en-US" sz="1600" b="1">
                          <a:solidFill>
                            <a:srgbClr val="000000"/>
                          </a:solidFill>
                          <a:latin typeface="Palatino Linotype"/>
                          <a:ea typeface="Times New Roman"/>
                          <a:cs typeface="Palatino Linotype"/>
                        </a:rPr>
                        <a:t>C</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600" b="1">
                          <a:solidFill>
                            <a:srgbClr val="000000"/>
                          </a:solidFill>
                          <a:latin typeface="Palatino Linotype"/>
                          <a:ea typeface="Times New Roman"/>
                          <a:cs typeface="Palatino Linotype"/>
                        </a:rPr>
                        <a:t>4</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600" b="1" dirty="0">
                          <a:solidFill>
                            <a:srgbClr val="000000"/>
                          </a:solidFill>
                          <a:latin typeface="Palatino Linotype"/>
                          <a:ea typeface="Times New Roman"/>
                          <a:cs typeface="Palatino Linotype"/>
                        </a:rPr>
                        <a:t>H</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600" b="1">
                          <a:solidFill>
                            <a:srgbClr val="000000"/>
                          </a:solidFill>
                          <a:latin typeface="Palatino Linotype"/>
                          <a:ea typeface="Times New Roman"/>
                          <a:cs typeface="Palatino Linotype"/>
                        </a:rPr>
                        <a:t>5</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44500">
                <a:tc>
                  <a:txBody>
                    <a:bodyPr/>
                    <a:lstStyle/>
                    <a:p>
                      <a:pPr algn="ctr">
                        <a:spcAft>
                          <a:spcPts val="0"/>
                        </a:spcAft>
                      </a:pPr>
                      <a:r>
                        <a:rPr lang="en-US" sz="1600" b="1">
                          <a:solidFill>
                            <a:srgbClr val="000000"/>
                          </a:solidFill>
                          <a:latin typeface="Palatino Linotype"/>
                          <a:ea typeface="Times New Roman"/>
                          <a:cs typeface="Palatino Linotype"/>
                        </a:rPr>
                        <a:t>D</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600" b="1">
                          <a:solidFill>
                            <a:srgbClr val="000000"/>
                          </a:solidFill>
                          <a:latin typeface="Palatino Linotype"/>
                          <a:ea typeface="Times New Roman"/>
                          <a:cs typeface="Palatino Linotype"/>
                        </a:rPr>
                        <a:t>3</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600" b="1">
                          <a:solidFill>
                            <a:srgbClr val="000000"/>
                          </a:solidFill>
                          <a:latin typeface="Palatino Linotype"/>
                          <a:ea typeface="Times New Roman"/>
                          <a:cs typeface="Palatino Linotype"/>
                        </a:rPr>
                        <a:t>J</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600" b="1">
                          <a:solidFill>
                            <a:srgbClr val="000000"/>
                          </a:solidFill>
                          <a:latin typeface="Palatino Linotype"/>
                          <a:ea typeface="Times New Roman"/>
                          <a:cs typeface="Palatino Linotype"/>
                        </a:rPr>
                        <a:t>3</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44500">
                <a:tc>
                  <a:txBody>
                    <a:bodyPr/>
                    <a:lstStyle/>
                    <a:p>
                      <a:pPr algn="ctr">
                        <a:spcAft>
                          <a:spcPts val="0"/>
                        </a:spcAft>
                      </a:pPr>
                      <a:r>
                        <a:rPr lang="en-US" sz="1600" b="1">
                          <a:solidFill>
                            <a:srgbClr val="000000"/>
                          </a:solidFill>
                          <a:latin typeface="Palatino Linotype"/>
                          <a:ea typeface="Times New Roman"/>
                          <a:cs typeface="Palatino Linotype"/>
                        </a:rPr>
                        <a:t>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600" b="1">
                          <a:solidFill>
                            <a:srgbClr val="000000"/>
                          </a:solidFill>
                          <a:latin typeface="Palatino Linotype"/>
                          <a:ea typeface="Times New Roman"/>
                          <a:cs typeface="Palatino Linotype"/>
                        </a:rPr>
                        <a:t>2</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600" b="1">
                          <a:solidFill>
                            <a:srgbClr val="000000"/>
                          </a:solidFill>
                          <a:latin typeface="Palatino Linotype"/>
                          <a:ea typeface="Times New Roman"/>
                          <a:cs typeface="Palatino Linotype"/>
                        </a:rPr>
                        <a:t>K</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600" b="1" dirty="0">
                          <a:solidFill>
                            <a:srgbClr val="000000"/>
                          </a:solidFill>
                          <a:latin typeface="Palatino Linotype"/>
                          <a:ea typeface="Times New Roman"/>
                          <a:cs typeface="Palatino Linotype"/>
                        </a:rPr>
                        <a:t>4</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31788" name="Rectangle 8"/>
          <p:cNvSpPr>
            <a:spLocks noChangeArrowheads="1"/>
          </p:cNvSpPr>
          <p:nvPr/>
        </p:nvSpPr>
        <p:spPr bwMode="auto">
          <a:xfrm>
            <a:off x="304800" y="4800600"/>
            <a:ext cx="4572000"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dirty="0"/>
              <a:t>A) between 0 and 15</a:t>
            </a:r>
          </a:p>
          <a:p>
            <a:pPr algn="l"/>
            <a:r>
              <a:rPr lang="en-US" altLang="en-US" dirty="0"/>
              <a:t>B) between 15 and 30</a:t>
            </a:r>
          </a:p>
          <a:p>
            <a:pPr algn="l"/>
            <a:r>
              <a:rPr lang="en-US" altLang="en-US" dirty="0"/>
              <a:t>C) between 30 and 45</a:t>
            </a:r>
          </a:p>
          <a:p>
            <a:pPr algn="l"/>
            <a:r>
              <a:rPr lang="en-US" altLang="en-US" dirty="0"/>
              <a:t>D) between 45 and 60</a:t>
            </a:r>
          </a:p>
          <a:p>
            <a:pPr algn="l"/>
            <a:r>
              <a:rPr lang="en-US" altLang="en-US" dirty="0"/>
              <a:t>Answer:  D</a:t>
            </a:r>
          </a:p>
        </p:txBody>
      </p:sp>
    </p:spTree>
    <p:extLst>
      <p:ext uri="{BB962C8B-B14F-4D97-AF65-F5344CB8AC3E}">
        <p14:creationId xmlns:p14="http://schemas.microsoft.com/office/powerpoint/2010/main" val="9124909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274638"/>
            <a:ext cx="8229600" cy="639762"/>
          </a:xfrm>
        </p:spPr>
        <p:txBody>
          <a:bodyPr/>
          <a:lstStyle/>
          <a:p>
            <a:pPr marL="0" indent="0" algn="ctr">
              <a:buNone/>
            </a:pPr>
            <a:r>
              <a:rPr lang="en-US" altLang="en-US" sz="2800" dirty="0" smtClean="0">
                <a:solidFill>
                  <a:srgbClr val="FF0000"/>
                </a:solidFill>
              </a:rPr>
              <a:t>Gantt Charts – Resource Allocation Example</a:t>
            </a:r>
            <a:endParaRPr lang="ar-SA" altLang="en-US" sz="2800" dirty="0" smtClean="0">
              <a:solidFill>
                <a:srgbClr val="FF0000"/>
              </a:solidFill>
            </a:endParaRPr>
          </a:p>
        </p:txBody>
      </p:sp>
      <p:sp>
        <p:nvSpPr>
          <p:cNvPr id="32771" name="Content Placeholder 2"/>
          <p:cNvSpPr>
            <a:spLocks noGrp="1"/>
          </p:cNvSpPr>
          <p:nvPr>
            <p:ph idx="1"/>
          </p:nvPr>
        </p:nvSpPr>
        <p:spPr>
          <a:xfrm>
            <a:off x="457200" y="990600"/>
            <a:ext cx="8229600" cy="762000"/>
          </a:xfrm>
        </p:spPr>
        <p:txBody>
          <a:bodyPr/>
          <a:lstStyle/>
          <a:p>
            <a:pPr>
              <a:buFontTx/>
              <a:buNone/>
            </a:pPr>
            <a:r>
              <a:rPr lang="en-US" altLang="en-US" sz="2400" smtClean="0"/>
              <a:t>Use the Gantt chart and the activity list to determine when resource 2 is free.</a:t>
            </a:r>
            <a:endParaRPr lang="ar-SA" altLang="en-US" smtClean="0"/>
          </a:p>
        </p:txBody>
      </p:sp>
      <p:sp>
        <p:nvSpPr>
          <p:cNvPr id="3277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51A3718-1224-4AD3-9DCC-A028187F296A}" type="datetime5">
              <a:rPr lang="en-US" altLang="en-US" smtClean="0"/>
              <a:pPr/>
              <a:t>14-Feb-17</a:t>
            </a:fld>
            <a:endParaRPr lang="en-US" altLang="en-US" smtClean="0"/>
          </a:p>
        </p:txBody>
      </p:sp>
      <p:pic>
        <p:nvPicPr>
          <p:cNvPr id="327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28800"/>
            <a:ext cx="44958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Table 9"/>
          <p:cNvGraphicFramePr>
            <a:graphicFrameLocks noGrp="1"/>
          </p:cNvGraphicFramePr>
          <p:nvPr/>
        </p:nvGraphicFramePr>
        <p:xfrm>
          <a:off x="4876800" y="1905000"/>
          <a:ext cx="4038600" cy="2667000"/>
        </p:xfrm>
        <a:graphic>
          <a:graphicData uri="http://schemas.openxmlformats.org/drawingml/2006/table">
            <a:tbl>
              <a:tblPr/>
              <a:tblGrid>
                <a:gridCol w="1009650"/>
                <a:gridCol w="1009650"/>
                <a:gridCol w="1009650"/>
                <a:gridCol w="1009650"/>
              </a:tblGrid>
              <a:tr h="444500">
                <a:tc>
                  <a:txBody>
                    <a:bodyPr/>
                    <a:lstStyle/>
                    <a:p>
                      <a:pPr algn="ctr">
                        <a:spcAft>
                          <a:spcPts val="0"/>
                        </a:spcAft>
                      </a:pPr>
                      <a:r>
                        <a:rPr lang="en-US" sz="1600" b="1">
                          <a:solidFill>
                            <a:srgbClr val="000000"/>
                          </a:solidFill>
                          <a:latin typeface="Palatino Linotype"/>
                          <a:ea typeface="Times New Roman"/>
                          <a:cs typeface="Palatino Linotype"/>
                        </a:rPr>
                        <a:t>Activity</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600" b="1">
                          <a:solidFill>
                            <a:srgbClr val="000000"/>
                          </a:solidFill>
                          <a:latin typeface="Palatino Linotype"/>
                          <a:ea typeface="Times New Roman"/>
                          <a:cs typeface="Palatino Linotype"/>
                        </a:rPr>
                        <a:t>Resources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600" b="1">
                          <a:solidFill>
                            <a:srgbClr val="000000"/>
                          </a:solidFill>
                          <a:latin typeface="Palatino Linotype"/>
                          <a:ea typeface="Times New Roman"/>
                          <a:cs typeface="Palatino Linotype"/>
                        </a:rPr>
                        <a:t>Activity</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600" b="1">
                          <a:solidFill>
                            <a:srgbClr val="000000"/>
                          </a:solidFill>
                          <a:latin typeface="Palatino Linotype"/>
                          <a:ea typeface="Times New Roman"/>
                          <a:cs typeface="Palatino Linotype"/>
                        </a:rPr>
                        <a:t>Resources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44500">
                <a:tc>
                  <a:txBody>
                    <a:bodyPr/>
                    <a:lstStyle/>
                    <a:p>
                      <a:pPr algn="ctr">
                        <a:spcAft>
                          <a:spcPts val="0"/>
                        </a:spcAft>
                      </a:pPr>
                      <a:r>
                        <a:rPr lang="en-US" sz="1600" b="1">
                          <a:solidFill>
                            <a:srgbClr val="000000"/>
                          </a:solidFill>
                          <a:latin typeface="Palatino Linotype"/>
                          <a:ea typeface="Times New Roman"/>
                          <a:cs typeface="Palatino Linotype"/>
                        </a:rPr>
                        <a:t>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600" b="1">
                          <a:solidFill>
                            <a:srgbClr val="000000"/>
                          </a:solidFill>
                          <a:latin typeface="Palatino Linotype"/>
                          <a:ea typeface="Times New Roman"/>
                          <a:cs typeface="Palatino Linotype"/>
                        </a:rPr>
                        <a:t>1</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600" b="1">
                          <a:solidFill>
                            <a:srgbClr val="000000"/>
                          </a:solidFill>
                          <a:latin typeface="Palatino Linotype"/>
                          <a:ea typeface="Times New Roman"/>
                          <a:cs typeface="Palatino Linotype"/>
                        </a:rPr>
                        <a:t>F</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600" b="1">
                          <a:solidFill>
                            <a:srgbClr val="000000"/>
                          </a:solidFill>
                          <a:latin typeface="Palatino Linotype"/>
                          <a:ea typeface="Times New Roman"/>
                          <a:cs typeface="Palatino Linotype"/>
                        </a:rPr>
                        <a:t>1</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44500">
                <a:tc>
                  <a:txBody>
                    <a:bodyPr/>
                    <a:lstStyle/>
                    <a:p>
                      <a:pPr algn="ctr">
                        <a:spcAft>
                          <a:spcPts val="0"/>
                        </a:spcAft>
                      </a:pPr>
                      <a:r>
                        <a:rPr lang="en-US" sz="1600" b="1">
                          <a:solidFill>
                            <a:srgbClr val="000000"/>
                          </a:solidFill>
                          <a:latin typeface="Palatino Linotype"/>
                          <a:ea typeface="Times New Roman"/>
                          <a:cs typeface="Palatino Linotype"/>
                        </a:rPr>
                        <a:t>B</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600" b="1">
                          <a:solidFill>
                            <a:srgbClr val="000000"/>
                          </a:solidFill>
                          <a:latin typeface="Palatino Linotype"/>
                          <a:ea typeface="Times New Roman"/>
                          <a:cs typeface="Palatino Linotype"/>
                        </a:rPr>
                        <a:t>5</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600" b="1">
                          <a:solidFill>
                            <a:srgbClr val="000000"/>
                          </a:solidFill>
                          <a:latin typeface="Palatino Linotype"/>
                          <a:ea typeface="Times New Roman"/>
                          <a:cs typeface="Palatino Linotype"/>
                        </a:rPr>
                        <a:t>G</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600" b="1">
                          <a:solidFill>
                            <a:srgbClr val="000000"/>
                          </a:solidFill>
                          <a:latin typeface="Palatino Linotype"/>
                          <a:ea typeface="Times New Roman"/>
                          <a:cs typeface="Palatino Linotype"/>
                        </a:rPr>
                        <a:t>2</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44500">
                <a:tc>
                  <a:txBody>
                    <a:bodyPr/>
                    <a:lstStyle/>
                    <a:p>
                      <a:pPr algn="ctr">
                        <a:spcAft>
                          <a:spcPts val="0"/>
                        </a:spcAft>
                      </a:pPr>
                      <a:r>
                        <a:rPr lang="en-US" sz="1600" b="1">
                          <a:solidFill>
                            <a:srgbClr val="000000"/>
                          </a:solidFill>
                          <a:latin typeface="Palatino Linotype"/>
                          <a:ea typeface="Times New Roman"/>
                          <a:cs typeface="Palatino Linotype"/>
                        </a:rPr>
                        <a:t>C</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600" b="1">
                          <a:solidFill>
                            <a:srgbClr val="000000"/>
                          </a:solidFill>
                          <a:latin typeface="Palatino Linotype"/>
                          <a:ea typeface="Times New Roman"/>
                          <a:cs typeface="Palatino Linotype"/>
                        </a:rPr>
                        <a:t>4</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600" b="1">
                          <a:solidFill>
                            <a:srgbClr val="000000"/>
                          </a:solidFill>
                          <a:latin typeface="Palatino Linotype"/>
                          <a:ea typeface="Times New Roman"/>
                          <a:cs typeface="Palatino Linotype"/>
                        </a:rPr>
                        <a:t>H</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600" b="1">
                          <a:solidFill>
                            <a:srgbClr val="000000"/>
                          </a:solidFill>
                          <a:latin typeface="Palatino Linotype"/>
                          <a:ea typeface="Times New Roman"/>
                          <a:cs typeface="Palatino Linotype"/>
                        </a:rPr>
                        <a:t>5</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44500">
                <a:tc>
                  <a:txBody>
                    <a:bodyPr/>
                    <a:lstStyle/>
                    <a:p>
                      <a:pPr algn="ctr">
                        <a:spcAft>
                          <a:spcPts val="0"/>
                        </a:spcAft>
                      </a:pPr>
                      <a:r>
                        <a:rPr lang="en-US" sz="1600" b="1">
                          <a:solidFill>
                            <a:srgbClr val="000000"/>
                          </a:solidFill>
                          <a:latin typeface="Palatino Linotype"/>
                          <a:ea typeface="Times New Roman"/>
                          <a:cs typeface="Palatino Linotype"/>
                        </a:rPr>
                        <a:t>D</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600" b="1">
                          <a:solidFill>
                            <a:srgbClr val="000000"/>
                          </a:solidFill>
                          <a:latin typeface="Palatino Linotype"/>
                          <a:ea typeface="Times New Roman"/>
                          <a:cs typeface="Palatino Linotype"/>
                        </a:rPr>
                        <a:t>3</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600" b="1">
                          <a:solidFill>
                            <a:srgbClr val="000000"/>
                          </a:solidFill>
                          <a:latin typeface="Palatino Linotype"/>
                          <a:ea typeface="Times New Roman"/>
                          <a:cs typeface="Palatino Linotype"/>
                        </a:rPr>
                        <a:t>J</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600" b="1">
                          <a:solidFill>
                            <a:srgbClr val="000000"/>
                          </a:solidFill>
                          <a:latin typeface="Palatino Linotype"/>
                          <a:ea typeface="Times New Roman"/>
                          <a:cs typeface="Palatino Linotype"/>
                        </a:rPr>
                        <a:t>3</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44500">
                <a:tc>
                  <a:txBody>
                    <a:bodyPr/>
                    <a:lstStyle/>
                    <a:p>
                      <a:pPr algn="ctr">
                        <a:spcAft>
                          <a:spcPts val="0"/>
                        </a:spcAft>
                      </a:pPr>
                      <a:r>
                        <a:rPr lang="en-US" sz="1600" b="1">
                          <a:solidFill>
                            <a:srgbClr val="000000"/>
                          </a:solidFill>
                          <a:latin typeface="Palatino Linotype"/>
                          <a:ea typeface="Times New Roman"/>
                          <a:cs typeface="Palatino Linotype"/>
                        </a:rPr>
                        <a:t>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600" b="1">
                          <a:solidFill>
                            <a:srgbClr val="000000"/>
                          </a:solidFill>
                          <a:latin typeface="Palatino Linotype"/>
                          <a:ea typeface="Times New Roman"/>
                          <a:cs typeface="Palatino Linotype"/>
                        </a:rPr>
                        <a:t>2</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600" b="1">
                          <a:solidFill>
                            <a:srgbClr val="000000"/>
                          </a:solidFill>
                          <a:latin typeface="Palatino Linotype"/>
                          <a:ea typeface="Times New Roman"/>
                          <a:cs typeface="Palatino Linotype"/>
                        </a:rPr>
                        <a:t>K</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600" b="1" dirty="0">
                          <a:solidFill>
                            <a:srgbClr val="000000"/>
                          </a:solidFill>
                          <a:latin typeface="Palatino Linotype"/>
                          <a:ea typeface="Times New Roman"/>
                          <a:cs typeface="Palatino Linotype"/>
                        </a:rPr>
                        <a:t>2</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32812" name="Rectangle 10"/>
          <p:cNvSpPr>
            <a:spLocks noChangeArrowheads="1"/>
          </p:cNvSpPr>
          <p:nvPr/>
        </p:nvSpPr>
        <p:spPr bwMode="auto">
          <a:xfrm>
            <a:off x="228600" y="4724400"/>
            <a:ext cx="4572000"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a:r>
              <a:rPr lang="en-US" altLang="en-US" dirty="0"/>
              <a:t>A) between 0 and 15</a:t>
            </a:r>
          </a:p>
          <a:p>
            <a:pPr algn="l"/>
            <a:r>
              <a:rPr lang="en-US" altLang="en-US" dirty="0"/>
              <a:t>B) between 15 and 30</a:t>
            </a:r>
          </a:p>
          <a:p>
            <a:pPr algn="l"/>
            <a:r>
              <a:rPr lang="en-US" altLang="en-US" dirty="0"/>
              <a:t>C) between 30 and 45</a:t>
            </a:r>
          </a:p>
          <a:p>
            <a:pPr algn="l"/>
            <a:r>
              <a:rPr lang="en-US" altLang="en-US" dirty="0"/>
              <a:t>D) between 45 and 60</a:t>
            </a:r>
          </a:p>
          <a:p>
            <a:pPr algn="l"/>
            <a:r>
              <a:rPr lang="en-US" altLang="en-US" dirty="0"/>
              <a:t>Answer:  A</a:t>
            </a:r>
          </a:p>
        </p:txBody>
      </p:sp>
    </p:spTree>
    <p:extLst>
      <p:ext uri="{BB962C8B-B14F-4D97-AF65-F5344CB8AC3E}">
        <p14:creationId xmlns:p14="http://schemas.microsoft.com/office/powerpoint/2010/main" val="3932703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p>
            <a:fld id="{7B52493A-1142-424E-9939-AAAF9AA11BB2}" type="datetime8">
              <a:rPr lang="en-US" smtClean="0"/>
              <a:pPr/>
              <a:t>2/14/2017 11:57 AM</a:t>
            </a:fld>
            <a:endParaRPr lang="en-US" smtClean="0"/>
          </a:p>
        </p:txBody>
      </p:sp>
      <p:sp>
        <p:nvSpPr>
          <p:cNvPr id="18435" name="Slide Number Placeholder 4"/>
          <p:cNvSpPr>
            <a:spLocks noGrp="1"/>
          </p:cNvSpPr>
          <p:nvPr>
            <p:ph type="sldNum" sz="quarter" idx="11"/>
          </p:nvPr>
        </p:nvSpPr>
        <p:spPr>
          <a:noFill/>
        </p:spPr>
        <p:txBody>
          <a:bodyPr/>
          <a:lstStyle/>
          <a:p>
            <a:fld id="{4EE7B476-4791-4B3F-8A5D-51A179494F45}" type="slidenum">
              <a:rPr lang="ar-SA" smtClean="0"/>
              <a:pPr/>
              <a:t>4</a:t>
            </a:fld>
            <a:endParaRPr lang="en-US" smtClean="0"/>
          </a:p>
        </p:txBody>
      </p:sp>
      <p:sp>
        <p:nvSpPr>
          <p:cNvPr id="489474" name="Rectangle 2"/>
          <p:cNvSpPr>
            <a:spLocks noGrp="1" noChangeArrowheads="1"/>
          </p:cNvSpPr>
          <p:nvPr>
            <p:ph type="title"/>
          </p:nvPr>
        </p:nvSpPr>
        <p:spPr>
          <a:xfrm>
            <a:off x="623888" y="304800"/>
            <a:ext cx="6462712" cy="515938"/>
          </a:xfrm>
          <a:solidFill>
            <a:schemeClr val="bg1"/>
          </a:solidFill>
          <a:ln>
            <a:solidFill>
              <a:schemeClr val="tx2"/>
            </a:solidFill>
          </a:ln>
        </p:spPr>
        <p:txBody>
          <a:bodyPr/>
          <a:lstStyle/>
          <a:p>
            <a:pPr>
              <a:buClr>
                <a:srgbClr val="CC3300"/>
              </a:buClr>
              <a:defRPr/>
            </a:pPr>
            <a:r>
              <a:rPr lang="en-US" sz="2800" dirty="0" smtClean="0">
                <a:solidFill>
                  <a:srgbClr val="CC3300"/>
                </a:solidFill>
                <a:effectLst>
                  <a:outerShdw blurRad="38100" dist="38100" dir="2700000" algn="tl">
                    <a:srgbClr val="C0C0C0"/>
                  </a:outerShdw>
                </a:effectLst>
                <a:cs typeface="Arial" charset="0"/>
              </a:rPr>
              <a:t>Why is Time</a:t>
            </a:r>
            <a:r>
              <a:rPr lang="en-US" sz="2800" i="1" dirty="0" smtClean="0">
                <a:solidFill>
                  <a:srgbClr val="CC3300"/>
                </a:solidFill>
                <a:cs typeface="Arial" charset="0"/>
              </a:rPr>
              <a:t> </a:t>
            </a:r>
            <a:r>
              <a:rPr lang="en-US" sz="2800" dirty="0" smtClean="0">
                <a:solidFill>
                  <a:srgbClr val="CC3300"/>
                </a:solidFill>
                <a:effectLst>
                  <a:outerShdw blurRad="38100" dist="38100" dir="2700000" algn="tl">
                    <a:srgbClr val="C0C0C0"/>
                  </a:outerShdw>
                </a:effectLst>
                <a:cs typeface="Arial" charset="0"/>
              </a:rPr>
              <a:t>Planning</a:t>
            </a:r>
            <a:r>
              <a:rPr lang="en-US" sz="2800" i="1" dirty="0" smtClean="0">
                <a:solidFill>
                  <a:srgbClr val="CC3300"/>
                </a:solidFill>
                <a:cs typeface="Arial" charset="0"/>
              </a:rPr>
              <a:t>  </a:t>
            </a:r>
            <a:r>
              <a:rPr lang="en-US" sz="2800" dirty="0" smtClean="0">
                <a:solidFill>
                  <a:srgbClr val="CC3300"/>
                </a:solidFill>
                <a:effectLst>
                  <a:outerShdw blurRad="38100" dist="38100" dir="2700000" algn="tl">
                    <a:srgbClr val="C0C0C0"/>
                  </a:outerShdw>
                </a:effectLst>
                <a:cs typeface="Arial" charset="0"/>
              </a:rPr>
              <a:t>necessary?</a:t>
            </a:r>
            <a:endParaRPr lang="de-DE" sz="2800" dirty="0" smtClean="0">
              <a:solidFill>
                <a:srgbClr val="CC3300"/>
              </a:solidFill>
              <a:effectLst>
                <a:outerShdw blurRad="38100" dist="38100" dir="2700000" algn="tl">
                  <a:srgbClr val="C0C0C0"/>
                </a:outerShdw>
              </a:effectLst>
              <a:cs typeface="Arial" charset="0"/>
            </a:endParaRPr>
          </a:p>
        </p:txBody>
      </p:sp>
      <p:sp>
        <p:nvSpPr>
          <p:cNvPr id="489475" name="Rectangle 3"/>
          <p:cNvSpPr>
            <a:spLocks noGrp="1" noChangeArrowheads="1"/>
          </p:cNvSpPr>
          <p:nvPr>
            <p:ph type="body" idx="1"/>
          </p:nvPr>
        </p:nvSpPr>
        <p:spPr>
          <a:xfrm>
            <a:off x="849313" y="1295400"/>
            <a:ext cx="7837487" cy="4384675"/>
          </a:xfrm>
          <a:solidFill>
            <a:schemeClr val="bg1"/>
          </a:solidFill>
          <a:ln>
            <a:solidFill>
              <a:schemeClr val="tx1"/>
            </a:solidFill>
          </a:ln>
          <a:effectLst>
            <a:outerShdw dist="107763" dir="18900000" algn="ctr" rotWithShape="0">
              <a:schemeClr val="bg2">
                <a:alpha val="50000"/>
              </a:schemeClr>
            </a:outerShdw>
          </a:effectLst>
        </p:spPr>
        <p:txBody>
          <a:bodyPr/>
          <a:lstStyle/>
          <a:p>
            <a:pPr marL="238125" indent="-238125" algn="just">
              <a:buClr>
                <a:srgbClr val="CC3300"/>
              </a:buClr>
              <a:buFont typeface="Wingdings" pitchFamily="2" charset="2"/>
              <a:buChar char="Ø"/>
              <a:defRPr/>
            </a:pPr>
            <a:r>
              <a:rPr lang="en-US" sz="2000" dirty="0" smtClean="0">
                <a:solidFill>
                  <a:schemeClr val="tx2"/>
                </a:solidFill>
                <a:cs typeface="Arial" charset="0"/>
              </a:rPr>
              <a:t>The increasing importance of </a:t>
            </a:r>
            <a:r>
              <a:rPr lang="en-US" sz="2000" b="1" u="sng" dirty="0" smtClean="0">
                <a:solidFill>
                  <a:schemeClr val="tx2"/>
                </a:solidFill>
                <a:effectLst>
                  <a:outerShdw blurRad="38100" dist="38100" dir="2700000" algn="tl">
                    <a:srgbClr val="C0C0C0"/>
                  </a:outerShdw>
                </a:effectLst>
                <a:cs typeface="Arial" charset="0"/>
              </a:rPr>
              <a:t>timely completion</a:t>
            </a:r>
            <a:r>
              <a:rPr lang="en-US" sz="2000" dirty="0" smtClean="0">
                <a:solidFill>
                  <a:schemeClr val="tx2"/>
                </a:solidFill>
                <a:cs typeface="Arial" charset="0"/>
              </a:rPr>
              <a:t>.</a:t>
            </a:r>
          </a:p>
          <a:p>
            <a:pPr marL="238125" indent="-238125" algn="just">
              <a:buClr>
                <a:srgbClr val="CC3300"/>
              </a:buClr>
              <a:buFont typeface="Wingdings" pitchFamily="2" charset="2"/>
              <a:buNone/>
              <a:defRPr/>
            </a:pPr>
            <a:endParaRPr lang="en-US" sz="1000" dirty="0" smtClean="0">
              <a:solidFill>
                <a:schemeClr val="tx2"/>
              </a:solidFill>
              <a:cs typeface="Arial" charset="0"/>
            </a:endParaRPr>
          </a:p>
          <a:p>
            <a:pPr marL="238125" indent="-238125" algn="just">
              <a:buClr>
                <a:srgbClr val="CC3300"/>
              </a:buClr>
              <a:buFont typeface="Wingdings" pitchFamily="2" charset="2"/>
              <a:buChar char="Ø"/>
              <a:defRPr/>
            </a:pPr>
            <a:r>
              <a:rPr lang="en-US" sz="2000" dirty="0" smtClean="0">
                <a:solidFill>
                  <a:schemeClr val="tx2"/>
                </a:solidFill>
                <a:cs typeface="Arial" charset="0"/>
              </a:rPr>
              <a:t>The continuous complexity and growth in the size of the project generates the necessity for specialization. Specialization may lead to a breakdown of communications. Time planning must be found </a:t>
            </a:r>
            <a:r>
              <a:rPr lang="en-US" sz="2000" b="1" u="sng" dirty="0" smtClean="0">
                <a:solidFill>
                  <a:schemeClr val="tx2"/>
                </a:solidFill>
                <a:effectLst>
                  <a:outerShdw blurRad="38100" dist="38100" dir="2700000" algn="tl">
                    <a:srgbClr val="C0C0C0"/>
                  </a:outerShdw>
                </a:effectLst>
                <a:cs typeface="Arial" charset="0"/>
              </a:rPr>
              <a:t>to facilitate communications</a:t>
            </a:r>
            <a:r>
              <a:rPr lang="en-US" sz="2000" dirty="0" smtClean="0">
                <a:solidFill>
                  <a:schemeClr val="tx2"/>
                </a:solidFill>
                <a:cs typeface="Arial" charset="0"/>
              </a:rPr>
              <a:t>.</a:t>
            </a:r>
          </a:p>
          <a:p>
            <a:pPr marL="238125" indent="-238125" algn="just">
              <a:buClr>
                <a:srgbClr val="CC3300"/>
              </a:buClr>
              <a:buFont typeface="Wingdings" pitchFamily="2" charset="2"/>
              <a:buNone/>
              <a:defRPr/>
            </a:pPr>
            <a:endParaRPr lang="en-US" sz="1000" dirty="0" smtClean="0">
              <a:solidFill>
                <a:schemeClr val="tx2"/>
              </a:solidFill>
              <a:cs typeface="Arial" charset="0"/>
            </a:endParaRPr>
          </a:p>
          <a:p>
            <a:pPr marL="238125" indent="-238125" algn="just">
              <a:buClr>
                <a:srgbClr val="CC3300"/>
              </a:buClr>
              <a:buFont typeface="Wingdings" pitchFamily="2" charset="2"/>
              <a:buChar char="Ø"/>
              <a:defRPr/>
            </a:pPr>
            <a:r>
              <a:rPr lang="en-US" sz="2000" dirty="0" smtClean="0">
                <a:solidFill>
                  <a:schemeClr val="tx2"/>
                </a:solidFill>
                <a:cs typeface="Arial" charset="0"/>
              </a:rPr>
              <a:t>Planning is essential for </a:t>
            </a:r>
            <a:r>
              <a:rPr lang="en-US" sz="2000" b="1" u="sng" dirty="0" smtClean="0">
                <a:solidFill>
                  <a:schemeClr val="tx2"/>
                </a:solidFill>
                <a:effectLst>
                  <a:outerShdw blurRad="38100" dist="38100" dir="2700000" algn="tl">
                    <a:srgbClr val="C0C0C0"/>
                  </a:outerShdw>
                </a:effectLst>
                <a:cs typeface="Arial" charset="0"/>
              </a:rPr>
              <a:t>resource management</a:t>
            </a:r>
            <a:r>
              <a:rPr lang="en-US" sz="2000" dirty="0" smtClean="0">
                <a:solidFill>
                  <a:schemeClr val="tx2"/>
                </a:solidFill>
                <a:cs typeface="Arial" charset="0"/>
              </a:rPr>
              <a:t> and the efficient and maximum </a:t>
            </a:r>
            <a:r>
              <a:rPr lang="en-US" sz="2000" b="1" u="sng" dirty="0" smtClean="0">
                <a:solidFill>
                  <a:schemeClr val="tx2"/>
                </a:solidFill>
                <a:effectLst>
                  <a:outerShdw blurRad="38100" dist="38100" dir="2700000" algn="tl">
                    <a:srgbClr val="C0C0C0"/>
                  </a:outerShdw>
                </a:effectLst>
                <a:cs typeface="Arial" charset="0"/>
              </a:rPr>
              <a:t>utilization of resources</a:t>
            </a:r>
            <a:r>
              <a:rPr lang="en-US" sz="2000" dirty="0" smtClean="0">
                <a:solidFill>
                  <a:schemeClr val="tx2"/>
                </a:solidFill>
                <a:cs typeface="Arial" charset="0"/>
              </a:rPr>
              <a:t>.</a:t>
            </a:r>
          </a:p>
          <a:p>
            <a:pPr marL="238125" indent="-238125" algn="just">
              <a:buClr>
                <a:srgbClr val="CC3300"/>
              </a:buClr>
              <a:buFont typeface="Wingdings" pitchFamily="2" charset="2"/>
              <a:buNone/>
              <a:defRPr/>
            </a:pPr>
            <a:endParaRPr lang="en-US" sz="1000" dirty="0" smtClean="0">
              <a:solidFill>
                <a:schemeClr val="tx2"/>
              </a:solidFill>
              <a:cs typeface="Arial" charset="0"/>
            </a:endParaRPr>
          </a:p>
          <a:p>
            <a:pPr marL="238125" indent="-238125" algn="just">
              <a:lnSpc>
                <a:spcPct val="130000"/>
              </a:lnSpc>
              <a:buClr>
                <a:srgbClr val="CC3300"/>
              </a:buClr>
              <a:buFont typeface="Wingdings" pitchFamily="2" charset="2"/>
              <a:buChar char="Ø"/>
              <a:defRPr/>
            </a:pPr>
            <a:r>
              <a:rPr lang="en-US" sz="2000" dirty="0" smtClean="0">
                <a:cs typeface="Times New Roman" pitchFamily="18" charset="0"/>
              </a:rPr>
              <a:t>Planning is basis for evaluating progress, </a:t>
            </a:r>
            <a:r>
              <a:rPr lang="en-US" sz="2000" b="1" u="sng" dirty="0" smtClean="0">
                <a:effectLst>
                  <a:outerShdw blurRad="38100" dist="38100" dir="2700000" algn="tl">
                    <a:srgbClr val="C0C0C0"/>
                  </a:outerShdw>
                </a:effectLst>
                <a:cs typeface="Times New Roman" pitchFamily="18" charset="0"/>
              </a:rPr>
              <a:t>controlling</a:t>
            </a:r>
            <a:r>
              <a:rPr lang="en-US" sz="2000" dirty="0" smtClean="0">
                <a:cs typeface="Times New Roman" pitchFamily="18" charset="0"/>
              </a:rPr>
              <a:t> the work and making decisions.</a:t>
            </a:r>
            <a:endParaRPr lang="en-US" sz="2000" dirty="0" smtClean="0">
              <a:solidFill>
                <a:schemeClr val="tx2"/>
              </a:solidFill>
              <a:cs typeface="Arial" charset="0"/>
            </a:endParaRP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p:spPr>
        <p:txBody>
          <a:bodyPr/>
          <a:lstStyle/>
          <a:p>
            <a:fld id="{33EA6BE6-3C1A-4093-B175-878E9F69C723}" type="datetime8">
              <a:rPr lang="en-US" smtClean="0"/>
              <a:pPr/>
              <a:t>2/14/2017 11:57 AM</a:t>
            </a:fld>
            <a:endParaRPr lang="en-US" smtClean="0"/>
          </a:p>
        </p:txBody>
      </p:sp>
      <p:sp>
        <p:nvSpPr>
          <p:cNvPr id="19459" name="Slide Number Placeholder 4"/>
          <p:cNvSpPr>
            <a:spLocks noGrp="1"/>
          </p:cNvSpPr>
          <p:nvPr>
            <p:ph type="sldNum" sz="quarter" idx="11"/>
          </p:nvPr>
        </p:nvSpPr>
        <p:spPr>
          <a:noFill/>
        </p:spPr>
        <p:txBody>
          <a:bodyPr/>
          <a:lstStyle/>
          <a:p>
            <a:fld id="{739D29A6-6C25-4C80-AA7D-79A37575BAD0}" type="slidenum">
              <a:rPr lang="ar-SA" smtClean="0"/>
              <a:pPr/>
              <a:t>5</a:t>
            </a:fld>
            <a:endParaRPr lang="en-US" smtClean="0"/>
          </a:p>
        </p:txBody>
      </p:sp>
      <p:sp>
        <p:nvSpPr>
          <p:cNvPr id="492547" name="Rectangle 3"/>
          <p:cNvSpPr>
            <a:spLocks noGrp="1" noChangeArrowheads="1"/>
          </p:cNvSpPr>
          <p:nvPr>
            <p:ph type="body" idx="1"/>
          </p:nvPr>
        </p:nvSpPr>
        <p:spPr>
          <a:xfrm>
            <a:off x="1219200" y="1427163"/>
            <a:ext cx="7227888" cy="2535237"/>
          </a:xfrm>
          <a:solidFill>
            <a:schemeClr val="bg1"/>
          </a:solidFill>
          <a:ln>
            <a:solidFill>
              <a:schemeClr val="tx1"/>
            </a:solidFill>
          </a:ln>
          <a:effectLst>
            <a:outerShdw dist="107763" dir="18900000" algn="ctr" rotWithShape="0">
              <a:schemeClr val="bg2">
                <a:alpha val="50000"/>
              </a:schemeClr>
            </a:outerShdw>
          </a:effectLst>
        </p:spPr>
        <p:txBody>
          <a:bodyPr/>
          <a:lstStyle/>
          <a:p>
            <a:pPr marL="238125" indent="-238125" algn="just">
              <a:lnSpc>
                <a:spcPct val="130000"/>
              </a:lnSpc>
              <a:buClr>
                <a:srgbClr val="CC3300"/>
              </a:buClr>
              <a:buFont typeface="Wingdings" pitchFamily="2" charset="2"/>
              <a:buChar char="Ø"/>
              <a:defRPr/>
            </a:pPr>
            <a:r>
              <a:rPr lang="en-US" sz="2000" dirty="0" smtClean="0">
                <a:cs typeface="Times New Roman" pitchFamily="18" charset="0"/>
              </a:rPr>
              <a:t>For achieving an </a:t>
            </a:r>
            <a:r>
              <a:rPr lang="en-US" sz="2000" b="1" u="sng" dirty="0" smtClean="0">
                <a:effectLst>
                  <a:outerShdw blurRad="38100" dist="38100" dir="2700000" algn="tl">
                    <a:srgbClr val="C0C0C0"/>
                  </a:outerShdw>
                </a:effectLst>
                <a:cs typeface="Times New Roman" pitchFamily="18" charset="0"/>
              </a:rPr>
              <a:t>increase in production</a:t>
            </a:r>
            <a:r>
              <a:rPr lang="en-US" sz="2000" dirty="0" smtClean="0">
                <a:cs typeface="Times New Roman" pitchFamily="18" charset="0"/>
              </a:rPr>
              <a:t>.</a:t>
            </a:r>
          </a:p>
          <a:p>
            <a:pPr marL="238125" indent="-238125" algn="just">
              <a:lnSpc>
                <a:spcPct val="130000"/>
              </a:lnSpc>
              <a:buClr>
                <a:srgbClr val="CC3300"/>
              </a:buClr>
              <a:buFont typeface="Wingdings" pitchFamily="2" charset="2"/>
              <a:buNone/>
              <a:defRPr/>
            </a:pPr>
            <a:endParaRPr lang="en-US" sz="1000" dirty="0" smtClean="0">
              <a:cs typeface="Times New Roman" pitchFamily="18" charset="0"/>
            </a:endParaRPr>
          </a:p>
          <a:p>
            <a:pPr marL="238125" indent="-238125" algn="just">
              <a:lnSpc>
                <a:spcPct val="130000"/>
              </a:lnSpc>
              <a:buClr>
                <a:srgbClr val="CC3300"/>
              </a:buClr>
              <a:buFont typeface="Wingdings" pitchFamily="2" charset="2"/>
              <a:buChar char="Ø"/>
              <a:defRPr/>
            </a:pPr>
            <a:r>
              <a:rPr lang="en-US" sz="2000" b="1" u="sng" dirty="0" smtClean="0">
                <a:effectLst>
                  <a:outerShdw blurRad="38100" dist="38100" dir="2700000" algn="tl">
                    <a:srgbClr val="C0C0C0"/>
                  </a:outerShdw>
                </a:effectLst>
                <a:cs typeface="Times New Roman" pitchFamily="18" charset="0"/>
              </a:rPr>
              <a:t>Financiers</a:t>
            </a:r>
            <a:r>
              <a:rPr lang="en-US" sz="2000" dirty="0" smtClean="0">
                <a:cs typeface="Times New Roman" pitchFamily="18" charset="0"/>
              </a:rPr>
              <a:t> require a workable plan.</a:t>
            </a:r>
          </a:p>
          <a:p>
            <a:pPr marL="238125" indent="-238125" algn="just">
              <a:lnSpc>
                <a:spcPct val="130000"/>
              </a:lnSpc>
              <a:buClr>
                <a:srgbClr val="CC3300"/>
              </a:buClr>
              <a:buFont typeface="Wingdings" pitchFamily="2" charset="2"/>
              <a:buNone/>
              <a:defRPr/>
            </a:pPr>
            <a:endParaRPr lang="en-US" sz="1000" dirty="0" smtClean="0">
              <a:cs typeface="Times New Roman" pitchFamily="18" charset="0"/>
            </a:endParaRPr>
          </a:p>
          <a:p>
            <a:pPr marL="238125" indent="-238125" algn="just">
              <a:lnSpc>
                <a:spcPct val="130000"/>
              </a:lnSpc>
              <a:buClr>
                <a:srgbClr val="CC3300"/>
              </a:buClr>
              <a:buFont typeface="Wingdings" pitchFamily="2" charset="2"/>
              <a:buChar char="Ø"/>
              <a:defRPr/>
            </a:pPr>
            <a:r>
              <a:rPr lang="en-US" sz="2000" dirty="0" smtClean="0">
                <a:cs typeface="Times New Roman" pitchFamily="18" charset="0"/>
              </a:rPr>
              <a:t>Essential in projects when their is </a:t>
            </a:r>
            <a:r>
              <a:rPr lang="en-US" sz="2000" b="1" u="sng" dirty="0" smtClean="0">
                <a:effectLst>
                  <a:outerShdw blurRad="38100" dist="38100" dir="2700000" algn="tl">
                    <a:srgbClr val="C0C0C0"/>
                  </a:outerShdw>
                </a:effectLst>
                <a:cs typeface="Times New Roman" pitchFamily="18" charset="0"/>
              </a:rPr>
              <a:t>transfer of personnel</a:t>
            </a:r>
            <a:r>
              <a:rPr lang="en-US" sz="2000" dirty="0" smtClean="0">
                <a:cs typeface="Times New Roman" pitchFamily="18" charset="0"/>
              </a:rPr>
              <a:t>.</a:t>
            </a:r>
          </a:p>
          <a:p>
            <a:pPr marL="238125" indent="-238125" algn="just">
              <a:lnSpc>
                <a:spcPct val="130000"/>
              </a:lnSpc>
              <a:buClr>
                <a:srgbClr val="CC3300"/>
              </a:buClr>
              <a:buFont typeface="Wingdings" pitchFamily="2" charset="2"/>
              <a:buNone/>
              <a:defRPr/>
            </a:pPr>
            <a:endParaRPr lang="en-US" sz="1000" dirty="0" smtClean="0">
              <a:cs typeface="Times New Roman" pitchFamily="18" charset="0"/>
            </a:endParaRPr>
          </a:p>
          <a:p>
            <a:pPr marL="238125" indent="-238125" algn="just">
              <a:lnSpc>
                <a:spcPct val="130000"/>
              </a:lnSpc>
              <a:buClr>
                <a:srgbClr val="CC3300"/>
              </a:buClr>
              <a:buFont typeface="Wingdings" pitchFamily="2" charset="2"/>
              <a:buChar char="Ø"/>
              <a:defRPr/>
            </a:pPr>
            <a:r>
              <a:rPr lang="en-US" sz="2000" dirty="0" smtClean="0">
                <a:cs typeface="Times New Roman" pitchFamily="18" charset="0"/>
              </a:rPr>
              <a:t> </a:t>
            </a:r>
            <a:r>
              <a:rPr lang="en-US" sz="2000" b="1" u="sng" dirty="0" smtClean="0">
                <a:effectLst>
                  <a:outerShdw blurRad="38100" dist="38100" dir="2700000" algn="tl">
                    <a:srgbClr val="C0C0C0"/>
                  </a:outerShdw>
                </a:effectLst>
                <a:cs typeface="Times New Roman" pitchFamily="18" charset="0"/>
              </a:rPr>
              <a:t>Minimum risk</a:t>
            </a:r>
            <a:r>
              <a:rPr lang="en-US" sz="2000" dirty="0" smtClean="0">
                <a:cs typeface="Times New Roman" pitchFamily="18" charset="0"/>
              </a:rPr>
              <a:t> of the problems occurring.</a:t>
            </a:r>
            <a:endParaRPr lang="de-DE" sz="2000" smtClean="0">
              <a:cs typeface="Times New Roman" pitchFamily="18" charset="0"/>
            </a:endParaRPr>
          </a:p>
        </p:txBody>
      </p:sp>
      <p:sp>
        <p:nvSpPr>
          <p:cNvPr id="492548" name="Rectangle 4"/>
          <p:cNvSpPr>
            <a:spLocks noGrp="1" noChangeArrowheads="1"/>
          </p:cNvSpPr>
          <p:nvPr>
            <p:ph type="title"/>
          </p:nvPr>
        </p:nvSpPr>
        <p:spPr>
          <a:xfrm>
            <a:off x="623888" y="322263"/>
            <a:ext cx="6462712" cy="515937"/>
          </a:xfrm>
          <a:solidFill>
            <a:schemeClr val="bg1"/>
          </a:solidFill>
          <a:ln>
            <a:solidFill>
              <a:schemeClr val="tx2"/>
            </a:solidFill>
          </a:ln>
        </p:spPr>
        <p:txBody>
          <a:bodyPr/>
          <a:lstStyle/>
          <a:p>
            <a:pPr>
              <a:buClr>
                <a:srgbClr val="CC3300"/>
              </a:buClr>
              <a:defRPr/>
            </a:pPr>
            <a:r>
              <a:rPr lang="en-US" sz="2800" dirty="0" smtClean="0">
                <a:solidFill>
                  <a:srgbClr val="CC3300"/>
                </a:solidFill>
                <a:effectLst>
                  <a:outerShdw blurRad="38100" dist="38100" dir="2700000" algn="tl">
                    <a:srgbClr val="C0C0C0"/>
                  </a:outerShdw>
                </a:effectLst>
                <a:cs typeface="Arial" charset="0"/>
              </a:rPr>
              <a:t>Why is Time</a:t>
            </a:r>
            <a:r>
              <a:rPr lang="en-US" sz="2800" i="1" dirty="0" smtClean="0">
                <a:solidFill>
                  <a:srgbClr val="CC3300"/>
                </a:solidFill>
                <a:cs typeface="Arial" charset="0"/>
              </a:rPr>
              <a:t> </a:t>
            </a:r>
            <a:r>
              <a:rPr lang="en-US" sz="2800" dirty="0" smtClean="0">
                <a:solidFill>
                  <a:srgbClr val="CC3300"/>
                </a:solidFill>
                <a:effectLst>
                  <a:outerShdw blurRad="38100" dist="38100" dir="2700000" algn="tl">
                    <a:srgbClr val="C0C0C0"/>
                  </a:outerShdw>
                </a:effectLst>
                <a:cs typeface="Arial" charset="0"/>
              </a:rPr>
              <a:t>Planning</a:t>
            </a:r>
            <a:r>
              <a:rPr lang="en-US" sz="2800" i="1" dirty="0" smtClean="0">
                <a:solidFill>
                  <a:srgbClr val="CC3300"/>
                </a:solidFill>
                <a:cs typeface="Arial" charset="0"/>
              </a:rPr>
              <a:t>  </a:t>
            </a:r>
            <a:r>
              <a:rPr lang="en-US" sz="2800" dirty="0" smtClean="0">
                <a:solidFill>
                  <a:srgbClr val="CC3300"/>
                </a:solidFill>
                <a:effectLst>
                  <a:outerShdw blurRad="38100" dist="38100" dir="2700000" algn="tl">
                    <a:srgbClr val="C0C0C0"/>
                  </a:outerShdw>
                </a:effectLst>
                <a:cs typeface="Arial" charset="0"/>
              </a:rPr>
              <a:t>necessary?</a:t>
            </a:r>
            <a:endParaRPr lang="de-DE" sz="2800" dirty="0" smtClean="0">
              <a:solidFill>
                <a:srgbClr val="CC3300"/>
              </a:solidFill>
              <a:effectLst>
                <a:outerShdw blurRad="38100" dist="38100" dir="2700000" algn="tl">
                  <a:srgbClr val="C0C0C0"/>
                </a:outerShdw>
              </a:effectLst>
              <a:cs typeface="Arial" charset="0"/>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p:spPr>
        <p:txBody>
          <a:bodyPr/>
          <a:lstStyle/>
          <a:p>
            <a:fld id="{6D01D145-7FCD-4CAE-9C07-936E25490DD0}" type="datetime8">
              <a:rPr lang="en-US" smtClean="0"/>
              <a:pPr/>
              <a:t>2/14/2017 11:57 AM</a:t>
            </a:fld>
            <a:endParaRPr lang="en-US" smtClean="0"/>
          </a:p>
        </p:txBody>
      </p:sp>
      <p:sp>
        <p:nvSpPr>
          <p:cNvPr id="20483" name="Slide Number Placeholder 4"/>
          <p:cNvSpPr>
            <a:spLocks noGrp="1"/>
          </p:cNvSpPr>
          <p:nvPr>
            <p:ph type="sldNum" sz="quarter" idx="11"/>
          </p:nvPr>
        </p:nvSpPr>
        <p:spPr>
          <a:noFill/>
        </p:spPr>
        <p:txBody>
          <a:bodyPr/>
          <a:lstStyle/>
          <a:p>
            <a:fld id="{55644B3F-5B61-4257-BAD0-0FFBD4CC2DA6}" type="slidenum">
              <a:rPr lang="ar-SA" smtClean="0"/>
              <a:pPr/>
              <a:t>6</a:t>
            </a:fld>
            <a:endParaRPr lang="en-US" smtClean="0"/>
          </a:p>
        </p:txBody>
      </p:sp>
      <p:sp>
        <p:nvSpPr>
          <p:cNvPr id="493570" name="Rectangle 2"/>
          <p:cNvSpPr>
            <a:spLocks noGrp="1" noChangeArrowheads="1"/>
          </p:cNvSpPr>
          <p:nvPr>
            <p:ph type="title"/>
          </p:nvPr>
        </p:nvSpPr>
        <p:spPr>
          <a:xfrm>
            <a:off x="623888" y="322263"/>
            <a:ext cx="5395912" cy="515937"/>
          </a:xfrm>
          <a:solidFill>
            <a:schemeClr val="bg1"/>
          </a:solidFill>
          <a:ln>
            <a:solidFill>
              <a:schemeClr val="tx2"/>
            </a:solidFill>
          </a:ln>
        </p:spPr>
        <p:txBody>
          <a:bodyPr/>
          <a:lstStyle/>
          <a:p>
            <a:pPr>
              <a:buClr>
                <a:srgbClr val="CC3300"/>
              </a:buClr>
              <a:defRPr/>
            </a:pPr>
            <a:r>
              <a:rPr lang="en-US" sz="2800" dirty="0" smtClean="0">
                <a:solidFill>
                  <a:srgbClr val="CC3300"/>
                </a:solidFill>
                <a:effectLst>
                  <a:outerShdw blurRad="38100" dist="38100" dir="2700000" algn="tl">
                    <a:srgbClr val="C0C0C0"/>
                  </a:outerShdw>
                </a:effectLst>
                <a:cs typeface="Arial" charset="0"/>
              </a:rPr>
              <a:t>Who</a:t>
            </a:r>
            <a:r>
              <a:rPr lang="en-US" sz="2800" dirty="0" smtClean="0">
                <a:solidFill>
                  <a:srgbClr val="CC3300"/>
                </a:solidFill>
                <a:cs typeface="Arial" charset="0"/>
              </a:rPr>
              <a:t> </a:t>
            </a:r>
            <a:r>
              <a:rPr lang="en-US" sz="2800" dirty="0" smtClean="0">
                <a:solidFill>
                  <a:srgbClr val="CC3300"/>
                </a:solidFill>
                <a:effectLst>
                  <a:outerShdw blurRad="38100" dist="38100" dir="2700000" algn="tl">
                    <a:srgbClr val="C0C0C0"/>
                  </a:outerShdw>
                </a:effectLst>
                <a:cs typeface="Arial" charset="0"/>
              </a:rPr>
              <a:t>Needs</a:t>
            </a:r>
            <a:r>
              <a:rPr lang="en-US" sz="2800" dirty="0" smtClean="0">
                <a:solidFill>
                  <a:srgbClr val="CC3300"/>
                </a:solidFill>
                <a:cs typeface="Arial" charset="0"/>
              </a:rPr>
              <a:t> </a:t>
            </a:r>
            <a:r>
              <a:rPr lang="en-US" sz="2800" dirty="0" smtClean="0">
                <a:solidFill>
                  <a:srgbClr val="CC3300"/>
                </a:solidFill>
                <a:effectLst>
                  <a:outerShdw blurRad="38100" dist="38100" dir="2700000" algn="tl">
                    <a:srgbClr val="C0C0C0"/>
                  </a:outerShdw>
                </a:effectLst>
                <a:cs typeface="Arial" charset="0"/>
              </a:rPr>
              <a:t>Time</a:t>
            </a:r>
            <a:r>
              <a:rPr lang="en-US" sz="2800" dirty="0" smtClean="0">
                <a:solidFill>
                  <a:srgbClr val="CC3300"/>
                </a:solidFill>
                <a:cs typeface="Arial" charset="0"/>
              </a:rPr>
              <a:t> </a:t>
            </a:r>
            <a:r>
              <a:rPr lang="en-US" sz="2800" dirty="0" smtClean="0">
                <a:solidFill>
                  <a:srgbClr val="CC3300"/>
                </a:solidFill>
                <a:effectLst>
                  <a:outerShdw blurRad="38100" dist="38100" dir="2700000" algn="tl">
                    <a:srgbClr val="C0C0C0"/>
                  </a:outerShdw>
                </a:effectLst>
                <a:cs typeface="Arial" charset="0"/>
              </a:rPr>
              <a:t>Planning?</a:t>
            </a:r>
            <a:endParaRPr lang="de-DE" sz="2800" smtClean="0">
              <a:solidFill>
                <a:srgbClr val="CC3300"/>
              </a:solidFill>
              <a:effectLst>
                <a:outerShdw blurRad="38100" dist="38100" dir="2700000" algn="tl">
                  <a:srgbClr val="C0C0C0"/>
                </a:outerShdw>
              </a:effectLst>
              <a:cs typeface="Arial" charset="0"/>
            </a:endParaRPr>
          </a:p>
        </p:txBody>
      </p:sp>
      <p:sp>
        <p:nvSpPr>
          <p:cNvPr id="493571" name="Rectangle 3"/>
          <p:cNvSpPr>
            <a:spLocks noGrp="1" noChangeArrowheads="1"/>
          </p:cNvSpPr>
          <p:nvPr>
            <p:ph type="body" idx="1"/>
          </p:nvPr>
        </p:nvSpPr>
        <p:spPr>
          <a:xfrm>
            <a:off x="1763713" y="1527175"/>
            <a:ext cx="6084887" cy="3959225"/>
          </a:xfrm>
          <a:solidFill>
            <a:schemeClr val="bg1"/>
          </a:solidFill>
          <a:ln>
            <a:solidFill>
              <a:schemeClr val="tx1"/>
            </a:solidFill>
          </a:ln>
          <a:effectLst>
            <a:outerShdw dist="107763" dir="18900000" algn="ctr" rotWithShape="0">
              <a:schemeClr val="bg2">
                <a:alpha val="50000"/>
              </a:schemeClr>
            </a:outerShdw>
          </a:effectLst>
        </p:spPr>
        <p:txBody>
          <a:bodyPr/>
          <a:lstStyle/>
          <a:p>
            <a:pPr>
              <a:lnSpc>
                <a:spcPct val="140000"/>
              </a:lnSpc>
              <a:buClr>
                <a:srgbClr val="CC3300"/>
              </a:buClr>
              <a:buFont typeface="Wingdings" pitchFamily="2" charset="2"/>
              <a:buChar char="Ø"/>
              <a:defRPr/>
            </a:pPr>
            <a:r>
              <a:rPr lang="en-US" sz="2000" dirty="0" smtClean="0">
                <a:cs typeface="Times New Roman" pitchFamily="18" charset="0"/>
              </a:rPr>
              <a:t>Customer/ Client/ Owner</a:t>
            </a:r>
          </a:p>
          <a:p>
            <a:pPr>
              <a:lnSpc>
                <a:spcPct val="140000"/>
              </a:lnSpc>
              <a:buClr>
                <a:srgbClr val="CC3300"/>
              </a:buClr>
              <a:buFont typeface="Wingdings" pitchFamily="2" charset="2"/>
              <a:buChar char="Ø"/>
              <a:defRPr/>
            </a:pPr>
            <a:r>
              <a:rPr lang="en-US" sz="2000" dirty="0" smtClean="0">
                <a:cs typeface="Times New Roman" pitchFamily="18" charset="0"/>
              </a:rPr>
              <a:t>Designer/ Consultant</a:t>
            </a:r>
          </a:p>
          <a:p>
            <a:pPr algn="just">
              <a:lnSpc>
                <a:spcPct val="140000"/>
              </a:lnSpc>
              <a:buClr>
                <a:srgbClr val="CC3300"/>
              </a:buClr>
              <a:buFont typeface="Wingdings" pitchFamily="2" charset="2"/>
              <a:buChar char="Ø"/>
              <a:defRPr/>
            </a:pPr>
            <a:r>
              <a:rPr lang="en-US" sz="2000" dirty="0" smtClean="0">
                <a:cs typeface="Times New Roman" pitchFamily="18" charset="0"/>
              </a:rPr>
              <a:t>Project management team (Manager, Engineers)</a:t>
            </a:r>
          </a:p>
          <a:p>
            <a:pPr algn="just">
              <a:lnSpc>
                <a:spcPct val="140000"/>
              </a:lnSpc>
              <a:buClr>
                <a:srgbClr val="CC3300"/>
              </a:buClr>
              <a:buFont typeface="Wingdings" pitchFamily="2" charset="2"/>
              <a:buChar char="Ø"/>
              <a:defRPr/>
            </a:pPr>
            <a:r>
              <a:rPr lang="en-US" sz="2000" dirty="0" smtClean="0">
                <a:cs typeface="Times New Roman" pitchFamily="18" charset="0"/>
              </a:rPr>
              <a:t>Cost estimating department</a:t>
            </a:r>
          </a:p>
          <a:p>
            <a:pPr algn="just">
              <a:lnSpc>
                <a:spcPct val="140000"/>
              </a:lnSpc>
              <a:buClr>
                <a:srgbClr val="CC3300"/>
              </a:buClr>
              <a:buFont typeface="Wingdings" pitchFamily="2" charset="2"/>
              <a:buChar char="Ø"/>
              <a:defRPr/>
            </a:pPr>
            <a:r>
              <a:rPr lang="en-US" sz="2000" dirty="0" smtClean="0">
                <a:cs typeface="Times New Roman" pitchFamily="18" charset="0"/>
              </a:rPr>
              <a:t>Planning and controlling department</a:t>
            </a:r>
          </a:p>
          <a:p>
            <a:pPr algn="just">
              <a:lnSpc>
                <a:spcPct val="140000"/>
              </a:lnSpc>
              <a:buClr>
                <a:srgbClr val="CC3300"/>
              </a:buClr>
              <a:buFont typeface="Wingdings" pitchFamily="2" charset="2"/>
              <a:buChar char="Ø"/>
              <a:defRPr/>
            </a:pPr>
            <a:r>
              <a:rPr lang="en-US" sz="2000" dirty="0" smtClean="0">
                <a:cs typeface="Times New Roman" pitchFamily="18" charset="0"/>
              </a:rPr>
              <a:t>Supervisors, foremen, labors</a:t>
            </a:r>
          </a:p>
          <a:p>
            <a:pPr>
              <a:lnSpc>
                <a:spcPct val="140000"/>
              </a:lnSpc>
              <a:buClr>
                <a:srgbClr val="CC3300"/>
              </a:buClr>
              <a:buFont typeface="Wingdings" pitchFamily="2" charset="2"/>
              <a:buChar char="Ø"/>
              <a:defRPr/>
            </a:pPr>
            <a:r>
              <a:rPr lang="en-US" sz="2000" dirty="0" smtClean="0">
                <a:cs typeface="Times New Roman" pitchFamily="18" charset="0"/>
              </a:rPr>
              <a:t>Supplier</a:t>
            </a:r>
          </a:p>
          <a:p>
            <a:pPr>
              <a:lnSpc>
                <a:spcPct val="140000"/>
              </a:lnSpc>
              <a:buClr>
                <a:srgbClr val="CC3300"/>
              </a:buClr>
              <a:buFont typeface="Wingdings" pitchFamily="2" charset="2"/>
              <a:buChar char="Ø"/>
              <a:defRPr/>
            </a:pPr>
            <a:r>
              <a:rPr lang="en-US" sz="2000" dirty="0" smtClean="0">
                <a:cs typeface="Times New Roman" pitchFamily="18" charset="0"/>
              </a:rPr>
              <a:t>Financiers</a:t>
            </a:r>
            <a:endParaRPr lang="de-DE" sz="2000" smtClean="0">
              <a:cs typeface="Times New Roman" pitchFamily="18" charset="0"/>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p:spPr>
        <p:txBody>
          <a:bodyPr/>
          <a:lstStyle/>
          <a:p>
            <a:fld id="{7457DD4C-A872-47BE-85B0-49D0423292BA}" type="datetime8">
              <a:rPr lang="en-US" smtClean="0"/>
              <a:pPr/>
              <a:t>2/14/2017 11:57 AM</a:t>
            </a:fld>
            <a:endParaRPr lang="en-US" smtClean="0"/>
          </a:p>
        </p:txBody>
      </p:sp>
      <p:sp>
        <p:nvSpPr>
          <p:cNvPr id="21507" name="Slide Number Placeholder 4"/>
          <p:cNvSpPr>
            <a:spLocks noGrp="1"/>
          </p:cNvSpPr>
          <p:nvPr>
            <p:ph type="sldNum" sz="quarter" idx="11"/>
          </p:nvPr>
        </p:nvSpPr>
        <p:spPr>
          <a:noFill/>
        </p:spPr>
        <p:txBody>
          <a:bodyPr/>
          <a:lstStyle/>
          <a:p>
            <a:fld id="{C98AD9B6-A471-4E63-8B4C-1646961F9BD3}" type="slidenum">
              <a:rPr lang="ar-SA" smtClean="0"/>
              <a:pPr/>
              <a:t>7</a:t>
            </a:fld>
            <a:endParaRPr lang="en-US" smtClean="0"/>
          </a:p>
        </p:txBody>
      </p:sp>
      <p:sp>
        <p:nvSpPr>
          <p:cNvPr id="520194" name="Rectangle 2"/>
          <p:cNvSpPr>
            <a:spLocks noGrp="1" noChangeArrowheads="1"/>
          </p:cNvSpPr>
          <p:nvPr>
            <p:ph type="title"/>
          </p:nvPr>
        </p:nvSpPr>
        <p:spPr>
          <a:xfrm>
            <a:off x="623888" y="322263"/>
            <a:ext cx="5243512" cy="515937"/>
          </a:xfrm>
          <a:solidFill>
            <a:schemeClr val="bg1"/>
          </a:solidFill>
          <a:ln>
            <a:solidFill>
              <a:schemeClr val="tx2"/>
            </a:solidFill>
          </a:ln>
        </p:spPr>
        <p:txBody>
          <a:bodyPr/>
          <a:lstStyle/>
          <a:p>
            <a:pPr>
              <a:buClr>
                <a:srgbClr val="CC3300"/>
              </a:buClr>
              <a:defRPr/>
            </a:pPr>
            <a:r>
              <a:rPr lang="en-US" sz="2800" dirty="0" smtClean="0">
                <a:solidFill>
                  <a:srgbClr val="CC3300"/>
                </a:solidFill>
                <a:effectLst>
                  <a:outerShdw blurRad="38100" dist="38100" dir="2700000" algn="tl">
                    <a:srgbClr val="C0C0C0"/>
                  </a:outerShdw>
                </a:effectLst>
              </a:rPr>
              <a:t>Processes of Time Planning</a:t>
            </a:r>
            <a:endParaRPr lang="de-DE" sz="1700" dirty="0" smtClean="0">
              <a:solidFill>
                <a:srgbClr val="CC3300"/>
              </a:solidFill>
            </a:endParaRPr>
          </a:p>
        </p:txBody>
      </p:sp>
      <p:sp>
        <p:nvSpPr>
          <p:cNvPr id="520195" name="Rectangle 3"/>
          <p:cNvSpPr>
            <a:spLocks noGrp="1" noChangeArrowheads="1"/>
          </p:cNvSpPr>
          <p:nvPr>
            <p:ph type="body" idx="1"/>
          </p:nvPr>
        </p:nvSpPr>
        <p:spPr>
          <a:xfrm>
            <a:off x="1295400" y="1538288"/>
            <a:ext cx="6248400" cy="3948112"/>
          </a:xfrm>
          <a:solidFill>
            <a:schemeClr val="bg1"/>
          </a:solidFill>
          <a:ln>
            <a:solidFill>
              <a:schemeClr val="tx2"/>
            </a:solidFill>
          </a:ln>
          <a:effectLst>
            <a:outerShdw dist="107763" dir="18900000" algn="ctr" rotWithShape="0">
              <a:schemeClr val="bg2">
                <a:alpha val="50000"/>
              </a:schemeClr>
            </a:outerShdw>
          </a:effectLst>
        </p:spPr>
        <p:txBody>
          <a:bodyPr/>
          <a:lstStyle/>
          <a:p>
            <a:pPr marL="304800" indent="-304800" algn="just">
              <a:lnSpc>
                <a:spcPct val="200000"/>
              </a:lnSpc>
              <a:buClr>
                <a:srgbClr val="CC3300"/>
              </a:buClr>
              <a:buSzPct val="100000"/>
              <a:buFontTx/>
              <a:buAutoNum type="arabicPeriod"/>
              <a:defRPr/>
            </a:pPr>
            <a:r>
              <a:rPr lang="en-US" sz="2400" dirty="0" smtClean="0"/>
              <a:t>Visualize and define the </a:t>
            </a:r>
            <a:r>
              <a:rPr lang="en-US" sz="2400" b="1" u="sng" dirty="0" smtClean="0">
                <a:effectLst>
                  <a:outerShdw blurRad="38100" dist="38100" dir="2700000" algn="tl">
                    <a:srgbClr val="C0C0C0"/>
                  </a:outerShdw>
                </a:effectLst>
              </a:rPr>
              <a:t>activities</a:t>
            </a:r>
            <a:r>
              <a:rPr lang="en-US" sz="2400" dirty="0" smtClean="0"/>
              <a:t>.</a:t>
            </a:r>
          </a:p>
          <a:p>
            <a:pPr marL="304800" indent="-304800" algn="just">
              <a:lnSpc>
                <a:spcPct val="200000"/>
              </a:lnSpc>
              <a:buClr>
                <a:srgbClr val="CC3300"/>
              </a:buClr>
              <a:buSzPct val="100000"/>
              <a:buFontTx/>
              <a:buAutoNum type="arabicPeriod"/>
              <a:defRPr/>
            </a:pPr>
            <a:r>
              <a:rPr lang="en-US" sz="2400" dirty="0" smtClean="0"/>
              <a:t>Sequence the activities (Job </a:t>
            </a:r>
            <a:r>
              <a:rPr lang="en-US" sz="2400" b="1" u="sng" dirty="0" smtClean="0">
                <a:effectLst>
                  <a:outerShdw blurRad="38100" dist="38100" dir="2700000" algn="tl">
                    <a:srgbClr val="C0C0C0"/>
                  </a:outerShdw>
                </a:effectLst>
              </a:rPr>
              <a:t>Logic</a:t>
            </a:r>
            <a:r>
              <a:rPr lang="en-US" sz="2400" dirty="0" smtClean="0"/>
              <a:t>).</a:t>
            </a:r>
          </a:p>
          <a:p>
            <a:pPr marL="304800" indent="-304800" algn="just">
              <a:lnSpc>
                <a:spcPct val="200000"/>
              </a:lnSpc>
              <a:buClr>
                <a:srgbClr val="CC3300"/>
              </a:buClr>
              <a:buSzPct val="100000"/>
              <a:buFontTx/>
              <a:buAutoNum type="arabicPeriod"/>
              <a:defRPr/>
            </a:pPr>
            <a:r>
              <a:rPr lang="en-US" sz="2400" dirty="0" smtClean="0"/>
              <a:t>Estimate the </a:t>
            </a:r>
            <a:r>
              <a:rPr lang="en-US" sz="2400" b="1" u="sng" dirty="0" smtClean="0">
                <a:effectLst>
                  <a:outerShdw blurRad="38100" dist="38100" dir="2700000" algn="tl">
                    <a:srgbClr val="C0C0C0"/>
                  </a:outerShdw>
                </a:effectLst>
              </a:rPr>
              <a:t>activity duration</a:t>
            </a:r>
            <a:r>
              <a:rPr lang="en-US" sz="2400" dirty="0" smtClean="0"/>
              <a:t>.</a:t>
            </a:r>
          </a:p>
          <a:p>
            <a:pPr marL="304800" indent="-304800" algn="just">
              <a:lnSpc>
                <a:spcPct val="200000"/>
              </a:lnSpc>
              <a:buClr>
                <a:srgbClr val="CC3300"/>
              </a:buClr>
              <a:buSzPct val="100000"/>
              <a:buFontTx/>
              <a:buAutoNum type="arabicPeriod"/>
              <a:defRPr/>
            </a:pPr>
            <a:r>
              <a:rPr lang="en-US" sz="2400" b="1" u="sng" dirty="0" smtClean="0">
                <a:effectLst>
                  <a:outerShdw blurRad="38100" dist="38100" dir="2700000" algn="tl">
                    <a:srgbClr val="C0C0C0"/>
                  </a:outerShdw>
                </a:effectLst>
              </a:rPr>
              <a:t>Schedule</a:t>
            </a:r>
            <a:r>
              <a:rPr lang="en-US" sz="2400" dirty="0" smtClean="0"/>
              <a:t> the project or phase.</a:t>
            </a:r>
          </a:p>
          <a:p>
            <a:pPr marL="304800" indent="-304800" algn="just">
              <a:lnSpc>
                <a:spcPct val="200000"/>
              </a:lnSpc>
              <a:buClr>
                <a:srgbClr val="CC3300"/>
              </a:buClr>
              <a:buSzPct val="100000"/>
              <a:buFontTx/>
              <a:buAutoNum type="arabicPeriod"/>
              <a:defRPr/>
            </a:pPr>
            <a:r>
              <a:rPr lang="en-US" sz="2400" dirty="0" smtClean="0"/>
              <a:t>Allocate and balance </a:t>
            </a:r>
            <a:r>
              <a:rPr lang="en-US" sz="2400" b="1" u="sng" dirty="0" smtClean="0">
                <a:effectLst>
                  <a:outerShdw blurRad="38100" dist="38100" dir="2700000" algn="tl">
                    <a:srgbClr val="C0C0C0"/>
                  </a:outerShdw>
                </a:effectLst>
              </a:rPr>
              <a:t>resources</a:t>
            </a:r>
            <a:r>
              <a:rPr lang="en-US" sz="2400" dirty="0" smtClean="0"/>
              <a:t>.</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p:spPr>
        <p:txBody>
          <a:bodyPr/>
          <a:lstStyle/>
          <a:p>
            <a:fld id="{BC351EBE-F956-44AC-88D1-1566EE7CB1D3}" type="datetime8">
              <a:rPr lang="en-US" smtClean="0"/>
              <a:pPr/>
              <a:t>2/14/2017 11:57 AM</a:t>
            </a:fld>
            <a:endParaRPr lang="en-US" smtClean="0"/>
          </a:p>
        </p:txBody>
      </p:sp>
      <p:sp>
        <p:nvSpPr>
          <p:cNvPr id="22531" name="Slide Number Placeholder 4"/>
          <p:cNvSpPr>
            <a:spLocks noGrp="1"/>
          </p:cNvSpPr>
          <p:nvPr>
            <p:ph type="sldNum" sz="quarter" idx="11"/>
          </p:nvPr>
        </p:nvSpPr>
        <p:spPr>
          <a:noFill/>
        </p:spPr>
        <p:txBody>
          <a:bodyPr/>
          <a:lstStyle/>
          <a:p>
            <a:fld id="{E8FD082C-9433-41A5-9677-BF90CE805191}" type="slidenum">
              <a:rPr lang="ar-SA" smtClean="0"/>
              <a:pPr/>
              <a:t>8</a:t>
            </a:fld>
            <a:endParaRPr lang="en-US" smtClean="0"/>
          </a:p>
        </p:txBody>
      </p:sp>
      <p:sp>
        <p:nvSpPr>
          <p:cNvPr id="521218" name="Rectangle 2"/>
          <p:cNvSpPr>
            <a:spLocks noGrp="1" noChangeArrowheads="1"/>
          </p:cNvSpPr>
          <p:nvPr>
            <p:ph type="title"/>
          </p:nvPr>
        </p:nvSpPr>
        <p:spPr>
          <a:xfrm>
            <a:off x="623888" y="322263"/>
            <a:ext cx="6234112" cy="515937"/>
          </a:xfrm>
          <a:solidFill>
            <a:schemeClr val="bg1"/>
          </a:solidFill>
          <a:ln>
            <a:solidFill>
              <a:schemeClr val="tx2"/>
            </a:solidFill>
          </a:ln>
        </p:spPr>
        <p:txBody>
          <a:bodyPr/>
          <a:lstStyle/>
          <a:p>
            <a:pPr>
              <a:buClr>
                <a:srgbClr val="CC3300"/>
              </a:buClr>
              <a:defRPr/>
            </a:pPr>
            <a:r>
              <a:rPr lang="en-US" sz="2800" dirty="0" smtClean="0">
                <a:solidFill>
                  <a:srgbClr val="CC3300"/>
                </a:solidFill>
                <a:effectLst>
                  <a:outerShdw blurRad="38100" dist="38100" dir="2700000" algn="tl">
                    <a:srgbClr val="C0C0C0"/>
                  </a:outerShdw>
                </a:effectLst>
              </a:rPr>
              <a:t>Visualize and define the activities</a:t>
            </a:r>
            <a:endParaRPr lang="de-DE" sz="2800" smtClean="0">
              <a:solidFill>
                <a:srgbClr val="CC3300"/>
              </a:solidFill>
              <a:effectLst>
                <a:outerShdw blurRad="38100" dist="38100" dir="2700000" algn="tl">
                  <a:srgbClr val="C0C0C0"/>
                </a:outerShdw>
              </a:effectLst>
            </a:endParaRPr>
          </a:p>
        </p:txBody>
      </p:sp>
      <p:sp>
        <p:nvSpPr>
          <p:cNvPr id="521219" name="Rectangle 3"/>
          <p:cNvSpPr>
            <a:spLocks noGrp="1" noChangeArrowheads="1"/>
          </p:cNvSpPr>
          <p:nvPr>
            <p:ph type="body" idx="1"/>
          </p:nvPr>
        </p:nvSpPr>
        <p:spPr>
          <a:xfrm>
            <a:off x="925513" y="1270000"/>
            <a:ext cx="7837487" cy="4532313"/>
          </a:xfrm>
          <a:solidFill>
            <a:schemeClr val="bg1"/>
          </a:solidFill>
          <a:ln>
            <a:solidFill>
              <a:schemeClr val="tx2"/>
            </a:solidFill>
          </a:ln>
          <a:effectLst>
            <a:outerShdw dist="107763" dir="18900000" algn="ctr" rotWithShape="0">
              <a:schemeClr val="bg2">
                <a:alpha val="50000"/>
              </a:schemeClr>
            </a:outerShdw>
          </a:effectLst>
        </p:spPr>
        <p:txBody>
          <a:bodyPr/>
          <a:lstStyle/>
          <a:p>
            <a:pPr marL="304800" indent="-304800" algn="just">
              <a:lnSpc>
                <a:spcPct val="120000"/>
              </a:lnSpc>
              <a:buClr>
                <a:srgbClr val="CC3300"/>
              </a:buClr>
              <a:buFontTx/>
              <a:buAutoNum type="arabicPeriod"/>
              <a:defRPr/>
            </a:pPr>
            <a:r>
              <a:rPr lang="en-US" sz="2000" dirty="0" smtClean="0"/>
              <a:t>An activity is a single </a:t>
            </a:r>
            <a:r>
              <a:rPr lang="en-US" sz="2000" b="1" u="sng" dirty="0" smtClean="0">
                <a:effectLst>
                  <a:outerShdw blurRad="38100" dist="38100" dir="2700000" algn="tl">
                    <a:srgbClr val="C0C0C0"/>
                  </a:outerShdw>
                </a:effectLst>
              </a:rPr>
              <a:t>work step (element)</a:t>
            </a:r>
            <a:r>
              <a:rPr lang="en-US" sz="2000" dirty="0" smtClean="0"/>
              <a:t> that has a recognizable beginning and end and requires time for its accomplishment. Activity definition involves </a:t>
            </a:r>
            <a:r>
              <a:rPr lang="en-US" sz="2000" b="1" u="sng" dirty="0" smtClean="0">
                <a:effectLst>
                  <a:outerShdw blurRad="38100" dist="38100" dir="2700000" algn="tl">
                    <a:srgbClr val="C0C0C0"/>
                  </a:outerShdw>
                </a:effectLst>
              </a:rPr>
              <a:t>identifying and documenting</a:t>
            </a:r>
            <a:r>
              <a:rPr lang="en-US" sz="2000" dirty="0" smtClean="0"/>
              <a:t> the specific activities that must be performed to produce the deliverables and sub-deliverables.</a:t>
            </a:r>
          </a:p>
          <a:p>
            <a:pPr marL="304800" indent="-304800" algn="just">
              <a:buClr>
                <a:srgbClr val="CC3300"/>
              </a:buClr>
              <a:buFontTx/>
              <a:buNone/>
              <a:defRPr/>
            </a:pPr>
            <a:endParaRPr lang="en-US" sz="300" dirty="0" smtClean="0"/>
          </a:p>
          <a:p>
            <a:pPr marL="304800" indent="-304800" algn="just">
              <a:lnSpc>
                <a:spcPct val="120000"/>
              </a:lnSpc>
              <a:buClr>
                <a:srgbClr val="CC3300"/>
              </a:buClr>
              <a:buFontTx/>
              <a:buAutoNum type="arabicPeriod" startAt="2"/>
              <a:defRPr/>
            </a:pPr>
            <a:r>
              <a:rPr lang="en-US" sz="2000" dirty="0" smtClean="0"/>
              <a:t>The technique of </a:t>
            </a:r>
            <a:r>
              <a:rPr lang="en-US" sz="2000" b="1" u="sng" dirty="0" smtClean="0">
                <a:effectLst>
                  <a:outerShdw blurRad="38100" dist="38100" dir="2700000" algn="tl">
                    <a:srgbClr val="C0C0C0"/>
                  </a:outerShdw>
                </a:effectLst>
              </a:rPr>
              <a:t>decomposition</a:t>
            </a:r>
            <a:r>
              <a:rPr lang="en-US" sz="2000" dirty="0" smtClean="0"/>
              <a:t> (</a:t>
            </a:r>
            <a:r>
              <a:rPr lang="en-US" sz="2000" b="1" u="sng" dirty="0" smtClean="0">
                <a:effectLst>
                  <a:outerShdw blurRad="38100" dist="38100" dir="2700000" algn="tl">
                    <a:srgbClr val="C0C0C0"/>
                  </a:outerShdw>
                </a:effectLst>
              </a:rPr>
              <a:t>Work Breakdown</a:t>
            </a:r>
            <a:r>
              <a:rPr lang="en-US" sz="2000" dirty="0" smtClean="0"/>
              <a:t>) may be used in defining activities. Decomposition involves subdividing project work packages into smaller, more manageable components to provide better management control.</a:t>
            </a:r>
          </a:p>
          <a:p>
            <a:pPr marL="304800" indent="-304800" algn="just">
              <a:buClr>
                <a:srgbClr val="CC3300"/>
              </a:buClr>
              <a:buFontTx/>
              <a:buAutoNum type="arabicPeriod" startAt="2"/>
              <a:defRPr/>
            </a:pPr>
            <a:endParaRPr lang="en-US" sz="300" dirty="0" smtClean="0"/>
          </a:p>
          <a:p>
            <a:pPr marL="304800" indent="-304800" algn="just">
              <a:buClr>
                <a:srgbClr val="CC3300"/>
              </a:buClr>
              <a:buFontTx/>
              <a:buAutoNum type="arabicPeriod" startAt="2"/>
              <a:defRPr/>
            </a:pPr>
            <a:r>
              <a:rPr lang="en-US" sz="2000" dirty="0" smtClean="0"/>
              <a:t>The output from activity definition is the </a:t>
            </a:r>
            <a:r>
              <a:rPr lang="en-US" sz="2000" b="1" u="sng" dirty="0" smtClean="0">
                <a:effectLst>
                  <a:outerShdw blurRad="38100" dist="38100" dir="2700000" algn="tl">
                    <a:srgbClr val="C0C0C0"/>
                  </a:outerShdw>
                </a:effectLst>
              </a:rPr>
              <a:t>activity list</a:t>
            </a:r>
            <a:r>
              <a:rPr lang="en-US" sz="2000" dirty="0" smtClean="0"/>
              <a:t>.</a:t>
            </a:r>
          </a:p>
          <a:p>
            <a:pPr marL="304800" indent="-304800" algn="just">
              <a:buClr>
                <a:srgbClr val="CC3300"/>
              </a:buClr>
              <a:buFontTx/>
              <a:buNone/>
              <a:defRPr/>
            </a:pPr>
            <a:endParaRPr lang="en-US" sz="300" dirty="0" smtClean="0"/>
          </a:p>
          <a:p>
            <a:pPr marL="304800" indent="-304800" algn="just">
              <a:buClr>
                <a:srgbClr val="CC3300"/>
              </a:buClr>
              <a:buSzPct val="100000"/>
              <a:buFontTx/>
              <a:buAutoNum type="arabicPeriod" startAt="4"/>
              <a:defRPr/>
            </a:pPr>
            <a:r>
              <a:rPr lang="en-US" sz="2000" dirty="0" smtClean="0"/>
              <a:t>The </a:t>
            </a:r>
            <a:r>
              <a:rPr lang="en-US" sz="2000" b="1" u="sng" dirty="0" smtClean="0">
                <a:effectLst>
                  <a:outerShdw blurRad="38100" dist="38100" dir="2700000" algn="tl">
                    <a:srgbClr val="C0C0C0"/>
                  </a:outerShdw>
                </a:effectLst>
              </a:rPr>
              <a:t>Level of detail</a:t>
            </a:r>
            <a:r>
              <a:rPr lang="en-US" sz="2000" dirty="0" smtClean="0"/>
              <a:t> of the plan should be considered in this phase.</a:t>
            </a:r>
            <a:endParaRPr lang="de-DE" sz="2000" dirty="0" smtClean="0"/>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0"/>
          </p:nvPr>
        </p:nvSpPr>
        <p:spPr>
          <a:noFill/>
        </p:spPr>
        <p:txBody>
          <a:bodyPr/>
          <a:lstStyle/>
          <a:p>
            <a:fld id="{32522E1B-39CF-4715-940C-549560BA85D7}" type="datetime8">
              <a:rPr lang="en-US" smtClean="0"/>
              <a:pPr/>
              <a:t>2/14/2017 11:57 AM</a:t>
            </a:fld>
            <a:endParaRPr lang="en-US" smtClean="0"/>
          </a:p>
        </p:txBody>
      </p:sp>
      <p:sp>
        <p:nvSpPr>
          <p:cNvPr id="23555" name="Slide Number Placeholder 4"/>
          <p:cNvSpPr>
            <a:spLocks noGrp="1"/>
          </p:cNvSpPr>
          <p:nvPr>
            <p:ph type="sldNum" sz="quarter" idx="11"/>
          </p:nvPr>
        </p:nvSpPr>
        <p:spPr>
          <a:noFill/>
        </p:spPr>
        <p:txBody>
          <a:bodyPr/>
          <a:lstStyle/>
          <a:p>
            <a:fld id="{A5442E45-6880-4E68-9079-00538CE490D7}" type="slidenum">
              <a:rPr lang="ar-SA" smtClean="0"/>
              <a:pPr/>
              <a:t>9</a:t>
            </a:fld>
            <a:endParaRPr lang="en-US" smtClean="0"/>
          </a:p>
        </p:txBody>
      </p:sp>
      <p:sp>
        <p:nvSpPr>
          <p:cNvPr id="521218" name="Rectangle 2"/>
          <p:cNvSpPr>
            <a:spLocks noGrp="1" noChangeArrowheads="1"/>
          </p:cNvSpPr>
          <p:nvPr>
            <p:ph type="title"/>
          </p:nvPr>
        </p:nvSpPr>
        <p:spPr>
          <a:xfrm>
            <a:off x="623888" y="322263"/>
            <a:ext cx="6234112" cy="515937"/>
          </a:xfrm>
          <a:solidFill>
            <a:schemeClr val="bg1"/>
          </a:solidFill>
          <a:ln>
            <a:solidFill>
              <a:schemeClr val="tx2"/>
            </a:solidFill>
          </a:ln>
        </p:spPr>
        <p:txBody>
          <a:bodyPr/>
          <a:lstStyle/>
          <a:p>
            <a:pPr>
              <a:buClr>
                <a:srgbClr val="CC3300"/>
              </a:buClr>
              <a:defRPr/>
            </a:pPr>
            <a:r>
              <a:rPr lang="en-US" sz="2800" dirty="0" smtClean="0">
                <a:solidFill>
                  <a:srgbClr val="CC3300"/>
                </a:solidFill>
                <a:effectLst>
                  <a:outerShdw blurRad="38100" dist="38100" dir="2700000" algn="tl">
                    <a:srgbClr val="C0C0C0"/>
                  </a:outerShdw>
                </a:effectLst>
              </a:rPr>
              <a:t>Visualize and define the activities</a:t>
            </a:r>
            <a:endParaRPr lang="de-DE" sz="2800" smtClean="0">
              <a:solidFill>
                <a:srgbClr val="CC3300"/>
              </a:solidFill>
              <a:effectLst>
                <a:outerShdw blurRad="38100" dist="38100" dir="2700000" algn="tl">
                  <a:srgbClr val="C0C0C0"/>
                </a:outerShdw>
              </a:effectLst>
            </a:endParaRPr>
          </a:p>
        </p:txBody>
      </p:sp>
      <p:sp>
        <p:nvSpPr>
          <p:cNvPr id="521219" name="Rectangle 3"/>
          <p:cNvSpPr>
            <a:spLocks noGrp="1" noChangeArrowheads="1"/>
          </p:cNvSpPr>
          <p:nvPr>
            <p:ph type="body" idx="1"/>
          </p:nvPr>
        </p:nvSpPr>
        <p:spPr>
          <a:xfrm>
            <a:off x="925513" y="1270000"/>
            <a:ext cx="4256087" cy="369888"/>
          </a:xfrm>
          <a:solidFill>
            <a:schemeClr val="accent2"/>
          </a:solidFill>
          <a:ln>
            <a:solidFill>
              <a:schemeClr val="tx2"/>
            </a:solidFill>
          </a:ln>
          <a:effectLst>
            <a:outerShdw dist="107763" dir="18900000" algn="ctr" rotWithShape="0">
              <a:schemeClr val="bg2">
                <a:alpha val="50000"/>
              </a:schemeClr>
            </a:outerShdw>
          </a:effectLst>
        </p:spPr>
        <p:txBody>
          <a:bodyPr/>
          <a:lstStyle/>
          <a:p>
            <a:pPr marL="304800" indent="-304800" algn="just">
              <a:lnSpc>
                <a:spcPct val="120000"/>
              </a:lnSpc>
              <a:buClr>
                <a:srgbClr val="CC3300"/>
              </a:buClr>
              <a:buFontTx/>
              <a:buNone/>
              <a:defRPr/>
            </a:pPr>
            <a:r>
              <a:rPr lang="de-DE" sz="2000" b="1" dirty="0" smtClean="0">
                <a:solidFill>
                  <a:schemeClr val="bg1"/>
                </a:solidFill>
              </a:rPr>
              <a:t>Case Study: Install a new machine</a:t>
            </a:r>
          </a:p>
        </p:txBody>
      </p:sp>
      <p:graphicFrame>
        <p:nvGraphicFramePr>
          <p:cNvPr id="6" name="Table 5"/>
          <p:cNvGraphicFramePr>
            <a:graphicFrameLocks noGrp="1"/>
          </p:cNvGraphicFramePr>
          <p:nvPr/>
        </p:nvGraphicFramePr>
        <p:xfrm>
          <a:off x="990600" y="2057400"/>
          <a:ext cx="7772400" cy="3114040"/>
        </p:xfrm>
        <a:graphic>
          <a:graphicData uri="http://schemas.openxmlformats.org/drawingml/2006/table">
            <a:tbl>
              <a:tblPr firstRow="1" bandRow="1">
                <a:tableStyleId>{073A0DAA-6AF3-43AB-8588-CEC1D06C72B9}</a:tableStyleId>
              </a:tblPr>
              <a:tblGrid>
                <a:gridCol w="838200"/>
                <a:gridCol w="4191000"/>
                <a:gridCol w="990600"/>
                <a:gridCol w="762000"/>
                <a:gridCol w="990600"/>
              </a:tblGrid>
              <a:tr h="370840">
                <a:tc>
                  <a:txBody>
                    <a:bodyPr/>
                    <a:lstStyle/>
                    <a:p>
                      <a:pPr algn="ctr"/>
                      <a:r>
                        <a:rPr lang="en-US" sz="1400" dirty="0" smtClean="0"/>
                        <a:t>Activity Code</a:t>
                      </a:r>
                      <a:endParaRPr lang="en-US" sz="1400" dirty="0"/>
                    </a:p>
                  </a:txBody>
                  <a:tcPr/>
                </a:tc>
                <a:tc>
                  <a:txBody>
                    <a:bodyPr/>
                    <a:lstStyle/>
                    <a:p>
                      <a:pPr algn="ctr"/>
                      <a:r>
                        <a:rPr lang="en-US" sz="1400" dirty="0" smtClean="0"/>
                        <a:t>Activity Description</a:t>
                      </a:r>
                      <a:endParaRPr lang="en-US" sz="1400" dirty="0"/>
                    </a:p>
                  </a:txBody>
                  <a:tcPr/>
                </a:tc>
                <a:tc>
                  <a:txBody>
                    <a:bodyPr/>
                    <a:lstStyle/>
                    <a:p>
                      <a:pPr algn="ctr"/>
                      <a:r>
                        <a:rPr lang="en-US" sz="1400" dirty="0" smtClean="0"/>
                        <a:t>Depends on</a:t>
                      </a:r>
                      <a:endParaRPr lang="en-US" sz="1400" dirty="0"/>
                    </a:p>
                  </a:txBody>
                  <a:tcPr/>
                </a:tc>
                <a:tc>
                  <a:txBody>
                    <a:bodyPr/>
                    <a:lstStyle/>
                    <a:p>
                      <a:pPr algn="ctr"/>
                      <a:r>
                        <a:rPr lang="en-US" sz="1400" dirty="0" smtClean="0"/>
                        <a:t>Level</a:t>
                      </a:r>
                      <a:endParaRPr lang="en-US" sz="1400" dirty="0"/>
                    </a:p>
                  </a:txBody>
                  <a:tcPr/>
                </a:tc>
                <a:tc>
                  <a:txBody>
                    <a:bodyPr/>
                    <a:lstStyle/>
                    <a:p>
                      <a:pPr algn="ctr"/>
                      <a:r>
                        <a:rPr lang="en-US" sz="1400" dirty="0" smtClean="0"/>
                        <a:t>Duration</a:t>
                      </a:r>
                    </a:p>
                    <a:p>
                      <a:pPr algn="ctr"/>
                      <a:r>
                        <a:rPr lang="en-US" sz="1400" dirty="0" smtClean="0"/>
                        <a:t>(day)</a:t>
                      </a:r>
                      <a:endParaRPr lang="en-US" sz="1400" dirty="0"/>
                    </a:p>
                  </a:txBody>
                  <a:tcPr/>
                </a:tc>
              </a:tr>
              <a:tr h="370840">
                <a:tc>
                  <a:txBody>
                    <a:bodyPr/>
                    <a:lstStyle/>
                    <a:p>
                      <a:endParaRPr lang="en-US" sz="1600"/>
                    </a:p>
                  </a:txBody>
                  <a:tcPr/>
                </a:tc>
                <a:tc>
                  <a:txBody>
                    <a:bodyPr/>
                    <a:lstStyle/>
                    <a:p>
                      <a:r>
                        <a:rPr lang="en-US" sz="1600" dirty="0" smtClean="0"/>
                        <a:t>Inspect the machine after installation</a:t>
                      </a:r>
                      <a:endParaRPr lang="en-US" sz="1600" dirty="0"/>
                    </a:p>
                  </a:txBody>
                  <a:tcPr/>
                </a:tc>
                <a:tc>
                  <a:txBody>
                    <a:bodyPr/>
                    <a:lstStyle/>
                    <a:p>
                      <a:endParaRPr lang="en-US" sz="1600"/>
                    </a:p>
                  </a:txBody>
                  <a:tcPr/>
                </a:tc>
                <a:tc>
                  <a:txBody>
                    <a:bodyPr/>
                    <a:lstStyle/>
                    <a:p>
                      <a:endParaRPr lang="en-US" sz="1600"/>
                    </a:p>
                  </a:txBody>
                  <a:tcPr/>
                </a:tc>
                <a:tc>
                  <a:txBody>
                    <a:bodyPr/>
                    <a:lstStyle/>
                    <a:p>
                      <a:endParaRPr lang="en-US" sz="1600"/>
                    </a:p>
                  </a:txBody>
                  <a:tcPr/>
                </a:tc>
              </a:tr>
              <a:tr h="370840">
                <a:tc>
                  <a:txBody>
                    <a:bodyPr/>
                    <a:lstStyle/>
                    <a:p>
                      <a:endParaRPr lang="en-US" sz="1600"/>
                    </a:p>
                  </a:txBody>
                  <a:tcPr/>
                </a:tc>
                <a:tc>
                  <a:txBody>
                    <a:bodyPr/>
                    <a:lstStyle/>
                    <a:p>
                      <a:r>
                        <a:rPr lang="en-US" sz="1600" dirty="0" smtClean="0"/>
                        <a:t>Hire the operator</a:t>
                      </a:r>
                      <a:endParaRPr lang="en-US" sz="1600" dirty="0"/>
                    </a:p>
                  </a:txBody>
                  <a:tcPr/>
                </a:tc>
                <a:tc>
                  <a:txBody>
                    <a:bodyPr/>
                    <a:lstStyle/>
                    <a:p>
                      <a:endParaRPr lang="en-US" sz="1600"/>
                    </a:p>
                  </a:txBody>
                  <a:tcPr/>
                </a:tc>
                <a:tc>
                  <a:txBody>
                    <a:bodyPr/>
                    <a:lstStyle/>
                    <a:p>
                      <a:endParaRPr lang="en-US" sz="1600"/>
                    </a:p>
                  </a:txBody>
                  <a:tcPr/>
                </a:tc>
                <a:tc>
                  <a:txBody>
                    <a:bodyPr/>
                    <a:lstStyle/>
                    <a:p>
                      <a:endParaRPr lang="en-US" sz="1600"/>
                    </a:p>
                  </a:txBody>
                  <a:tcPr/>
                </a:tc>
              </a:tr>
              <a:tr h="370840">
                <a:tc>
                  <a:txBody>
                    <a:bodyPr/>
                    <a:lstStyle/>
                    <a:p>
                      <a:endParaRPr lang="en-US" sz="1600" dirty="0"/>
                    </a:p>
                  </a:txBody>
                  <a:tcPr/>
                </a:tc>
                <a:tc>
                  <a:txBody>
                    <a:bodyPr/>
                    <a:lstStyle/>
                    <a:p>
                      <a:r>
                        <a:rPr lang="en-US" sz="1600" dirty="0" smtClean="0"/>
                        <a:t>Install the new machine</a:t>
                      </a:r>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r>
              <a:tr h="370840">
                <a:tc>
                  <a:txBody>
                    <a:bodyPr/>
                    <a:lstStyle/>
                    <a:p>
                      <a:endParaRPr lang="en-US" sz="1600" dirty="0"/>
                    </a:p>
                  </a:txBody>
                  <a:tcPr/>
                </a:tc>
                <a:tc>
                  <a:txBody>
                    <a:bodyPr/>
                    <a:lstStyle/>
                    <a:p>
                      <a:r>
                        <a:rPr lang="en-US" sz="1600" dirty="0" smtClean="0"/>
                        <a:t>Inspect and store the machine after delivery</a:t>
                      </a:r>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r>
              <a:tr h="370840">
                <a:tc>
                  <a:txBody>
                    <a:bodyPr/>
                    <a:lstStyle/>
                    <a:p>
                      <a:endParaRPr lang="en-US" sz="1600"/>
                    </a:p>
                  </a:txBody>
                  <a:tcPr/>
                </a:tc>
                <a:tc>
                  <a:txBody>
                    <a:bodyPr/>
                    <a:lstStyle/>
                    <a:p>
                      <a:r>
                        <a:rPr lang="en-US" sz="1600" dirty="0" smtClean="0"/>
                        <a:t>Hire labor</a:t>
                      </a:r>
                      <a:r>
                        <a:rPr lang="en-US" sz="1600" baseline="0" dirty="0" smtClean="0"/>
                        <a:t> to install the new machine</a:t>
                      </a:r>
                      <a:endParaRPr lang="en-US" sz="1600" dirty="0"/>
                    </a:p>
                  </a:txBody>
                  <a:tcPr/>
                </a:tc>
                <a:tc>
                  <a:txBody>
                    <a:bodyPr/>
                    <a:lstStyle/>
                    <a:p>
                      <a:endParaRPr lang="en-US" sz="1600"/>
                    </a:p>
                  </a:txBody>
                  <a:tcPr/>
                </a:tc>
                <a:tc>
                  <a:txBody>
                    <a:bodyPr/>
                    <a:lstStyle/>
                    <a:p>
                      <a:endParaRPr lang="en-US" sz="1600"/>
                    </a:p>
                  </a:txBody>
                  <a:tcPr/>
                </a:tc>
                <a:tc>
                  <a:txBody>
                    <a:bodyPr/>
                    <a:lstStyle/>
                    <a:p>
                      <a:endParaRPr lang="en-US" sz="1600"/>
                    </a:p>
                  </a:txBody>
                  <a:tcPr/>
                </a:tc>
              </a:tr>
              <a:tr h="370840">
                <a:tc>
                  <a:txBody>
                    <a:bodyPr/>
                    <a:lstStyle/>
                    <a:p>
                      <a:endParaRPr lang="en-US" sz="1600"/>
                    </a:p>
                  </a:txBody>
                  <a:tcPr/>
                </a:tc>
                <a:tc>
                  <a:txBody>
                    <a:bodyPr/>
                    <a:lstStyle/>
                    <a:p>
                      <a:r>
                        <a:rPr lang="en-US" sz="1600" dirty="0" smtClean="0"/>
                        <a:t>Train the operator</a:t>
                      </a:r>
                      <a:endParaRPr lang="en-US" sz="1600" dirty="0"/>
                    </a:p>
                  </a:txBody>
                  <a:tcPr/>
                </a:tc>
                <a:tc>
                  <a:txBody>
                    <a:bodyPr/>
                    <a:lstStyle/>
                    <a:p>
                      <a:endParaRPr lang="en-US" sz="1600"/>
                    </a:p>
                  </a:txBody>
                  <a:tcPr/>
                </a:tc>
                <a:tc>
                  <a:txBody>
                    <a:bodyPr/>
                    <a:lstStyle/>
                    <a:p>
                      <a:endParaRPr lang="en-US" sz="1600"/>
                    </a:p>
                  </a:txBody>
                  <a:tcPr/>
                </a:tc>
                <a:tc>
                  <a:txBody>
                    <a:bodyPr/>
                    <a:lstStyle/>
                    <a:p>
                      <a:endParaRPr lang="en-US" sz="1600"/>
                    </a:p>
                  </a:txBody>
                  <a:tcPr/>
                </a:tc>
              </a:tr>
              <a:tr h="370840">
                <a:tc>
                  <a:txBody>
                    <a:bodyPr/>
                    <a:lstStyle/>
                    <a:p>
                      <a:endParaRPr lang="en-US" sz="1600" dirty="0"/>
                    </a:p>
                  </a:txBody>
                  <a:tcPr/>
                </a:tc>
                <a:tc>
                  <a:txBody>
                    <a:bodyPr/>
                    <a:lstStyle/>
                    <a:p>
                      <a:r>
                        <a:rPr lang="en-US" sz="1600" dirty="0" smtClean="0"/>
                        <a:t>Order and deliver the new</a:t>
                      </a:r>
                      <a:r>
                        <a:rPr lang="en-US" sz="1600" baseline="0" dirty="0" smtClean="0"/>
                        <a:t> machine</a:t>
                      </a:r>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r>
            </a:tbl>
          </a:graphicData>
        </a:graphic>
      </p:graphicFrame>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TUV_PP_0 (1)">
  <a:themeElements>
    <a:clrScheme name="TUV_PP_0 (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UV_PP_0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11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1100" b="1" i="0" u="none" strike="noStrike" cap="none" normalizeH="0" baseline="0" smtClean="0">
            <a:ln>
              <a:noFill/>
            </a:ln>
            <a:solidFill>
              <a:schemeClr val="tx1"/>
            </a:solidFill>
            <a:effectLst/>
            <a:latin typeface="Arial" charset="0"/>
          </a:defRPr>
        </a:defPPr>
      </a:lstStyle>
    </a:lnDef>
  </a:objectDefaults>
  <a:extraClrSchemeLst>
    <a:extraClrScheme>
      <a:clrScheme name="TUV_PP_0 (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UV_PP_0 (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UV_PP_0 (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UV_PP_0 (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UV_PP_0 (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UV_PP_0 (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UV_PP_0 (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19C6AFAA8FF56A41B6F7985082DACDE3" ma:contentTypeVersion="0" ma:contentTypeDescription="Create a new document." ma:contentTypeScope="" ma:versionID="9b1f4640cad317e95c1e02ad964294e6">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476F0790-212D-4ACC-9F6B-6B3B0FF336F6}">
  <ds:schemaRefs>
    <ds:schemaRef ds:uri="http://schemas.microsoft.com/office/2006/metadata/longProperties"/>
  </ds:schemaRefs>
</ds:datastoreItem>
</file>

<file path=customXml/itemProps2.xml><?xml version="1.0" encoding="utf-8"?>
<ds:datastoreItem xmlns:ds="http://schemas.openxmlformats.org/officeDocument/2006/customXml" ds:itemID="{7FF55C7A-5B77-4B94-848D-882F52417C3A}">
  <ds:schemaRefs>
    <ds:schemaRef ds:uri="http://schemas.microsoft.com/sharepoint/v3/contenttype/forms"/>
  </ds:schemaRefs>
</ds:datastoreItem>
</file>

<file path=customXml/itemProps3.xml><?xml version="1.0" encoding="utf-8"?>
<ds:datastoreItem xmlns:ds="http://schemas.openxmlformats.org/officeDocument/2006/customXml" ds:itemID="{C0FFCF0F-0593-4DB5-B2DB-D4B26287714C}">
  <ds:schemaRefs>
    <ds:schemaRef ds:uri="http://schemas.microsoft.com/office/2006/metadata/properties"/>
  </ds:schemaRefs>
</ds:datastoreItem>
</file>

<file path=customXml/itemProps4.xml><?xml version="1.0" encoding="utf-8"?>
<ds:datastoreItem xmlns:ds="http://schemas.openxmlformats.org/officeDocument/2006/customXml" ds:itemID="{A376361E-6EBF-4E19-905A-A7B10CE6DF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TUV_PP_0 (1)</Template>
  <TotalTime>535</TotalTime>
  <Words>1762</Words>
  <Application>Microsoft Office PowerPoint</Application>
  <PresentationFormat>On-screen Show (4:3)</PresentationFormat>
  <Paragraphs>477</Paragraphs>
  <Slides>38</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5" baseType="lpstr">
      <vt:lpstr>Arial</vt:lpstr>
      <vt:lpstr>Palatino Linotype</vt:lpstr>
      <vt:lpstr>Times New Roman</vt:lpstr>
      <vt:lpstr>Webdings</vt:lpstr>
      <vt:lpstr>Wingdings</vt:lpstr>
      <vt:lpstr>TUV_PP_0 (1)</vt:lpstr>
      <vt:lpstr>Visio</vt:lpstr>
      <vt:lpstr>PROJECT TIME PLANNING   Process and Bar Chart Technique</vt:lpstr>
      <vt:lpstr>PowerPoint Presentation</vt:lpstr>
      <vt:lpstr>Dimensions of Planning</vt:lpstr>
      <vt:lpstr>Why is Time Planning  necessary?</vt:lpstr>
      <vt:lpstr>Why is Time Planning  necessary?</vt:lpstr>
      <vt:lpstr>Who Needs Time Planning?</vt:lpstr>
      <vt:lpstr>Processes of Time Planning</vt:lpstr>
      <vt:lpstr>Visualize and define the activities</vt:lpstr>
      <vt:lpstr>Visualize and define the activities</vt:lpstr>
      <vt:lpstr>Sequence the activities</vt:lpstr>
      <vt:lpstr>PowerPoint Presentation</vt:lpstr>
      <vt:lpstr>PowerPoint Presentation</vt:lpstr>
      <vt:lpstr>Estimate the activity duration</vt:lpstr>
      <vt:lpstr>Estimate the activity duration</vt:lpstr>
      <vt:lpstr>Schedule the Project or Phase</vt:lpstr>
      <vt:lpstr>Time Planning Techniques</vt:lpstr>
      <vt:lpstr>Time Planning Techniques</vt:lpstr>
      <vt:lpstr>BAR CHART</vt:lpstr>
      <vt:lpstr>BAR CHART</vt:lpstr>
      <vt:lpstr>Preparing a Bar Chart</vt:lpstr>
      <vt:lpstr>Uses of Bar Chart Planning Technique</vt:lpstr>
      <vt:lpstr>Advantages of Bar Chart</vt:lpstr>
      <vt:lpstr>Limitations of Bar Chart</vt:lpstr>
      <vt:lpstr>Logic is not represented in the Bar Chart</vt:lpstr>
      <vt:lpstr>Case study</vt:lpstr>
      <vt:lpstr>Case study</vt:lpstr>
      <vt:lpstr>Preparing a Bar Chart</vt:lpstr>
      <vt:lpstr>PowerPoint Presentation</vt:lpstr>
      <vt:lpstr>PowerPoint Presentation</vt:lpstr>
      <vt:lpstr>PowerPoint Presentation</vt:lpstr>
      <vt:lpstr>PowerPoint Presentation</vt:lpstr>
      <vt:lpstr>Sequence of Activities of The Project - House Building </vt:lpstr>
      <vt:lpstr>PowerPoint Presentation</vt:lpstr>
      <vt:lpstr>PowerPoint Presentation</vt:lpstr>
      <vt:lpstr>Gantt Charts</vt:lpstr>
      <vt:lpstr>Gantt Charts – Example</vt:lpstr>
      <vt:lpstr>Gantt Charts – Resource Allocation Example</vt:lpstr>
      <vt:lpstr>Gantt Charts – Resource Allocation Example</vt:lpstr>
    </vt:vector>
  </TitlesOfParts>
  <Company>Tuv</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Auswertung</dc:subject>
  <dc:creator>TUV</dc:creator>
  <cp:lastModifiedBy>iit</cp:lastModifiedBy>
  <cp:revision>145</cp:revision>
  <cp:lastPrinted>2003-07-29T11:52:19Z</cp:lastPrinted>
  <dcterms:created xsi:type="dcterms:W3CDTF">2004-06-30T10:09:52Z</dcterms:created>
  <dcterms:modified xsi:type="dcterms:W3CDTF">2017-02-14T07:07:03Z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ContentTypeId">
    <vt:lpwstr>0x01010019C6AFAA8FF56A41B6F7985082DACDE3</vt:lpwstr>
  </property>
</Properties>
</file>