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53"/>
  </p:notesMasterIdLst>
  <p:handoutMasterIdLst>
    <p:handoutMasterId r:id="rId54"/>
  </p:handoutMasterIdLst>
  <p:sldIdLst>
    <p:sldId id="350" r:id="rId5"/>
    <p:sldId id="344" r:id="rId6"/>
    <p:sldId id="341" r:id="rId7"/>
    <p:sldId id="345" r:id="rId8"/>
    <p:sldId id="327" r:id="rId9"/>
    <p:sldId id="351" r:id="rId10"/>
    <p:sldId id="342" r:id="rId11"/>
    <p:sldId id="324" r:id="rId12"/>
    <p:sldId id="325" r:id="rId13"/>
    <p:sldId id="326" r:id="rId14"/>
    <p:sldId id="374" r:id="rId15"/>
    <p:sldId id="328" r:id="rId16"/>
    <p:sldId id="329" r:id="rId17"/>
    <p:sldId id="330" r:id="rId18"/>
    <p:sldId id="346" r:id="rId19"/>
    <p:sldId id="347" r:id="rId20"/>
    <p:sldId id="378" r:id="rId21"/>
    <p:sldId id="352" r:id="rId22"/>
    <p:sldId id="334" r:id="rId23"/>
    <p:sldId id="335" r:id="rId24"/>
    <p:sldId id="354" r:id="rId25"/>
    <p:sldId id="336" r:id="rId26"/>
    <p:sldId id="356" r:id="rId27"/>
    <p:sldId id="337" r:id="rId28"/>
    <p:sldId id="353" r:id="rId29"/>
    <p:sldId id="338" r:id="rId30"/>
    <p:sldId id="358" r:id="rId31"/>
    <p:sldId id="298" r:id="rId32"/>
    <p:sldId id="359" r:id="rId33"/>
    <p:sldId id="369" r:id="rId34"/>
    <p:sldId id="361" r:id="rId35"/>
    <p:sldId id="368" r:id="rId36"/>
    <p:sldId id="370" r:id="rId37"/>
    <p:sldId id="362" r:id="rId38"/>
    <p:sldId id="371" r:id="rId39"/>
    <p:sldId id="363" r:id="rId40"/>
    <p:sldId id="372" r:id="rId41"/>
    <p:sldId id="364" r:id="rId42"/>
    <p:sldId id="365" r:id="rId43"/>
    <p:sldId id="373" r:id="rId44"/>
    <p:sldId id="366" r:id="rId45"/>
    <p:sldId id="348" r:id="rId46"/>
    <p:sldId id="349" r:id="rId47"/>
    <p:sldId id="360" r:id="rId48"/>
    <p:sldId id="367" r:id="rId49"/>
    <p:sldId id="375" r:id="rId50"/>
    <p:sldId id="376" r:id="rId51"/>
    <p:sldId id="377" r:id="rId52"/>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9BD"/>
    <a:srgbClr val="FFF3DF"/>
    <a:srgbClr val="FCE0E1"/>
    <a:srgbClr val="FDE7E8"/>
    <a:srgbClr val="9F5555"/>
    <a:srgbClr val="967268"/>
    <a:srgbClr val="966871"/>
    <a:srgbClr val="CC3300"/>
  </p:clrMru>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5044" autoAdjust="0"/>
    <p:restoredTop sz="95688" autoAdjust="0"/>
  </p:normalViewPr>
  <p:slideViewPr>
    <p:cSldViewPr>
      <p:cViewPr varScale="1">
        <p:scale>
          <a:sx n="103" d="100"/>
          <a:sy n="103" d="100"/>
        </p:scale>
        <p:origin x="-618" y="-90"/>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3" Type="http://schemas.openxmlformats.org/officeDocument/2006/relationships/slide" Target="slides/slide5.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8.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7.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AC94610C-EA2B-4A72-82C7-4D2DDF637DA2}" type="slidenum">
              <a:rPr lang="ar-SA"/>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6554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0F87BF88-97E5-4DDA-A2BF-982027C08B7E}" type="slidenum">
              <a:rPr lang="ar-SA"/>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69071F02-7A90-4EFF-AA64-3C1973D52902}" type="datetime8">
              <a:rPr lang="en-US"/>
              <a:pPr>
                <a:defRPr/>
              </a:pPr>
              <a:t>10/11/2010 8:49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360AC916-433D-431F-8128-63833ECDDB10}"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9BE3E37B-8C2F-40B5-AAF4-B0C38EADCEC8}" type="datetime8">
              <a:rPr lang="en-US"/>
              <a:pPr>
                <a:defRPr/>
              </a:pPr>
              <a:t>10/11/2010 8:49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2AFC17B5-9E52-4708-BCE3-2EF3A6E34B9E}"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Content">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p:nvPr>
        </p:nvSpPr>
        <p:spPr>
          <a:xfrm>
            <a:off x="471488" y="322263"/>
            <a:ext cx="6462712"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fld id="{2E2FC2EC-DFFA-4DAD-806F-71BA7DC240B9}" type="datetime8">
              <a:rPr lang="en-US"/>
              <a:pPr>
                <a:defRPr/>
              </a:pPr>
              <a:t>10/11/2010 8:49 AM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066CA7DD-63F0-4CEE-AE29-84036AA42B2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713FE558-FE14-4390-8CB7-10288B920E7B}" type="datetime8">
              <a:rPr lang="en-US"/>
              <a:pPr>
                <a:defRPr/>
              </a:pPr>
              <a:t>10/11/2010 8:49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A201FA66-CE3C-42C6-948B-C16EFA3BD31D}"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777FF9BC-9F8A-4712-9F6F-99EB7585768C}" type="datetime8">
              <a:rPr lang="en-US"/>
              <a:pPr>
                <a:defRPr/>
              </a:pPr>
              <a:t>10/11/2010 8:49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5FBA4230-C3F0-4F56-B508-C8A73011A047}"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2B47DBCC-14B4-4DB7-9D87-F93725EFFBDF}" type="datetime8">
              <a:rPr lang="en-US"/>
              <a:pPr>
                <a:defRPr/>
              </a:pPr>
              <a:t>10/11/2010 8:49 AM</a:t>
            </a:fld>
            <a:endParaRPr lang="en-US"/>
          </a:p>
        </p:txBody>
      </p:sp>
      <p:sp>
        <p:nvSpPr>
          <p:cNvPr id="8" name="Rectangle 6"/>
          <p:cNvSpPr>
            <a:spLocks noGrp="1" noChangeArrowheads="1"/>
          </p:cNvSpPr>
          <p:nvPr>
            <p:ph type="sldNum" sz="quarter" idx="11"/>
          </p:nvPr>
        </p:nvSpPr>
        <p:spPr/>
        <p:txBody>
          <a:bodyPr/>
          <a:lstStyle>
            <a:lvl1pPr>
              <a:defRPr/>
            </a:lvl1pPr>
          </a:lstStyle>
          <a:p>
            <a:pPr>
              <a:defRPr/>
            </a:pPr>
            <a:fld id="{2740B22B-E829-48AB-8784-B012DDF0F86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BE80FCE0-CE24-44F6-A769-DCA42EC75F0C}" type="datetime8">
              <a:rPr lang="en-US"/>
              <a:pPr>
                <a:defRPr/>
              </a:pPr>
              <a:t>10/11/2010 8:49 AM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A9C3FC00-B0C1-4A3D-9812-642A4ABC0B34}"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0F5629B-5ED7-43F9-8AC9-73C1ADB954B2}" type="datetime8">
              <a:rPr lang="en-US"/>
              <a:pPr>
                <a:defRPr/>
              </a:pPr>
              <a:t>10/11/2010 8:49 AM</a:t>
            </a:fld>
            <a:endParaRPr lang="en-US"/>
          </a:p>
        </p:txBody>
      </p:sp>
      <p:sp>
        <p:nvSpPr>
          <p:cNvPr id="3" name="Rectangle 6"/>
          <p:cNvSpPr>
            <a:spLocks noGrp="1" noChangeArrowheads="1"/>
          </p:cNvSpPr>
          <p:nvPr>
            <p:ph type="sldNum" sz="quarter" idx="11"/>
          </p:nvPr>
        </p:nvSpPr>
        <p:spPr/>
        <p:txBody>
          <a:bodyPr/>
          <a:lstStyle>
            <a:lvl1pPr>
              <a:defRPr/>
            </a:lvl1pPr>
          </a:lstStyle>
          <a:p>
            <a:pPr>
              <a:defRPr/>
            </a:pPr>
            <a:fld id="{A275F45E-656B-4D91-9D0E-1289368235C3}"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954C34C-4315-4C12-A20F-5AC6460E0069}" type="datetime8">
              <a:rPr lang="en-US"/>
              <a:pPr>
                <a:defRPr/>
              </a:pPr>
              <a:t>10/11/2010 8:49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07580FC2-33FF-4530-BCB4-9B51EB27E21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8210FF7-610D-487A-BAF9-C6127044AA35}" type="datetime8">
              <a:rPr lang="en-US"/>
              <a:pPr>
                <a:defRPr/>
              </a:pPr>
              <a:t>10/11/2010 8:49 AM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83E4809A-D2C0-43E6-B9CC-093E0F10BB0B}"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3614FE9-88DF-4B75-AD18-EA3E507CB806}" type="datetime8">
              <a:rPr lang="en-US"/>
              <a:pPr>
                <a:defRPr/>
              </a:pPr>
              <a:t>10/11/2010 8:49 AM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D1D4968B-15D3-44C9-8E0E-5D9D43F8E9B6}"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Mastertitelformat bearbeiten</a:t>
            </a:r>
            <a:br>
              <a:rPr lang="en-US" smtClean="0"/>
            </a:br>
            <a:endParaRPr lang="en-US" smtClean="0"/>
          </a:p>
        </p:txBody>
      </p:sp>
      <p:sp>
        <p:nvSpPr>
          <p:cNvPr id="1027"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4038600" y="6324600"/>
            <a:ext cx="15303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200">
                <a:solidFill>
                  <a:srgbClr val="9F5555"/>
                </a:solidFill>
              </a:defRPr>
            </a:lvl1pPr>
          </a:lstStyle>
          <a:p>
            <a:pPr>
              <a:defRPr/>
            </a:pPr>
            <a:fld id="{01706C01-0E26-4EB8-A527-0CDDCCE57AA1}" type="datetime8">
              <a:rPr lang="en-US"/>
              <a:pPr>
                <a:defRPr/>
              </a:pPr>
              <a:t>10/11/2010 8:49 AM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chemeClr val="bg2"/>
                </a:solidFill>
                <a:cs typeface="Arial" charset="0"/>
              </a:defRPr>
            </a:lvl1pPr>
          </a:lstStyle>
          <a:p>
            <a:pPr>
              <a:defRPr/>
            </a:pPr>
            <a:fld id="{D461EA42-9289-4310-B077-71F2400AC131}" type="slidenum">
              <a:rPr lang="ar-SA"/>
              <a:pPr>
                <a:defRPr/>
              </a:pPr>
              <a:t>‹#›</a:t>
            </a:fld>
            <a:endParaRPr lang="en-US" dirty="0"/>
          </a:p>
        </p:txBody>
      </p:sp>
      <p:pic>
        <p:nvPicPr>
          <p:cNvPr id="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flipV="1">
            <a:off x="685800" y="6049963"/>
            <a:ext cx="7620000" cy="46037"/>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1"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2"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5"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p>
        </p:txBody>
      </p:sp>
      <p:sp>
        <p:nvSpPr>
          <p:cNvPr id="1577"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p>
        </p:txBody>
      </p:sp>
      <p:sp>
        <p:nvSpPr>
          <p:cNvPr id="1579" name="Text Box 555"/>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b="1" i="1" dirty="0">
                <a:latin typeface="Times New Roman" pitchFamily="18" charset="0"/>
                <a:cs typeface="Times New Roman" pitchFamily="18" charset="0"/>
              </a:rPr>
              <a:t>Dr. </a:t>
            </a:r>
            <a:r>
              <a:rPr lang="en-US" sz="1200" b="1" i="1" dirty="0" err="1">
                <a:latin typeface="Times New Roman" pitchFamily="18" charset="0"/>
                <a:cs typeface="Times New Roman" pitchFamily="18" charset="0"/>
              </a:rPr>
              <a:t>Hany</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Abd</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Elshakour</a:t>
            </a:r>
            <a:endParaRPr lang="en-US" sz="1200" b="1" i="1"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B2CDA2D3-9CA5-4DE8-AFF4-965C4963365F}" type="datetime8">
              <a:rPr lang="en-US" smtClean="0"/>
              <a:pPr/>
              <a:t>10/11/2010 8:49 AM</a:t>
            </a:fld>
            <a:endParaRPr lang="en-US" smtClean="0"/>
          </a:p>
        </p:txBody>
      </p:sp>
      <p:sp>
        <p:nvSpPr>
          <p:cNvPr id="15363" name="Slide Number Placeholder 4"/>
          <p:cNvSpPr>
            <a:spLocks noGrp="1"/>
          </p:cNvSpPr>
          <p:nvPr>
            <p:ph type="sldNum" sz="quarter" idx="11"/>
          </p:nvPr>
        </p:nvSpPr>
        <p:spPr>
          <a:noFill/>
        </p:spPr>
        <p:txBody>
          <a:bodyPr/>
          <a:lstStyle/>
          <a:p>
            <a:fld id="{0B2F52EF-82C9-4E99-A304-6674E6FF27E0}" type="slidenum">
              <a:rPr lang="ar-SA" smtClean="0"/>
              <a:pPr/>
              <a:t>1</a:t>
            </a:fld>
            <a:endParaRPr lang="en-US" smtClean="0"/>
          </a:p>
        </p:txBody>
      </p:sp>
      <p:sp>
        <p:nvSpPr>
          <p:cNvPr id="598018" name="AutoShape 2"/>
          <p:cNvSpPr>
            <a:spLocks noChangeArrowheads="1"/>
          </p:cNvSpPr>
          <p:nvPr/>
        </p:nvSpPr>
        <p:spPr bwMode="auto">
          <a:xfrm>
            <a:off x="1295400" y="1981200"/>
            <a:ext cx="7315200" cy="21336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a:scene3d>
            <a:camera prst="orthographicFront"/>
            <a:lightRig rig="threePt" dir="t"/>
          </a:scene3d>
          <a:sp3d>
            <a:bevelT w="165100" prst="coolSlant"/>
          </a:sp3d>
        </p:spPr>
        <p:txBody>
          <a:bodyPr wrap="none" lIns="0" tIns="0" rIns="0" bIns="0" anchor="ctr"/>
          <a:lstStyle/>
          <a:p>
            <a:pPr>
              <a:defRPr/>
            </a:pPr>
            <a:endParaRPr lang="en-US" dirty="0"/>
          </a:p>
        </p:txBody>
      </p:sp>
      <p:sp>
        <p:nvSpPr>
          <p:cNvPr id="15367" name="Rectangle 3"/>
          <p:cNvSpPr>
            <a:spLocks noGrp="1" noChangeArrowheads="1"/>
          </p:cNvSpPr>
          <p:nvPr>
            <p:ph type="title"/>
          </p:nvPr>
        </p:nvSpPr>
        <p:spPr>
          <a:xfrm>
            <a:off x="1447800" y="2057400"/>
            <a:ext cx="7010400" cy="1981200"/>
          </a:xfrm>
          <a:noFill/>
        </p:spPr>
        <p:txBody>
          <a:bodyPr/>
          <a:lstStyle/>
          <a:p>
            <a:pPr algn="ctr">
              <a:buFont typeface="Webdings" pitchFamily="18" charset="2"/>
              <a:buNone/>
            </a:pPr>
            <a:r>
              <a:rPr lang="de-DE" sz="1000" smtClean="0">
                <a:solidFill>
                  <a:schemeClr val="bg1"/>
                </a:solidFill>
              </a:rPr>
              <a:t/>
            </a:r>
            <a:br>
              <a:rPr lang="de-DE" sz="1000" smtClean="0">
                <a:solidFill>
                  <a:schemeClr val="bg1"/>
                </a:solidFill>
              </a:rPr>
            </a:br>
            <a:r>
              <a:rPr lang="de-DE" sz="3200" smtClean="0">
                <a:solidFill>
                  <a:schemeClr val="bg1"/>
                </a:solidFill>
                <a:latin typeface="Albertus Extra Bold" pitchFamily="34" charset="0"/>
              </a:rPr>
              <a:t>Time Planning and Control</a:t>
            </a:r>
            <a:r>
              <a:rPr lang="de-DE" sz="3200" smtClean="0">
                <a:solidFill>
                  <a:schemeClr val="bg1"/>
                </a:solidFill>
              </a:rPr>
              <a:t/>
            </a:r>
            <a:br>
              <a:rPr lang="de-DE" sz="3200" smtClean="0">
                <a:solidFill>
                  <a:schemeClr val="bg1"/>
                </a:solidFill>
              </a:rPr>
            </a:br>
            <a:r>
              <a:rPr lang="de-DE" sz="1000" smtClean="0">
                <a:solidFill>
                  <a:schemeClr val="bg1"/>
                </a:solidFill>
              </a:rPr>
              <a:t/>
            </a:r>
            <a:br>
              <a:rPr lang="de-DE" sz="1000" smtClean="0">
                <a:solidFill>
                  <a:schemeClr val="bg1"/>
                </a:solidFill>
              </a:rPr>
            </a:br>
            <a:r>
              <a:rPr lang="en-US" sz="3200" smtClean="0">
                <a:solidFill>
                  <a:schemeClr val="bg1"/>
                </a:solidFill>
              </a:rPr>
              <a:t>Activity on Arrow</a:t>
            </a:r>
            <a:r>
              <a:rPr lang="en-US" sz="2400" smtClean="0">
                <a:solidFill>
                  <a:schemeClr val="bg1"/>
                </a:solidFill>
              </a:rPr>
              <a:t/>
            </a:r>
            <a:br>
              <a:rPr lang="en-US" sz="2400" smtClean="0">
                <a:solidFill>
                  <a:schemeClr val="bg1"/>
                </a:solidFill>
              </a:rPr>
            </a:br>
            <a:r>
              <a:rPr lang="en-US" sz="2400" smtClean="0">
                <a:solidFill>
                  <a:schemeClr val="bg1"/>
                </a:solidFill>
              </a:rPr>
              <a:t> </a:t>
            </a:r>
            <a:r>
              <a:rPr lang="en-US" sz="2800" smtClean="0">
                <a:solidFill>
                  <a:schemeClr val="bg1"/>
                </a:solidFill>
              </a:rPr>
              <a:t>(Arrow Diagramming Method)</a:t>
            </a:r>
            <a:endParaRPr lang="de-DE" sz="2800" smtClean="0">
              <a:solidFill>
                <a:schemeClr val="bg1"/>
              </a:solidFill>
            </a:endParaRPr>
          </a:p>
        </p:txBody>
      </p:sp>
      <p:sp>
        <p:nvSpPr>
          <p:cNvPr id="15368" name="Line 4"/>
          <p:cNvSpPr>
            <a:spLocks noChangeShapeType="1"/>
          </p:cNvSpPr>
          <p:nvPr/>
        </p:nvSpPr>
        <p:spPr bwMode="auto">
          <a:xfrm>
            <a:off x="7010400" y="990600"/>
            <a:ext cx="0" cy="990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873D80F5-0AFF-4215-8E93-B91837C6EFF7}" type="datetime8">
              <a:rPr lang="en-US" smtClean="0"/>
              <a:pPr/>
              <a:t>10/11/2010 8:49 AM</a:t>
            </a:fld>
            <a:endParaRPr lang="en-US" smtClean="0"/>
          </a:p>
        </p:txBody>
      </p:sp>
      <p:sp>
        <p:nvSpPr>
          <p:cNvPr id="24579" name="Slide Number Placeholder 4"/>
          <p:cNvSpPr>
            <a:spLocks noGrp="1"/>
          </p:cNvSpPr>
          <p:nvPr>
            <p:ph type="sldNum" sz="quarter" idx="11"/>
          </p:nvPr>
        </p:nvSpPr>
        <p:spPr>
          <a:noFill/>
        </p:spPr>
        <p:txBody>
          <a:bodyPr/>
          <a:lstStyle/>
          <a:p>
            <a:fld id="{EC0A9170-0EDC-4D11-A391-15C0729BA6E1}" type="slidenum">
              <a:rPr lang="ar-SA" smtClean="0"/>
              <a:pPr/>
              <a:t>10</a:t>
            </a:fld>
            <a:endParaRPr lang="en-US" smtClean="0"/>
          </a:p>
        </p:txBody>
      </p:sp>
      <p:sp>
        <p:nvSpPr>
          <p:cNvPr id="24580" name="Text Box 2"/>
          <p:cNvSpPr txBox="1">
            <a:spLocks noChangeArrowheads="1"/>
          </p:cNvSpPr>
          <p:nvPr/>
        </p:nvSpPr>
        <p:spPr bwMode="auto">
          <a:xfrm>
            <a:off x="914400" y="1143000"/>
            <a:ext cx="3200400" cy="314325"/>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Concurrent activities</a:t>
            </a:r>
          </a:p>
        </p:txBody>
      </p:sp>
      <p:grpSp>
        <p:nvGrpSpPr>
          <p:cNvPr id="24581" name="Group 19"/>
          <p:cNvGrpSpPr>
            <a:grpSpLocks/>
          </p:cNvGrpSpPr>
          <p:nvPr/>
        </p:nvGrpSpPr>
        <p:grpSpPr bwMode="auto">
          <a:xfrm>
            <a:off x="1371600" y="1905000"/>
            <a:ext cx="6858000" cy="3581400"/>
            <a:chOff x="816" y="960"/>
            <a:chExt cx="4320" cy="2256"/>
          </a:xfrm>
        </p:grpSpPr>
        <p:sp>
          <p:nvSpPr>
            <p:cNvPr id="24585" name="Oval 3"/>
            <p:cNvSpPr>
              <a:spLocks noChangeArrowheads="1"/>
            </p:cNvSpPr>
            <p:nvPr/>
          </p:nvSpPr>
          <p:spPr bwMode="auto">
            <a:xfrm>
              <a:off x="816" y="960"/>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4586" name="Oval 4"/>
            <p:cNvSpPr>
              <a:spLocks noChangeArrowheads="1"/>
            </p:cNvSpPr>
            <p:nvPr/>
          </p:nvSpPr>
          <p:spPr bwMode="auto">
            <a:xfrm>
              <a:off x="81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120</a:t>
              </a:r>
            </a:p>
          </p:txBody>
        </p:sp>
        <p:sp>
          <p:nvSpPr>
            <p:cNvPr id="24587" name="Oval 5"/>
            <p:cNvSpPr>
              <a:spLocks noChangeArrowheads="1"/>
            </p:cNvSpPr>
            <p:nvPr/>
          </p:nvSpPr>
          <p:spPr bwMode="auto">
            <a:xfrm>
              <a:off x="816" y="259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160</a:t>
              </a:r>
            </a:p>
          </p:txBody>
        </p:sp>
        <p:sp>
          <p:nvSpPr>
            <p:cNvPr id="24588" name="Oval 6"/>
            <p:cNvSpPr>
              <a:spLocks noChangeArrowheads="1"/>
            </p:cNvSpPr>
            <p:nvPr/>
          </p:nvSpPr>
          <p:spPr bwMode="auto">
            <a:xfrm>
              <a:off x="249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170</a:t>
              </a:r>
            </a:p>
          </p:txBody>
        </p:sp>
        <p:sp>
          <p:nvSpPr>
            <p:cNvPr id="24589" name="Oval 7"/>
            <p:cNvSpPr>
              <a:spLocks noChangeArrowheads="1"/>
            </p:cNvSpPr>
            <p:nvPr/>
          </p:nvSpPr>
          <p:spPr bwMode="auto">
            <a:xfrm>
              <a:off x="4464" y="1104"/>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180</a:t>
              </a:r>
            </a:p>
          </p:txBody>
        </p:sp>
        <p:sp>
          <p:nvSpPr>
            <p:cNvPr id="24590" name="Oval 8"/>
            <p:cNvSpPr>
              <a:spLocks noChangeArrowheads="1"/>
            </p:cNvSpPr>
            <p:nvPr/>
          </p:nvSpPr>
          <p:spPr bwMode="auto">
            <a:xfrm>
              <a:off x="4464" y="235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190</a:t>
              </a:r>
            </a:p>
          </p:txBody>
        </p:sp>
        <p:sp>
          <p:nvSpPr>
            <p:cNvPr id="24591" name="Line 9"/>
            <p:cNvSpPr>
              <a:spLocks noChangeShapeType="1"/>
            </p:cNvSpPr>
            <p:nvPr/>
          </p:nvSpPr>
          <p:spPr bwMode="auto">
            <a:xfrm flipH="1">
              <a:off x="3648" y="1440"/>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2" name="Line 10"/>
            <p:cNvSpPr>
              <a:spLocks noChangeShapeType="1"/>
            </p:cNvSpPr>
            <p:nvPr/>
          </p:nvSpPr>
          <p:spPr bwMode="auto">
            <a:xfrm flipH="1">
              <a:off x="3648" y="2688"/>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3" name="Line 11"/>
            <p:cNvSpPr>
              <a:spLocks noChangeShapeType="1"/>
            </p:cNvSpPr>
            <p:nvPr/>
          </p:nvSpPr>
          <p:spPr bwMode="auto">
            <a:xfrm flipH="1">
              <a:off x="3072" y="1440"/>
              <a:ext cx="576" cy="384"/>
            </a:xfrm>
            <a:prstGeom prst="line">
              <a:avLst/>
            </a:prstGeom>
            <a:noFill/>
            <a:ln w="19050">
              <a:solidFill>
                <a:schemeClr val="tx1"/>
              </a:solidFill>
              <a:round/>
              <a:headEnd/>
              <a:tailEnd/>
            </a:ln>
          </p:spPr>
          <p:txBody>
            <a:bodyPr lIns="0" tIns="0" rIns="0" bIns="0"/>
            <a:lstStyle/>
            <a:p>
              <a:endParaRPr lang="en-US"/>
            </a:p>
          </p:txBody>
        </p:sp>
        <p:sp>
          <p:nvSpPr>
            <p:cNvPr id="24594" name="Line 12"/>
            <p:cNvSpPr>
              <a:spLocks noChangeShapeType="1"/>
            </p:cNvSpPr>
            <p:nvPr/>
          </p:nvSpPr>
          <p:spPr bwMode="auto">
            <a:xfrm flipH="1" flipV="1">
              <a:off x="3072" y="2352"/>
              <a:ext cx="576" cy="336"/>
            </a:xfrm>
            <a:prstGeom prst="line">
              <a:avLst/>
            </a:prstGeom>
            <a:noFill/>
            <a:ln w="19050">
              <a:solidFill>
                <a:schemeClr val="tx1"/>
              </a:solidFill>
              <a:round/>
              <a:headEnd/>
              <a:tailEnd/>
            </a:ln>
          </p:spPr>
          <p:txBody>
            <a:bodyPr lIns="0" tIns="0" rIns="0" bIns="0"/>
            <a:lstStyle/>
            <a:p>
              <a:endParaRPr lang="en-US"/>
            </a:p>
          </p:txBody>
        </p:sp>
        <p:sp>
          <p:nvSpPr>
            <p:cNvPr id="24595" name="Line 13"/>
            <p:cNvSpPr>
              <a:spLocks noChangeShapeType="1"/>
            </p:cNvSpPr>
            <p:nvPr/>
          </p:nvSpPr>
          <p:spPr bwMode="auto">
            <a:xfrm flipH="1">
              <a:off x="1488" y="2112"/>
              <a:ext cx="1008" cy="0"/>
            </a:xfrm>
            <a:prstGeom prst="line">
              <a:avLst/>
            </a:prstGeom>
            <a:noFill/>
            <a:ln w="19050">
              <a:solidFill>
                <a:schemeClr val="tx1"/>
              </a:solidFill>
              <a:round/>
              <a:headEnd type="arrow" w="med" len="med"/>
              <a:tailEnd/>
            </a:ln>
          </p:spPr>
          <p:txBody>
            <a:bodyPr lIns="0" tIns="0" rIns="0" bIns="0"/>
            <a:lstStyle/>
            <a:p>
              <a:endParaRPr lang="en-US"/>
            </a:p>
          </p:txBody>
        </p:sp>
        <p:sp>
          <p:nvSpPr>
            <p:cNvPr id="24596" name="Line 14"/>
            <p:cNvSpPr>
              <a:spLocks noChangeShapeType="1"/>
            </p:cNvSpPr>
            <p:nvPr/>
          </p:nvSpPr>
          <p:spPr bwMode="auto">
            <a:xfrm flipH="1">
              <a:off x="1488" y="1296"/>
              <a:ext cx="816" cy="0"/>
            </a:xfrm>
            <a:prstGeom prst="line">
              <a:avLst/>
            </a:prstGeom>
            <a:noFill/>
            <a:ln w="19050">
              <a:solidFill>
                <a:schemeClr val="tx1"/>
              </a:solidFill>
              <a:round/>
              <a:headEnd/>
              <a:tailEnd/>
            </a:ln>
          </p:spPr>
          <p:txBody>
            <a:bodyPr lIns="0" tIns="0" rIns="0" bIns="0"/>
            <a:lstStyle/>
            <a:p>
              <a:endParaRPr lang="en-US"/>
            </a:p>
          </p:txBody>
        </p:sp>
        <p:sp>
          <p:nvSpPr>
            <p:cNvPr id="24597" name="Line 15"/>
            <p:cNvSpPr>
              <a:spLocks noChangeShapeType="1"/>
            </p:cNvSpPr>
            <p:nvPr/>
          </p:nvSpPr>
          <p:spPr bwMode="auto">
            <a:xfrm flipH="1">
              <a:off x="1488" y="2928"/>
              <a:ext cx="816" cy="0"/>
            </a:xfrm>
            <a:prstGeom prst="line">
              <a:avLst/>
            </a:prstGeom>
            <a:noFill/>
            <a:ln w="19050">
              <a:solidFill>
                <a:schemeClr val="tx1"/>
              </a:solidFill>
              <a:round/>
              <a:headEnd/>
              <a:tailEnd/>
            </a:ln>
          </p:spPr>
          <p:txBody>
            <a:bodyPr lIns="0" tIns="0" rIns="0" bIns="0"/>
            <a:lstStyle/>
            <a:p>
              <a:endParaRPr lang="en-US"/>
            </a:p>
          </p:txBody>
        </p:sp>
        <p:sp>
          <p:nvSpPr>
            <p:cNvPr id="24598" name="Line 16"/>
            <p:cNvSpPr>
              <a:spLocks noChangeShapeType="1"/>
            </p:cNvSpPr>
            <p:nvPr/>
          </p:nvSpPr>
          <p:spPr bwMode="auto">
            <a:xfrm>
              <a:off x="2304" y="1296"/>
              <a:ext cx="336" cy="528"/>
            </a:xfrm>
            <a:prstGeom prst="line">
              <a:avLst/>
            </a:prstGeom>
            <a:noFill/>
            <a:ln w="19050">
              <a:solidFill>
                <a:schemeClr val="tx1"/>
              </a:solidFill>
              <a:round/>
              <a:headEnd/>
              <a:tailEnd type="triangle" w="med" len="med"/>
            </a:ln>
          </p:spPr>
          <p:txBody>
            <a:bodyPr lIns="0" tIns="0" rIns="0" bIns="0"/>
            <a:lstStyle/>
            <a:p>
              <a:endParaRPr lang="en-US"/>
            </a:p>
          </p:txBody>
        </p:sp>
        <p:sp>
          <p:nvSpPr>
            <p:cNvPr id="24599" name="Line 17"/>
            <p:cNvSpPr>
              <a:spLocks noChangeShapeType="1"/>
            </p:cNvSpPr>
            <p:nvPr/>
          </p:nvSpPr>
          <p:spPr bwMode="auto">
            <a:xfrm flipV="1">
              <a:off x="2304" y="2352"/>
              <a:ext cx="336" cy="576"/>
            </a:xfrm>
            <a:prstGeom prst="line">
              <a:avLst/>
            </a:prstGeom>
            <a:noFill/>
            <a:ln w="19050">
              <a:solidFill>
                <a:schemeClr val="tx1"/>
              </a:solidFill>
              <a:round/>
              <a:headEnd/>
              <a:tailEnd type="arrow" w="med" len="med"/>
            </a:ln>
          </p:spPr>
          <p:txBody>
            <a:bodyPr lIns="0" tIns="0" rIns="0" bIns="0"/>
            <a:lstStyle/>
            <a:p>
              <a:endParaRPr lang="en-US"/>
            </a:p>
          </p:txBody>
        </p:sp>
      </p:grpSp>
      <p:sp>
        <p:nvSpPr>
          <p:cNvPr id="572434" name="Rectangle 18"/>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56FF94BC-168F-4C9E-971B-2C214C4755D6}" type="datetime8">
              <a:rPr lang="en-US" smtClean="0"/>
              <a:pPr/>
              <a:t>10/11/2010 8:49 AM</a:t>
            </a:fld>
            <a:endParaRPr lang="en-US" smtClean="0"/>
          </a:p>
        </p:txBody>
      </p:sp>
      <p:sp>
        <p:nvSpPr>
          <p:cNvPr id="25603" name="Slide Number Placeholder 4"/>
          <p:cNvSpPr>
            <a:spLocks noGrp="1"/>
          </p:cNvSpPr>
          <p:nvPr>
            <p:ph type="sldNum" sz="quarter" idx="11"/>
          </p:nvPr>
        </p:nvSpPr>
        <p:spPr>
          <a:noFill/>
        </p:spPr>
        <p:txBody>
          <a:bodyPr/>
          <a:lstStyle/>
          <a:p>
            <a:fld id="{DA16BDDF-DD9C-4785-97EC-B76A4C758D18}" type="slidenum">
              <a:rPr lang="ar-SA" smtClean="0"/>
              <a:pPr/>
              <a:t>11</a:t>
            </a:fld>
            <a:endParaRPr lang="en-US" smtClean="0"/>
          </a:p>
        </p:txBody>
      </p:sp>
      <p:sp>
        <p:nvSpPr>
          <p:cNvPr id="588802" name="Rectangle 2"/>
          <p:cNvSpPr>
            <a:spLocks noGrp="1" noChangeArrowheads="1"/>
          </p:cNvSpPr>
          <p:nvPr>
            <p:ph type="body" idx="1"/>
          </p:nvPr>
        </p:nvSpPr>
        <p:spPr>
          <a:xfrm>
            <a:off x="1001713" y="1219200"/>
            <a:ext cx="7685087" cy="4648200"/>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CC3300"/>
              </a:buClr>
              <a:buSzPct val="100000"/>
              <a:buFontTx/>
              <a:buAutoNum type="arabicParenR" startAt="5"/>
              <a:defRPr/>
            </a:pPr>
            <a:r>
              <a:rPr lang="en-US" sz="2200" dirty="0" smtClean="0"/>
              <a:t>The network must be a logical representation of all the activities. Where necessary, "dummy activities" are used for:</a:t>
            </a:r>
          </a:p>
          <a:p>
            <a:pPr marL="1255713" lvl="1" indent="-363538" algn="just">
              <a:buClr>
                <a:schemeClr val="accent2"/>
              </a:buClr>
              <a:buSzTx/>
              <a:buFont typeface="Wingdings" pitchFamily="2" charset="2"/>
              <a:buChar char="q"/>
              <a:defRPr/>
            </a:pPr>
            <a:r>
              <a:rPr lang="en-US" sz="2200" dirty="0" smtClean="0"/>
              <a:t>Unique numbering and</a:t>
            </a:r>
          </a:p>
          <a:p>
            <a:pPr marL="1255713" lvl="1" indent="-363538" algn="just">
              <a:buClr>
                <a:schemeClr val="accent2"/>
              </a:buClr>
              <a:buSzTx/>
              <a:buFont typeface="Wingdings" pitchFamily="2" charset="2"/>
              <a:buChar char="q"/>
              <a:defRPr/>
            </a:pPr>
            <a:r>
              <a:rPr lang="en-US" sz="2200" dirty="0" smtClean="0"/>
              <a:t>Logical sequencing.</a:t>
            </a:r>
          </a:p>
          <a:p>
            <a:pPr marL="700088" lvl="1" indent="-304800" algn="just">
              <a:buClr>
                <a:schemeClr val="accent2"/>
              </a:buClr>
              <a:buSzTx/>
              <a:buFontTx/>
              <a:buNone/>
              <a:defRPr/>
            </a:pPr>
            <a:endParaRPr lang="en-US" sz="2200" dirty="0" smtClean="0"/>
          </a:p>
          <a:p>
            <a:pPr marL="534988" lvl="1" indent="15875" algn="just">
              <a:buClr>
                <a:schemeClr val="accent2"/>
              </a:buClr>
              <a:buSzTx/>
              <a:buFontTx/>
              <a:buNone/>
              <a:defRPr/>
            </a:pPr>
            <a:r>
              <a:rPr lang="en-US" sz="2200" b="1" i="1" dirty="0" smtClean="0">
                <a:effectLst>
                  <a:outerShdw blurRad="38100" dist="38100" dir="2700000" algn="tl">
                    <a:srgbClr val="C0C0C0"/>
                  </a:outerShdw>
                </a:effectLst>
              </a:rPr>
              <a:t>Dummy activity</a:t>
            </a:r>
            <a:r>
              <a:rPr lang="en-US" sz="2200" dirty="0" smtClean="0"/>
              <a:t> is an arrow that represents merely a dependency of one activity upon another. A dummy activity carries a </a:t>
            </a:r>
            <a:r>
              <a:rPr lang="en-US" sz="2200" b="1" i="1" dirty="0" smtClean="0">
                <a:effectLst>
                  <a:outerShdw blurRad="38100" dist="38100" dir="2700000" algn="tl">
                    <a:srgbClr val="C0C0C0"/>
                  </a:outerShdw>
                </a:effectLst>
              </a:rPr>
              <a:t>zero</a:t>
            </a:r>
            <a:r>
              <a:rPr lang="en-US" sz="2200" dirty="0" smtClean="0"/>
              <a:t> time. It is also called </a:t>
            </a:r>
            <a:r>
              <a:rPr lang="en-US" sz="2200" b="1" dirty="0" smtClean="0">
                <a:effectLst>
                  <a:outerShdw blurRad="38100" dist="38100" dir="2700000" algn="tl">
                    <a:srgbClr val="C0C0C0"/>
                  </a:outerShdw>
                </a:effectLst>
              </a:rPr>
              <a:t>dependency arrow</a:t>
            </a:r>
            <a:r>
              <a:rPr lang="en-US" sz="2200" dirty="0" smtClean="0"/>
              <a:t>.</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14041B35-4684-42DD-B4DE-C0109A065071}" type="datetime8">
              <a:rPr lang="en-US" smtClean="0"/>
              <a:pPr/>
              <a:t>10/11/2010 8:49 AM</a:t>
            </a:fld>
            <a:endParaRPr lang="en-US" smtClean="0"/>
          </a:p>
        </p:txBody>
      </p:sp>
      <p:sp>
        <p:nvSpPr>
          <p:cNvPr id="26627" name="Slide Number Placeholder 4"/>
          <p:cNvSpPr>
            <a:spLocks noGrp="1"/>
          </p:cNvSpPr>
          <p:nvPr>
            <p:ph type="sldNum" sz="quarter" idx="11"/>
          </p:nvPr>
        </p:nvSpPr>
        <p:spPr>
          <a:noFill/>
        </p:spPr>
        <p:txBody>
          <a:bodyPr/>
          <a:lstStyle/>
          <a:p>
            <a:fld id="{43F7DF87-2451-4500-A44F-4FCB5065036C}" type="slidenum">
              <a:rPr lang="ar-SA" smtClean="0"/>
              <a:pPr/>
              <a:t>12</a:t>
            </a:fld>
            <a:endParaRPr lang="en-US" smtClean="0"/>
          </a:p>
        </p:txBody>
      </p:sp>
      <p:sp>
        <p:nvSpPr>
          <p:cNvPr id="26628" name="Text Box 5"/>
          <p:cNvSpPr txBox="1">
            <a:spLocks noChangeArrowheads="1"/>
          </p:cNvSpPr>
          <p:nvPr/>
        </p:nvSpPr>
        <p:spPr bwMode="auto">
          <a:xfrm>
            <a:off x="762000" y="1066800"/>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The following network shows </a:t>
            </a:r>
            <a:r>
              <a:rPr lang="en-US" sz="2000" b="1">
                <a:solidFill>
                  <a:srgbClr val="FF0000"/>
                </a:solidFill>
              </a:rPr>
              <a:t>incorrect  activity numbering</a:t>
            </a:r>
            <a:r>
              <a:rPr lang="en-US" sz="2000" b="1">
                <a:solidFill>
                  <a:schemeClr val="accent2"/>
                </a:solidFill>
              </a:rPr>
              <a:t>.</a:t>
            </a:r>
          </a:p>
        </p:txBody>
      </p:sp>
      <p:grpSp>
        <p:nvGrpSpPr>
          <p:cNvPr id="26629" name="Group 28"/>
          <p:cNvGrpSpPr>
            <a:grpSpLocks/>
          </p:cNvGrpSpPr>
          <p:nvPr/>
        </p:nvGrpSpPr>
        <p:grpSpPr bwMode="auto">
          <a:xfrm>
            <a:off x="990600" y="1752600"/>
            <a:ext cx="7620000" cy="3733800"/>
            <a:chOff x="838200" y="1676400"/>
            <a:chExt cx="7620000" cy="3733800"/>
          </a:xfrm>
        </p:grpSpPr>
        <p:sp>
          <p:nvSpPr>
            <p:cNvPr id="26633" name="Oval 2"/>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6634" name="Oval 3"/>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6635" name="Oval 4"/>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6636"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6637"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6638" name="Line 8"/>
            <p:cNvSpPr>
              <a:spLocks noChangeShapeType="1"/>
            </p:cNvSpPr>
            <p:nvPr/>
          </p:nvSpPr>
          <p:spPr bwMode="auto">
            <a:xfrm flipH="1">
              <a:off x="1905000" y="3505200"/>
              <a:ext cx="1143000" cy="0"/>
            </a:xfrm>
            <a:prstGeom prst="line">
              <a:avLst/>
            </a:prstGeom>
            <a:noFill/>
            <a:ln w="19050">
              <a:solidFill>
                <a:schemeClr val="tx1"/>
              </a:solidFill>
              <a:round/>
              <a:headEnd type="arrow" w="med" len="med"/>
              <a:tailEnd/>
            </a:ln>
          </p:spPr>
          <p:txBody>
            <a:bodyPr lIns="0" tIns="0" rIns="0" bIns="0"/>
            <a:lstStyle/>
            <a:p>
              <a:endParaRPr lang="en-US"/>
            </a:p>
          </p:txBody>
        </p:sp>
        <p:sp>
          <p:nvSpPr>
            <p:cNvPr id="26639"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6640"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6641"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6642" name="Line 12"/>
            <p:cNvSpPr>
              <a:spLocks noChangeShapeType="1"/>
            </p:cNvSpPr>
            <p:nvPr/>
          </p:nvSpPr>
          <p:spPr bwMode="auto">
            <a:xfrm flipH="1">
              <a:off x="6324600" y="3505200"/>
              <a:ext cx="1066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3" name="Line 13"/>
            <p:cNvSpPr>
              <a:spLocks noChangeShapeType="1"/>
            </p:cNvSpPr>
            <p:nvPr/>
          </p:nvSpPr>
          <p:spPr bwMode="auto">
            <a:xfrm flipH="1">
              <a:off x="6705600" y="22098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4" name="Line 14"/>
            <p:cNvSpPr>
              <a:spLocks noChangeShapeType="1"/>
            </p:cNvSpPr>
            <p:nvPr/>
          </p:nvSpPr>
          <p:spPr bwMode="auto">
            <a:xfrm flipH="1">
              <a:off x="6705600" y="48006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5"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6646"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6647"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arrow" w="med" len="med"/>
            </a:ln>
          </p:spPr>
          <p:txBody>
            <a:bodyPr lIns="0" tIns="0" rIns="0" bIns="0"/>
            <a:lstStyle/>
            <a:p>
              <a:endParaRPr lang="en-US"/>
            </a:p>
          </p:txBody>
        </p:sp>
        <p:sp>
          <p:nvSpPr>
            <p:cNvPr id="26648" name="Line 18"/>
            <p:cNvSpPr>
              <a:spLocks noChangeShapeType="1"/>
            </p:cNvSpPr>
            <p:nvPr/>
          </p:nvSpPr>
          <p:spPr bwMode="auto">
            <a:xfrm flipV="1">
              <a:off x="3886200" y="2514600"/>
              <a:ext cx="381000" cy="533400"/>
            </a:xfrm>
            <a:prstGeom prst="line">
              <a:avLst/>
            </a:prstGeom>
            <a:noFill/>
            <a:ln w="19050">
              <a:solidFill>
                <a:schemeClr val="tx1"/>
              </a:solidFill>
              <a:round/>
              <a:headEnd/>
              <a:tailEnd/>
            </a:ln>
          </p:spPr>
          <p:txBody>
            <a:bodyPr lIns="0" tIns="0" rIns="0" bIns="0"/>
            <a:lstStyle/>
            <a:p>
              <a:endParaRPr lang="en-US"/>
            </a:p>
          </p:txBody>
        </p:sp>
        <p:sp>
          <p:nvSpPr>
            <p:cNvPr id="26649" name="Line 19"/>
            <p:cNvSpPr>
              <a:spLocks noChangeShapeType="1"/>
            </p:cNvSpPr>
            <p:nvPr/>
          </p:nvSpPr>
          <p:spPr bwMode="auto">
            <a:xfrm>
              <a:off x="4267200" y="2514600"/>
              <a:ext cx="762000" cy="0"/>
            </a:xfrm>
            <a:prstGeom prst="line">
              <a:avLst/>
            </a:prstGeom>
            <a:noFill/>
            <a:ln w="19050">
              <a:solidFill>
                <a:schemeClr val="tx1"/>
              </a:solidFill>
              <a:round/>
              <a:headEnd/>
              <a:tailEnd/>
            </a:ln>
          </p:spPr>
          <p:txBody>
            <a:bodyPr lIns="0" tIns="0" rIns="0" bIns="0"/>
            <a:lstStyle/>
            <a:p>
              <a:endParaRPr lang="en-US"/>
            </a:p>
          </p:txBody>
        </p:sp>
        <p:sp>
          <p:nvSpPr>
            <p:cNvPr id="26650" name="Line 20"/>
            <p:cNvSpPr>
              <a:spLocks noChangeShapeType="1"/>
            </p:cNvSpPr>
            <p:nvPr/>
          </p:nvSpPr>
          <p:spPr bwMode="auto">
            <a:xfrm>
              <a:off x="5029200" y="2514600"/>
              <a:ext cx="381000" cy="609600"/>
            </a:xfrm>
            <a:prstGeom prst="line">
              <a:avLst/>
            </a:prstGeom>
            <a:noFill/>
            <a:ln w="19050">
              <a:solidFill>
                <a:schemeClr val="tx1"/>
              </a:solidFill>
              <a:round/>
              <a:headEnd/>
              <a:tailEnd type="arrow" w="med" len="med"/>
            </a:ln>
          </p:spPr>
          <p:txBody>
            <a:bodyPr lIns="0" tIns="0" rIns="0" bIns="0"/>
            <a:lstStyle/>
            <a:p>
              <a:endParaRPr lang="en-US"/>
            </a:p>
          </p:txBody>
        </p:sp>
        <p:sp>
          <p:nvSpPr>
            <p:cNvPr id="26651"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6652"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6653" name="Line 23"/>
            <p:cNvSpPr>
              <a:spLocks noChangeShapeType="1"/>
            </p:cNvSpPr>
            <p:nvPr/>
          </p:nvSpPr>
          <p:spPr bwMode="auto">
            <a:xfrm flipV="1">
              <a:off x="5029200" y="3886200"/>
              <a:ext cx="381000" cy="533400"/>
            </a:xfrm>
            <a:prstGeom prst="line">
              <a:avLst/>
            </a:prstGeom>
            <a:noFill/>
            <a:ln w="19050">
              <a:solidFill>
                <a:schemeClr val="tx1"/>
              </a:solidFill>
              <a:round/>
              <a:headEnd/>
              <a:tailEnd type="arrow" w="med" len="med"/>
            </a:ln>
          </p:spPr>
          <p:txBody>
            <a:bodyPr lIns="0" tIns="0" rIns="0" bIns="0"/>
            <a:lstStyle/>
            <a:p>
              <a:endParaRPr lang="en-US"/>
            </a:p>
          </p:txBody>
        </p:sp>
        <p:sp>
          <p:nvSpPr>
            <p:cNvPr id="26654" name="Text Box 24"/>
            <p:cNvSpPr txBox="1">
              <a:spLocks noChangeArrowheads="1"/>
            </p:cNvSpPr>
            <p:nvPr/>
          </p:nvSpPr>
          <p:spPr bwMode="auto">
            <a:xfrm>
              <a:off x="4343400" y="2087563"/>
              <a:ext cx="5334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6655"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grpSp>
      <p:sp>
        <p:nvSpPr>
          <p:cNvPr id="574490" name="Rectangle 26"/>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C9CDDCAA-A00F-472E-B381-5A2EBEA55598}" type="datetime8">
              <a:rPr lang="en-US" smtClean="0"/>
              <a:pPr/>
              <a:t>10/11/2010 8:49 AM</a:t>
            </a:fld>
            <a:endParaRPr lang="en-US" smtClean="0"/>
          </a:p>
        </p:txBody>
      </p:sp>
      <p:sp>
        <p:nvSpPr>
          <p:cNvPr id="27651" name="Slide Number Placeholder 4"/>
          <p:cNvSpPr>
            <a:spLocks noGrp="1"/>
          </p:cNvSpPr>
          <p:nvPr>
            <p:ph type="sldNum" sz="quarter" idx="11"/>
          </p:nvPr>
        </p:nvSpPr>
        <p:spPr>
          <a:noFill/>
        </p:spPr>
        <p:txBody>
          <a:bodyPr/>
          <a:lstStyle/>
          <a:p>
            <a:fld id="{1F3D39FC-2803-497B-AC19-876B3B736015}" type="slidenum">
              <a:rPr lang="ar-SA" smtClean="0"/>
              <a:pPr/>
              <a:t>13</a:t>
            </a:fld>
            <a:endParaRPr lang="en-US" smtClean="0"/>
          </a:p>
        </p:txBody>
      </p:sp>
      <p:sp>
        <p:nvSpPr>
          <p:cNvPr id="27652" name="Text Box 2"/>
          <p:cNvSpPr txBox="1">
            <a:spLocks noChangeArrowheads="1"/>
          </p:cNvSpPr>
          <p:nvPr/>
        </p:nvSpPr>
        <p:spPr bwMode="auto">
          <a:xfrm>
            <a:off x="914400" y="1143000"/>
            <a:ext cx="52578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For unique numbering, use dummies.</a:t>
            </a:r>
          </a:p>
        </p:txBody>
      </p:sp>
      <p:grpSp>
        <p:nvGrpSpPr>
          <p:cNvPr id="27653" name="Group 29"/>
          <p:cNvGrpSpPr>
            <a:grpSpLocks/>
          </p:cNvGrpSpPr>
          <p:nvPr/>
        </p:nvGrpSpPr>
        <p:grpSpPr bwMode="auto">
          <a:xfrm>
            <a:off x="990600" y="1752600"/>
            <a:ext cx="7620000" cy="3733800"/>
            <a:chOff x="838200" y="1676400"/>
            <a:chExt cx="7620000" cy="3733800"/>
          </a:xfrm>
        </p:grpSpPr>
        <p:sp>
          <p:nvSpPr>
            <p:cNvPr id="27657" name="Oval 3"/>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7658" name="Oval 4"/>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7659" name="Oval 5"/>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7660"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7661"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7662" name="Line 8"/>
            <p:cNvSpPr>
              <a:spLocks noChangeShapeType="1"/>
            </p:cNvSpPr>
            <p:nvPr/>
          </p:nvSpPr>
          <p:spPr bwMode="auto">
            <a:xfrm flipH="1">
              <a:off x="1905000" y="3505200"/>
              <a:ext cx="11430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3"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7664"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7665"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7666" name="Line 12"/>
            <p:cNvSpPr>
              <a:spLocks noChangeShapeType="1"/>
            </p:cNvSpPr>
            <p:nvPr/>
          </p:nvSpPr>
          <p:spPr bwMode="auto">
            <a:xfrm flipH="1">
              <a:off x="6324600" y="3505200"/>
              <a:ext cx="1066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7" name="Line 13"/>
            <p:cNvSpPr>
              <a:spLocks noChangeShapeType="1"/>
            </p:cNvSpPr>
            <p:nvPr/>
          </p:nvSpPr>
          <p:spPr bwMode="auto">
            <a:xfrm flipH="1">
              <a:off x="6705600" y="22098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8" name="Line 14"/>
            <p:cNvSpPr>
              <a:spLocks noChangeShapeType="1"/>
            </p:cNvSpPr>
            <p:nvPr/>
          </p:nvSpPr>
          <p:spPr bwMode="auto">
            <a:xfrm flipH="1">
              <a:off x="6705600" y="48006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9"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7670"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7671"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stealth" w="med" len="med"/>
            </a:ln>
          </p:spPr>
          <p:txBody>
            <a:bodyPr lIns="0" tIns="0" rIns="0" bIns="0"/>
            <a:lstStyle/>
            <a:p>
              <a:endParaRPr lang="en-US"/>
            </a:p>
          </p:txBody>
        </p:sp>
        <p:sp>
          <p:nvSpPr>
            <p:cNvPr id="25622" name="Line 18"/>
            <p:cNvSpPr>
              <a:spLocks noChangeShapeType="1"/>
            </p:cNvSpPr>
            <p:nvPr/>
          </p:nvSpPr>
          <p:spPr bwMode="auto">
            <a:xfrm flipV="1">
              <a:off x="3733800" y="2590800"/>
              <a:ext cx="152400" cy="381000"/>
            </a:xfrm>
            <a:prstGeom prst="line">
              <a:avLst/>
            </a:prstGeom>
            <a:ln w="19050">
              <a:prstDash val="dash"/>
              <a:headEnd/>
              <a:tailEnd type="arrow" w="med" len="med"/>
            </a:ln>
          </p:spPr>
          <p:style>
            <a:lnRef idx="3">
              <a:schemeClr val="accent4"/>
            </a:lnRef>
            <a:fillRef idx="0">
              <a:schemeClr val="accent4"/>
            </a:fillRef>
            <a:effectRef idx="2">
              <a:schemeClr val="accent4"/>
            </a:effectRef>
            <a:fontRef idx="minor">
              <a:schemeClr val="tx1"/>
            </a:fontRef>
          </p:style>
          <p:txBody>
            <a:bodyPr lIns="0" tIns="0" rIns="0" bIns="0"/>
            <a:lstStyle/>
            <a:p>
              <a:pPr>
                <a:defRPr/>
              </a:pPr>
              <a:endParaRPr lang="en-US" dirty="0"/>
            </a:p>
          </p:txBody>
        </p:sp>
        <p:sp>
          <p:nvSpPr>
            <p:cNvPr id="27673" name="Line 20"/>
            <p:cNvSpPr>
              <a:spLocks noChangeShapeType="1"/>
            </p:cNvSpPr>
            <p:nvPr/>
          </p:nvSpPr>
          <p:spPr bwMode="auto">
            <a:xfrm>
              <a:off x="4572000" y="2438400"/>
              <a:ext cx="838200" cy="685800"/>
            </a:xfrm>
            <a:prstGeom prst="line">
              <a:avLst/>
            </a:prstGeom>
            <a:noFill/>
            <a:ln w="19050">
              <a:solidFill>
                <a:schemeClr val="tx1"/>
              </a:solidFill>
              <a:round/>
              <a:headEnd/>
              <a:tailEnd type="stealth" w="med" len="med"/>
            </a:ln>
          </p:spPr>
          <p:txBody>
            <a:bodyPr lIns="0" tIns="0" rIns="0" bIns="0"/>
            <a:lstStyle/>
            <a:p>
              <a:endParaRPr lang="en-US"/>
            </a:p>
          </p:txBody>
        </p:sp>
        <p:sp>
          <p:nvSpPr>
            <p:cNvPr id="27674"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7675"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7676" name="Line 23"/>
            <p:cNvSpPr>
              <a:spLocks noChangeShapeType="1"/>
            </p:cNvSpPr>
            <p:nvPr/>
          </p:nvSpPr>
          <p:spPr bwMode="auto">
            <a:xfrm flipV="1">
              <a:off x="5029200" y="3810000"/>
              <a:ext cx="434975" cy="609600"/>
            </a:xfrm>
            <a:prstGeom prst="line">
              <a:avLst/>
            </a:prstGeom>
            <a:noFill/>
            <a:ln w="19050">
              <a:solidFill>
                <a:schemeClr val="tx1"/>
              </a:solidFill>
              <a:round/>
              <a:headEnd/>
              <a:tailEnd type="stealth" w="med" len="med"/>
            </a:ln>
          </p:spPr>
          <p:txBody>
            <a:bodyPr lIns="0" tIns="0" rIns="0" bIns="0"/>
            <a:lstStyle/>
            <a:p>
              <a:endParaRPr lang="en-US"/>
            </a:p>
          </p:txBody>
        </p:sp>
        <p:sp>
          <p:nvSpPr>
            <p:cNvPr id="27677" name="Text Box 24"/>
            <p:cNvSpPr txBox="1">
              <a:spLocks noChangeArrowheads="1"/>
            </p:cNvSpPr>
            <p:nvPr/>
          </p:nvSpPr>
          <p:spPr bwMode="auto">
            <a:xfrm>
              <a:off x="4876800" y="2316162"/>
              <a:ext cx="609600" cy="274638"/>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7678"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sp>
          <p:nvSpPr>
            <p:cNvPr id="27679" name="Oval 26"/>
            <p:cNvSpPr>
              <a:spLocks noChangeArrowheads="1"/>
            </p:cNvSpPr>
            <p:nvPr/>
          </p:nvSpPr>
          <p:spPr bwMode="auto">
            <a:xfrm>
              <a:off x="358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75</a:t>
              </a:r>
            </a:p>
          </p:txBody>
        </p:sp>
      </p:grpSp>
      <p:sp>
        <p:nvSpPr>
          <p:cNvPr id="575515" name="Rectangle 27"/>
          <p:cNvSpPr>
            <a:spLocks noChangeArrowheads="1"/>
          </p:cNvSpPr>
          <p:nvPr/>
        </p:nvSpPr>
        <p:spPr bwMode="auto">
          <a:xfrm>
            <a:off x="685800" y="381000"/>
            <a:ext cx="3581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15C903D2-03EA-4F95-8B30-6C55D8FA2309}" type="datetime8">
              <a:rPr lang="en-US" smtClean="0"/>
              <a:pPr/>
              <a:t>10/11/2010 8:49 AM</a:t>
            </a:fld>
            <a:endParaRPr lang="en-US" smtClean="0"/>
          </a:p>
        </p:txBody>
      </p:sp>
      <p:sp>
        <p:nvSpPr>
          <p:cNvPr id="28675" name="Slide Number Placeholder 4"/>
          <p:cNvSpPr>
            <a:spLocks noGrp="1"/>
          </p:cNvSpPr>
          <p:nvPr>
            <p:ph type="sldNum" sz="quarter" idx="11"/>
          </p:nvPr>
        </p:nvSpPr>
        <p:spPr>
          <a:noFill/>
        </p:spPr>
        <p:txBody>
          <a:bodyPr/>
          <a:lstStyle/>
          <a:p>
            <a:fld id="{C1F6BEEF-2887-44A3-AC4D-CE4D3DFF9CC3}" type="slidenum">
              <a:rPr lang="ar-SA" smtClean="0"/>
              <a:pPr/>
              <a:t>14</a:t>
            </a:fld>
            <a:endParaRPr lang="en-US" smtClean="0"/>
          </a:p>
        </p:txBody>
      </p:sp>
      <p:grpSp>
        <p:nvGrpSpPr>
          <p:cNvPr id="2" name="Group 2"/>
          <p:cNvGrpSpPr>
            <a:grpSpLocks/>
          </p:cNvGrpSpPr>
          <p:nvPr/>
        </p:nvGrpSpPr>
        <p:grpSpPr bwMode="auto">
          <a:xfrm>
            <a:off x="1219200" y="1966913"/>
            <a:ext cx="7162800" cy="3138487"/>
            <a:chOff x="2520" y="7464"/>
            <a:chExt cx="7380" cy="2160"/>
          </a:xfrm>
          <a:solidFill>
            <a:schemeClr val="bg1"/>
          </a:solidFill>
        </p:grpSpPr>
        <p:grpSp>
          <p:nvGrpSpPr>
            <p:cNvPr id="3" name="Group 3"/>
            <p:cNvGrpSpPr>
              <a:grpSpLocks/>
            </p:cNvGrpSpPr>
            <p:nvPr/>
          </p:nvGrpSpPr>
          <p:grpSpPr bwMode="auto">
            <a:xfrm>
              <a:off x="2520" y="7464"/>
              <a:ext cx="7360" cy="540"/>
              <a:chOff x="2520" y="7740"/>
              <a:chExt cx="7360" cy="540"/>
            </a:xfrm>
            <a:grpFill/>
          </p:grpSpPr>
          <p:sp>
            <p:nvSpPr>
              <p:cNvPr id="26646" name="Oval 4"/>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70</a:t>
                </a:r>
              </a:p>
            </p:txBody>
          </p:sp>
          <p:sp>
            <p:nvSpPr>
              <p:cNvPr id="26647" name="Oval 5"/>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50</a:t>
                </a:r>
              </a:p>
            </p:txBody>
          </p:sp>
          <p:sp>
            <p:nvSpPr>
              <p:cNvPr id="26648" name="Oval 6"/>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30</a:t>
                </a:r>
              </a:p>
            </p:txBody>
          </p:sp>
          <p:sp>
            <p:nvSpPr>
              <p:cNvPr id="26649" name="Oval 7"/>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a:t>
                </a:r>
              </a:p>
            </p:txBody>
          </p:sp>
          <p:sp>
            <p:nvSpPr>
              <p:cNvPr id="26650" name="Oval 8"/>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90</a:t>
                </a:r>
              </a:p>
            </p:txBody>
          </p:sp>
          <p:sp>
            <p:nvSpPr>
              <p:cNvPr id="26651" name="Oval 9"/>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110</a:t>
                </a:r>
              </a:p>
            </p:txBody>
          </p:sp>
          <p:sp>
            <p:nvSpPr>
              <p:cNvPr id="26652" name="Line 10"/>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3" name="Line 11"/>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4" name="Line 12"/>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5" name="Line 13"/>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6" name="Line 14"/>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grpSp>
          <p:nvGrpSpPr>
            <p:cNvPr id="4" name="Group 15"/>
            <p:cNvGrpSpPr>
              <a:grpSpLocks/>
            </p:cNvGrpSpPr>
            <p:nvPr/>
          </p:nvGrpSpPr>
          <p:grpSpPr bwMode="auto">
            <a:xfrm>
              <a:off x="2540" y="9084"/>
              <a:ext cx="7360" cy="540"/>
              <a:chOff x="2520" y="7740"/>
              <a:chExt cx="7360" cy="540"/>
            </a:xfrm>
            <a:grpFill/>
          </p:grpSpPr>
          <p:sp>
            <p:nvSpPr>
              <p:cNvPr id="26635" name="Oval 16"/>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80</a:t>
                </a:r>
              </a:p>
            </p:txBody>
          </p:sp>
          <p:sp>
            <p:nvSpPr>
              <p:cNvPr id="26636" name="Oval 17"/>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60</a:t>
                </a:r>
              </a:p>
            </p:txBody>
          </p:sp>
          <p:sp>
            <p:nvSpPr>
              <p:cNvPr id="26637" name="Oval 18"/>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40</a:t>
                </a:r>
              </a:p>
            </p:txBody>
          </p:sp>
          <p:sp>
            <p:nvSpPr>
              <p:cNvPr id="26638" name="Oval 19"/>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20</a:t>
                </a:r>
              </a:p>
            </p:txBody>
          </p:sp>
          <p:sp>
            <p:nvSpPr>
              <p:cNvPr id="26639" name="Oval 20"/>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100</a:t>
                </a:r>
              </a:p>
            </p:txBody>
          </p:sp>
          <p:sp>
            <p:nvSpPr>
              <p:cNvPr id="26640" name="Oval 21"/>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120</a:t>
                </a:r>
              </a:p>
            </p:txBody>
          </p:sp>
          <p:sp>
            <p:nvSpPr>
              <p:cNvPr id="26641" name="Line 22"/>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2" name="Line 23"/>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3" name="Line 24"/>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4" name="Line 25"/>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5" name="Line 26"/>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sp>
          <p:nvSpPr>
            <p:cNvPr id="26633" name="Line 27"/>
            <p:cNvSpPr>
              <a:spLocks noChangeShapeType="1"/>
            </p:cNvSpPr>
            <p:nvPr/>
          </p:nvSpPr>
          <p:spPr bwMode="auto">
            <a:xfrm flipV="1">
              <a:off x="4404" y="7946"/>
              <a:ext cx="864" cy="1154"/>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sp>
          <p:nvSpPr>
            <p:cNvPr id="26634" name="Line 28"/>
            <p:cNvSpPr>
              <a:spLocks noChangeShapeType="1"/>
            </p:cNvSpPr>
            <p:nvPr/>
          </p:nvSpPr>
          <p:spPr bwMode="auto">
            <a:xfrm>
              <a:off x="7152" y="7946"/>
              <a:ext cx="785" cy="1206"/>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grpSp>
      <p:sp>
        <p:nvSpPr>
          <p:cNvPr id="576541" name="Rectangle 29"/>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
        <p:nvSpPr>
          <p:cNvPr id="28680" name="Text Box 30"/>
          <p:cNvSpPr txBox="1">
            <a:spLocks noChangeArrowheads="1"/>
          </p:cNvSpPr>
          <p:nvPr/>
        </p:nvSpPr>
        <p:spPr bwMode="auto">
          <a:xfrm>
            <a:off x="914400" y="1209675"/>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chemeClr val="accent2"/>
                </a:solidFill>
              </a:rPr>
              <a:t>For representing logical relationships, you may need dummies.</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A5EADBF9-C9B8-4CBA-BBCF-96A6513F8DAD}" type="datetime8">
              <a:rPr lang="en-US" smtClean="0"/>
              <a:pPr/>
              <a:t>10/11/2010 8:49 AM</a:t>
            </a:fld>
            <a:endParaRPr lang="en-US" smtClean="0"/>
          </a:p>
        </p:txBody>
      </p:sp>
      <p:sp>
        <p:nvSpPr>
          <p:cNvPr id="29699" name="Slide Number Placeholder 4"/>
          <p:cNvSpPr>
            <a:spLocks noGrp="1"/>
          </p:cNvSpPr>
          <p:nvPr>
            <p:ph type="sldNum" sz="quarter" idx="11"/>
          </p:nvPr>
        </p:nvSpPr>
        <p:spPr>
          <a:noFill/>
        </p:spPr>
        <p:txBody>
          <a:bodyPr/>
          <a:lstStyle/>
          <a:p>
            <a:fld id="{D790BF41-2BD3-4F3C-B143-BEA19982C374}" type="slidenum">
              <a:rPr lang="ar-SA" smtClean="0"/>
              <a:pPr/>
              <a:t>15</a:t>
            </a:fld>
            <a:endParaRPr lang="en-US" smtClean="0"/>
          </a:p>
        </p:txBody>
      </p:sp>
      <p:sp>
        <p:nvSpPr>
          <p:cNvPr id="592898" name="Rectangle 2"/>
          <p:cNvSpPr>
            <a:spLocks noGrp="1" noChangeArrowheads="1"/>
          </p:cNvSpPr>
          <p:nvPr>
            <p:ph type="body" idx="1"/>
          </p:nvPr>
        </p:nvSpPr>
        <p:spPr>
          <a:xfrm>
            <a:off x="914400" y="1169988"/>
            <a:ext cx="7696200" cy="1116012"/>
          </a:xfrm>
          <a:solidFill>
            <a:schemeClr val="bg1"/>
          </a:solidFill>
          <a:ln>
            <a:solidFill>
              <a:schemeClr val="tx2"/>
            </a:solidFill>
          </a:ln>
          <a:effectLst>
            <a:outerShdw dist="107763" dir="18900000" algn="ctr" rotWithShape="0">
              <a:schemeClr val="bg2">
                <a:alpha val="50000"/>
              </a:schemeClr>
            </a:outerShdw>
          </a:effectLst>
        </p:spPr>
        <p:txBody>
          <a:bodyPr/>
          <a:lstStyle/>
          <a:p>
            <a:pPr marL="0" indent="0" algn="just">
              <a:buClr>
                <a:srgbClr val="CC3300"/>
              </a:buClr>
              <a:buFontTx/>
              <a:buNone/>
              <a:defRPr/>
            </a:pPr>
            <a:r>
              <a:rPr lang="en-US" sz="2000" dirty="0" smtClean="0"/>
              <a:t>There must be no "</a:t>
            </a:r>
            <a:r>
              <a:rPr lang="en-US" sz="2000" b="1" dirty="0" smtClean="0">
                <a:effectLst>
                  <a:outerShdw blurRad="38100" dist="38100" dir="2700000" algn="tl">
                    <a:srgbClr val="000000">
                      <a:alpha val="43137"/>
                    </a:srgbClr>
                  </a:outerShdw>
                </a:effectLst>
              </a:rPr>
              <a:t>looping</a:t>
            </a:r>
            <a:r>
              <a:rPr lang="en-US" sz="2000" dirty="0" smtClean="0"/>
              <a:t>" in the network. The loop is an indication of </a:t>
            </a:r>
            <a:r>
              <a:rPr lang="en-US" sz="2000" b="1" dirty="0" smtClean="0">
                <a:effectLst>
                  <a:outerShdw blurRad="38100" dist="38100" dir="2700000" algn="tl">
                    <a:srgbClr val="000000">
                      <a:alpha val="43137"/>
                    </a:srgbClr>
                  </a:outerShdw>
                </a:effectLst>
              </a:rPr>
              <a:t>faulty logic</a:t>
            </a:r>
            <a:r>
              <a:rPr lang="en-US" sz="2000" dirty="0" smtClean="0"/>
              <a:t>. The definition of one or more of the dependency relationships is not valid.</a:t>
            </a:r>
          </a:p>
        </p:txBody>
      </p:sp>
      <p:sp>
        <p:nvSpPr>
          <p:cNvPr id="592899"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29704" name="Group 4"/>
          <p:cNvGrpSpPr>
            <a:grpSpLocks/>
          </p:cNvGrpSpPr>
          <p:nvPr/>
        </p:nvGrpSpPr>
        <p:grpSpPr bwMode="auto">
          <a:xfrm>
            <a:off x="1143000" y="2590800"/>
            <a:ext cx="7239000" cy="3041650"/>
            <a:chOff x="3747" y="11160"/>
            <a:chExt cx="4713" cy="1980"/>
          </a:xfrm>
        </p:grpSpPr>
        <p:grpSp>
          <p:nvGrpSpPr>
            <p:cNvPr id="29705" name="Group 5"/>
            <p:cNvGrpSpPr>
              <a:grpSpLocks/>
            </p:cNvGrpSpPr>
            <p:nvPr/>
          </p:nvGrpSpPr>
          <p:grpSpPr bwMode="auto">
            <a:xfrm>
              <a:off x="3747" y="11160"/>
              <a:ext cx="4713" cy="1980"/>
              <a:chOff x="3747" y="11160"/>
              <a:chExt cx="4713" cy="1980"/>
            </a:xfrm>
          </p:grpSpPr>
          <p:grpSp>
            <p:nvGrpSpPr>
              <p:cNvPr id="29708" name="Group 6"/>
              <p:cNvGrpSpPr>
                <a:grpSpLocks/>
              </p:cNvGrpSpPr>
              <p:nvPr/>
            </p:nvGrpSpPr>
            <p:grpSpPr bwMode="auto">
              <a:xfrm>
                <a:off x="3747" y="11160"/>
                <a:ext cx="4713" cy="540"/>
                <a:chOff x="2520" y="10980"/>
                <a:chExt cx="4713" cy="540"/>
              </a:xfrm>
            </p:grpSpPr>
            <p:sp>
              <p:nvSpPr>
                <p:cNvPr id="29710" name="Oval 7"/>
                <p:cNvSpPr>
                  <a:spLocks noChangeArrowheads="1"/>
                </p:cNvSpPr>
                <p:nvPr/>
              </p:nvSpPr>
              <p:spPr bwMode="auto">
                <a:xfrm>
                  <a:off x="6459"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130</a:t>
                  </a:r>
                </a:p>
              </p:txBody>
            </p:sp>
            <p:sp>
              <p:nvSpPr>
                <p:cNvPr id="29711" name="Oval 8"/>
                <p:cNvSpPr>
                  <a:spLocks noChangeArrowheads="1"/>
                </p:cNvSpPr>
                <p:nvPr/>
              </p:nvSpPr>
              <p:spPr bwMode="auto">
                <a:xfrm>
                  <a:off x="5117"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120</a:t>
                  </a:r>
                </a:p>
              </p:txBody>
            </p:sp>
            <p:sp>
              <p:nvSpPr>
                <p:cNvPr id="29712" name="Oval 9"/>
                <p:cNvSpPr>
                  <a:spLocks noChangeArrowheads="1"/>
                </p:cNvSpPr>
                <p:nvPr/>
              </p:nvSpPr>
              <p:spPr bwMode="auto">
                <a:xfrm>
                  <a:off x="381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100</a:t>
                  </a:r>
                </a:p>
              </p:txBody>
            </p:sp>
            <p:sp>
              <p:nvSpPr>
                <p:cNvPr id="29713" name="Oval 10"/>
                <p:cNvSpPr>
                  <a:spLocks noChangeArrowheads="1"/>
                </p:cNvSpPr>
                <p:nvPr/>
              </p:nvSpPr>
              <p:spPr bwMode="auto">
                <a:xfrm>
                  <a:off x="252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29714" name="Line 11"/>
                <p:cNvSpPr>
                  <a:spLocks noChangeShapeType="1"/>
                </p:cNvSpPr>
                <p:nvPr/>
              </p:nvSpPr>
              <p:spPr bwMode="auto">
                <a:xfrm>
                  <a:off x="3290" y="11259"/>
                  <a:ext cx="516" cy="0"/>
                </a:xfrm>
                <a:prstGeom prst="line">
                  <a:avLst/>
                </a:prstGeom>
                <a:noFill/>
                <a:ln w="19050">
                  <a:solidFill>
                    <a:srgbClr val="000000"/>
                  </a:solidFill>
                  <a:round/>
                  <a:headEnd/>
                  <a:tailEnd type="triangle" w="med" len="med"/>
                </a:ln>
              </p:spPr>
              <p:txBody>
                <a:bodyPr/>
                <a:lstStyle/>
                <a:p>
                  <a:endParaRPr lang="en-US"/>
                </a:p>
              </p:txBody>
            </p:sp>
            <p:sp>
              <p:nvSpPr>
                <p:cNvPr id="29715" name="Line 12"/>
                <p:cNvSpPr>
                  <a:spLocks noChangeShapeType="1"/>
                </p:cNvSpPr>
                <p:nvPr/>
              </p:nvSpPr>
              <p:spPr bwMode="auto">
                <a:xfrm>
                  <a:off x="4604" y="11259"/>
                  <a:ext cx="516" cy="0"/>
                </a:xfrm>
                <a:prstGeom prst="line">
                  <a:avLst/>
                </a:prstGeom>
                <a:noFill/>
                <a:ln w="19050">
                  <a:solidFill>
                    <a:srgbClr val="FF0000"/>
                  </a:solidFill>
                  <a:round/>
                  <a:headEnd/>
                  <a:tailEnd type="triangle" w="med" len="med"/>
                </a:ln>
              </p:spPr>
              <p:txBody>
                <a:bodyPr/>
                <a:lstStyle/>
                <a:p>
                  <a:endParaRPr lang="en-US"/>
                </a:p>
              </p:txBody>
            </p:sp>
            <p:sp>
              <p:nvSpPr>
                <p:cNvPr id="29716" name="Line 13"/>
                <p:cNvSpPr>
                  <a:spLocks noChangeShapeType="1"/>
                </p:cNvSpPr>
                <p:nvPr/>
              </p:nvSpPr>
              <p:spPr bwMode="auto">
                <a:xfrm>
                  <a:off x="5934" y="11259"/>
                  <a:ext cx="516" cy="0"/>
                </a:xfrm>
                <a:prstGeom prst="line">
                  <a:avLst/>
                </a:prstGeom>
                <a:noFill/>
                <a:ln w="19050">
                  <a:solidFill>
                    <a:srgbClr val="000000"/>
                  </a:solidFill>
                  <a:round/>
                  <a:headEnd/>
                  <a:tailEnd type="triangle" w="med" len="med"/>
                </a:ln>
              </p:spPr>
              <p:txBody>
                <a:bodyPr/>
                <a:lstStyle/>
                <a:p>
                  <a:endParaRPr lang="en-US"/>
                </a:p>
              </p:txBody>
            </p:sp>
          </p:grpSp>
          <p:sp>
            <p:nvSpPr>
              <p:cNvPr id="29709" name="Oval 14"/>
              <p:cNvSpPr>
                <a:spLocks noChangeArrowheads="1"/>
              </p:cNvSpPr>
              <p:nvPr/>
            </p:nvSpPr>
            <p:spPr bwMode="auto">
              <a:xfrm>
                <a:off x="5740" y="1260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grpSp>
        <p:sp>
          <p:nvSpPr>
            <p:cNvPr id="29706" name="Line 15"/>
            <p:cNvSpPr>
              <a:spLocks noChangeShapeType="1"/>
            </p:cNvSpPr>
            <p:nvPr/>
          </p:nvSpPr>
          <p:spPr bwMode="auto">
            <a:xfrm flipH="1">
              <a:off x="6300" y="11720"/>
              <a:ext cx="360" cy="900"/>
            </a:xfrm>
            <a:prstGeom prst="line">
              <a:avLst/>
            </a:prstGeom>
            <a:noFill/>
            <a:ln w="19050">
              <a:solidFill>
                <a:srgbClr val="FF0000"/>
              </a:solidFill>
              <a:round/>
              <a:headEnd/>
              <a:tailEnd type="triangle" w="med" len="med"/>
            </a:ln>
          </p:spPr>
          <p:txBody>
            <a:bodyPr/>
            <a:lstStyle/>
            <a:p>
              <a:endParaRPr lang="en-US"/>
            </a:p>
          </p:txBody>
        </p:sp>
        <p:sp>
          <p:nvSpPr>
            <p:cNvPr id="29707" name="Line 16"/>
            <p:cNvSpPr>
              <a:spLocks noChangeShapeType="1"/>
            </p:cNvSpPr>
            <p:nvPr/>
          </p:nvSpPr>
          <p:spPr bwMode="auto">
            <a:xfrm flipH="1" flipV="1">
              <a:off x="5380" y="11700"/>
              <a:ext cx="550" cy="948"/>
            </a:xfrm>
            <a:prstGeom prst="line">
              <a:avLst/>
            </a:prstGeom>
            <a:noFill/>
            <a:ln w="19050">
              <a:solidFill>
                <a:srgbClr val="FF0000"/>
              </a:solidFill>
              <a:round/>
              <a:headEnd/>
              <a:tailEnd type="triangle" w="med" len="med"/>
            </a:ln>
          </p:spPr>
          <p:txBody>
            <a:bodyPr/>
            <a:lstStyle/>
            <a:p>
              <a:endParaRPr lang="en-US"/>
            </a:p>
          </p:txBody>
        </p:sp>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5DC9F485-05C3-4070-BC84-8C584F678583}" type="datetime8">
              <a:rPr lang="en-US" smtClean="0"/>
              <a:pPr/>
              <a:t>10/11/2010 8:49 AM</a:t>
            </a:fld>
            <a:endParaRPr lang="en-US" smtClean="0"/>
          </a:p>
        </p:txBody>
      </p:sp>
      <p:sp>
        <p:nvSpPr>
          <p:cNvPr id="30723" name="Slide Number Placeholder 4"/>
          <p:cNvSpPr>
            <a:spLocks noGrp="1"/>
          </p:cNvSpPr>
          <p:nvPr>
            <p:ph type="sldNum" sz="quarter" idx="11"/>
          </p:nvPr>
        </p:nvSpPr>
        <p:spPr>
          <a:noFill/>
        </p:spPr>
        <p:txBody>
          <a:bodyPr/>
          <a:lstStyle/>
          <a:p>
            <a:fld id="{839AFFF3-4458-49E9-99B6-4E5A966D4364}" type="slidenum">
              <a:rPr lang="ar-SA" smtClean="0"/>
              <a:pPr/>
              <a:t>16</a:t>
            </a:fld>
            <a:endParaRPr lang="en-US" smtClean="0"/>
          </a:p>
        </p:txBody>
      </p:sp>
      <p:sp>
        <p:nvSpPr>
          <p:cNvPr id="594946" name="Rectangle 2"/>
          <p:cNvSpPr>
            <a:spLocks noGrp="1" noChangeArrowheads="1"/>
          </p:cNvSpPr>
          <p:nvPr>
            <p:ph type="body" idx="1"/>
          </p:nvPr>
        </p:nvSpPr>
        <p:spPr>
          <a:xfrm>
            <a:off x="990600" y="1133475"/>
            <a:ext cx="7467600" cy="347663"/>
          </a:xfrm>
          <a:solidFill>
            <a:srgbClr val="F8F9BD"/>
          </a:solidFill>
          <a:ln>
            <a:solidFill>
              <a:schemeClr val="tx2"/>
            </a:solidFill>
          </a:ln>
          <a:effectLst>
            <a:outerShdw dist="107763" dir="18900000" algn="ctr" rotWithShape="0">
              <a:schemeClr val="bg2">
                <a:alpha val="50000"/>
              </a:schemeClr>
            </a:outerShdw>
          </a:effectLst>
        </p:spPr>
        <p:txBody>
          <a:bodyPr/>
          <a:lstStyle/>
          <a:p>
            <a:pPr marL="369888" indent="-304800" algn="just">
              <a:buClr>
                <a:srgbClr val="CC3300"/>
              </a:buClr>
              <a:buFontTx/>
              <a:buNone/>
              <a:defRPr/>
            </a:pPr>
            <a:r>
              <a:rPr lang="en-US" sz="2000" dirty="0" smtClean="0">
                <a:solidFill>
                  <a:schemeClr val="accent2"/>
                </a:solidFill>
              </a:rPr>
              <a:t>The network must be continuous (without unconnected activities).</a:t>
            </a:r>
            <a:endParaRPr lang="de-DE" sz="2000" dirty="0" smtClean="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0728" name="Group 58"/>
          <p:cNvGrpSpPr>
            <a:grpSpLocks/>
          </p:cNvGrpSpPr>
          <p:nvPr/>
        </p:nvGrpSpPr>
        <p:grpSpPr bwMode="auto">
          <a:xfrm>
            <a:off x="1066800" y="1600200"/>
            <a:ext cx="7620000" cy="4267200"/>
            <a:chOff x="1066800" y="1752600"/>
            <a:chExt cx="7619535" cy="4267200"/>
          </a:xfrm>
        </p:grpSpPr>
        <p:grpSp>
          <p:nvGrpSpPr>
            <p:cNvPr id="30729" name="Group 4"/>
            <p:cNvGrpSpPr>
              <a:grpSpLocks/>
            </p:cNvGrpSpPr>
            <p:nvPr/>
          </p:nvGrpSpPr>
          <p:grpSpPr bwMode="auto">
            <a:xfrm>
              <a:off x="1066800" y="1752600"/>
              <a:ext cx="7619535" cy="4267200"/>
              <a:chOff x="768" y="816"/>
              <a:chExt cx="4232" cy="2721"/>
            </a:xfrm>
          </p:grpSpPr>
          <p:sp>
            <p:nvSpPr>
              <p:cNvPr id="30742" name="Oval 5"/>
              <p:cNvSpPr>
                <a:spLocks noChangeArrowheads="1"/>
              </p:cNvSpPr>
              <p:nvPr/>
            </p:nvSpPr>
            <p:spPr bwMode="auto">
              <a:xfrm>
                <a:off x="3100" y="3168"/>
                <a:ext cx="504"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80</a:t>
                </a:r>
              </a:p>
            </p:txBody>
          </p:sp>
          <p:sp>
            <p:nvSpPr>
              <p:cNvPr id="30743" name="Oval 7"/>
              <p:cNvSpPr>
                <a:spLocks noChangeArrowheads="1"/>
              </p:cNvSpPr>
              <p:nvPr/>
            </p:nvSpPr>
            <p:spPr bwMode="auto">
              <a:xfrm>
                <a:off x="3818" y="816"/>
                <a:ext cx="505" cy="368"/>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100</a:t>
                </a:r>
              </a:p>
            </p:txBody>
          </p:sp>
          <p:sp>
            <p:nvSpPr>
              <p:cNvPr id="30744" name="Oval 8"/>
              <p:cNvSpPr>
                <a:spLocks noChangeArrowheads="1"/>
              </p:cNvSpPr>
              <p:nvPr/>
            </p:nvSpPr>
            <p:spPr bwMode="auto">
              <a:xfrm>
                <a:off x="2946" y="816"/>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0745" name="Oval 9"/>
              <p:cNvSpPr>
                <a:spLocks noChangeArrowheads="1"/>
              </p:cNvSpPr>
              <p:nvPr/>
            </p:nvSpPr>
            <p:spPr bwMode="auto">
              <a:xfrm>
                <a:off x="2104" y="816"/>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0746" name="Line 10"/>
              <p:cNvSpPr>
                <a:spLocks noChangeShapeType="1"/>
              </p:cNvSpPr>
              <p:nvPr/>
            </p:nvSpPr>
            <p:spPr bwMode="auto">
              <a:xfrm>
                <a:off x="2609" y="993"/>
                <a:ext cx="337" cy="0"/>
              </a:xfrm>
              <a:prstGeom prst="line">
                <a:avLst/>
              </a:prstGeom>
              <a:noFill/>
              <a:ln w="19050">
                <a:solidFill>
                  <a:srgbClr val="000000"/>
                </a:solidFill>
                <a:round/>
                <a:headEnd/>
                <a:tailEnd type="triangle" w="med" len="med"/>
              </a:ln>
            </p:spPr>
            <p:txBody>
              <a:bodyPr/>
              <a:lstStyle/>
              <a:p>
                <a:endParaRPr lang="en-US"/>
              </a:p>
            </p:txBody>
          </p:sp>
          <p:sp>
            <p:nvSpPr>
              <p:cNvPr id="30747" name="Oval 12"/>
              <p:cNvSpPr>
                <a:spLocks noChangeArrowheads="1"/>
              </p:cNvSpPr>
              <p:nvPr/>
            </p:nvSpPr>
            <p:spPr bwMode="auto">
              <a:xfrm>
                <a:off x="3337"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0748" name="Oval 13"/>
              <p:cNvSpPr>
                <a:spLocks noChangeArrowheads="1"/>
              </p:cNvSpPr>
              <p:nvPr/>
            </p:nvSpPr>
            <p:spPr bwMode="auto">
              <a:xfrm>
                <a:off x="2462"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0749" name="Oval 14"/>
              <p:cNvSpPr>
                <a:spLocks noChangeArrowheads="1"/>
              </p:cNvSpPr>
              <p:nvPr/>
            </p:nvSpPr>
            <p:spPr bwMode="auto">
              <a:xfrm>
                <a:off x="1533"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0750" name="Oval 15"/>
              <p:cNvSpPr>
                <a:spLocks noChangeArrowheads="1"/>
              </p:cNvSpPr>
              <p:nvPr/>
            </p:nvSpPr>
            <p:spPr bwMode="auto">
              <a:xfrm>
                <a:off x="768"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0751" name="Oval 16"/>
              <p:cNvSpPr>
                <a:spLocks noChangeArrowheads="1"/>
              </p:cNvSpPr>
              <p:nvPr/>
            </p:nvSpPr>
            <p:spPr bwMode="auto">
              <a:xfrm>
                <a:off x="4495"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0752" name="Oval 21"/>
              <p:cNvSpPr>
                <a:spLocks noChangeArrowheads="1"/>
              </p:cNvSpPr>
              <p:nvPr/>
            </p:nvSpPr>
            <p:spPr bwMode="auto">
              <a:xfrm>
                <a:off x="3987"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0753" name="Oval 22"/>
              <p:cNvSpPr>
                <a:spLocks noChangeArrowheads="1"/>
              </p:cNvSpPr>
              <p:nvPr/>
            </p:nvSpPr>
            <p:spPr bwMode="auto">
              <a:xfrm>
                <a:off x="3100" y="2577"/>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0754" name="Oval 23"/>
              <p:cNvSpPr>
                <a:spLocks noChangeArrowheads="1"/>
              </p:cNvSpPr>
              <p:nvPr/>
            </p:nvSpPr>
            <p:spPr bwMode="auto">
              <a:xfrm>
                <a:off x="2125"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grpSp>
        <p:cxnSp>
          <p:nvCxnSpPr>
            <p:cNvPr id="30730" name="Straight Arrow Connector 38"/>
            <p:cNvCxnSpPr>
              <a:cxnSpLocks noChangeShapeType="1"/>
              <a:stCxn id="30749" idx="7"/>
              <a:endCxn id="30745" idx="3"/>
            </p:cNvCxnSpPr>
            <p:nvPr/>
          </p:nvCxnSpPr>
          <p:spPr bwMode="auto">
            <a:xfrm rot="5400000" flipH="1" flipV="1">
              <a:off x="2964041" y="2500804"/>
              <a:ext cx="896928" cy="385719"/>
            </a:xfrm>
            <a:prstGeom prst="straightConnector1">
              <a:avLst/>
            </a:prstGeom>
            <a:noFill/>
            <a:ln w="19050" algn="ctr">
              <a:solidFill>
                <a:schemeClr val="tx1"/>
              </a:solidFill>
              <a:round/>
              <a:headEnd/>
              <a:tailEnd type="arrow" w="med" len="med"/>
            </a:ln>
          </p:spPr>
        </p:cxnSp>
        <p:cxnSp>
          <p:nvCxnSpPr>
            <p:cNvPr id="30731" name="Straight Arrow Connector 35"/>
            <p:cNvCxnSpPr>
              <a:cxnSpLocks noChangeShapeType="1"/>
              <a:stCxn id="30747" idx="6"/>
              <a:endCxn id="30751" idx="2"/>
            </p:cNvCxnSpPr>
            <p:nvPr/>
          </p:nvCxnSpPr>
          <p:spPr bwMode="auto">
            <a:xfrm>
              <a:off x="6601406" y="3346723"/>
              <a:ext cx="1176163" cy="1588"/>
            </a:xfrm>
            <a:prstGeom prst="straightConnector1">
              <a:avLst/>
            </a:prstGeom>
            <a:noFill/>
            <a:ln w="19050" algn="ctr">
              <a:solidFill>
                <a:schemeClr val="tx1"/>
              </a:solidFill>
              <a:round/>
              <a:headEnd/>
              <a:tailEnd type="arrow" w="med" len="med"/>
            </a:ln>
          </p:spPr>
        </p:cxnSp>
        <p:cxnSp>
          <p:nvCxnSpPr>
            <p:cNvPr id="30732" name="Straight Arrow Connector 37"/>
            <p:cNvCxnSpPr>
              <a:cxnSpLocks noChangeShapeType="1"/>
              <a:stCxn id="30749" idx="5"/>
              <a:endCxn id="30754" idx="1"/>
            </p:cNvCxnSpPr>
            <p:nvPr/>
          </p:nvCxnSpPr>
          <p:spPr bwMode="auto">
            <a:xfrm rot="16200000" flipH="1">
              <a:off x="2907844" y="3863119"/>
              <a:ext cx="1047481" cy="423877"/>
            </a:xfrm>
            <a:prstGeom prst="straightConnector1">
              <a:avLst/>
            </a:prstGeom>
            <a:noFill/>
            <a:ln w="19050" algn="ctr">
              <a:solidFill>
                <a:schemeClr val="tx1"/>
              </a:solidFill>
              <a:round/>
              <a:headEnd/>
              <a:tailEnd type="arrow" w="med" len="med"/>
            </a:ln>
          </p:spPr>
        </p:cxnSp>
        <p:cxnSp>
          <p:nvCxnSpPr>
            <p:cNvPr id="30733" name="Straight Arrow Connector 39"/>
            <p:cNvCxnSpPr>
              <a:cxnSpLocks noChangeShapeType="1"/>
              <a:stCxn id="30754" idx="5"/>
              <a:endCxn id="30742" idx="1"/>
            </p:cNvCxnSpPr>
            <p:nvPr/>
          </p:nvCxnSpPr>
          <p:spPr bwMode="auto">
            <a:xfrm rot="16200000" flipH="1">
              <a:off x="4582563" y="4710765"/>
              <a:ext cx="518981" cy="1111214"/>
            </a:xfrm>
            <a:prstGeom prst="straightConnector1">
              <a:avLst/>
            </a:prstGeom>
            <a:noFill/>
            <a:ln w="19050" algn="ctr">
              <a:solidFill>
                <a:schemeClr val="tx1"/>
              </a:solidFill>
              <a:round/>
              <a:headEnd/>
              <a:tailEnd type="arrow" w="med" len="med"/>
            </a:ln>
          </p:spPr>
        </p:cxnSp>
        <p:cxnSp>
          <p:nvCxnSpPr>
            <p:cNvPr id="30734" name="Straight Arrow Connector 41"/>
            <p:cNvCxnSpPr>
              <a:cxnSpLocks noChangeShapeType="1"/>
              <a:stCxn id="30752" idx="7"/>
              <a:endCxn id="30751" idx="3"/>
            </p:cNvCxnSpPr>
            <p:nvPr/>
          </p:nvCxnSpPr>
          <p:spPr bwMode="auto">
            <a:xfrm rot="5400000" flipH="1" flipV="1">
              <a:off x="7251244" y="3939321"/>
              <a:ext cx="1047481" cy="271477"/>
            </a:xfrm>
            <a:prstGeom prst="straightConnector1">
              <a:avLst/>
            </a:prstGeom>
            <a:noFill/>
            <a:ln w="19050" algn="ctr">
              <a:solidFill>
                <a:schemeClr val="tx1"/>
              </a:solidFill>
              <a:round/>
              <a:headEnd/>
              <a:tailEnd type="arrow" w="med" len="med"/>
            </a:ln>
          </p:spPr>
        </p:cxnSp>
        <p:cxnSp>
          <p:nvCxnSpPr>
            <p:cNvPr id="30735" name="Straight Arrow Connector 43"/>
            <p:cNvCxnSpPr>
              <a:cxnSpLocks noChangeShapeType="1"/>
              <a:stCxn id="30750" idx="6"/>
              <a:endCxn id="30749" idx="2"/>
            </p:cNvCxnSpPr>
            <p:nvPr/>
          </p:nvCxnSpPr>
          <p:spPr bwMode="auto">
            <a:xfrm>
              <a:off x="1976031" y="3346723"/>
              <a:ext cx="467538" cy="1588"/>
            </a:xfrm>
            <a:prstGeom prst="straightConnector1">
              <a:avLst/>
            </a:prstGeom>
            <a:noFill/>
            <a:ln w="19050" algn="ctr">
              <a:solidFill>
                <a:schemeClr val="tx1"/>
              </a:solidFill>
              <a:round/>
              <a:headEnd/>
              <a:tailEnd type="arrow" w="med" len="med"/>
            </a:ln>
          </p:spPr>
        </p:cxnSp>
        <p:cxnSp>
          <p:nvCxnSpPr>
            <p:cNvPr id="30736" name="Straight Arrow Connector 45"/>
            <p:cNvCxnSpPr>
              <a:cxnSpLocks noChangeShapeType="1"/>
              <a:stCxn id="30749" idx="6"/>
              <a:endCxn id="30748" idx="2"/>
            </p:cNvCxnSpPr>
            <p:nvPr/>
          </p:nvCxnSpPr>
          <p:spPr bwMode="auto">
            <a:xfrm>
              <a:off x="3352800" y="3346723"/>
              <a:ext cx="763975" cy="1588"/>
            </a:xfrm>
            <a:prstGeom prst="straightConnector1">
              <a:avLst/>
            </a:prstGeom>
            <a:noFill/>
            <a:ln w="19050" algn="ctr">
              <a:solidFill>
                <a:schemeClr val="tx1"/>
              </a:solidFill>
              <a:round/>
              <a:headEnd/>
              <a:tailEnd type="arrow" w="med" len="med"/>
            </a:ln>
          </p:spPr>
        </p:cxnSp>
        <p:cxnSp>
          <p:nvCxnSpPr>
            <p:cNvPr id="30737" name="Straight Arrow Connector 47"/>
            <p:cNvCxnSpPr>
              <a:cxnSpLocks noChangeShapeType="1"/>
              <a:stCxn id="30748" idx="6"/>
              <a:endCxn id="30747" idx="2"/>
            </p:cNvCxnSpPr>
            <p:nvPr/>
          </p:nvCxnSpPr>
          <p:spPr bwMode="auto">
            <a:xfrm>
              <a:off x="5026006" y="3346723"/>
              <a:ext cx="666169" cy="1588"/>
            </a:xfrm>
            <a:prstGeom prst="straightConnector1">
              <a:avLst/>
            </a:prstGeom>
            <a:noFill/>
            <a:ln w="19050" algn="ctr">
              <a:solidFill>
                <a:schemeClr val="tx1"/>
              </a:solidFill>
              <a:round/>
              <a:headEnd/>
              <a:tailEnd type="arrow" w="med" len="med"/>
            </a:ln>
          </p:spPr>
        </p:cxnSp>
        <p:cxnSp>
          <p:nvCxnSpPr>
            <p:cNvPr id="30738" name="Straight Arrow Connector 51"/>
            <p:cNvCxnSpPr>
              <a:cxnSpLocks noChangeShapeType="1"/>
              <a:stCxn id="30754" idx="6"/>
              <a:endCxn id="30753" idx="2"/>
            </p:cNvCxnSpPr>
            <p:nvPr/>
          </p:nvCxnSpPr>
          <p:spPr bwMode="auto">
            <a:xfrm>
              <a:off x="4419600" y="4802841"/>
              <a:ext cx="845170" cy="1588"/>
            </a:xfrm>
            <a:prstGeom prst="straightConnector1">
              <a:avLst/>
            </a:prstGeom>
            <a:noFill/>
            <a:ln w="19050" algn="ctr">
              <a:solidFill>
                <a:schemeClr val="tx1"/>
              </a:solidFill>
              <a:round/>
              <a:headEnd/>
              <a:tailEnd type="arrow" w="med" len="med"/>
            </a:ln>
          </p:spPr>
        </p:cxnSp>
        <p:cxnSp>
          <p:nvCxnSpPr>
            <p:cNvPr id="30739" name="Straight Arrow Connector 53"/>
            <p:cNvCxnSpPr>
              <a:cxnSpLocks noChangeShapeType="1"/>
              <a:stCxn id="30748" idx="5"/>
              <a:endCxn id="30753" idx="1"/>
            </p:cNvCxnSpPr>
            <p:nvPr/>
          </p:nvCxnSpPr>
          <p:spPr bwMode="auto">
            <a:xfrm rot="16200000" flipH="1">
              <a:off x="4621516" y="3822654"/>
              <a:ext cx="1047481" cy="504808"/>
            </a:xfrm>
            <a:prstGeom prst="straightConnector1">
              <a:avLst/>
            </a:prstGeom>
            <a:noFill/>
            <a:ln w="19050" algn="ctr">
              <a:solidFill>
                <a:schemeClr val="tx1"/>
              </a:solidFill>
              <a:round/>
              <a:headEnd/>
              <a:tailEnd type="arrow" w="med" len="med"/>
            </a:ln>
          </p:spPr>
        </p:cxnSp>
        <p:cxnSp>
          <p:nvCxnSpPr>
            <p:cNvPr id="30740" name="Straight Arrow Connector 55"/>
            <p:cNvCxnSpPr>
              <a:cxnSpLocks noChangeShapeType="1"/>
              <a:stCxn id="30753" idx="6"/>
              <a:endCxn id="30752" idx="2"/>
            </p:cNvCxnSpPr>
            <p:nvPr/>
          </p:nvCxnSpPr>
          <p:spPr bwMode="auto">
            <a:xfrm>
              <a:off x="6172200" y="4802841"/>
              <a:ext cx="690969" cy="1588"/>
            </a:xfrm>
            <a:prstGeom prst="straightConnector1">
              <a:avLst/>
            </a:prstGeom>
            <a:noFill/>
            <a:ln w="19050" algn="ctr">
              <a:solidFill>
                <a:schemeClr val="tx1"/>
              </a:solidFill>
              <a:round/>
              <a:headEnd/>
              <a:tailEnd type="arrow" w="med" len="med"/>
            </a:ln>
          </p:spPr>
        </p:cxnSp>
        <p:cxnSp>
          <p:nvCxnSpPr>
            <p:cNvPr id="30741" name="Straight Arrow Connector 57"/>
            <p:cNvCxnSpPr>
              <a:cxnSpLocks noChangeShapeType="1"/>
              <a:stCxn id="30744" idx="6"/>
              <a:endCxn id="30743" idx="2"/>
            </p:cNvCxnSpPr>
            <p:nvPr/>
          </p:nvCxnSpPr>
          <p:spPr bwMode="auto">
            <a:xfrm>
              <a:off x="5895626" y="2041158"/>
              <a:ext cx="662743" cy="1588"/>
            </a:xfrm>
            <a:prstGeom prst="straightConnector1">
              <a:avLst/>
            </a:prstGeom>
            <a:noFill/>
            <a:ln w="19050"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B4A6D84F-0B35-411A-AC3A-063F07B1B520}" type="datetime8">
              <a:rPr lang="en-US" smtClean="0"/>
              <a:pPr/>
              <a:t>10/11/2010 8:49 AM</a:t>
            </a:fld>
            <a:endParaRPr lang="en-US" smtClean="0"/>
          </a:p>
        </p:txBody>
      </p:sp>
      <p:sp>
        <p:nvSpPr>
          <p:cNvPr id="31747" name="Slide Number Placeholder 4"/>
          <p:cNvSpPr>
            <a:spLocks noGrp="1"/>
          </p:cNvSpPr>
          <p:nvPr>
            <p:ph type="sldNum" sz="quarter" idx="11"/>
          </p:nvPr>
        </p:nvSpPr>
        <p:spPr>
          <a:noFill/>
        </p:spPr>
        <p:txBody>
          <a:bodyPr/>
          <a:lstStyle/>
          <a:p>
            <a:fld id="{A7E4F40C-0BE7-4EB6-AD92-15B76028E42F}" type="slidenum">
              <a:rPr lang="ar-SA" smtClean="0"/>
              <a:pPr/>
              <a:t>17</a:t>
            </a:fld>
            <a:endParaRPr lang="en-US" smtClean="0"/>
          </a:p>
        </p:txBody>
      </p:sp>
      <p:sp>
        <p:nvSpPr>
          <p:cNvPr id="594946" name="Rectangle 2"/>
          <p:cNvSpPr>
            <a:spLocks noGrp="1" noChangeArrowheads="1"/>
          </p:cNvSpPr>
          <p:nvPr>
            <p:ph type="body" idx="1"/>
          </p:nvPr>
        </p:nvSpPr>
        <p:spPr>
          <a:xfrm>
            <a:off x="990600" y="1133475"/>
            <a:ext cx="7467600" cy="312738"/>
          </a:xfrm>
          <a:solidFill>
            <a:srgbClr val="F8F9BD"/>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None/>
              <a:defRPr/>
            </a:pPr>
            <a:r>
              <a:rPr lang="en-US" sz="1800" dirty="0" smtClean="0">
                <a:solidFill>
                  <a:schemeClr val="accent2"/>
                </a:solidFill>
              </a:rPr>
              <a:t>Networks should have only one initial event and only one terminal event.</a:t>
            </a:r>
            <a:endParaRPr lang="de-DE" sz="1800" dirty="0" smtClean="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1752" name="Group 44"/>
          <p:cNvGrpSpPr>
            <a:grpSpLocks/>
          </p:cNvGrpSpPr>
          <p:nvPr/>
        </p:nvGrpSpPr>
        <p:grpSpPr bwMode="auto">
          <a:xfrm>
            <a:off x="1066800" y="1828800"/>
            <a:ext cx="7620000" cy="3657600"/>
            <a:chOff x="914400" y="1600200"/>
            <a:chExt cx="7771935" cy="4038600"/>
          </a:xfrm>
        </p:grpSpPr>
        <p:sp>
          <p:nvSpPr>
            <p:cNvPr id="31753" name="Oval 8"/>
            <p:cNvSpPr>
              <a:spLocks noChangeArrowheads="1"/>
            </p:cNvSpPr>
            <p:nvPr/>
          </p:nvSpPr>
          <p:spPr bwMode="auto">
            <a:xfrm>
              <a:off x="4914229" y="1600200"/>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1754" name="Oval 9"/>
            <p:cNvSpPr>
              <a:spLocks noChangeArrowheads="1"/>
            </p:cNvSpPr>
            <p:nvPr/>
          </p:nvSpPr>
          <p:spPr bwMode="auto">
            <a:xfrm>
              <a:off x="3367922" y="1600200"/>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1755" name="Line 10"/>
            <p:cNvSpPr>
              <a:spLocks noChangeShapeType="1"/>
            </p:cNvSpPr>
            <p:nvPr/>
          </p:nvSpPr>
          <p:spPr bwMode="auto">
            <a:xfrm>
              <a:off x="4295339" y="1935960"/>
              <a:ext cx="618890" cy="0"/>
            </a:xfrm>
            <a:prstGeom prst="line">
              <a:avLst/>
            </a:prstGeom>
            <a:noFill/>
            <a:ln w="19050">
              <a:solidFill>
                <a:srgbClr val="000000"/>
              </a:solidFill>
              <a:round/>
              <a:headEnd/>
              <a:tailEnd type="triangle" w="med" len="med"/>
            </a:ln>
          </p:spPr>
          <p:txBody>
            <a:bodyPr/>
            <a:lstStyle/>
            <a:p>
              <a:endParaRPr lang="en-US"/>
            </a:p>
          </p:txBody>
        </p:sp>
        <p:sp>
          <p:nvSpPr>
            <p:cNvPr id="31756" name="Oval 12"/>
            <p:cNvSpPr>
              <a:spLocks noChangeArrowheads="1"/>
            </p:cNvSpPr>
            <p:nvPr/>
          </p:nvSpPr>
          <p:spPr bwMode="auto">
            <a:xfrm>
              <a:off x="563228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1757" name="Oval 13"/>
            <p:cNvSpPr>
              <a:spLocks noChangeArrowheads="1"/>
            </p:cNvSpPr>
            <p:nvPr/>
          </p:nvSpPr>
          <p:spPr bwMode="auto">
            <a:xfrm>
              <a:off x="402537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1758" name="Oval 14"/>
            <p:cNvSpPr>
              <a:spLocks noChangeArrowheads="1"/>
            </p:cNvSpPr>
            <p:nvPr/>
          </p:nvSpPr>
          <p:spPr bwMode="auto">
            <a:xfrm>
              <a:off x="231929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1759" name="Oval 15"/>
            <p:cNvSpPr>
              <a:spLocks noChangeArrowheads="1"/>
            </p:cNvSpPr>
            <p:nvPr/>
          </p:nvSpPr>
          <p:spPr bwMode="auto">
            <a:xfrm>
              <a:off x="914400"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1760" name="Oval 16"/>
            <p:cNvSpPr>
              <a:spLocks noChangeArrowheads="1"/>
            </p:cNvSpPr>
            <p:nvPr/>
          </p:nvSpPr>
          <p:spPr bwMode="auto">
            <a:xfrm>
              <a:off x="7758918"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1761" name="Oval 21"/>
            <p:cNvSpPr>
              <a:spLocks noChangeArrowheads="1"/>
            </p:cNvSpPr>
            <p:nvPr/>
          </p:nvSpPr>
          <p:spPr bwMode="auto">
            <a:xfrm>
              <a:off x="6825992"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1762" name="Oval 22"/>
            <p:cNvSpPr>
              <a:spLocks noChangeArrowheads="1"/>
            </p:cNvSpPr>
            <p:nvPr/>
          </p:nvSpPr>
          <p:spPr bwMode="auto">
            <a:xfrm>
              <a:off x="5197045" y="4940724"/>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1763" name="Oval 23"/>
            <p:cNvSpPr>
              <a:spLocks noChangeArrowheads="1"/>
            </p:cNvSpPr>
            <p:nvPr/>
          </p:nvSpPr>
          <p:spPr bwMode="auto">
            <a:xfrm>
              <a:off x="3406488"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cxnSp>
          <p:nvCxnSpPr>
            <p:cNvPr id="31764" name="Straight Arrow Connector 38"/>
            <p:cNvCxnSpPr>
              <a:cxnSpLocks noChangeShapeType="1"/>
              <a:stCxn id="31758" idx="7"/>
              <a:endCxn id="31754" idx="3"/>
            </p:cNvCxnSpPr>
            <p:nvPr/>
          </p:nvCxnSpPr>
          <p:spPr bwMode="auto">
            <a:xfrm rot="5400000" flipH="1" flipV="1">
              <a:off x="2764856" y="2542087"/>
              <a:ext cx="1084924" cy="392841"/>
            </a:xfrm>
            <a:prstGeom prst="straightConnector1">
              <a:avLst/>
            </a:prstGeom>
            <a:noFill/>
            <a:ln w="19050" algn="ctr">
              <a:solidFill>
                <a:schemeClr val="tx1"/>
              </a:solidFill>
              <a:round/>
              <a:headEnd/>
              <a:tailEnd type="arrow" w="med" len="med"/>
            </a:ln>
          </p:spPr>
        </p:cxnSp>
        <p:cxnSp>
          <p:nvCxnSpPr>
            <p:cNvPr id="31765" name="Straight Arrow Connector 35"/>
            <p:cNvCxnSpPr>
              <a:cxnSpLocks noChangeShapeType="1"/>
              <a:stCxn id="31756" idx="6"/>
              <a:endCxn id="31760" idx="2"/>
            </p:cNvCxnSpPr>
            <p:nvPr/>
          </p:nvCxnSpPr>
          <p:spPr bwMode="auto">
            <a:xfrm>
              <a:off x="6559705" y="3528447"/>
              <a:ext cx="1199213" cy="1588"/>
            </a:xfrm>
            <a:prstGeom prst="straightConnector1">
              <a:avLst/>
            </a:prstGeom>
            <a:noFill/>
            <a:ln w="19050" algn="ctr">
              <a:solidFill>
                <a:schemeClr val="tx1"/>
              </a:solidFill>
              <a:round/>
              <a:headEnd/>
              <a:tailEnd type="arrow" w="med" len="med"/>
            </a:ln>
          </p:spPr>
        </p:cxnSp>
        <p:cxnSp>
          <p:nvCxnSpPr>
            <p:cNvPr id="31766" name="Straight Arrow Connector 37"/>
            <p:cNvCxnSpPr>
              <a:cxnSpLocks noChangeShapeType="1"/>
              <a:stCxn id="31758" idx="5"/>
              <a:endCxn id="31763" idx="1"/>
            </p:cNvCxnSpPr>
            <p:nvPr/>
          </p:nvCxnSpPr>
          <p:spPr bwMode="auto">
            <a:xfrm rot="16200000" flipH="1">
              <a:off x="2693086" y="4193735"/>
              <a:ext cx="1267031" cy="431407"/>
            </a:xfrm>
            <a:prstGeom prst="straightConnector1">
              <a:avLst/>
            </a:prstGeom>
            <a:noFill/>
            <a:ln w="19050" algn="ctr">
              <a:solidFill>
                <a:schemeClr val="tx1"/>
              </a:solidFill>
              <a:round/>
              <a:headEnd/>
              <a:tailEnd type="arrow" w="med" len="med"/>
            </a:ln>
          </p:spPr>
        </p:cxnSp>
        <p:cxnSp>
          <p:nvCxnSpPr>
            <p:cNvPr id="31767" name="Straight Arrow Connector 41"/>
            <p:cNvCxnSpPr>
              <a:cxnSpLocks noChangeShapeType="1"/>
              <a:stCxn id="31761" idx="7"/>
              <a:endCxn id="31760" idx="3"/>
            </p:cNvCxnSpPr>
            <p:nvPr/>
          </p:nvCxnSpPr>
          <p:spPr bwMode="auto">
            <a:xfrm rot="5400000" flipH="1" flipV="1">
              <a:off x="7122648" y="4270869"/>
              <a:ext cx="1267031" cy="277143"/>
            </a:xfrm>
            <a:prstGeom prst="straightConnector1">
              <a:avLst/>
            </a:prstGeom>
            <a:noFill/>
            <a:ln w="19050" algn="ctr">
              <a:solidFill>
                <a:schemeClr val="tx1"/>
              </a:solidFill>
              <a:round/>
              <a:headEnd/>
              <a:tailEnd type="arrow" w="med" len="med"/>
            </a:ln>
          </p:spPr>
        </p:cxnSp>
        <p:cxnSp>
          <p:nvCxnSpPr>
            <p:cNvPr id="31768" name="Straight Arrow Connector 43"/>
            <p:cNvCxnSpPr>
              <a:cxnSpLocks noChangeShapeType="1"/>
              <a:stCxn id="31759" idx="6"/>
              <a:endCxn id="31758" idx="2"/>
            </p:cNvCxnSpPr>
            <p:nvPr/>
          </p:nvCxnSpPr>
          <p:spPr bwMode="auto">
            <a:xfrm>
              <a:off x="1841817" y="3528447"/>
              <a:ext cx="477481" cy="1588"/>
            </a:xfrm>
            <a:prstGeom prst="straightConnector1">
              <a:avLst/>
            </a:prstGeom>
            <a:noFill/>
            <a:ln w="19050" algn="ctr">
              <a:solidFill>
                <a:schemeClr val="tx1"/>
              </a:solidFill>
              <a:round/>
              <a:headEnd/>
              <a:tailEnd type="arrow" w="med" len="med"/>
            </a:ln>
          </p:spPr>
        </p:cxnSp>
        <p:cxnSp>
          <p:nvCxnSpPr>
            <p:cNvPr id="31769" name="Straight Arrow Connector 45"/>
            <p:cNvCxnSpPr>
              <a:cxnSpLocks noChangeShapeType="1"/>
              <a:stCxn id="31758" idx="6"/>
              <a:endCxn id="31757" idx="2"/>
            </p:cNvCxnSpPr>
            <p:nvPr/>
          </p:nvCxnSpPr>
          <p:spPr bwMode="auto">
            <a:xfrm>
              <a:off x="3246715" y="3528447"/>
              <a:ext cx="778663" cy="1588"/>
            </a:xfrm>
            <a:prstGeom prst="straightConnector1">
              <a:avLst/>
            </a:prstGeom>
            <a:noFill/>
            <a:ln w="19050" algn="ctr">
              <a:solidFill>
                <a:schemeClr val="tx1"/>
              </a:solidFill>
              <a:round/>
              <a:headEnd/>
              <a:tailEnd type="arrow" w="med" len="med"/>
            </a:ln>
          </p:spPr>
        </p:cxnSp>
        <p:cxnSp>
          <p:nvCxnSpPr>
            <p:cNvPr id="31770" name="Straight Arrow Connector 47"/>
            <p:cNvCxnSpPr>
              <a:cxnSpLocks noChangeShapeType="1"/>
              <a:stCxn id="31757" idx="6"/>
              <a:endCxn id="31756" idx="2"/>
            </p:cNvCxnSpPr>
            <p:nvPr/>
          </p:nvCxnSpPr>
          <p:spPr bwMode="auto">
            <a:xfrm>
              <a:off x="4952795" y="3528447"/>
              <a:ext cx="679493" cy="1588"/>
            </a:xfrm>
            <a:prstGeom prst="straightConnector1">
              <a:avLst/>
            </a:prstGeom>
            <a:noFill/>
            <a:ln w="19050" algn="ctr">
              <a:solidFill>
                <a:schemeClr val="tx1"/>
              </a:solidFill>
              <a:round/>
              <a:headEnd/>
              <a:tailEnd type="arrow" w="med" len="med"/>
            </a:ln>
          </p:spPr>
        </p:cxnSp>
        <p:cxnSp>
          <p:nvCxnSpPr>
            <p:cNvPr id="31771" name="Straight Arrow Connector 51"/>
            <p:cNvCxnSpPr>
              <a:cxnSpLocks noChangeShapeType="1"/>
              <a:stCxn id="31763" idx="6"/>
              <a:endCxn id="31762" idx="2"/>
            </p:cNvCxnSpPr>
            <p:nvPr/>
          </p:nvCxnSpPr>
          <p:spPr bwMode="auto">
            <a:xfrm>
              <a:off x="4333905" y="5289762"/>
              <a:ext cx="863140" cy="1588"/>
            </a:xfrm>
            <a:prstGeom prst="straightConnector1">
              <a:avLst/>
            </a:prstGeom>
            <a:noFill/>
            <a:ln w="19050" algn="ctr">
              <a:solidFill>
                <a:schemeClr val="tx1"/>
              </a:solidFill>
              <a:round/>
              <a:headEnd/>
              <a:tailEnd type="arrow" w="med" len="med"/>
            </a:ln>
          </p:spPr>
        </p:cxnSp>
        <p:cxnSp>
          <p:nvCxnSpPr>
            <p:cNvPr id="31772" name="Straight Arrow Connector 53"/>
            <p:cNvCxnSpPr>
              <a:cxnSpLocks noChangeShapeType="1"/>
              <a:stCxn id="31757" idx="5"/>
              <a:endCxn id="31762" idx="1"/>
            </p:cNvCxnSpPr>
            <p:nvPr/>
          </p:nvCxnSpPr>
          <p:spPr bwMode="auto">
            <a:xfrm rot="16200000" flipH="1">
              <a:off x="4441270" y="4151631"/>
              <a:ext cx="1267031" cy="515615"/>
            </a:xfrm>
            <a:prstGeom prst="straightConnector1">
              <a:avLst/>
            </a:prstGeom>
            <a:noFill/>
            <a:ln w="19050" algn="ctr">
              <a:solidFill>
                <a:schemeClr val="tx1"/>
              </a:solidFill>
              <a:round/>
              <a:headEnd/>
              <a:tailEnd type="arrow" w="med" len="med"/>
            </a:ln>
          </p:spPr>
        </p:cxnSp>
        <p:cxnSp>
          <p:nvCxnSpPr>
            <p:cNvPr id="31773" name="Straight Arrow Connector 55"/>
            <p:cNvCxnSpPr>
              <a:cxnSpLocks noChangeShapeType="1"/>
              <a:stCxn id="31762" idx="6"/>
              <a:endCxn id="31761" idx="2"/>
            </p:cNvCxnSpPr>
            <p:nvPr/>
          </p:nvCxnSpPr>
          <p:spPr bwMode="auto">
            <a:xfrm>
              <a:off x="6122625" y="5289762"/>
              <a:ext cx="703367" cy="1588"/>
            </a:xfrm>
            <a:prstGeom prst="straightConnector1">
              <a:avLst/>
            </a:prstGeom>
            <a:noFill/>
            <a:ln w="19050" algn="ctr">
              <a:solidFill>
                <a:schemeClr val="tx1"/>
              </a:solidFill>
              <a:round/>
              <a:headEnd/>
              <a:tailEnd type="arrow" w="med" len="med"/>
            </a:ln>
          </p:spPr>
        </p:cxnSp>
        <p:cxnSp>
          <p:nvCxnSpPr>
            <p:cNvPr id="31774" name="Elbow Connector 34"/>
            <p:cNvCxnSpPr>
              <a:cxnSpLocks noChangeShapeType="1"/>
              <a:stCxn id="31763" idx="5"/>
              <a:endCxn id="31760" idx="4"/>
            </p:cNvCxnSpPr>
            <p:nvPr/>
          </p:nvCxnSpPr>
          <p:spPr bwMode="auto">
            <a:xfrm rot="5400000" flipH="1" flipV="1">
              <a:off x="5381289" y="2695231"/>
              <a:ext cx="1658136" cy="4024539"/>
            </a:xfrm>
            <a:prstGeom prst="bentConnector3">
              <a:avLst>
                <a:gd name="adj1" fmla="val -19954"/>
              </a:avLst>
            </a:prstGeom>
            <a:noFill/>
            <a:ln w="19050" algn="ctr">
              <a:solidFill>
                <a:schemeClr val="tx1"/>
              </a:solidFill>
              <a:round/>
              <a:headEnd/>
              <a:tailEnd type="arrow" w="med" len="med"/>
            </a:ln>
          </p:spPr>
        </p:cxnSp>
        <p:cxnSp>
          <p:nvCxnSpPr>
            <p:cNvPr id="31775" name="Straight Arrow Connector 42"/>
            <p:cNvCxnSpPr>
              <a:cxnSpLocks noChangeShapeType="1"/>
              <a:stCxn id="31753" idx="6"/>
              <a:endCxn id="31760" idx="1"/>
            </p:cNvCxnSpPr>
            <p:nvPr/>
          </p:nvCxnSpPr>
          <p:spPr bwMode="auto">
            <a:xfrm>
              <a:off x="5839809" y="1949238"/>
              <a:ext cx="2054926" cy="1331731"/>
            </a:xfrm>
            <a:prstGeom prst="straightConnector1">
              <a:avLst/>
            </a:prstGeom>
            <a:noFill/>
            <a:ln w="19050"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8A5F4555-2557-47C8-A3FD-DEDF4FCB9E91}" type="datetime8">
              <a:rPr lang="en-US" smtClean="0"/>
              <a:pPr/>
              <a:t>10/11/2010 8:49 AM</a:t>
            </a:fld>
            <a:endParaRPr lang="en-US" smtClean="0"/>
          </a:p>
        </p:txBody>
      </p:sp>
      <p:sp>
        <p:nvSpPr>
          <p:cNvPr id="32771" name="Slide Number Placeholder 4"/>
          <p:cNvSpPr>
            <a:spLocks noGrp="1"/>
          </p:cNvSpPr>
          <p:nvPr>
            <p:ph type="sldNum" sz="quarter" idx="11"/>
          </p:nvPr>
        </p:nvSpPr>
        <p:spPr>
          <a:noFill/>
        </p:spPr>
        <p:txBody>
          <a:bodyPr/>
          <a:lstStyle/>
          <a:p>
            <a:fld id="{F68DC8C5-D93A-45D8-8F46-B97B8FC286ED}" type="slidenum">
              <a:rPr lang="ar-SA" smtClean="0"/>
              <a:pPr/>
              <a:t>18</a:t>
            </a:fld>
            <a:endParaRPr lang="en-US" smtClean="0"/>
          </a:p>
        </p:txBody>
      </p:sp>
      <p:sp>
        <p:nvSpPr>
          <p:cNvPr id="594946" name="Rectangle 2"/>
          <p:cNvSpPr>
            <a:spLocks noGrp="1" noChangeArrowheads="1"/>
          </p:cNvSpPr>
          <p:nvPr>
            <p:ph type="body" idx="1"/>
          </p:nvPr>
        </p:nvSpPr>
        <p:spPr>
          <a:xfrm>
            <a:off x="990600" y="1219200"/>
            <a:ext cx="7772400" cy="1616075"/>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AutoNum type="arabicPeriod" startAt="6"/>
              <a:defRPr/>
            </a:pPr>
            <a:r>
              <a:rPr lang="en-US" sz="2400" smtClean="0"/>
              <a:t>Before an activity may begin, all activities preceding it must be completed (the logical relationship between activities is </a:t>
            </a:r>
            <a:r>
              <a:rPr lang="en-US" sz="2400" b="1" smtClean="0">
                <a:effectLst>
                  <a:outerShdw blurRad="38100" dist="38100" dir="2700000" algn="tl">
                    <a:srgbClr val="C0C0C0"/>
                  </a:outerShdw>
                </a:effectLst>
              </a:rPr>
              <a:t>finish to start</a:t>
            </a:r>
            <a:r>
              <a:rPr lang="en-US" sz="2400" smtClean="0"/>
              <a:t>).</a:t>
            </a:r>
          </a:p>
          <a:p>
            <a:pPr marL="457200" indent="-457200" algn="just">
              <a:buClr>
                <a:srgbClr val="FF0000"/>
              </a:buClr>
              <a:buSzPct val="100000"/>
              <a:buFontTx/>
              <a:buAutoNum type="arabicPeriod" startAt="6"/>
              <a:defRPr/>
            </a:pPr>
            <a:endParaRPr lang="en-US" sz="1000" smtClean="0"/>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9E5885F1-BF0B-428F-BCBA-EE8A9868140B}" type="datetime8">
              <a:rPr lang="en-US" smtClean="0"/>
              <a:pPr/>
              <a:t>10/11/2010 8:49 AM</a:t>
            </a:fld>
            <a:endParaRPr lang="en-US" smtClean="0"/>
          </a:p>
        </p:txBody>
      </p:sp>
      <p:sp>
        <p:nvSpPr>
          <p:cNvPr id="33795" name="Slide Number Placeholder 4"/>
          <p:cNvSpPr>
            <a:spLocks noGrp="1"/>
          </p:cNvSpPr>
          <p:nvPr>
            <p:ph type="sldNum" sz="quarter" idx="11"/>
          </p:nvPr>
        </p:nvSpPr>
        <p:spPr>
          <a:noFill/>
        </p:spPr>
        <p:txBody>
          <a:bodyPr/>
          <a:lstStyle/>
          <a:p>
            <a:fld id="{83561873-3344-4005-8C55-63CF6664BD28}" type="slidenum">
              <a:rPr lang="ar-SA" smtClean="0"/>
              <a:pPr/>
              <a:t>19</a:t>
            </a:fld>
            <a:endParaRPr lang="en-US" smtClean="0"/>
          </a:p>
        </p:txBody>
      </p:sp>
      <p:sp>
        <p:nvSpPr>
          <p:cNvPr id="33796" name="Text Box 3"/>
          <p:cNvSpPr txBox="1">
            <a:spLocks noChangeArrowheads="1"/>
          </p:cNvSpPr>
          <p:nvPr/>
        </p:nvSpPr>
        <p:spPr bwMode="auto">
          <a:xfrm>
            <a:off x="2362200" y="5324475"/>
            <a:ext cx="4724400" cy="31432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Standard layout for recording data</a:t>
            </a:r>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914400" y="1143000"/>
            <a:ext cx="7543800" cy="1200150"/>
          </a:xfrm>
          <a:prstGeom prst="rect">
            <a:avLst/>
          </a:prstGeom>
          <a:solidFill>
            <a:srgbClr val="F8F9BD"/>
          </a:solidFill>
          <a:ln>
            <a:solidFill>
              <a:schemeClr val="tx1"/>
            </a:solidFill>
          </a:ln>
        </p:spPr>
        <p:txBody>
          <a:bodyPr>
            <a:spAutoFit/>
          </a:bodyPr>
          <a:lstStyle/>
          <a:p>
            <a:pPr marL="457200" indent="-457200" algn="just">
              <a:buFont typeface="+mj-lt"/>
              <a:buAutoNum type="arabicPeriod"/>
              <a:defRPr/>
            </a:pPr>
            <a:r>
              <a:rPr lang="en-US" sz="2400" b="1" dirty="0">
                <a:effectLst>
                  <a:outerShdw blurRad="38100" dist="38100" dir="2700000" algn="tl">
                    <a:srgbClr val="000000">
                      <a:alpha val="43137"/>
                    </a:srgbClr>
                  </a:outerShdw>
                </a:effectLst>
              </a:rPr>
              <a:t>Occurrence times of Events = Early and late timings of event occurrence = Early and late event times</a:t>
            </a:r>
          </a:p>
        </p:txBody>
      </p:sp>
      <p:grpSp>
        <p:nvGrpSpPr>
          <p:cNvPr id="33801" name="Group 22"/>
          <p:cNvGrpSpPr>
            <a:grpSpLocks/>
          </p:cNvGrpSpPr>
          <p:nvPr/>
        </p:nvGrpSpPr>
        <p:grpSpPr bwMode="auto">
          <a:xfrm>
            <a:off x="1981200" y="2514600"/>
            <a:ext cx="5410200" cy="2590800"/>
            <a:chOff x="1981200" y="2514600"/>
            <a:chExt cx="5410200" cy="2590800"/>
          </a:xfrm>
        </p:grpSpPr>
        <p:grpSp>
          <p:nvGrpSpPr>
            <p:cNvPr id="33802" name="Group 17"/>
            <p:cNvGrpSpPr>
              <a:grpSpLocks/>
            </p:cNvGrpSpPr>
            <p:nvPr/>
          </p:nvGrpSpPr>
          <p:grpSpPr bwMode="auto">
            <a:xfrm>
              <a:off x="1981200" y="2514600"/>
              <a:ext cx="5410200" cy="2590800"/>
              <a:chOff x="1248" y="1200"/>
              <a:chExt cx="3408" cy="1632"/>
            </a:xfrm>
          </p:grpSpPr>
          <p:sp>
            <p:nvSpPr>
              <p:cNvPr id="33804" name="Oval 2"/>
              <p:cNvSpPr>
                <a:spLocks noChangeArrowheads="1"/>
              </p:cNvSpPr>
              <p:nvPr/>
            </p:nvSpPr>
            <p:spPr bwMode="auto">
              <a:xfrm>
                <a:off x="2064" y="1200"/>
                <a:ext cx="1776" cy="1632"/>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3805" name="Line 4"/>
              <p:cNvSpPr>
                <a:spLocks noChangeShapeType="1"/>
              </p:cNvSpPr>
              <p:nvPr/>
            </p:nvSpPr>
            <p:spPr bwMode="auto">
              <a:xfrm>
                <a:off x="2976" y="1200"/>
                <a:ext cx="0" cy="1632"/>
              </a:xfrm>
              <a:prstGeom prst="line">
                <a:avLst/>
              </a:prstGeom>
              <a:noFill/>
              <a:ln w="12700">
                <a:solidFill>
                  <a:schemeClr val="tx1"/>
                </a:solidFill>
                <a:round/>
                <a:headEnd/>
                <a:tailEnd/>
              </a:ln>
            </p:spPr>
            <p:txBody>
              <a:bodyPr lIns="0" tIns="0" rIns="0" bIns="0"/>
              <a:lstStyle/>
              <a:p>
                <a:endParaRPr lang="en-US"/>
              </a:p>
            </p:txBody>
          </p:sp>
          <p:sp>
            <p:nvSpPr>
              <p:cNvPr id="33806" name="Line 5"/>
              <p:cNvSpPr>
                <a:spLocks noChangeShapeType="1"/>
              </p:cNvSpPr>
              <p:nvPr/>
            </p:nvSpPr>
            <p:spPr bwMode="auto">
              <a:xfrm>
                <a:off x="2976" y="2016"/>
                <a:ext cx="1680" cy="0"/>
              </a:xfrm>
              <a:prstGeom prst="line">
                <a:avLst/>
              </a:prstGeom>
              <a:noFill/>
              <a:ln w="12700">
                <a:solidFill>
                  <a:schemeClr val="tx1"/>
                </a:solidFill>
                <a:round/>
                <a:headEnd/>
                <a:tailEnd/>
              </a:ln>
            </p:spPr>
            <p:txBody>
              <a:bodyPr lIns="0" tIns="0" rIns="0" bIns="0"/>
              <a:lstStyle/>
              <a:p>
                <a:endParaRPr lang="en-US"/>
              </a:p>
            </p:txBody>
          </p:sp>
          <p:sp>
            <p:nvSpPr>
              <p:cNvPr id="33807" name="Text Box 6"/>
              <p:cNvSpPr txBox="1">
                <a:spLocks noChangeArrowheads="1"/>
              </p:cNvSpPr>
              <p:nvPr/>
            </p:nvSpPr>
            <p:spPr bwMode="auto">
              <a:xfrm>
                <a:off x="3024" y="1344"/>
                <a:ext cx="912" cy="536"/>
              </a:xfrm>
              <a:prstGeom prst="rect">
                <a:avLst/>
              </a:prstGeom>
              <a:noFill/>
              <a:ln w="9525">
                <a:noFill/>
                <a:miter lim="800000"/>
                <a:headEnd/>
                <a:tailEnd/>
              </a:ln>
            </p:spPr>
            <p:txBody>
              <a:bodyPr lIns="0" tIns="0" rIns="0" bIns="0">
                <a:spAutoFit/>
              </a:bodyPr>
              <a:lstStyle/>
              <a:p>
                <a:pPr algn="l">
                  <a:spcBef>
                    <a:spcPct val="50000"/>
                  </a:spcBef>
                </a:pPr>
                <a:r>
                  <a:rPr lang="en-US" sz="1400" b="1"/>
                  <a:t>Earliest </a:t>
                </a:r>
              </a:p>
              <a:p>
                <a:pPr algn="l">
                  <a:spcBef>
                    <a:spcPct val="50000"/>
                  </a:spcBef>
                </a:pPr>
                <a:r>
                  <a:rPr lang="en-US" sz="1400" b="1"/>
                  <a:t>Event</a:t>
                </a:r>
              </a:p>
              <a:p>
                <a:pPr algn="l">
                  <a:spcBef>
                    <a:spcPct val="50000"/>
                  </a:spcBef>
                </a:pPr>
                <a:r>
                  <a:rPr lang="en-US" sz="1400" b="1"/>
                  <a:t>Time</a:t>
                </a:r>
              </a:p>
            </p:txBody>
          </p:sp>
          <p:sp>
            <p:nvSpPr>
              <p:cNvPr id="33808" name="Text Box 7"/>
              <p:cNvSpPr txBox="1">
                <a:spLocks noChangeArrowheads="1"/>
              </p:cNvSpPr>
              <p:nvPr/>
            </p:nvSpPr>
            <p:spPr bwMode="auto">
              <a:xfrm>
                <a:off x="3024" y="2104"/>
                <a:ext cx="672" cy="536"/>
              </a:xfrm>
              <a:prstGeom prst="rect">
                <a:avLst/>
              </a:prstGeom>
              <a:noFill/>
              <a:ln w="9525">
                <a:noFill/>
                <a:miter lim="800000"/>
                <a:headEnd/>
                <a:tailEnd/>
              </a:ln>
            </p:spPr>
            <p:txBody>
              <a:bodyPr lIns="0" tIns="0" rIns="0" bIns="0">
                <a:spAutoFit/>
              </a:bodyPr>
              <a:lstStyle/>
              <a:p>
                <a:pPr algn="l">
                  <a:spcBef>
                    <a:spcPct val="50000"/>
                  </a:spcBef>
                </a:pPr>
                <a:r>
                  <a:rPr lang="en-US" sz="1400" b="1"/>
                  <a:t>Latest </a:t>
                </a:r>
              </a:p>
              <a:p>
                <a:pPr algn="l">
                  <a:spcBef>
                    <a:spcPct val="50000"/>
                  </a:spcBef>
                </a:pPr>
                <a:r>
                  <a:rPr lang="en-US" sz="1400" b="1"/>
                  <a:t>Event</a:t>
                </a:r>
              </a:p>
              <a:p>
                <a:pPr algn="l">
                  <a:spcBef>
                    <a:spcPct val="50000"/>
                  </a:spcBef>
                </a:pPr>
                <a:r>
                  <a:rPr lang="en-US" sz="1400" b="1"/>
                  <a:t>Time</a:t>
                </a:r>
              </a:p>
            </p:txBody>
          </p:sp>
          <p:sp>
            <p:nvSpPr>
              <p:cNvPr id="33809" name="Text Box 8"/>
              <p:cNvSpPr txBox="1">
                <a:spLocks noChangeArrowheads="1"/>
              </p:cNvSpPr>
              <p:nvPr/>
            </p:nvSpPr>
            <p:spPr bwMode="auto">
              <a:xfrm>
                <a:off x="2304" y="1873"/>
                <a:ext cx="672" cy="335"/>
              </a:xfrm>
              <a:prstGeom prst="rect">
                <a:avLst/>
              </a:prstGeom>
              <a:noFill/>
              <a:ln w="9525">
                <a:noFill/>
                <a:miter lim="800000"/>
                <a:headEnd/>
                <a:tailEnd/>
              </a:ln>
            </p:spPr>
            <p:txBody>
              <a:bodyPr lIns="0" tIns="0" rIns="0" bIns="0">
                <a:spAutoFit/>
              </a:bodyPr>
              <a:lstStyle/>
              <a:p>
                <a:pPr algn="l">
                  <a:spcBef>
                    <a:spcPct val="50000"/>
                  </a:spcBef>
                </a:pPr>
                <a:r>
                  <a:rPr lang="en-US" sz="1400" b="1"/>
                  <a:t>Event</a:t>
                </a:r>
              </a:p>
              <a:p>
                <a:pPr algn="l">
                  <a:spcBef>
                    <a:spcPct val="50000"/>
                  </a:spcBef>
                </a:pPr>
                <a:r>
                  <a:rPr lang="en-US" sz="1400" b="1"/>
                  <a:t>Label</a:t>
                </a:r>
              </a:p>
            </p:txBody>
          </p:sp>
          <p:sp>
            <p:nvSpPr>
              <p:cNvPr id="33810" name="Text Box 9"/>
              <p:cNvSpPr txBox="1">
                <a:spLocks noChangeArrowheads="1"/>
              </p:cNvSpPr>
              <p:nvPr/>
            </p:nvSpPr>
            <p:spPr bwMode="auto">
              <a:xfrm>
                <a:off x="3936"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1" name="Text Box 10"/>
              <p:cNvSpPr txBox="1">
                <a:spLocks noChangeArrowheads="1"/>
              </p:cNvSpPr>
              <p:nvPr/>
            </p:nvSpPr>
            <p:spPr bwMode="auto">
              <a:xfrm>
                <a:off x="3984" y="2362"/>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Tail</a:t>
                </a:r>
              </a:p>
            </p:txBody>
          </p:sp>
          <p:sp>
            <p:nvSpPr>
              <p:cNvPr id="33812" name="Line 11"/>
              <p:cNvSpPr>
                <a:spLocks noChangeShapeType="1"/>
              </p:cNvSpPr>
              <p:nvPr/>
            </p:nvSpPr>
            <p:spPr bwMode="auto">
              <a:xfrm flipH="1" flipV="1">
                <a:off x="3888" y="2064"/>
                <a:ext cx="192" cy="288"/>
              </a:xfrm>
              <a:prstGeom prst="line">
                <a:avLst/>
              </a:prstGeom>
              <a:noFill/>
              <a:ln w="12700">
                <a:solidFill>
                  <a:schemeClr val="tx1"/>
                </a:solidFill>
                <a:round/>
                <a:headEnd/>
                <a:tailEnd type="stealth" w="med" len="med"/>
              </a:ln>
            </p:spPr>
            <p:txBody>
              <a:bodyPr lIns="0" tIns="0" rIns="0" bIns="0"/>
              <a:lstStyle/>
              <a:p>
                <a:endParaRPr lang="en-US"/>
              </a:p>
            </p:txBody>
          </p:sp>
          <p:sp>
            <p:nvSpPr>
              <p:cNvPr id="33813" name="Text Box 12"/>
              <p:cNvSpPr txBox="1">
                <a:spLocks noChangeArrowheads="1"/>
              </p:cNvSpPr>
              <p:nvPr/>
            </p:nvSpPr>
            <p:spPr bwMode="auto">
              <a:xfrm>
                <a:off x="1632" y="2400"/>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Head</a:t>
                </a:r>
              </a:p>
            </p:txBody>
          </p:sp>
          <p:sp>
            <p:nvSpPr>
              <p:cNvPr id="2" name="Line 13"/>
              <p:cNvSpPr>
                <a:spLocks noChangeShapeType="1"/>
              </p:cNvSpPr>
              <p:nvPr/>
            </p:nvSpPr>
            <p:spPr bwMode="auto">
              <a:xfrm>
                <a:off x="1248" y="2016"/>
                <a:ext cx="81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sp>
            <p:nvSpPr>
              <p:cNvPr id="33815" name="Text Box 14"/>
              <p:cNvSpPr txBox="1">
                <a:spLocks noChangeArrowheads="1"/>
              </p:cNvSpPr>
              <p:nvPr/>
            </p:nvSpPr>
            <p:spPr bwMode="auto">
              <a:xfrm>
                <a:off x="1488"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6" name="Line 15"/>
              <p:cNvSpPr>
                <a:spLocks noChangeShapeType="1"/>
              </p:cNvSpPr>
              <p:nvPr/>
            </p:nvSpPr>
            <p:spPr bwMode="auto">
              <a:xfrm flipV="1">
                <a:off x="1728" y="2064"/>
                <a:ext cx="288" cy="288"/>
              </a:xfrm>
              <a:prstGeom prst="line">
                <a:avLst/>
              </a:prstGeom>
              <a:noFill/>
              <a:ln w="12700">
                <a:solidFill>
                  <a:schemeClr val="tx1"/>
                </a:solidFill>
                <a:round/>
                <a:headEnd/>
                <a:tailEnd type="stealth" w="med" len="med"/>
              </a:ln>
            </p:spPr>
            <p:txBody>
              <a:bodyPr lIns="0" tIns="0" rIns="0" bIns="0"/>
              <a:lstStyle/>
              <a:p>
                <a:endParaRPr lang="en-US"/>
              </a:p>
            </p:txBody>
          </p:sp>
        </p:grpSp>
        <p:sp>
          <p:nvSpPr>
            <p:cNvPr id="22" name="Line 13"/>
            <p:cNvSpPr>
              <a:spLocks noChangeShapeType="1"/>
            </p:cNvSpPr>
            <p:nvPr/>
          </p:nvSpPr>
          <p:spPr bwMode="auto">
            <a:xfrm>
              <a:off x="6096000" y="3810000"/>
              <a:ext cx="12954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514C30E0-A9D2-4F3B-9002-A9E49D413FB3}" type="datetime8">
              <a:rPr lang="en-US" smtClean="0"/>
              <a:pPr/>
              <a:t>10/11/2010 8:49 AM</a:t>
            </a:fld>
            <a:endParaRPr lang="en-US" smtClean="0"/>
          </a:p>
        </p:txBody>
      </p:sp>
      <p:sp>
        <p:nvSpPr>
          <p:cNvPr id="16387" name="Slide Number Placeholder 4"/>
          <p:cNvSpPr>
            <a:spLocks noGrp="1"/>
          </p:cNvSpPr>
          <p:nvPr>
            <p:ph type="sldNum" sz="quarter" idx="11"/>
          </p:nvPr>
        </p:nvSpPr>
        <p:spPr>
          <a:noFill/>
        </p:spPr>
        <p:txBody>
          <a:bodyPr/>
          <a:lstStyle/>
          <a:p>
            <a:fld id="{243E2C30-00D1-4EDC-873D-231EAC614F9B}" type="slidenum">
              <a:rPr lang="ar-SA" smtClean="0"/>
              <a:pPr/>
              <a:t>2</a:t>
            </a:fld>
            <a:endParaRPr lang="en-US" smtClean="0"/>
          </a:p>
        </p:txBody>
      </p:sp>
      <p:sp>
        <p:nvSpPr>
          <p:cNvPr id="590851" name="Rectangle 3"/>
          <p:cNvSpPr>
            <a:spLocks noGrp="1" noChangeArrowheads="1"/>
          </p:cNvSpPr>
          <p:nvPr>
            <p:ph type="body" idx="1"/>
          </p:nvPr>
        </p:nvSpPr>
        <p:spPr>
          <a:xfrm>
            <a:off x="914400" y="1219200"/>
            <a:ext cx="7848600" cy="4687888"/>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2000"/>
              </a:lnSpc>
              <a:buClr>
                <a:srgbClr val="CC3300"/>
              </a:buClr>
              <a:buFontTx/>
              <a:buAutoNum type="arabicPeriod"/>
              <a:defRPr/>
            </a:pPr>
            <a:r>
              <a:rPr lang="en-US" sz="2400" dirty="0" smtClean="0"/>
              <a:t>Visualize and define the </a:t>
            </a:r>
            <a:r>
              <a:rPr lang="en-US" sz="2400" b="1" u="sng" dirty="0" smtClean="0">
                <a:effectLst>
                  <a:outerShdw blurRad="38100" dist="38100" dir="2700000" algn="tl">
                    <a:srgbClr val="C0C0C0"/>
                  </a:outerShdw>
                </a:effectLst>
              </a:rPr>
              <a:t>activities</a:t>
            </a:r>
            <a:r>
              <a:rPr lang="en-US" sz="2400" dirty="0" smtClean="0"/>
              <a:t>.</a:t>
            </a:r>
          </a:p>
          <a:p>
            <a:pPr marL="304800" indent="-304800" algn="just">
              <a:lnSpc>
                <a:spcPct val="142000"/>
              </a:lnSpc>
              <a:buClr>
                <a:srgbClr val="CC3300"/>
              </a:buClr>
              <a:buFontTx/>
              <a:buAutoNum type="arabicPeriod"/>
              <a:defRPr/>
            </a:pPr>
            <a:r>
              <a:rPr lang="en-US" sz="2400" dirty="0" smtClean="0"/>
              <a:t>Sequence the activities (</a:t>
            </a:r>
            <a:r>
              <a:rPr lang="en-US" sz="2400" b="1" u="sng" dirty="0" smtClean="0">
                <a:effectLst>
                  <a:outerShdw blurRad="38100" dist="38100" dir="2700000" algn="tl">
                    <a:srgbClr val="C0C0C0"/>
                  </a:outerShdw>
                </a:effectLst>
              </a:rPr>
              <a:t>Job Logic</a:t>
            </a:r>
            <a:r>
              <a:rPr lang="en-US" sz="2400" dirty="0" smtClean="0"/>
              <a:t>).</a:t>
            </a:r>
          </a:p>
          <a:p>
            <a:pPr marL="304800" indent="-304800" algn="just">
              <a:lnSpc>
                <a:spcPct val="142000"/>
              </a:lnSpc>
              <a:buClr>
                <a:srgbClr val="CC3300"/>
              </a:buClr>
              <a:buFontTx/>
              <a:buAutoNum type="arabicPeriod"/>
              <a:defRPr/>
            </a:pPr>
            <a:r>
              <a:rPr lang="en-US" sz="2400" dirty="0" smtClean="0"/>
              <a:t>Estimate the </a:t>
            </a:r>
            <a:r>
              <a:rPr lang="en-US" sz="2400" b="1" u="sng" dirty="0" smtClean="0">
                <a:effectLst>
                  <a:outerShdw blurRad="38100" dist="38100" dir="2700000" algn="tl">
                    <a:srgbClr val="C0C0C0"/>
                  </a:outerShdw>
                </a:effectLst>
              </a:rPr>
              <a:t>activity duration</a:t>
            </a:r>
            <a:r>
              <a:rPr lang="en-US" sz="2400" dirty="0" smtClean="0"/>
              <a:t>.</a:t>
            </a:r>
          </a:p>
          <a:p>
            <a:pPr marL="304800" indent="-304800" algn="just">
              <a:lnSpc>
                <a:spcPct val="142000"/>
              </a:lnSpc>
              <a:buClr>
                <a:srgbClr val="CC3300"/>
              </a:buClr>
              <a:buFontTx/>
              <a:buAutoNum type="arabicPeriod"/>
              <a:defRPr/>
            </a:pPr>
            <a:r>
              <a:rPr lang="en-US" sz="2400" b="1" u="sng" dirty="0" smtClean="0">
                <a:effectLst>
                  <a:outerShdw blurRad="38100" dist="38100" dir="2700000" algn="tl">
                    <a:srgbClr val="C0C0C0"/>
                  </a:outerShdw>
                </a:effectLst>
              </a:rPr>
              <a:t>Schedule</a:t>
            </a:r>
            <a:r>
              <a:rPr lang="en-US" sz="2400" dirty="0" smtClean="0"/>
              <a:t> the project or phase.</a:t>
            </a:r>
          </a:p>
          <a:p>
            <a:pPr marL="304800" indent="-304800" algn="just">
              <a:lnSpc>
                <a:spcPct val="142000"/>
              </a:lnSpc>
              <a:buClr>
                <a:srgbClr val="CC3300"/>
              </a:buClr>
              <a:buFontTx/>
              <a:buAutoNum type="arabicPeriod"/>
              <a:defRPr/>
            </a:pPr>
            <a:r>
              <a:rPr lang="en-US" sz="2400" dirty="0" smtClean="0"/>
              <a:t>Allocate and balance </a:t>
            </a:r>
            <a:r>
              <a:rPr lang="en-US" sz="2400" b="1" u="sng" dirty="0" smtClean="0">
                <a:effectLst>
                  <a:outerShdw blurRad="38100" dist="38100" dir="2700000" algn="tl">
                    <a:srgbClr val="C0C0C0"/>
                  </a:outerShdw>
                </a:effectLst>
              </a:rPr>
              <a:t>resources</a:t>
            </a:r>
            <a:r>
              <a:rPr lang="en-US" sz="2400" dirty="0" smtClean="0"/>
              <a:t>.</a:t>
            </a:r>
          </a:p>
          <a:p>
            <a:pPr marL="304800" indent="-304800" algn="just">
              <a:lnSpc>
                <a:spcPct val="142000"/>
              </a:lnSpc>
              <a:buClr>
                <a:srgbClr val="CC3300"/>
              </a:buClr>
              <a:buFontTx/>
              <a:buAutoNum type="arabicPeriod"/>
              <a:defRPr/>
            </a:pPr>
            <a:r>
              <a:rPr lang="en-US" sz="2400" dirty="0" smtClean="0"/>
              <a:t>Compare target, planned and actual dates and </a:t>
            </a:r>
            <a:r>
              <a:rPr lang="en-US" sz="2400" b="1" u="sng" dirty="0" smtClean="0">
                <a:effectLst>
                  <a:outerShdw blurRad="38100" dist="38100" dir="2700000" algn="tl">
                    <a:srgbClr val="C0C0C0"/>
                  </a:outerShdw>
                </a:effectLst>
              </a:rPr>
              <a:t>update</a:t>
            </a:r>
            <a:r>
              <a:rPr lang="en-US" sz="2400" dirty="0" smtClean="0"/>
              <a:t> as necessary.</a:t>
            </a:r>
          </a:p>
          <a:p>
            <a:pPr marL="304800" indent="-304800" algn="just">
              <a:lnSpc>
                <a:spcPct val="142000"/>
              </a:lnSpc>
              <a:buClr>
                <a:srgbClr val="CC3300"/>
              </a:buClr>
              <a:buFontTx/>
              <a:buAutoNum type="arabicPeriod"/>
              <a:defRPr/>
            </a:pPr>
            <a:r>
              <a:rPr lang="en-US" sz="2400" b="1" u="sng" dirty="0" smtClean="0">
                <a:effectLst>
                  <a:outerShdw blurRad="38100" dist="38100" dir="2700000" algn="tl">
                    <a:srgbClr val="C0C0C0"/>
                  </a:outerShdw>
                </a:effectLst>
              </a:rPr>
              <a:t>Control</a:t>
            </a:r>
            <a:r>
              <a:rPr lang="en-US" sz="2400" dirty="0" smtClean="0"/>
              <a:t> the time schedule with respect to </a:t>
            </a:r>
            <a:r>
              <a:rPr lang="en-US" sz="2400" b="1" u="sng" dirty="0" smtClean="0">
                <a:effectLst>
                  <a:outerShdw blurRad="38100" dist="38100" dir="2700000" algn="tl">
                    <a:srgbClr val="C0C0C0"/>
                  </a:outerShdw>
                </a:effectLst>
              </a:rPr>
              <a:t>changes</a:t>
            </a:r>
            <a:r>
              <a:rPr lang="en-US" sz="2400" dirty="0" smtClean="0"/>
              <a:t>.</a:t>
            </a:r>
            <a:endParaRPr lang="de-DE" sz="2400" dirty="0" smtClean="0"/>
          </a:p>
        </p:txBody>
      </p:sp>
      <p:sp>
        <p:nvSpPr>
          <p:cNvPr id="6" name="Rectangle 2"/>
          <p:cNvSpPr>
            <a:spLocks noChangeArrowheads="1"/>
          </p:cNvSpPr>
          <p:nvPr/>
        </p:nvSpPr>
        <p:spPr bwMode="auto">
          <a:xfrm>
            <a:off x="685800" y="304800"/>
            <a:ext cx="7467600" cy="533400"/>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Processes of Time Planning and Control</a:t>
            </a:r>
            <a:r>
              <a:rPr lang="en-US" sz="1700" b="1" dirty="0">
                <a:solidFill>
                  <a:srgbClr val="CC3300"/>
                </a:solidFill>
              </a:rPr>
              <a:t> </a:t>
            </a:r>
            <a:endParaRPr lang="de-DE" sz="2800" b="1"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21DB2B70-5277-42E7-B2B4-AD392DC8BC1B}" type="datetime8">
              <a:rPr lang="en-US" smtClean="0"/>
              <a:pPr/>
              <a:t>10/11/2010 8:49 AM</a:t>
            </a:fld>
            <a:endParaRPr lang="en-US" smtClean="0"/>
          </a:p>
        </p:txBody>
      </p:sp>
      <p:sp>
        <p:nvSpPr>
          <p:cNvPr id="34819" name="Slide Number Placeholder 4"/>
          <p:cNvSpPr>
            <a:spLocks noGrp="1"/>
          </p:cNvSpPr>
          <p:nvPr>
            <p:ph type="sldNum" sz="quarter" idx="11"/>
          </p:nvPr>
        </p:nvSpPr>
        <p:spPr>
          <a:noFill/>
        </p:spPr>
        <p:txBody>
          <a:bodyPr/>
          <a:lstStyle/>
          <a:p>
            <a:fld id="{26744F82-120E-4FA3-9096-FC9087CDD5B2}" type="slidenum">
              <a:rPr lang="ar-SA" smtClean="0"/>
              <a:pPr/>
              <a:t>20</a:t>
            </a:fld>
            <a:endParaRPr lang="en-US" smtClean="0"/>
          </a:p>
        </p:txBody>
      </p:sp>
      <p:sp>
        <p:nvSpPr>
          <p:cNvPr id="581661" name="Rectangle 29"/>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1905000"/>
            <a:ext cx="8001000" cy="25225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Forward Pass for Computing EET</a:t>
            </a:r>
            <a:endParaRPr lang="en-US" sz="2000" dirty="0"/>
          </a:p>
          <a:p>
            <a:pPr algn="just">
              <a:defRPr/>
            </a:pPr>
            <a:r>
              <a:rPr lang="en-US" sz="2000" dirty="0"/>
              <a:t>Each activity starts as soon as possible, i.e., as soon as all of its predecessor activities are completed.</a:t>
            </a:r>
          </a:p>
          <a:p>
            <a:pPr marL="457200" indent="-457200" algn="just">
              <a:buFont typeface="+mj-lt"/>
              <a:buAutoNum type="arabicPeriod"/>
              <a:defRPr/>
            </a:pPr>
            <a:r>
              <a:rPr lang="en-US" sz="1800" b="1" dirty="0">
                <a:solidFill>
                  <a:schemeClr val="accent2"/>
                </a:solidFill>
              </a:rPr>
              <a:t>Direction: Left to right, from the beginning to the end of the project</a:t>
            </a:r>
          </a:p>
          <a:p>
            <a:pPr marL="457200" indent="-457200" algn="just">
              <a:buFont typeface="+mj-lt"/>
              <a:buAutoNum type="arabicPeriod"/>
              <a:defRPr/>
            </a:pPr>
            <a:r>
              <a:rPr lang="en-US" sz="1800" b="1" dirty="0">
                <a:solidFill>
                  <a:schemeClr val="accent2"/>
                </a:solidFill>
              </a:rPr>
              <a:t>Set: EET of the initial node = 0</a:t>
            </a:r>
          </a:p>
          <a:p>
            <a:pPr marL="457200" indent="-457200" algn="just">
              <a:buFont typeface="+mj-lt"/>
              <a:buAutoNum type="arabicPeriod"/>
              <a:defRPr/>
            </a:pPr>
            <a:r>
              <a:rPr lang="en-US" sz="2000" b="1" dirty="0">
                <a:solidFill>
                  <a:schemeClr val="accent2"/>
                </a:solidFill>
              </a:rPr>
              <a:t>Add:</a:t>
            </a:r>
            <a:r>
              <a:rPr lang="en-US" sz="1800" b="1" dirty="0">
                <a:solidFill>
                  <a:schemeClr val="accent2"/>
                </a:solidFill>
              </a:rPr>
              <a:t> </a:t>
            </a:r>
            <a:r>
              <a:rPr lang="en-US" sz="2000" b="1" dirty="0">
                <a:solidFill>
                  <a:schemeClr val="accent2"/>
                </a:solidFill>
              </a:rPr>
              <a:t>EET</a:t>
            </a:r>
            <a:r>
              <a:rPr lang="en-US" sz="2000" b="1" baseline="-26000" dirty="0">
                <a:solidFill>
                  <a:schemeClr val="accent2"/>
                </a:solidFill>
              </a:rPr>
              <a:t>j</a:t>
            </a:r>
            <a:r>
              <a:rPr lang="en-US" sz="2000" b="1" dirty="0">
                <a:solidFill>
                  <a:schemeClr val="accent2"/>
                </a:solidFill>
              </a:rPr>
              <a:t> = EET</a:t>
            </a:r>
            <a:r>
              <a:rPr lang="en-US" sz="2000" b="1" baseline="-25000" dirty="0">
                <a:solidFill>
                  <a:schemeClr val="accent2"/>
                </a:solidFill>
              </a:rPr>
              <a:t>i</a:t>
            </a:r>
            <a:r>
              <a:rPr lang="en-US" sz="2000" b="1" dirty="0">
                <a:solidFill>
                  <a:schemeClr val="accent2"/>
                </a:solidFill>
              </a:rPr>
              <a:t> + D</a:t>
            </a:r>
            <a:r>
              <a:rPr lang="en-US" sz="20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maximum</a:t>
            </a:r>
          </a:p>
          <a:p>
            <a:pPr algn="just">
              <a:defRPr/>
            </a:pPr>
            <a:r>
              <a:rPr lang="en-US" sz="2000" b="1" dirty="0">
                <a:effectLst>
                  <a:outerShdw blurRad="38100" dist="38100" dir="2700000" algn="tl">
                    <a:srgbClr val="000000">
                      <a:alpha val="43137"/>
                    </a:srgbClr>
                  </a:outerShdw>
                </a:effectLst>
              </a:rPr>
              <a:t>The estimated project duration = EET of the last node.</a:t>
            </a:r>
          </a:p>
        </p:txBody>
      </p:sp>
      <p:sp>
        <p:nvSpPr>
          <p:cNvPr id="33" name="TextBox 32"/>
          <p:cNvSpPr txBox="1"/>
          <p:nvPr/>
        </p:nvSpPr>
        <p:spPr>
          <a:xfrm>
            <a:off x="838200" y="1106488"/>
            <a:ext cx="8001000" cy="646112"/>
          </a:xfrm>
          <a:prstGeom prst="rect">
            <a:avLst/>
          </a:prstGeom>
          <a:solidFill>
            <a:schemeClr val="bg1"/>
          </a:solidFill>
          <a:ln>
            <a:solidFill>
              <a:schemeClr val="tx1"/>
            </a:solidFill>
          </a:ln>
        </p:spPr>
        <p:txBody>
          <a:bodyPr>
            <a:spAutoFit/>
          </a:bodyPr>
          <a:lstStyle/>
          <a:p>
            <a:pPr algn="just">
              <a:defRPr/>
            </a:pPr>
            <a:r>
              <a:rPr lang="en-US" sz="1800" b="1" dirty="0">
                <a:effectLst>
                  <a:outerShdw blurRad="38100" dist="38100" dir="2700000" algn="tl">
                    <a:srgbClr val="000000">
                      <a:alpha val="43137"/>
                    </a:srgbClr>
                  </a:outerShdw>
                </a:effectLst>
              </a:rPr>
              <a:t>Early Event Time (Earliest occurrence time for event)</a:t>
            </a:r>
            <a:r>
              <a:rPr lang="en-US" sz="1800" dirty="0"/>
              <a:t> is the earliest time at which an event can occur, considering the duration of precedent activities.</a:t>
            </a:r>
          </a:p>
        </p:txBody>
      </p:sp>
      <p:grpSp>
        <p:nvGrpSpPr>
          <p:cNvPr id="34825" name="Group 52"/>
          <p:cNvGrpSpPr>
            <a:grpSpLocks/>
          </p:cNvGrpSpPr>
          <p:nvPr/>
        </p:nvGrpSpPr>
        <p:grpSpPr bwMode="auto">
          <a:xfrm>
            <a:off x="1905000" y="4572000"/>
            <a:ext cx="5562600" cy="13716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65" name="Oval 5"/>
              <p:cNvSpPr>
                <a:spLocks noChangeArrowheads="1"/>
              </p:cNvSpPr>
              <p:nvPr/>
            </p:nvSpPr>
            <p:spPr bwMode="auto">
              <a:xfrm>
                <a:off x="2684463" y="3657600"/>
                <a:ext cx="1463675" cy="1524000"/>
              </a:xfrm>
              <a:prstGeom prst="ellipse">
                <a:avLst/>
              </a:prstGeom>
              <a:grpFill/>
              <a:ln w="12700">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68" name="Oval 11"/>
                <p:cNvSpPr>
                  <a:spLocks noChangeArrowheads="1"/>
                </p:cNvSpPr>
                <p:nvPr/>
              </p:nvSpPr>
              <p:spPr bwMode="auto">
                <a:xfrm>
                  <a:off x="4680" y="3240"/>
                  <a:ext cx="1440" cy="1440"/>
                </a:xfrm>
                <a:prstGeom prst="ellipse">
                  <a:avLst/>
                </a:prstGeom>
                <a:grpFill/>
                <a:ln w="12700">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69" name="Line 12"/>
                <p:cNvSpPr>
                  <a:spLocks noChangeShapeType="1"/>
                </p:cNvSpPr>
                <p:nvPr/>
              </p:nvSpPr>
              <p:spPr bwMode="auto">
                <a:xfrm>
                  <a:off x="5400" y="3240"/>
                  <a:ext cx="0" cy="1440"/>
                </a:xfrm>
                <a:prstGeom prst="line">
                  <a:avLst/>
                </a:prstGeom>
                <a:grpFill/>
                <a:ln w="12700">
                  <a:solidFill>
                    <a:srgbClr val="000000"/>
                  </a:solidFill>
                  <a:round/>
                  <a:headEnd/>
                  <a:tailEnd/>
                </a:ln>
              </p:spPr>
              <p:txBody>
                <a:bodyPr/>
                <a:lstStyle/>
                <a:p>
                  <a:pPr>
                    <a:defRPr/>
                  </a:pPr>
                  <a:endParaRPr lang="en-US" dirty="0"/>
                </a:p>
              </p:txBody>
            </p:sp>
            <p:sp>
              <p:nvSpPr>
                <p:cNvPr id="70" name="Line 13"/>
                <p:cNvSpPr>
                  <a:spLocks noChangeShapeType="1"/>
                </p:cNvSpPr>
                <p:nvPr/>
              </p:nvSpPr>
              <p:spPr bwMode="auto">
                <a:xfrm>
                  <a:off x="5400" y="3960"/>
                  <a:ext cx="720" cy="0"/>
                </a:xfrm>
                <a:prstGeom prst="line">
                  <a:avLst/>
                </a:prstGeom>
                <a:grpFill/>
                <a:ln w="12700">
                  <a:solidFill>
                    <a:srgbClr val="000000"/>
                  </a:solidFill>
                  <a:round/>
                  <a:headEnd/>
                  <a:tailEnd/>
                </a:ln>
              </p:spPr>
              <p:txBody>
                <a:bodyPr/>
                <a:lstStyle/>
                <a:p>
                  <a:pPr>
                    <a:defRPr/>
                  </a:pPr>
                  <a:endParaRPr lang="en-US" dirty="0"/>
                </a:p>
              </p:txBody>
            </p:sp>
          </p:grpSp>
          <p:sp>
            <p:nvSpPr>
              <p:cNvPr id="67" name="Text Box 37"/>
              <p:cNvSpPr txBox="1">
                <a:spLocks noChangeArrowheads="1"/>
              </p:cNvSpPr>
              <p:nvPr/>
            </p:nvSpPr>
            <p:spPr bwMode="auto">
              <a:xfrm>
                <a:off x="6934200" y="4246959"/>
                <a:ext cx="474663" cy="341974"/>
              </a:xfrm>
              <a:prstGeom prst="rect">
                <a:avLst/>
              </a:prstGeom>
              <a:grpFill/>
              <a:ln w="12700">
                <a:solidFill>
                  <a:schemeClr val="bg1"/>
                </a:solidFill>
                <a:miter lim="800000"/>
                <a:headEnd/>
                <a:tailEnd/>
              </a:ln>
            </p:spPr>
            <p:txBody>
              <a:bodyPr lIns="0" tIns="0" rIns="0" bIns="0">
                <a:spAutoFit/>
              </a:bodyPr>
              <a:lstStyle/>
              <a:p>
                <a:pPr algn="ctr">
                  <a:spcBef>
                    <a:spcPct val="50000"/>
                  </a:spcBef>
                  <a:defRPr/>
                </a:pPr>
                <a:r>
                  <a:rPr lang="en-US" sz="2000" b="1" dirty="0"/>
                  <a:t>j</a:t>
                </a:r>
              </a:p>
            </p:txBody>
          </p:sp>
        </p:grpSp>
        <p:sp>
          <p:nvSpPr>
            <p:cNvPr id="34827" name="Line 12"/>
            <p:cNvSpPr>
              <a:spLocks noChangeShapeType="1"/>
            </p:cNvSpPr>
            <p:nvPr/>
          </p:nvSpPr>
          <p:spPr bwMode="auto">
            <a:xfrm>
              <a:off x="2649537" y="4267200"/>
              <a:ext cx="0" cy="1524000"/>
            </a:xfrm>
            <a:prstGeom prst="line">
              <a:avLst/>
            </a:prstGeom>
            <a:noFill/>
            <a:ln w="12700">
              <a:solidFill>
                <a:srgbClr val="000000"/>
              </a:solidFill>
              <a:round/>
              <a:headEnd/>
              <a:tailEnd/>
            </a:ln>
          </p:spPr>
          <p:txBody>
            <a:bodyPr/>
            <a:lstStyle/>
            <a:p>
              <a:endParaRPr lang="en-US"/>
            </a:p>
          </p:txBody>
        </p:sp>
        <p:sp>
          <p:nvSpPr>
            <p:cNvPr id="34828" name="Line 13"/>
            <p:cNvSpPr>
              <a:spLocks noChangeShapeType="1"/>
            </p:cNvSpPr>
            <p:nvPr/>
          </p:nvSpPr>
          <p:spPr bwMode="auto">
            <a:xfrm>
              <a:off x="2649537" y="5029200"/>
              <a:ext cx="731838" cy="0"/>
            </a:xfrm>
            <a:prstGeom prst="line">
              <a:avLst/>
            </a:prstGeom>
            <a:noFill/>
            <a:ln w="12700">
              <a:solidFill>
                <a:srgbClr val="000000"/>
              </a:solidFill>
              <a:round/>
              <a:headEnd/>
              <a:tailEnd/>
            </a:ln>
          </p:spPr>
          <p:txBody>
            <a:bodyPr/>
            <a:lstStyle/>
            <a:p>
              <a:endParaRPr lang="en-US"/>
            </a:p>
          </p:txBody>
        </p:sp>
        <p:sp>
          <p:nvSpPr>
            <p:cNvPr id="34829" name="Text Box 37"/>
            <p:cNvSpPr txBox="1">
              <a:spLocks noChangeArrowheads="1"/>
            </p:cNvSpPr>
            <p:nvPr/>
          </p:nvSpPr>
          <p:spPr bwMode="auto">
            <a:xfrm>
              <a:off x="2039937" y="4812268"/>
              <a:ext cx="457200" cy="369332"/>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2400" b="1"/>
                <a:t>i</a:t>
              </a:r>
            </a:p>
          </p:txBody>
        </p:sp>
        <p:sp>
          <p:nvSpPr>
            <p:cNvPr id="34830" name="Text Box 37"/>
            <p:cNvSpPr txBox="1">
              <a:spLocks noChangeArrowheads="1"/>
            </p:cNvSpPr>
            <p:nvPr/>
          </p:nvSpPr>
          <p:spPr bwMode="auto">
            <a:xfrm>
              <a:off x="6781800" y="4605867"/>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6000">
                  <a:solidFill>
                    <a:schemeClr val="accent2"/>
                  </a:solidFill>
                </a:rPr>
                <a:t>j</a:t>
              </a:r>
              <a:endParaRPr lang="en-US" sz="1600" b="1"/>
            </a:p>
          </p:txBody>
        </p:sp>
        <p:sp>
          <p:nvSpPr>
            <p:cNvPr id="34831" name="Text Box 37"/>
            <p:cNvSpPr txBox="1">
              <a:spLocks noChangeArrowheads="1"/>
            </p:cNvSpPr>
            <p:nvPr/>
          </p:nvSpPr>
          <p:spPr bwMode="auto">
            <a:xfrm>
              <a:off x="2725736" y="4648200"/>
              <a:ext cx="550863"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5000">
                  <a:solidFill>
                    <a:schemeClr val="accent2"/>
                  </a:solidFill>
                </a:rPr>
                <a:t>i</a:t>
              </a:r>
              <a:endParaRPr lang="en-US" sz="1600" b="1"/>
            </a:p>
          </p:txBody>
        </p:sp>
        <p:sp>
          <p:nvSpPr>
            <p:cNvPr id="34832" name="Text Box 37"/>
            <p:cNvSpPr txBox="1">
              <a:spLocks noChangeArrowheads="1"/>
            </p:cNvSpPr>
            <p:nvPr/>
          </p:nvSpPr>
          <p:spPr bwMode="auto">
            <a:xfrm>
              <a:off x="3979863" y="4605867"/>
              <a:ext cx="10493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Activity</a:t>
              </a:r>
              <a:endParaRPr lang="en-US" sz="1600" b="1"/>
            </a:p>
          </p:txBody>
        </p:sp>
        <p:sp>
          <p:nvSpPr>
            <p:cNvPr id="34833" name="Text Box 37"/>
            <p:cNvSpPr txBox="1">
              <a:spLocks noChangeArrowheads="1"/>
            </p:cNvSpPr>
            <p:nvPr/>
          </p:nvSpPr>
          <p:spPr bwMode="auto">
            <a:xfrm>
              <a:off x="4267200" y="5163979"/>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4" name="Straight Arrow Connector 63"/>
            <p:cNvCxnSpPr>
              <a:stCxn id="34828" idx="1"/>
              <a:endCxn id="68" idx="2"/>
            </p:cNvCxnSpPr>
            <p:nvPr/>
          </p:nvCxnSpPr>
          <p:spPr bwMode="auto">
            <a:xfrm rot="5400000" flipH="1" flipV="1">
              <a:off x="4694238" y="3717925"/>
              <a:ext cx="0" cy="2622550"/>
            </a:xfrm>
            <a:prstGeom prst="straightConnector1">
              <a:avLst/>
            </a:prstGeom>
            <a:ln w="19050">
              <a:solidFill>
                <a:schemeClr val="tx1"/>
              </a:solidFill>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4BF14148-8E9E-4518-9194-C41BB54F3BC9}" type="datetime8">
              <a:rPr lang="en-US" smtClean="0"/>
              <a:pPr/>
              <a:t>10/11/2010 8:49 AM</a:t>
            </a:fld>
            <a:endParaRPr lang="en-US" smtClean="0"/>
          </a:p>
        </p:txBody>
      </p:sp>
      <p:sp>
        <p:nvSpPr>
          <p:cNvPr id="35843" name="Slide Number Placeholder 4"/>
          <p:cNvSpPr>
            <a:spLocks noGrp="1"/>
          </p:cNvSpPr>
          <p:nvPr>
            <p:ph type="sldNum" sz="quarter" idx="11"/>
          </p:nvPr>
        </p:nvSpPr>
        <p:spPr>
          <a:noFill/>
        </p:spPr>
        <p:txBody>
          <a:bodyPr/>
          <a:lstStyle/>
          <a:p>
            <a:fld id="{D94F8693-1BA3-4360-94C1-95576E5EFC9F}" type="slidenum">
              <a:rPr lang="ar-SA" smtClean="0"/>
              <a:pPr/>
              <a:t>21</a:t>
            </a:fld>
            <a:endParaRPr lang="en-US" smtClean="0"/>
          </a:p>
        </p:txBody>
      </p:sp>
      <p:grpSp>
        <p:nvGrpSpPr>
          <p:cNvPr id="35844" name="Group 30"/>
          <p:cNvGrpSpPr>
            <a:grpSpLocks/>
          </p:cNvGrpSpPr>
          <p:nvPr/>
        </p:nvGrpSpPr>
        <p:grpSpPr bwMode="auto">
          <a:xfrm>
            <a:off x="990600" y="1828800"/>
            <a:ext cx="7848600" cy="1547813"/>
            <a:chOff x="768" y="1680"/>
            <a:chExt cx="4320" cy="576"/>
          </a:xfrm>
        </p:grpSpPr>
        <p:sp>
          <p:nvSpPr>
            <p:cNvPr id="35848" name="Oval 2"/>
            <p:cNvSpPr>
              <a:spLocks noChangeArrowheads="1"/>
            </p:cNvSpPr>
            <p:nvPr/>
          </p:nvSpPr>
          <p:spPr bwMode="auto">
            <a:xfrm>
              <a:off x="8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49" name="Oval 3"/>
            <p:cNvSpPr>
              <a:spLocks noChangeArrowheads="1"/>
            </p:cNvSpPr>
            <p:nvPr/>
          </p:nvSpPr>
          <p:spPr bwMode="auto">
            <a:xfrm>
              <a:off x="20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50" name="Line 4"/>
            <p:cNvSpPr>
              <a:spLocks noChangeShapeType="1"/>
            </p:cNvSpPr>
            <p:nvPr/>
          </p:nvSpPr>
          <p:spPr bwMode="auto">
            <a:xfrm flipH="1">
              <a:off x="1056"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1" name="Oval 5"/>
            <p:cNvSpPr>
              <a:spLocks noChangeArrowheads="1"/>
            </p:cNvSpPr>
            <p:nvPr/>
          </p:nvSpPr>
          <p:spPr bwMode="auto">
            <a:xfrm>
              <a:off x="960" y="1680"/>
              <a:ext cx="432" cy="528"/>
            </a:xfrm>
            <a:prstGeom prst="ellipse">
              <a:avLst/>
            </a:prstGeom>
            <a:noFill/>
            <a:ln w="9525">
              <a:noFill/>
              <a:round/>
              <a:headEnd/>
              <a:tailEnd/>
            </a:ln>
          </p:spPr>
          <p:txBody>
            <a:bodyPr wrap="none" lIns="0" tIns="0" rIns="0" bIns="0" anchor="ctr"/>
            <a:lstStyle/>
            <a:p>
              <a:pPr algn="ctr"/>
              <a:r>
                <a:rPr lang="en-US" sz="1600" b="1"/>
                <a:t>0</a:t>
              </a:r>
            </a:p>
          </p:txBody>
        </p:sp>
        <p:sp>
          <p:nvSpPr>
            <p:cNvPr id="35852" name="Oval 6"/>
            <p:cNvSpPr>
              <a:spLocks noChangeArrowheads="1"/>
            </p:cNvSpPr>
            <p:nvPr/>
          </p:nvSpPr>
          <p:spPr bwMode="auto">
            <a:xfrm>
              <a:off x="2739" y="2049"/>
              <a:ext cx="210" cy="170"/>
            </a:xfrm>
            <a:prstGeom prst="ellipse">
              <a:avLst/>
            </a:prstGeom>
            <a:solidFill>
              <a:schemeClr val="bg1"/>
            </a:solidFill>
            <a:ln w="9525">
              <a:noFill/>
              <a:round/>
              <a:headEnd/>
              <a:tailEnd/>
            </a:ln>
          </p:spPr>
          <p:txBody>
            <a:bodyPr wrap="none" lIns="0" tIns="0" rIns="0" bIns="0" anchor="ctr"/>
            <a:lstStyle/>
            <a:p>
              <a:pPr algn="ctr"/>
              <a:r>
                <a:rPr lang="en-US" sz="1600" b="1"/>
                <a:t>1</a:t>
              </a:r>
            </a:p>
          </p:txBody>
        </p:sp>
        <p:sp>
          <p:nvSpPr>
            <p:cNvPr id="35853" name="Line 7"/>
            <p:cNvSpPr>
              <a:spLocks noChangeShapeType="1"/>
            </p:cNvSpPr>
            <p:nvPr/>
          </p:nvSpPr>
          <p:spPr bwMode="auto">
            <a:xfrm>
              <a:off x="1056" y="1776"/>
              <a:ext cx="0" cy="480"/>
            </a:xfrm>
            <a:prstGeom prst="line">
              <a:avLst/>
            </a:prstGeom>
            <a:noFill/>
            <a:ln w="12700">
              <a:solidFill>
                <a:schemeClr val="tx1"/>
              </a:solidFill>
              <a:round/>
              <a:headEnd/>
              <a:tailEnd/>
            </a:ln>
          </p:spPr>
          <p:txBody>
            <a:bodyPr lIns="0" tIns="0" rIns="0" bIns="0"/>
            <a:lstStyle/>
            <a:p>
              <a:endParaRPr lang="en-US"/>
            </a:p>
          </p:txBody>
        </p:sp>
        <p:sp>
          <p:nvSpPr>
            <p:cNvPr id="35854" name="Line 8"/>
            <p:cNvSpPr>
              <a:spLocks noChangeShapeType="1"/>
            </p:cNvSpPr>
            <p:nvPr/>
          </p:nvSpPr>
          <p:spPr bwMode="auto">
            <a:xfrm flipH="1">
              <a:off x="2304"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5" name="Line 9"/>
            <p:cNvSpPr>
              <a:spLocks noChangeShapeType="1"/>
            </p:cNvSpPr>
            <p:nvPr/>
          </p:nvSpPr>
          <p:spPr bwMode="auto">
            <a:xfrm>
              <a:off x="2304" y="1776"/>
              <a:ext cx="0" cy="480"/>
            </a:xfrm>
            <a:prstGeom prst="line">
              <a:avLst/>
            </a:prstGeom>
            <a:noFill/>
            <a:ln w="12700">
              <a:solidFill>
                <a:schemeClr val="tx1"/>
              </a:solidFill>
              <a:round/>
              <a:headEnd/>
              <a:tailEnd/>
            </a:ln>
          </p:spPr>
          <p:txBody>
            <a:bodyPr lIns="0" tIns="0" rIns="0" bIns="0"/>
            <a:lstStyle/>
            <a:p>
              <a:endParaRPr lang="en-US"/>
            </a:p>
          </p:txBody>
        </p:sp>
        <p:sp>
          <p:nvSpPr>
            <p:cNvPr id="35856" name="Oval 10"/>
            <p:cNvSpPr>
              <a:spLocks noChangeArrowheads="1"/>
            </p:cNvSpPr>
            <p:nvPr/>
          </p:nvSpPr>
          <p:spPr bwMode="auto">
            <a:xfrm>
              <a:off x="768" y="1824"/>
              <a:ext cx="384" cy="432"/>
            </a:xfrm>
            <a:prstGeom prst="ellipse">
              <a:avLst/>
            </a:prstGeom>
            <a:noFill/>
            <a:ln w="9525">
              <a:noFill/>
              <a:round/>
              <a:headEnd/>
              <a:tailEnd/>
            </a:ln>
          </p:spPr>
          <p:txBody>
            <a:bodyPr wrap="none" lIns="0" tIns="0" rIns="0" bIns="0" anchor="ctr"/>
            <a:lstStyle/>
            <a:p>
              <a:pPr algn="ctr"/>
              <a:r>
                <a:rPr lang="en-US" sz="1600" b="1"/>
                <a:t>10</a:t>
              </a:r>
            </a:p>
          </p:txBody>
        </p:sp>
        <p:sp>
          <p:nvSpPr>
            <p:cNvPr id="35857" name="Oval 11"/>
            <p:cNvSpPr>
              <a:spLocks noChangeArrowheads="1"/>
            </p:cNvSpPr>
            <p:nvPr/>
          </p:nvSpPr>
          <p:spPr bwMode="auto">
            <a:xfrm>
              <a:off x="1968" y="1824"/>
              <a:ext cx="384" cy="432"/>
            </a:xfrm>
            <a:prstGeom prst="ellipse">
              <a:avLst/>
            </a:prstGeom>
            <a:noFill/>
            <a:ln w="9525">
              <a:noFill/>
              <a:round/>
              <a:headEnd/>
              <a:tailEnd/>
            </a:ln>
          </p:spPr>
          <p:txBody>
            <a:bodyPr wrap="none" lIns="0" tIns="0" rIns="0" bIns="0" anchor="ctr"/>
            <a:lstStyle/>
            <a:p>
              <a:pPr algn="ctr"/>
              <a:r>
                <a:rPr lang="en-US" sz="1600" b="1"/>
                <a:t>20</a:t>
              </a:r>
            </a:p>
          </p:txBody>
        </p:sp>
        <p:sp>
          <p:nvSpPr>
            <p:cNvPr id="35858" name="Oval 12"/>
            <p:cNvSpPr>
              <a:spLocks noChangeArrowheads="1"/>
            </p:cNvSpPr>
            <p:nvPr/>
          </p:nvSpPr>
          <p:spPr bwMode="auto">
            <a:xfrm>
              <a:off x="2208" y="1680"/>
              <a:ext cx="432" cy="528"/>
            </a:xfrm>
            <a:prstGeom prst="ellipse">
              <a:avLst/>
            </a:prstGeom>
            <a:noFill/>
            <a:ln w="9525">
              <a:noFill/>
              <a:round/>
              <a:headEnd/>
              <a:tailEnd/>
            </a:ln>
          </p:spPr>
          <p:txBody>
            <a:bodyPr wrap="none" lIns="0" tIns="0" rIns="0" bIns="0" anchor="ctr"/>
            <a:lstStyle/>
            <a:p>
              <a:pPr algn="ctr"/>
              <a:r>
                <a:rPr lang="en-US" sz="1600" b="1"/>
                <a:t>3</a:t>
              </a:r>
            </a:p>
          </p:txBody>
        </p:sp>
        <p:sp>
          <p:nvSpPr>
            <p:cNvPr id="35859" name="Oval 13"/>
            <p:cNvSpPr>
              <a:spLocks noChangeArrowheads="1"/>
            </p:cNvSpPr>
            <p:nvPr/>
          </p:nvSpPr>
          <p:spPr bwMode="auto">
            <a:xfrm>
              <a:off x="1487" y="2077"/>
              <a:ext cx="288" cy="144"/>
            </a:xfrm>
            <a:prstGeom prst="ellipse">
              <a:avLst/>
            </a:prstGeom>
            <a:solidFill>
              <a:schemeClr val="bg1"/>
            </a:solidFill>
            <a:ln w="9525">
              <a:noFill/>
              <a:round/>
              <a:headEnd/>
              <a:tailEnd/>
            </a:ln>
          </p:spPr>
          <p:txBody>
            <a:bodyPr wrap="none" lIns="0" tIns="0" rIns="0" bIns="0" anchor="ctr"/>
            <a:lstStyle/>
            <a:p>
              <a:pPr algn="ctr"/>
              <a:r>
                <a:rPr lang="en-US" sz="1600" b="1"/>
                <a:t>3</a:t>
              </a:r>
            </a:p>
          </p:txBody>
        </p:sp>
        <p:sp>
          <p:nvSpPr>
            <p:cNvPr id="35860" name="Text Box 14"/>
            <p:cNvSpPr txBox="1">
              <a:spLocks noChangeArrowheads="1"/>
            </p:cNvSpPr>
            <p:nvPr/>
          </p:nvSpPr>
          <p:spPr bwMode="auto">
            <a:xfrm>
              <a:off x="1482" y="1877"/>
              <a:ext cx="335"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A</a:t>
              </a:r>
            </a:p>
          </p:txBody>
        </p:sp>
        <p:sp>
          <p:nvSpPr>
            <p:cNvPr id="35861" name="Text Box 15"/>
            <p:cNvSpPr txBox="1">
              <a:spLocks noChangeArrowheads="1"/>
            </p:cNvSpPr>
            <p:nvPr/>
          </p:nvSpPr>
          <p:spPr bwMode="auto">
            <a:xfrm>
              <a:off x="2682" y="1877"/>
              <a:ext cx="351"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B</a:t>
              </a:r>
            </a:p>
          </p:txBody>
        </p:sp>
        <p:sp>
          <p:nvSpPr>
            <p:cNvPr id="35862" name="Oval 17"/>
            <p:cNvSpPr>
              <a:spLocks noChangeArrowheads="1"/>
            </p:cNvSpPr>
            <p:nvPr/>
          </p:nvSpPr>
          <p:spPr bwMode="auto">
            <a:xfrm>
              <a:off x="3264"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63" name="Oval 18"/>
            <p:cNvSpPr>
              <a:spLocks noChangeArrowheads="1"/>
            </p:cNvSpPr>
            <p:nvPr/>
          </p:nvSpPr>
          <p:spPr bwMode="auto">
            <a:xfrm>
              <a:off x="4017" y="2049"/>
              <a:ext cx="233" cy="155"/>
            </a:xfrm>
            <a:prstGeom prst="ellipse">
              <a:avLst/>
            </a:prstGeom>
            <a:solidFill>
              <a:schemeClr val="bg1"/>
            </a:solidFill>
            <a:ln w="9525">
              <a:noFill/>
              <a:round/>
              <a:headEnd/>
              <a:tailEnd/>
            </a:ln>
          </p:spPr>
          <p:txBody>
            <a:bodyPr wrap="none" lIns="0" tIns="0" rIns="0" bIns="0" anchor="ctr"/>
            <a:lstStyle/>
            <a:p>
              <a:pPr algn="ctr"/>
              <a:r>
                <a:rPr lang="en-US" sz="1600" b="1"/>
                <a:t>8</a:t>
              </a:r>
            </a:p>
          </p:txBody>
        </p:sp>
        <p:sp>
          <p:nvSpPr>
            <p:cNvPr id="35864" name="Line 19"/>
            <p:cNvSpPr>
              <a:spLocks noChangeShapeType="1"/>
            </p:cNvSpPr>
            <p:nvPr/>
          </p:nvSpPr>
          <p:spPr bwMode="auto">
            <a:xfrm flipH="1">
              <a:off x="3552"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65" name="Line 20"/>
            <p:cNvSpPr>
              <a:spLocks noChangeShapeType="1"/>
            </p:cNvSpPr>
            <p:nvPr/>
          </p:nvSpPr>
          <p:spPr bwMode="auto">
            <a:xfrm>
              <a:off x="3552" y="1776"/>
              <a:ext cx="0" cy="480"/>
            </a:xfrm>
            <a:prstGeom prst="line">
              <a:avLst/>
            </a:prstGeom>
            <a:noFill/>
            <a:ln w="12700">
              <a:solidFill>
                <a:schemeClr val="tx1"/>
              </a:solidFill>
              <a:round/>
              <a:headEnd/>
              <a:tailEnd/>
            </a:ln>
          </p:spPr>
          <p:txBody>
            <a:bodyPr lIns="0" tIns="0" rIns="0" bIns="0"/>
            <a:lstStyle/>
            <a:p>
              <a:endParaRPr lang="en-US"/>
            </a:p>
          </p:txBody>
        </p:sp>
        <p:sp>
          <p:nvSpPr>
            <p:cNvPr id="35866" name="Oval 21"/>
            <p:cNvSpPr>
              <a:spLocks noChangeArrowheads="1"/>
            </p:cNvSpPr>
            <p:nvPr/>
          </p:nvSpPr>
          <p:spPr bwMode="auto">
            <a:xfrm>
              <a:off x="3264" y="1824"/>
              <a:ext cx="336" cy="432"/>
            </a:xfrm>
            <a:prstGeom prst="ellipse">
              <a:avLst/>
            </a:prstGeom>
            <a:noFill/>
            <a:ln w="9525">
              <a:noFill/>
              <a:round/>
              <a:headEnd/>
              <a:tailEnd/>
            </a:ln>
          </p:spPr>
          <p:txBody>
            <a:bodyPr wrap="none" lIns="0" tIns="0" rIns="0" bIns="0" anchor="ctr"/>
            <a:lstStyle/>
            <a:p>
              <a:pPr algn="ctr"/>
              <a:r>
                <a:rPr lang="en-US" sz="1600" b="1"/>
                <a:t>30</a:t>
              </a:r>
            </a:p>
          </p:txBody>
        </p:sp>
        <p:sp>
          <p:nvSpPr>
            <p:cNvPr id="35867" name="Oval 22"/>
            <p:cNvSpPr>
              <a:spLocks noChangeArrowheads="1"/>
            </p:cNvSpPr>
            <p:nvPr/>
          </p:nvSpPr>
          <p:spPr bwMode="auto">
            <a:xfrm>
              <a:off x="3456" y="1680"/>
              <a:ext cx="432" cy="528"/>
            </a:xfrm>
            <a:prstGeom prst="ellipse">
              <a:avLst/>
            </a:prstGeom>
            <a:noFill/>
            <a:ln w="9525">
              <a:noFill/>
              <a:round/>
              <a:headEnd/>
              <a:tailEnd/>
            </a:ln>
          </p:spPr>
          <p:txBody>
            <a:bodyPr wrap="none" lIns="0" tIns="0" rIns="0" bIns="0" anchor="ctr"/>
            <a:lstStyle/>
            <a:p>
              <a:pPr algn="ctr"/>
              <a:r>
                <a:rPr lang="en-US" sz="1600" b="1"/>
                <a:t>4</a:t>
              </a:r>
            </a:p>
          </p:txBody>
        </p:sp>
        <p:sp>
          <p:nvSpPr>
            <p:cNvPr id="35868" name="Text Box 23"/>
            <p:cNvSpPr txBox="1">
              <a:spLocks noChangeArrowheads="1"/>
            </p:cNvSpPr>
            <p:nvPr/>
          </p:nvSpPr>
          <p:spPr bwMode="auto">
            <a:xfrm>
              <a:off x="3998" y="1877"/>
              <a:ext cx="274"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C</a:t>
              </a:r>
            </a:p>
          </p:txBody>
        </p:sp>
        <p:sp>
          <p:nvSpPr>
            <p:cNvPr id="35869" name="Oval 24"/>
            <p:cNvSpPr>
              <a:spLocks noChangeArrowheads="1"/>
            </p:cNvSpPr>
            <p:nvPr/>
          </p:nvSpPr>
          <p:spPr bwMode="auto">
            <a:xfrm>
              <a:off x="4512"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70" name="Line 25"/>
            <p:cNvSpPr>
              <a:spLocks noChangeShapeType="1"/>
            </p:cNvSpPr>
            <p:nvPr/>
          </p:nvSpPr>
          <p:spPr bwMode="auto">
            <a:xfrm>
              <a:off x="4752" y="1776"/>
              <a:ext cx="0" cy="480"/>
            </a:xfrm>
            <a:prstGeom prst="line">
              <a:avLst/>
            </a:prstGeom>
            <a:noFill/>
            <a:ln w="12700">
              <a:solidFill>
                <a:schemeClr val="tx1"/>
              </a:solidFill>
              <a:round/>
              <a:headEnd/>
              <a:tailEnd/>
            </a:ln>
          </p:spPr>
          <p:txBody>
            <a:bodyPr lIns="0" tIns="0" rIns="0" bIns="0"/>
            <a:lstStyle/>
            <a:p>
              <a:endParaRPr lang="en-US"/>
            </a:p>
          </p:txBody>
        </p:sp>
        <p:sp>
          <p:nvSpPr>
            <p:cNvPr id="35871" name="Oval 26"/>
            <p:cNvSpPr>
              <a:spLocks noChangeArrowheads="1"/>
            </p:cNvSpPr>
            <p:nvPr/>
          </p:nvSpPr>
          <p:spPr bwMode="auto">
            <a:xfrm>
              <a:off x="4464" y="1824"/>
              <a:ext cx="384" cy="384"/>
            </a:xfrm>
            <a:prstGeom prst="ellipse">
              <a:avLst/>
            </a:prstGeom>
            <a:noFill/>
            <a:ln w="9525">
              <a:noFill/>
              <a:round/>
              <a:headEnd/>
              <a:tailEnd/>
            </a:ln>
          </p:spPr>
          <p:txBody>
            <a:bodyPr wrap="none" lIns="0" tIns="0" rIns="0" bIns="0" anchor="ctr"/>
            <a:lstStyle/>
            <a:p>
              <a:pPr algn="ctr"/>
              <a:r>
                <a:rPr lang="en-US" sz="1600" b="1"/>
                <a:t>40</a:t>
              </a:r>
            </a:p>
          </p:txBody>
        </p:sp>
        <p:sp>
          <p:nvSpPr>
            <p:cNvPr id="35872" name="Oval 27"/>
            <p:cNvSpPr>
              <a:spLocks noChangeArrowheads="1"/>
            </p:cNvSpPr>
            <p:nvPr/>
          </p:nvSpPr>
          <p:spPr bwMode="auto">
            <a:xfrm>
              <a:off x="4656" y="1680"/>
              <a:ext cx="432" cy="528"/>
            </a:xfrm>
            <a:prstGeom prst="ellipse">
              <a:avLst/>
            </a:prstGeom>
            <a:noFill/>
            <a:ln w="9525">
              <a:noFill/>
              <a:round/>
              <a:headEnd/>
              <a:tailEnd/>
            </a:ln>
          </p:spPr>
          <p:txBody>
            <a:bodyPr wrap="none" lIns="0" tIns="0" rIns="0" bIns="0" anchor="ctr"/>
            <a:lstStyle/>
            <a:p>
              <a:pPr algn="ctr"/>
              <a:r>
                <a:rPr lang="en-US" sz="1600" b="1"/>
                <a:t>12</a:t>
              </a:r>
            </a:p>
          </p:txBody>
        </p:sp>
        <p:sp>
          <p:nvSpPr>
            <p:cNvPr id="35873" name="Line 28"/>
            <p:cNvSpPr>
              <a:spLocks noChangeShapeType="1"/>
            </p:cNvSpPr>
            <p:nvPr/>
          </p:nvSpPr>
          <p:spPr bwMode="auto">
            <a:xfrm>
              <a:off x="4752" y="2016"/>
              <a:ext cx="288" cy="0"/>
            </a:xfrm>
            <a:prstGeom prst="line">
              <a:avLst/>
            </a:prstGeom>
            <a:noFill/>
            <a:ln w="12700">
              <a:solidFill>
                <a:schemeClr val="tx1"/>
              </a:solidFill>
              <a:round/>
              <a:headEnd/>
              <a:tailEnd/>
            </a:ln>
          </p:spPr>
          <p:txBody>
            <a:bodyPr lIns="0" tIns="0" rIns="0" bIns="0"/>
            <a:lstStyle/>
            <a:p>
              <a:endParaRPr lang="en-US"/>
            </a:p>
          </p:txBody>
        </p:sp>
      </p:gr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531446DB-5574-4DC5-819A-5DC19B227FC9}" type="datetime8">
              <a:rPr lang="en-US" smtClean="0"/>
              <a:pPr/>
              <a:t>10/11/2010 8:49 AM</a:t>
            </a:fld>
            <a:endParaRPr lang="en-US" smtClean="0"/>
          </a:p>
        </p:txBody>
      </p:sp>
      <p:sp>
        <p:nvSpPr>
          <p:cNvPr id="36867" name="Slide Number Placeholder 4"/>
          <p:cNvSpPr>
            <a:spLocks noGrp="1"/>
          </p:cNvSpPr>
          <p:nvPr>
            <p:ph type="sldNum" sz="quarter" idx="11"/>
          </p:nvPr>
        </p:nvSpPr>
        <p:spPr>
          <a:noFill/>
        </p:spPr>
        <p:txBody>
          <a:bodyPr/>
          <a:lstStyle/>
          <a:p>
            <a:fld id="{37FAB924-834D-46DE-84F5-F4C7FBF93A9D}" type="slidenum">
              <a:rPr lang="ar-SA" smtClean="0"/>
              <a:pPr/>
              <a:t>22</a:t>
            </a:fld>
            <a:endParaRPr lang="en-US" smtClean="0"/>
          </a:p>
        </p:txBody>
      </p:sp>
      <p:sp>
        <p:nvSpPr>
          <p:cNvPr id="582693" name="Rectangle 3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6871" name="Group 44"/>
          <p:cNvGrpSpPr>
            <a:grpSpLocks/>
          </p:cNvGrpSpPr>
          <p:nvPr/>
        </p:nvGrpSpPr>
        <p:grpSpPr bwMode="auto">
          <a:xfrm>
            <a:off x="1039813" y="1638300"/>
            <a:ext cx="7723187" cy="3924300"/>
            <a:chOff x="1039813" y="1638300"/>
            <a:chExt cx="7723187" cy="3924300"/>
          </a:xfrm>
        </p:grpSpPr>
        <p:grpSp>
          <p:nvGrpSpPr>
            <p:cNvPr id="36873" name="Group 9"/>
            <p:cNvGrpSpPr>
              <a:grpSpLocks/>
            </p:cNvGrpSpPr>
            <p:nvPr/>
          </p:nvGrpSpPr>
          <p:grpSpPr bwMode="auto">
            <a:xfrm>
              <a:off x="1880753" y="4422775"/>
              <a:ext cx="1151370" cy="1139825"/>
              <a:chOff x="2160" y="2340"/>
              <a:chExt cx="1260" cy="1260"/>
            </a:xfrm>
          </p:grpSpPr>
          <p:sp>
            <p:nvSpPr>
              <p:cNvPr id="35883" name="Oval 10"/>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84" name="Line 11"/>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5" name="Line 12"/>
              <p:cNvSpPr>
                <a:spLocks noChangeShapeType="1"/>
              </p:cNvSpPr>
              <p:nvPr/>
            </p:nvSpPr>
            <p:spPr bwMode="auto">
              <a:xfrm>
                <a:off x="2821"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6" name="Text Box 13"/>
              <p:cNvSpPr txBox="1">
                <a:spLocks noChangeArrowheads="1"/>
              </p:cNvSpPr>
              <p:nvPr/>
            </p:nvSpPr>
            <p:spPr bwMode="auto">
              <a:xfrm>
                <a:off x="2814" y="2589"/>
                <a:ext cx="457" cy="337"/>
              </a:xfrm>
              <a:prstGeom prst="rect">
                <a:avLst/>
              </a:prstGeom>
              <a:noFill/>
              <a:ln w="12700">
                <a:solidFill>
                  <a:schemeClr val="bg1"/>
                </a:solidFill>
                <a:miter lim="800000"/>
                <a:headEnd/>
                <a:tailEnd/>
              </a:ln>
            </p:spPr>
            <p:txBody>
              <a:bodyPr/>
              <a:lstStyle/>
              <a:p>
                <a:pPr algn="ctr">
                  <a:defRPr/>
                </a:pPr>
                <a:r>
                  <a:rPr lang="en-US" sz="1400" b="1" dirty="0">
                    <a:latin typeface="+mj-lt"/>
                  </a:rPr>
                  <a:t>12</a:t>
                </a:r>
              </a:p>
            </p:txBody>
          </p:sp>
        </p:grpSp>
        <p:grpSp>
          <p:nvGrpSpPr>
            <p:cNvPr id="36874" name="Group 45"/>
            <p:cNvGrpSpPr>
              <a:grpSpLocks/>
            </p:cNvGrpSpPr>
            <p:nvPr/>
          </p:nvGrpSpPr>
          <p:grpSpPr bwMode="auto">
            <a:xfrm>
              <a:off x="1039813" y="1638300"/>
              <a:ext cx="7723187" cy="3841750"/>
              <a:chOff x="655" y="1032"/>
              <a:chExt cx="4865" cy="2420"/>
            </a:xfrm>
          </p:grpSpPr>
          <p:sp>
            <p:nvSpPr>
              <p:cNvPr id="35854" name="Line 24"/>
              <p:cNvSpPr>
                <a:spLocks noChangeShapeType="1"/>
              </p:cNvSpPr>
              <p:nvPr/>
            </p:nvSpPr>
            <p:spPr bwMode="auto">
              <a:xfrm flipH="1">
                <a:off x="655" y="1386"/>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5" name="Line 25"/>
              <p:cNvSpPr>
                <a:spLocks noChangeShapeType="1"/>
              </p:cNvSpPr>
              <p:nvPr/>
            </p:nvSpPr>
            <p:spPr bwMode="auto">
              <a:xfrm flipH="1">
                <a:off x="655" y="3141"/>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6" name="Line 26"/>
              <p:cNvSpPr>
                <a:spLocks noChangeShapeType="1"/>
              </p:cNvSpPr>
              <p:nvPr/>
            </p:nvSpPr>
            <p:spPr bwMode="auto">
              <a:xfrm flipH="1">
                <a:off x="655" y="2264"/>
                <a:ext cx="2073"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grpSp>
            <p:nvGrpSpPr>
              <p:cNvPr id="36882" name="Group 4"/>
              <p:cNvGrpSpPr>
                <a:grpSpLocks/>
              </p:cNvGrpSpPr>
              <p:nvPr/>
            </p:nvGrpSpPr>
            <p:grpSpPr bwMode="auto">
              <a:xfrm>
                <a:off x="1173" y="1032"/>
                <a:ext cx="725" cy="718"/>
                <a:chOff x="2160" y="2340"/>
                <a:chExt cx="1260" cy="1260"/>
              </a:xfrm>
            </p:grpSpPr>
            <p:sp>
              <p:nvSpPr>
                <p:cNvPr id="35879" name="Oval 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dirty="0">
                      <a:latin typeface="+mj-lt"/>
                      <a:cs typeface="Times New Roman" pitchFamily="18" charset="0"/>
                    </a:rPr>
                    <a:t>             </a:t>
                  </a:r>
                  <a:endParaRPr lang="en-US" sz="1400" b="1" dirty="0">
                    <a:latin typeface="+mj-lt"/>
                  </a:endParaRPr>
                </a:p>
              </p:txBody>
            </p:sp>
            <p:sp>
              <p:nvSpPr>
                <p:cNvPr id="35880" name="Line 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1" name="Line 7"/>
                <p:cNvSpPr>
                  <a:spLocks noChangeShapeType="1"/>
                </p:cNvSpPr>
                <p:nvPr/>
              </p:nvSpPr>
              <p:spPr bwMode="auto">
                <a:xfrm>
                  <a:off x="2820"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2" name="Text Box 8"/>
                <p:cNvSpPr txBox="1">
                  <a:spLocks noChangeArrowheads="1"/>
                </p:cNvSpPr>
                <p:nvPr/>
              </p:nvSpPr>
              <p:spPr bwMode="auto">
                <a:xfrm>
                  <a:off x="2250" y="2700"/>
                  <a:ext cx="457" cy="440"/>
                </a:xfrm>
                <a:prstGeom prst="rect">
                  <a:avLst/>
                </a:prstGeom>
                <a:noFill/>
                <a:ln w="12700">
                  <a:solidFill>
                    <a:schemeClr val="bg1"/>
                  </a:solidFill>
                  <a:miter lim="800000"/>
                  <a:headEnd/>
                  <a:tailEnd/>
                </a:ln>
              </p:spPr>
              <p:txBody>
                <a:bodyPr/>
                <a:lstStyle/>
                <a:p>
                  <a:pPr algn="ctr">
                    <a:defRPr/>
                  </a:pPr>
                  <a:r>
                    <a:rPr lang="en-US" sz="1400" b="1" dirty="0">
                      <a:latin typeface="+mj-lt"/>
                    </a:rPr>
                    <a:t>40</a:t>
                  </a:r>
                </a:p>
              </p:txBody>
            </p:sp>
          </p:grpSp>
          <p:grpSp>
            <p:nvGrpSpPr>
              <p:cNvPr id="36883" name="Group 14"/>
              <p:cNvGrpSpPr>
                <a:grpSpLocks/>
              </p:cNvGrpSpPr>
              <p:nvPr/>
            </p:nvGrpSpPr>
            <p:grpSpPr bwMode="auto">
              <a:xfrm>
                <a:off x="2720" y="1848"/>
                <a:ext cx="726" cy="718"/>
                <a:chOff x="2160" y="2340"/>
                <a:chExt cx="1260" cy="1260"/>
              </a:xfrm>
            </p:grpSpPr>
            <p:sp>
              <p:nvSpPr>
                <p:cNvPr id="35876" name="Oval 1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endParaRPr lang="en-US" sz="1400" b="1">
                    <a:latin typeface="+mj-lt"/>
                  </a:endParaRPr>
                </a:p>
              </p:txBody>
            </p:sp>
            <p:sp>
              <p:nvSpPr>
                <p:cNvPr id="35877" name="Line 1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8" name="Line 17"/>
                <p:cNvSpPr>
                  <a:spLocks noChangeShapeType="1"/>
                </p:cNvSpPr>
                <p:nvPr/>
              </p:nvSpPr>
              <p:spPr bwMode="auto">
                <a:xfrm>
                  <a:off x="2820" y="3000"/>
                  <a:ext cx="580" cy="0"/>
                </a:xfrm>
                <a:prstGeom prst="line">
                  <a:avLst/>
                </a:prstGeom>
                <a:noFill/>
                <a:ln w="12700">
                  <a:solidFill>
                    <a:schemeClr val="tx1"/>
                  </a:solidFill>
                  <a:round/>
                  <a:headEnd/>
                  <a:tailEnd/>
                </a:ln>
              </p:spPr>
              <p:txBody>
                <a:bodyPr/>
                <a:lstStyle/>
                <a:p>
                  <a:pPr algn="ctr">
                    <a:defRPr/>
                  </a:pPr>
                  <a:endParaRPr lang="en-US" sz="1400" b="1">
                    <a:latin typeface="+mj-lt"/>
                  </a:endParaRPr>
                </a:p>
              </p:txBody>
            </p:sp>
          </p:grpSp>
          <p:sp>
            <p:nvSpPr>
              <p:cNvPr id="35859" name="Oval 20"/>
              <p:cNvSpPr>
                <a:spLocks noChangeArrowheads="1"/>
              </p:cNvSpPr>
              <p:nvPr/>
            </p:nvSpPr>
            <p:spPr bwMode="auto">
              <a:xfrm>
                <a:off x="4795" y="1852"/>
                <a:ext cx="725" cy="718"/>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60" name="Line 21"/>
              <p:cNvSpPr>
                <a:spLocks noChangeShapeType="1"/>
              </p:cNvSpPr>
              <p:nvPr/>
            </p:nvSpPr>
            <p:spPr bwMode="auto">
              <a:xfrm>
                <a:off x="5170" y="1852"/>
                <a:ext cx="0" cy="718"/>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1" name="Line 22"/>
              <p:cNvSpPr>
                <a:spLocks noChangeShapeType="1"/>
              </p:cNvSpPr>
              <p:nvPr/>
            </p:nvSpPr>
            <p:spPr bwMode="auto">
              <a:xfrm>
                <a:off x="5175" y="2228"/>
                <a:ext cx="333"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2" name="Text Box 23"/>
              <p:cNvSpPr txBox="1">
                <a:spLocks noChangeArrowheads="1"/>
              </p:cNvSpPr>
              <p:nvPr/>
            </p:nvSpPr>
            <p:spPr bwMode="auto">
              <a:xfrm>
                <a:off x="4848" y="2092"/>
                <a:ext cx="288" cy="260"/>
              </a:xfrm>
              <a:prstGeom prst="rect">
                <a:avLst/>
              </a:prstGeom>
              <a:noFill/>
              <a:ln w="12700">
                <a:solidFill>
                  <a:schemeClr val="bg1"/>
                </a:solidFill>
                <a:miter lim="800000"/>
                <a:headEnd/>
                <a:tailEnd/>
              </a:ln>
            </p:spPr>
            <p:txBody>
              <a:bodyPr/>
              <a:lstStyle/>
              <a:p>
                <a:pPr algn="ctr">
                  <a:defRPr/>
                </a:pPr>
                <a:r>
                  <a:rPr lang="en-US" sz="1400" b="1" dirty="0">
                    <a:latin typeface="+mj-lt"/>
                  </a:rPr>
                  <a:t>80</a:t>
                </a:r>
              </a:p>
            </p:txBody>
          </p:sp>
          <p:sp>
            <p:nvSpPr>
              <p:cNvPr id="35863" name="Line 27"/>
              <p:cNvSpPr>
                <a:spLocks noChangeShapeType="1"/>
              </p:cNvSpPr>
              <p:nvPr/>
            </p:nvSpPr>
            <p:spPr bwMode="auto">
              <a:xfrm>
                <a:off x="3447" y="2228"/>
                <a:ext cx="1244" cy="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nvGrpSpPr>
              <p:cNvPr id="36889" name="Group 28"/>
              <p:cNvGrpSpPr>
                <a:grpSpLocks/>
              </p:cNvGrpSpPr>
              <p:nvPr/>
            </p:nvGrpSpPr>
            <p:grpSpPr bwMode="auto">
              <a:xfrm>
                <a:off x="1892" y="1408"/>
                <a:ext cx="2902" cy="866"/>
                <a:chOff x="3420" y="3000"/>
                <a:chExt cx="5040" cy="1520"/>
              </a:xfrm>
            </p:grpSpPr>
            <p:sp>
              <p:nvSpPr>
                <p:cNvPr id="35874" name="Line 29"/>
                <p:cNvSpPr>
                  <a:spLocks noChangeShapeType="1"/>
                </p:cNvSpPr>
                <p:nvPr/>
              </p:nvSpPr>
              <p:spPr bwMode="auto">
                <a:xfrm>
                  <a:off x="3420" y="3000"/>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5" name="Line 30"/>
                <p:cNvSpPr>
                  <a:spLocks noChangeShapeType="1"/>
                </p:cNvSpPr>
                <p:nvPr/>
              </p:nvSpPr>
              <p:spPr bwMode="auto">
                <a:xfrm>
                  <a:off x="6661" y="3000"/>
                  <a:ext cx="1799" cy="15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grpSp>
            <p:nvGrpSpPr>
              <p:cNvPr id="36890" name="Group 31"/>
              <p:cNvGrpSpPr>
                <a:grpSpLocks/>
              </p:cNvGrpSpPr>
              <p:nvPr/>
            </p:nvGrpSpPr>
            <p:grpSpPr bwMode="auto">
              <a:xfrm>
                <a:off x="1922" y="2251"/>
                <a:ext cx="2879" cy="923"/>
                <a:chOff x="3460" y="4480"/>
                <a:chExt cx="5000" cy="1620"/>
              </a:xfrm>
            </p:grpSpPr>
            <p:sp>
              <p:nvSpPr>
                <p:cNvPr id="35872" name="Line 32"/>
                <p:cNvSpPr>
                  <a:spLocks noChangeShapeType="1"/>
                </p:cNvSpPr>
                <p:nvPr/>
              </p:nvSpPr>
              <p:spPr bwMode="auto">
                <a:xfrm>
                  <a:off x="3460" y="6081"/>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3" name="Line 33"/>
                <p:cNvSpPr>
                  <a:spLocks noChangeShapeType="1"/>
                </p:cNvSpPr>
                <p:nvPr/>
              </p:nvSpPr>
              <p:spPr bwMode="auto">
                <a:xfrm flipV="1">
                  <a:off x="6661" y="4480"/>
                  <a:ext cx="1799" cy="16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sp>
            <p:nvSpPr>
              <p:cNvPr id="35866" name="Text Box 34"/>
              <p:cNvSpPr txBox="1">
                <a:spLocks noChangeArrowheads="1"/>
              </p:cNvSpPr>
              <p:nvPr/>
            </p:nvSpPr>
            <p:spPr bwMode="auto">
              <a:xfrm>
                <a:off x="2403" y="1492"/>
                <a:ext cx="381" cy="188"/>
              </a:xfrm>
              <a:prstGeom prst="rect">
                <a:avLst/>
              </a:prstGeom>
              <a:solidFill>
                <a:schemeClr val="bg1"/>
              </a:solidFill>
              <a:ln w="12700">
                <a:solidFill>
                  <a:schemeClr val="bg1"/>
                </a:solidFill>
                <a:miter lim="800000"/>
                <a:headEnd/>
                <a:tailEnd/>
              </a:ln>
            </p:spPr>
            <p:txBody>
              <a:bodyPr/>
              <a:lstStyle/>
              <a:p>
                <a:pPr algn="ctr">
                  <a:defRPr/>
                </a:pPr>
                <a:r>
                  <a:rPr lang="en-US" sz="1400" b="1" dirty="0">
                    <a:latin typeface="+mj-lt"/>
                  </a:rPr>
                  <a:t>4</a:t>
                </a:r>
              </a:p>
            </p:txBody>
          </p:sp>
          <p:sp>
            <p:nvSpPr>
              <p:cNvPr id="35867" name="Text Box 35"/>
              <p:cNvSpPr txBox="1">
                <a:spLocks noChangeArrowheads="1"/>
              </p:cNvSpPr>
              <p:nvPr/>
            </p:nvSpPr>
            <p:spPr bwMode="auto">
              <a:xfrm>
                <a:off x="2513" y="3264"/>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5</a:t>
                </a:r>
              </a:p>
            </p:txBody>
          </p:sp>
          <p:sp>
            <p:nvSpPr>
              <p:cNvPr id="35868" name="Text Box 36"/>
              <p:cNvSpPr txBox="1">
                <a:spLocks noChangeArrowheads="1"/>
              </p:cNvSpPr>
              <p:nvPr/>
            </p:nvSpPr>
            <p:spPr bwMode="auto">
              <a:xfrm>
                <a:off x="3734" y="2315"/>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9</a:t>
                </a:r>
              </a:p>
            </p:txBody>
          </p:sp>
          <p:sp>
            <p:nvSpPr>
              <p:cNvPr id="35869" name="Text Box 42"/>
              <p:cNvSpPr txBox="1">
                <a:spLocks noChangeArrowheads="1"/>
              </p:cNvSpPr>
              <p:nvPr/>
            </p:nvSpPr>
            <p:spPr bwMode="auto">
              <a:xfrm>
                <a:off x="2403" y="1108"/>
                <a:ext cx="381"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K</a:t>
                </a:r>
              </a:p>
            </p:txBody>
          </p:sp>
          <p:sp>
            <p:nvSpPr>
              <p:cNvPr id="35870" name="Text Box 43"/>
              <p:cNvSpPr txBox="1">
                <a:spLocks noChangeArrowheads="1"/>
              </p:cNvSpPr>
              <p:nvPr/>
            </p:nvSpPr>
            <p:spPr bwMode="auto">
              <a:xfrm>
                <a:off x="3714" y="1931"/>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L</a:t>
                </a:r>
              </a:p>
            </p:txBody>
          </p:sp>
          <p:sp>
            <p:nvSpPr>
              <p:cNvPr id="35871" name="Text Box 44"/>
              <p:cNvSpPr txBox="1">
                <a:spLocks noChangeArrowheads="1"/>
              </p:cNvSpPr>
              <p:nvPr/>
            </p:nvSpPr>
            <p:spPr bwMode="auto">
              <a:xfrm>
                <a:off x="2513" y="2932"/>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M</a:t>
                </a:r>
              </a:p>
            </p:txBody>
          </p:sp>
        </p:grpSp>
        <p:sp>
          <p:nvSpPr>
            <p:cNvPr id="35850" name="Text Box 13"/>
            <p:cNvSpPr txBox="1">
              <a:spLocks noChangeArrowheads="1"/>
            </p:cNvSpPr>
            <p:nvPr/>
          </p:nvSpPr>
          <p:spPr bwMode="auto">
            <a:xfrm>
              <a:off x="1944688" y="4768850"/>
              <a:ext cx="493712" cy="488950"/>
            </a:xfrm>
            <a:prstGeom prst="rect">
              <a:avLst/>
            </a:prstGeom>
            <a:noFill/>
            <a:ln w="12700">
              <a:solidFill>
                <a:schemeClr val="bg1"/>
              </a:solidFill>
              <a:miter lim="800000"/>
              <a:headEnd/>
              <a:tailEnd/>
            </a:ln>
          </p:spPr>
          <p:txBody>
            <a:bodyPr/>
            <a:lstStyle/>
            <a:p>
              <a:pPr algn="ctr">
                <a:defRPr/>
              </a:pPr>
              <a:r>
                <a:rPr lang="en-US" sz="1400" b="1" dirty="0">
                  <a:latin typeface="+mj-lt"/>
                </a:rPr>
                <a:t>50</a:t>
              </a:r>
            </a:p>
          </p:txBody>
        </p:sp>
        <p:sp>
          <p:nvSpPr>
            <p:cNvPr id="35851" name="Text Box 18"/>
            <p:cNvSpPr txBox="1">
              <a:spLocks noChangeArrowheads="1"/>
            </p:cNvSpPr>
            <p:nvPr/>
          </p:nvSpPr>
          <p:spPr bwMode="auto">
            <a:xfrm>
              <a:off x="4953000" y="3124200"/>
              <a:ext cx="381000" cy="381000"/>
            </a:xfrm>
            <a:prstGeom prst="rect">
              <a:avLst/>
            </a:prstGeom>
            <a:noFill/>
            <a:ln w="12700">
              <a:solidFill>
                <a:schemeClr val="bg1"/>
              </a:solidFill>
              <a:miter lim="800000"/>
              <a:headEnd/>
              <a:tailEnd/>
            </a:ln>
          </p:spPr>
          <p:txBody>
            <a:bodyPr/>
            <a:lstStyle/>
            <a:p>
              <a:pPr algn="l">
                <a:defRPr/>
              </a:pPr>
              <a:r>
                <a:rPr lang="en-US" sz="1400" b="1" dirty="0">
                  <a:latin typeface="+mj-lt"/>
                </a:rPr>
                <a:t>15</a:t>
              </a:r>
            </a:p>
          </p:txBody>
        </p:sp>
        <p:sp>
          <p:nvSpPr>
            <p:cNvPr id="35852" name="Text Box 18"/>
            <p:cNvSpPr txBox="1">
              <a:spLocks noChangeArrowheads="1"/>
            </p:cNvSpPr>
            <p:nvPr/>
          </p:nvSpPr>
          <p:spPr bwMode="auto">
            <a:xfrm>
              <a:off x="4419600" y="3276600"/>
              <a:ext cx="417513" cy="457200"/>
            </a:xfrm>
            <a:prstGeom prst="rect">
              <a:avLst/>
            </a:prstGeom>
            <a:noFill/>
            <a:ln w="12700">
              <a:solidFill>
                <a:schemeClr val="bg1"/>
              </a:solidFill>
              <a:miter lim="800000"/>
              <a:headEnd/>
              <a:tailEnd/>
            </a:ln>
          </p:spPr>
          <p:txBody>
            <a:bodyPr/>
            <a:lstStyle/>
            <a:p>
              <a:pPr algn="ctr">
                <a:defRPr/>
              </a:pPr>
              <a:r>
                <a:rPr lang="en-US" sz="1400" b="1">
                  <a:latin typeface="+mj-lt"/>
                </a:rPr>
                <a:t>70</a:t>
              </a:r>
            </a:p>
          </p:txBody>
        </p:sp>
        <p:sp>
          <p:nvSpPr>
            <p:cNvPr id="35853" name="Text Box 23"/>
            <p:cNvSpPr txBox="1">
              <a:spLocks noChangeArrowheads="1"/>
            </p:cNvSpPr>
            <p:nvPr/>
          </p:nvSpPr>
          <p:spPr bwMode="auto">
            <a:xfrm>
              <a:off x="8229600" y="3200400"/>
              <a:ext cx="381000" cy="304800"/>
            </a:xfrm>
            <a:prstGeom prst="rect">
              <a:avLst/>
            </a:prstGeom>
            <a:noFill/>
            <a:ln w="12700">
              <a:solidFill>
                <a:schemeClr val="bg1"/>
              </a:solidFill>
              <a:miter lim="800000"/>
              <a:headEnd/>
              <a:tailEnd/>
            </a:ln>
          </p:spPr>
          <p:txBody>
            <a:bodyPr/>
            <a:lstStyle/>
            <a:p>
              <a:pPr algn="ctr">
                <a:defRPr/>
              </a:pPr>
              <a:r>
                <a:rPr lang="en-US" sz="1400" b="1" dirty="0">
                  <a:latin typeface="+mj-lt"/>
                </a:rPr>
                <a:t>24</a:t>
              </a:r>
            </a:p>
          </p:txBody>
        </p:sp>
      </p:grpSp>
      <p:sp>
        <p:nvSpPr>
          <p:cNvPr id="45" name="Text Box 34"/>
          <p:cNvSpPr txBox="1">
            <a:spLocks noChangeArrowheads="1"/>
          </p:cNvSpPr>
          <p:nvPr/>
        </p:nvSpPr>
        <p:spPr bwMode="auto">
          <a:xfrm>
            <a:off x="2514600" y="1828800"/>
            <a:ext cx="304800" cy="304800"/>
          </a:xfrm>
          <a:prstGeom prst="rect">
            <a:avLst/>
          </a:prstGeom>
          <a:solidFill>
            <a:schemeClr val="bg1"/>
          </a:solidFill>
          <a:ln w="12700">
            <a:noFill/>
            <a:miter lim="800000"/>
            <a:headEnd/>
            <a:tailEnd/>
          </a:ln>
        </p:spPr>
        <p:txBody>
          <a:bodyPr/>
          <a:lstStyle/>
          <a:p>
            <a:pPr algn="ctr">
              <a:defRPr/>
            </a:pPr>
            <a:r>
              <a:rPr lang="en-US" sz="1400" b="1" dirty="0">
                <a:latin typeface="+mj-lt"/>
              </a:rPr>
              <a:t>4</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BB1EEFF-451B-4EC8-B4B8-961E68E7C86F}" type="datetime8">
              <a:rPr lang="en-US" smtClean="0"/>
              <a:pPr/>
              <a:t>10/11/2010 8:49 AM</a:t>
            </a:fld>
            <a:endParaRPr lang="en-US" smtClean="0"/>
          </a:p>
        </p:txBody>
      </p:sp>
      <p:sp>
        <p:nvSpPr>
          <p:cNvPr id="37891" name="Slide Number Placeholder 4"/>
          <p:cNvSpPr>
            <a:spLocks noGrp="1"/>
          </p:cNvSpPr>
          <p:nvPr>
            <p:ph type="sldNum" sz="quarter" idx="11"/>
          </p:nvPr>
        </p:nvSpPr>
        <p:spPr>
          <a:noFill/>
        </p:spPr>
        <p:txBody>
          <a:bodyPr/>
          <a:lstStyle/>
          <a:p>
            <a:fld id="{33920474-2A75-4A59-9F08-2F7D49D4CFA3}" type="slidenum">
              <a:rPr lang="ar-SA" smtClean="0"/>
              <a:pPr/>
              <a:t>23</a:t>
            </a:fld>
            <a:endParaRPr lang="en-US" smtClean="0"/>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7895" name="Group 2"/>
          <p:cNvGrpSpPr>
            <a:grpSpLocks/>
          </p:cNvGrpSpPr>
          <p:nvPr/>
        </p:nvGrpSpPr>
        <p:grpSpPr bwMode="auto">
          <a:xfrm>
            <a:off x="990600" y="1219200"/>
            <a:ext cx="7694613" cy="4419600"/>
            <a:chOff x="1103" y="8280"/>
            <a:chExt cx="9697" cy="5580"/>
          </a:xfrm>
        </p:grpSpPr>
        <p:grpSp>
          <p:nvGrpSpPr>
            <p:cNvPr id="37896" name="Group 3"/>
            <p:cNvGrpSpPr>
              <a:grpSpLocks/>
            </p:cNvGrpSpPr>
            <p:nvPr/>
          </p:nvGrpSpPr>
          <p:grpSpPr bwMode="auto">
            <a:xfrm>
              <a:off x="1103" y="8280"/>
              <a:ext cx="9697" cy="5580"/>
              <a:chOff x="1103" y="8280"/>
              <a:chExt cx="9697" cy="5580"/>
            </a:xfrm>
          </p:grpSpPr>
          <p:grpSp>
            <p:nvGrpSpPr>
              <p:cNvPr id="37906"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7907" name="Group 9"/>
              <p:cNvGrpSpPr>
                <a:grpSpLocks/>
              </p:cNvGrpSpPr>
              <p:nvPr/>
            </p:nvGrpSpPr>
            <p:grpSpPr bwMode="auto">
              <a:xfrm>
                <a:off x="1103" y="10441"/>
                <a:ext cx="1260" cy="1259"/>
                <a:chOff x="2160" y="2341"/>
                <a:chExt cx="1260" cy="1259"/>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08"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7909"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7910" name="Group 24"/>
              <p:cNvGrpSpPr>
                <a:grpSpLocks/>
              </p:cNvGrpSpPr>
              <p:nvPr/>
            </p:nvGrpSpPr>
            <p:grpSpPr bwMode="auto">
              <a:xfrm>
                <a:off x="3600" y="12599"/>
                <a:ext cx="1260" cy="1261"/>
                <a:chOff x="2160" y="2339"/>
                <a:chExt cx="1260" cy="1261"/>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11"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7912"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FEEB27A3-FE6D-4AD4-B932-86AD3D231BA3}" type="datetime8">
              <a:rPr lang="en-US" smtClean="0"/>
              <a:pPr/>
              <a:t>10/11/2010 8:49 AM</a:t>
            </a:fld>
            <a:endParaRPr lang="en-US" smtClean="0"/>
          </a:p>
        </p:txBody>
      </p:sp>
      <p:sp>
        <p:nvSpPr>
          <p:cNvPr id="38915" name="Slide Number Placeholder 4"/>
          <p:cNvSpPr>
            <a:spLocks noGrp="1"/>
          </p:cNvSpPr>
          <p:nvPr>
            <p:ph type="sldNum" sz="quarter" idx="11"/>
          </p:nvPr>
        </p:nvSpPr>
        <p:spPr>
          <a:noFill/>
        </p:spPr>
        <p:txBody>
          <a:bodyPr/>
          <a:lstStyle/>
          <a:p>
            <a:fld id="{15E2E7FC-826D-436C-950F-DC147A9E48AE}" type="slidenum">
              <a:rPr lang="ar-SA" smtClean="0"/>
              <a:pPr/>
              <a:t>24</a:t>
            </a:fld>
            <a:endParaRPr lang="en-US" smtClean="0"/>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8919" name="Group 65"/>
          <p:cNvGrpSpPr>
            <a:grpSpLocks/>
          </p:cNvGrpSpPr>
          <p:nvPr/>
        </p:nvGrpSpPr>
        <p:grpSpPr bwMode="auto">
          <a:xfrm>
            <a:off x="990600" y="1219200"/>
            <a:ext cx="7694613" cy="4419600"/>
            <a:chOff x="990600" y="1219200"/>
            <a:chExt cx="7694612" cy="4419600"/>
          </a:xfrm>
        </p:grpSpPr>
        <p:grpSp>
          <p:nvGrpSpPr>
            <p:cNvPr id="38920" name="Group 62"/>
            <p:cNvGrpSpPr>
              <a:grpSpLocks/>
            </p:cNvGrpSpPr>
            <p:nvPr/>
          </p:nvGrpSpPr>
          <p:grpSpPr bwMode="auto">
            <a:xfrm>
              <a:off x="990600" y="1219200"/>
              <a:ext cx="7694612" cy="4419600"/>
              <a:chOff x="992980" y="1219200"/>
              <a:chExt cx="7693820" cy="4419600"/>
            </a:xfrm>
          </p:grpSpPr>
          <p:grpSp>
            <p:nvGrpSpPr>
              <p:cNvPr id="38923" name="Group 2"/>
              <p:cNvGrpSpPr>
                <a:grpSpLocks/>
              </p:cNvGrpSpPr>
              <p:nvPr/>
            </p:nvGrpSpPr>
            <p:grpSpPr bwMode="auto">
              <a:xfrm>
                <a:off x="992980" y="1219200"/>
                <a:ext cx="7693820" cy="4419600"/>
                <a:chOff x="1103" y="8280"/>
                <a:chExt cx="9697" cy="5580"/>
              </a:xfrm>
            </p:grpSpPr>
            <p:grpSp>
              <p:nvGrpSpPr>
                <p:cNvPr id="38927" name="Group 3"/>
                <p:cNvGrpSpPr>
                  <a:grpSpLocks/>
                </p:cNvGrpSpPr>
                <p:nvPr/>
              </p:nvGrpSpPr>
              <p:grpSpPr bwMode="auto">
                <a:xfrm>
                  <a:off x="1103" y="8280"/>
                  <a:ext cx="9697" cy="5580"/>
                  <a:chOff x="1103" y="8280"/>
                  <a:chExt cx="9697" cy="5580"/>
                </a:xfrm>
              </p:grpSpPr>
              <p:grpSp>
                <p:nvGrpSpPr>
                  <p:cNvPr id="38937"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8938" name="Group 9"/>
                  <p:cNvGrpSpPr>
                    <a:grpSpLocks/>
                  </p:cNvGrpSpPr>
                  <p:nvPr/>
                </p:nvGrpSpPr>
                <p:grpSpPr bwMode="auto">
                  <a:xfrm>
                    <a:off x="1103" y="10440"/>
                    <a:ext cx="1260" cy="1260"/>
                    <a:chOff x="2160" y="2340"/>
                    <a:chExt cx="1260" cy="1260"/>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1" name="Text Box 13"/>
                    <p:cNvSpPr txBox="1">
                      <a:spLocks noChangeArrowheads="1"/>
                    </p:cNvSpPr>
                    <p:nvPr/>
                  </p:nvSpPr>
                  <p:spPr bwMode="auto">
                    <a:xfrm>
                      <a:off x="2866" y="2527"/>
                      <a:ext cx="540" cy="539"/>
                    </a:xfrm>
                    <a:prstGeom prst="rect">
                      <a:avLst/>
                    </a:prstGeom>
                    <a:noFill/>
                    <a:ln w="9525">
                      <a:noFill/>
                      <a:miter lim="800000"/>
                      <a:headEnd/>
                      <a:tailEnd/>
                    </a:ln>
                  </p:spPr>
                  <p:txBody>
                    <a:bodyPr/>
                    <a:lstStyle/>
                    <a:p>
                      <a:pPr algn="just">
                        <a:defRPr/>
                      </a:pPr>
                      <a:r>
                        <a:rPr lang="en-US" sz="1400" b="1" dirty="0">
                          <a:latin typeface="+mj-lt"/>
                        </a:rPr>
                        <a:t>0</a:t>
                      </a:r>
                    </a:p>
                  </p:txBody>
                </p:sp>
              </p:grpSp>
              <p:grpSp>
                <p:nvGrpSpPr>
                  <p:cNvPr id="38939"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8940"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8941" name="Group 24"/>
                  <p:cNvGrpSpPr>
                    <a:grpSpLocks/>
                  </p:cNvGrpSpPr>
                  <p:nvPr/>
                </p:nvGrpSpPr>
                <p:grpSpPr bwMode="auto">
                  <a:xfrm>
                    <a:off x="3600" y="12600"/>
                    <a:ext cx="1260" cy="1260"/>
                    <a:chOff x="2160" y="2340"/>
                    <a:chExt cx="1260" cy="1260"/>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9" name="Text Box 28"/>
                    <p:cNvSpPr txBox="1">
                      <a:spLocks noChangeArrowheads="1"/>
                    </p:cNvSpPr>
                    <p:nvPr/>
                  </p:nvSpPr>
                  <p:spPr bwMode="auto">
                    <a:xfrm>
                      <a:off x="2866" y="2578"/>
                      <a:ext cx="540" cy="541"/>
                    </a:xfrm>
                    <a:prstGeom prst="rect">
                      <a:avLst/>
                    </a:prstGeom>
                    <a:noFill/>
                    <a:ln w="9525">
                      <a:noFill/>
                      <a:miter lim="800000"/>
                      <a:headEnd/>
                      <a:tailEnd/>
                    </a:ln>
                  </p:spPr>
                  <p:txBody>
                    <a:bodyPr/>
                    <a:lstStyle/>
                    <a:p>
                      <a:pPr algn="just">
                        <a:defRPr/>
                      </a:pPr>
                      <a:r>
                        <a:rPr lang="en-US" sz="1400" b="1" dirty="0">
                          <a:latin typeface="+mj-lt"/>
                        </a:rPr>
                        <a:t>3</a:t>
                      </a:r>
                    </a:p>
                  </p:txBody>
                </p:sp>
              </p:grpSp>
              <p:grpSp>
                <p:nvGrpSpPr>
                  <p:cNvPr id="38942"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8943"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
            <p:nvSpPr>
              <p:cNvPr id="9" name="Text Box 33"/>
              <p:cNvSpPr txBox="1">
                <a:spLocks noChangeArrowheads="1"/>
              </p:cNvSpPr>
              <p:nvPr/>
            </p:nvSpPr>
            <p:spPr bwMode="auto">
              <a:xfrm>
                <a:off x="5820070" y="4267200"/>
                <a:ext cx="428581" cy="427038"/>
              </a:xfrm>
              <a:prstGeom prst="rect">
                <a:avLst/>
              </a:prstGeom>
              <a:noFill/>
              <a:ln w="9525">
                <a:noFill/>
                <a:miter lim="800000"/>
                <a:headEnd/>
                <a:tailEnd/>
              </a:ln>
            </p:spPr>
            <p:txBody>
              <a:bodyPr/>
              <a:lstStyle/>
              <a:p>
                <a:pPr algn="just">
                  <a:defRPr/>
                </a:pPr>
                <a:r>
                  <a:rPr lang="en-US" sz="1400" b="1" dirty="0">
                    <a:latin typeface="+mj-lt"/>
                  </a:rPr>
                  <a:t>9</a:t>
                </a:r>
              </a:p>
            </p:txBody>
          </p:sp>
          <p:sp>
            <p:nvSpPr>
              <p:cNvPr id="10" name="Text Box 38"/>
              <p:cNvSpPr txBox="1">
                <a:spLocks noChangeArrowheads="1"/>
              </p:cNvSpPr>
              <p:nvPr/>
            </p:nvSpPr>
            <p:spPr bwMode="auto">
              <a:xfrm>
                <a:off x="8182027" y="3078163"/>
                <a:ext cx="428581" cy="427037"/>
              </a:xfrm>
              <a:prstGeom prst="rect">
                <a:avLst/>
              </a:prstGeom>
              <a:noFill/>
              <a:ln w="9525">
                <a:noFill/>
                <a:miter lim="800000"/>
                <a:headEnd/>
                <a:tailEnd/>
              </a:ln>
            </p:spPr>
            <p:txBody>
              <a:bodyPr/>
              <a:lstStyle/>
              <a:p>
                <a:pPr algn="just">
                  <a:defRPr/>
                </a:pPr>
                <a:r>
                  <a:rPr lang="en-US" sz="1400" b="1" dirty="0">
                    <a:latin typeface="+mj-lt"/>
                  </a:rPr>
                  <a:t>16</a:t>
                </a:r>
              </a:p>
            </p:txBody>
          </p:sp>
          <p:sp>
            <p:nvSpPr>
              <p:cNvPr id="33801" name="Text Box 23"/>
              <p:cNvSpPr txBox="1">
                <a:spLocks noChangeArrowheads="1"/>
              </p:cNvSpPr>
              <p:nvPr/>
            </p:nvSpPr>
            <p:spPr bwMode="auto">
              <a:xfrm>
                <a:off x="6477228" y="1477963"/>
                <a:ext cx="428581" cy="427037"/>
              </a:xfrm>
              <a:prstGeom prst="rect">
                <a:avLst/>
              </a:prstGeom>
              <a:noFill/>
              <a:ln w="9525">
                <a:noFill/>
                <a:miter lim="800000"/>
                <a:headEnd/>
                <a:tailEnd/>
              </a:ln>
            </p:spPr>
            <p:txBody>
              <a:bodyPr/>
              <a:lstStyle/>
              <a:p>
                <a:pPr algn="just">
                  <a:defRPr/>
                </a:pPr>
                <a:r>
                  <a:rPr lang="en-US" sz="1400" b="1" dirty="0">
                    <a:latin typeface="+mj-lt"/>
                  </a:rPr>
                  <a:t>8</a:t>
                </a:r>
              </a:p>
            </p:txBody>
          </p:sp>
        </p:grpSp>
        <p:sp>
          <p:nvSpPr>
            <p:cNvPr id="64" name="Text Box 48"/>
            <p:cNvSpPr txBox="1">
              <a:spLocks noChangeArrowheads="1"/>
            </p:cNvSpPr>
            <p:nvPr/>
          </p:nvSpPr>
          <p:spPr bwMode="auto">
            <a:xfrm>
              <a:off x="3516313" y="1371600"/>
              <a:ext cx="293687" cy="287338"/>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65" name="Text Box 51"/>
            <p:cNvSpPr txBox="1">
              <a:spLocks noChangeArrowheads="1"/>
            </p:cNvSpPr>
            <p:nvPr/>
          </p:nvSpPr>
          <p:spPr bwMode="auto">
            <a:xfrm>
              <a:off x="3505200" y="3048000"/>
              <a:ext cx="331788" cy="357188"/>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E09EA64A-B295-4DBA-B6BB-08DAEBF370E4}" type="datetime8">
              <a:rPr lang="en-US" smtClean="0"/>
              <a:pPr/>
              <a:t>10/11/2010 8:49 AM</a:t>
            </a:fld>
            <a:endParaRPr lang="en-US" smtClean="0"/>
          </a:p>
        </p:txBody>
      </p:sp>
      <p:sp>
        <p:nvSpPr>
          <p:cNvPr id="39939" name="Slide Number Placeholder 4"/>
          <p:cNvSpPr>
            <a:spLocks noGrp="1"/>
          </p:cNvSpPr>
          <p:nvPr>
            <p:ph type="sldNum" sz="quarter" idx="11"/>
          </p:nvPr>
        </p:nvSpPr>
        <p:spPr>
          <a:noFill/>
        </p:spPr>
        <p:txBody>
          <a:bodyPr/>
          <a:lstStyle/>
          <a:p>
            <a:fld id="{9EC7884E-EDA9-4985-8AF7-CCF0949024A9}" type="slidenum">
              <a:rPr lang="ar-SA" smtClean="0"/>
              <a:pPr/>
              <a:t>25</a:t>
            </a:fld>
            <a:endParaRPr lang="en-US" smtClean="0"/>
          </a:p>
        </p:txBody>
      </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 (LET = L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2314575"/>
            <a:ext cx="8001000" cy="17859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Backward Pass for Computing LET</a:t>
            </a:r>
          </a:p>
          <a:p>
            <a:pPr algn="just">
              <a:defRPr/>
            </a:pPr>
            <a:endParaRPr lang="en-US" sz="800" dirty="0"/>
          </a:p>
          <a:p>
            <a:pPr marL="457200" indent="-457200" algn="just">
              <a:buFont typeface="+mj-lt"/>
              <a:buAutoNum type="arabicPeriod"/>
              <a:defRPr/>
            </a:pPr>
            <a:r>
              <a:rPr lang="en-US" sz="1800" b="1" dirty="0">
                <a:solidFill>
                  <a:schemeClr val="accent2"/>
                </a:solidFill>
              </a:rPr>
              <a:t>Direction: Right to left, from the end to the beginning of the project</a:t>
            </a:r>
          </a:p>
          <a:p>
            <a:pPr marL="457200" indent="-457200" algn="just">
              <a:buFont typeface="+mj-lt"/>
              <a:buAutoNum type="arabicPeriod"/>
              <a:defRPr/>
            </a:pPr>
            <a:r>
              <a:rPr lang="en-US" sz="1800" b="1" dirty="0">
                <a:solidFill>
                  <a:schemeClr val="accent2"/>
                </a:solidFill>
              </a:rPr>
              <a:t>Set: LET of the last (terminal) node = EET for it</a:t>
            </a:r>
          </a:p>
          <a:p>
            <a:pPr marL="457200" indent="-457200" algn="just">
              <a:buFont typeface="+mj-lt"/>
              <a:buAutoNum type="arabicPeriod"/>
              <a:defRPr/>
            </a:pPr>
            <a:r>
              <a:rPr lang="en-US" sz="2000" b="1" dirty="0">
                <a:solidFill>
                  <a:schemeClr val="accent2"/>
                </a:solidFill>
              </a:rPr>
              <a:t>Subtract:</a:t>
            </a:r>
            <a:r>
              <a:rPr lang="en-US" sz="1800" b="1" dirty="0">
                <a:solidFill>
                  <a:schemeClr val="accent2"/>
                </a:solidFill>
              </a:rPr>
              <a:t> </a:t>
            </a:r>
            <a:r>
              <a:rPr lang="en-US" sz="2400" b="1" dirty="0">
                <a:solidFill>
                  <a:schemeClr val="accent2"/>
                </a:solidFill>
              </a:rPr>
              <a:t>LET</a:t>
            </a:r>
            <a:r>
              <a:rPr lang="en-US" sz="2400" b="1" baseline="-26000" dirty="0">
                <a:solidFill>
                  <a:schemeClr val="accent2"/>
                </a:solidFill>
              </a:rPr>
              <a:t>i</a:t>
            </a:r>
            <a:r>
              <a:rPr lang="en-US" sz="2400" b="1" dirty="0">
                <a:solidFill>
                  <a:schemeClr val="accent2"/>
                </a:solidFill>
              </a:rPr>
              <a:t> = LET</a:t>
            </a:r>
            <a:r>
              <a:rPr lang="en-US" sz="2400" b="1" baseline="-25000" dirty="0">
                <a:solidFill>
                  <a:schemeClr val="accent2"/>
                </a:solidFill>
              </a:rPr>
              <a:t>j</a:t>
            </a:r>
            <a:r>
              <a:rPr lang="en-US" sz="2400" b="1" dirty="0">
                <a:solidFill>
                  <a:schemeClr val="accent2"/>
                </a:solidFill>
              </a:rPr>
              <a:t> - D</a:t>
            </a:r>
            <a:r>
              <a:rPr lang="en-US" sz="24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minimum</a:t>
            </a:r>
            <a:endParaRPr lang="en-US" sz="2000" dirty="0"/>
          </a:p>
        </p:txBody>
      </p:sp>
      <p:sp>
        <p:nvSpPr>
          <p:cNvPr id="33" name="TextBox 32"/>
          <p:cNvSpPr txBox="1"/>
          <p:nvPr/>
        </p:nvSpPr>
        <p:spPr>
          <a:xfrm>
            <a:off x="838200" y="1117600"/>
            <a:ext cx="8001000" cy="1016000"/>
          </a:xfrm>
          <a:prstGeom prst="rect">
            <a:avLst/>
          </a:prstGeom>
          <a:solidFill>
            <a:schemeClr val="bg1"/>
          </a:solidFill>
          <a:ln>
            <a:solidFill>
              <a:schemeClr val="tx1"/>
            </a:solidFill>
          </a:ln>
        </p:spPr>
        <p:txBody>
          <a:bodyPr>
            <a:spAutoFit/>
          </a:bodyPr>
          <a:lstStyle/>
          <a:p>
            <a:pPr algn="just">
              <a:defRPr/>
            </a:pPr>
            <a:r>
              <a:rPr lang="en-US" sz="2000" b="1" dirty="0">
                <a:effectLst>
                  <a:outerShdw blurRad="38100" dist="38100" dir="2700000" algn="tl">
                    <a:srgbClr val="000000">
                      <a:alpha val="43137"/>
                    </a:srgbClr>
                  </a:outerShdw>
                </a:effectLst>
              </a:rPr>
              <a:t>Late Event Time (Latest occurrence time of event)</a:t>
            </a:r>
            <a:r>
              <a:rPr lang="en-US" sz="2000" dirty="0"/>
              <a:t> is the latest time at which an event can occur, if the project is to be completed on schedule.</a:t>
            </a:r>
          </a:p>
        </p:txBody>
      </p:sp>
      <p:grpSp>
        <p:nvGrpSpPr>
          <p:cNvPr id="39945" name="Group 71"/>
          <p:cNvGrpSpPr>
            <a:grpSpLocks/>
          </p:cNvGrpSpPr>
          <p:nvPr/>
        </p:nvGrpSpPr>
        <p:grpSpPr bwMode="auto">
          <a:xfrm>
            <a:off x="1905000" y="4267200"/>
            <a:ext cx="5562600" cy="15240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55" name="Oval 5"/>
              <p:cNvSpPr>
                <a:spLocks noChangeArrowheads="1"/>
              </p:cNvSpPr>
              <p:nvPr/>
            </p:nvSpPr>
            <p:spPr bwMode="auto">
              <a:xfrm>
                <a:off x="2684463" y="3657600"/>
                <a:ext cx="1463675" cy="1524000"/>
              </a:xfrm>
              <a:prstGeom prst="ellipse">
                <a:avLst/>
              </a:prstGeom>
              <a:grpFill/>
              <a:ln w="9525">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52" name="Oval 11"/>
                <p:cNvSpPr>
                  <a:spLocks noChangeArrowheads="1"/>
                </p:cNvSpPr>
                <p:nvPr/>
              </p:nvSpPr>
              <p:spPr bwMode="auto">
                <a:xfrm>
                  <a:off x="4680" y="3240"/>
                  <a:ext cx="1440" cy="1440"/>
                </a:xfrm>
                <a:prstGeom prst="ellipse">
                  <a:avLst/>
                </a:prstGeom>
                <a:grpFill/>
                <a:ln w="9525">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53" name="Line 12"/>
                <p:cNvSpPr>
                  <a:spLocks noChangeShapeType="1"/>
                </p:cNvSpPr>
                <p:nvPr/>
              </p:nvSpPr>
              <p:spPr bwMode="auto">
                <a:xfrm>
                  <a:off x="5400" y="3240"/>
                  <a:ext cx="0" cy="1440"/>
                </a:xfrm>
                <a:prstGeom prst="line">
                  <a:avLst/>
                </a:prstGeom>
                <a:grpFill/>
                <a:ln w="9525">
                  <a:solidFill>
                    <a:srgbClr val="000000"/>
                  </a:solidFill>
                  <a:round/>
                  <a:headEnd/>
                  <a:tailEnd/>
                </a:ln>
              </p:spPr>
              <p:txBody>
                <a:bodyPr/>
                <a:lstStyle/>
                <a:p>
                  <a:pPr>
                    <a:defRPr/>
                  </a:pPr>
                  <a:endParaRPr lang="en-US" dirty="0"/>
                </a:p>
              </p:txBody>
            </p:sp>
            <p:sp>
              <p:nvSpPr>
                <p:cNvPr id="54" name="Line 13"/>
                <p:cNvSpPr>
                  <a:spLocks noChangeShapeType="1"/>
                </p:cNvSpPr>
                <p:nvPr/>
              </p:nvSpPr>
              <p:spPr bwMode="auto">
                <a:xfrm>
                  <a:off x="5400" y="3960"/>
                  <a:ext cx="720" cy="0"/>
                </a:xfrm>
                <a:prstGeom prst="line">
                  <a:avLst/>
                </a:prstGeom>
                <a:grpFill/>
                <a:ln w="9525">
                  <a:solidFill>
                    <a:srgbClr val="000000"/>
                  </a:solidFill>
                  <a:round/>
                  <a:headEnd/>
                  <a:tailEnd/>
                </a:ln>
              </p:spPr>
              <p:txBody>
                <a:bodyPr/>
                <a:lstStyle/>
                <a:p>
                  <a:pPr>
                    <a:defRPr/>
                  </a:pPr>
                  <a:endParaRPr lang="en-US" dirty="0"/>
                </a:p>
              </p:txBody>
            </p:sp>
          </p:grpSp>
          <p:sp>
            <p:nvSpPr>
              <p:cNvPr id="51" name="Text Box 37"/>
              <p:cNvSpPr txBox="1">
                <a:spLocks noChangeArrowheads="1"/>
              </p:cNvSpPr>
              <p:nvPr/>
            </p:nvSpPr>
            <p:spPr bwMode="auto">
              <a:xfrm>
                <a:off x="6858000" y="4267200"/>
                <a:ext cx="457200" cy="307777"/>
              </a:xfrm>
              <a:prstGeom prst="rect">
                <a:avLst/>
              </a:prstGeom>
              <a:grpFill/>
              <a:ln w="9525">
                <a:noFill/>
                <a:miter lim="800000"/>
                <a:headEnd/>
                <a:tailEnd/>
              </a:ln>
            </p:spPr>
            <p:txBody>
              <a:bodyPr lIns="0" tIns="0" rIns="0" bIns="0">
                <a:spAutoFit/>
              </a:bodyPr>
              <a:lstStyle/>
              <a:p>
                <a:pPr algn="ctr">
                  <a:spcBef>
                    <a:spcPct val="50000"/>
                  </a:spcBef>
                  <a:defRPr/>
                </a:pPr>
                <a:r>
                  <a:rPr lang="en-US" sz="2000" b="1" dirty="0"/>
                  <a:t>j</a:t>
                </a:r>
              </a:p>
            </p:txBody>
          </p:sp>
        </p:grpSp>
        <p:sp>
          <p:nvSpPr>
            <p:cNvPr id="39947" name="Line 12"/>
            <p:cNvSpPr>
              <a:spLocks noChangeShapeType="1"/>
            </p:cNvSpPr>
            <p:nvPr/>
          </p:nvSpPr>
          <p:spPr bwMode="auto">
            <a:xfrm>
              <a:off x="2649537" y="4267200"/>
              <a:ext cx="0" cy="1524000"/>
            </a:xfrm>
            <a:prstGeom prst="line">
              <a:avLst/>
            </a:prstGeom>
            <a:noFill/>
            <a:ln w="9525">
              <a:solidFill>
                <a:srgbClr val="000000"/>
              </a:solidFill>
              <a:round/>
              <a:headEnd/>
              <a:tailEnd/>
            </a:ln>
          </p:spPr>
          <p:txBody>
            <a:bodyPr/>
            <a:lstStyle/>
            <a:p>
              <a:endParaRPr lang="en-US"/>
            </a:p>
          </p:txBody>
        </p:sp>
        <p:sp>
          <p:nvSpPr>
            <p:cNvPr id="39948" name="Line 13"/>
            <p:cNvSpPr>
              <a:spLocks noChangeShapeType="1"/>
            </p:cNvSpPr>
            <p:nvPr/>
          </p:nvSpPr>
          <p:spPr bwMode="auto">
            <a:xfrm>
              <a:off x="2649537" y="5029200"/>
              <a:ext cx="731838" cy="0"/>
            </a:xfrm>
            <a:prstGeom prst="line">
              <a:avLst/>
            </a:prstGeom>
            <a:noFill/>
            <a:ln w="9525">
              <a:solidFill>
                <a:srgbClr val="000000"/>
              </a:solidFill>
              <a:round/>
              <a:headEnd/>
              <a:tailEnd/>
            </a:ln>
          </p:spPr>
          <p:txBody>
            <a:bodyPr/>
            <a:lstStyle/>
            <a:p>
              <a:endParaRPr lang="en-US"/>
            </a:p>
          </p:txBody>
        </p:sp>
        <p:sp>
          <p:nvSpPr>
            <p:cNvPr id="39949" name="Text Box 37"/>
            <p:cNvSpPr txBox="1">
              <a:spLocks noChangeArrowheads="1"/>
            </p:cNvSpPr>
            <p:nvPr/>
          </p:nvSpPr>
          <p:spPr bwMode="auto">
            <a:xfrm>
              <a:off x="2039937" y="4812268"/>
              <a:ext cx="457200" cy="369332"/>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400" b="1"/>
                <a:t>i</a:t>
              </a:r>
            </a:p>
          </p:txBody>
        </p:sp>
        <p:sp>
          <p:nvSpPr>
            <p:cNvPr id="39950" name="Text Box 37"/>
            <p:cNvSpPr txBox="1">
              <a:spLocks noChangeArrowheads="1"/>
            </p:cNvSpPr>
            <p:nvPr/>
          </p:nvSpPr>
          <p:spPr bwMode="auto">
            <a:xfrm>
              <a:off x="2725737" y="5105400"/>
              <a:ext cx="5334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6000">
                  <a:solidFill>
                    <a:schemeClr val="accent2"/>
                  </a:solidFill>
                </a:rPr>
                <a:t>i</a:t>
              </a:r>
              <a:endParaRPr lang="en-US" sz="1600" b="1"/>
            </a:p>
          </p:txBody>
        </p:sp>
        <p:sp>
          <p:nvSpPr>
            <p:cNvPr id="63" name="Text Box 37"/>
            <p:cNvSpPr txBox="1">
              <a:spLocks noChangeArrowheads="1"/>
            </p:cNvSpPr>
            <p:nvPr/>
          </p:nvSpPr>
          <p:spPr bwMode="auto">
            <a:xfrm>
              <a:off x="6840538" y="4648200"/>
              <a:ext cx="4572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6000" dirty="0">
                  <a:solidFill>
                    <a:schemeClr val="accent2">
                      <a:lumMod val="60000"/>
                      <a:lumOff val="40000"/>
                    </a:schemeClr>
                  </a:solidFill>
                </a:rPr>
                <a:t>j</a:t>
              </a:r>
              <a:endParaRPr lang="en-US" sz="1600" b="1" dirty="0">
                <a:solidFill>
                  <a:schemeClr val="accent2">
                    <a:lumMod val="60000"/>
                    <a:lumOff val="40000"/>
                  </a:schemeClr>
                </a:solidFill>
              </a:endParaRPr>
            </a:p>
          </p:txBody>
        </p:sp>
        <p:sp>
          <p:nvSpPr>
            <p:cNvPr id="39952" name="Text Box 37"/>
            <p:cNvSpPr txBox="1">
              <a:spLocks noChangeArrowheads="1"/>
            </p:cNvSpPr>
            <p:nvPr/>
          </p:nvSpPr>
          <p:spPr bwMode="auto">
            <a:xfrm>
              <a:off x="6840537" y="5105400"/>
              <a:ext cx="457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5000">
                  <a:solidFill>
                    <a:schemeClr val="accent2"/>
                  </a:solidFill>
                </a:rPr>
                <a:t>j</a:t>
              </a:r>
              <a:endParaRPr lang="en-US" sz="1600" b="1"/>
            </a:p>
          </p:txBody>
        </p:sp>
        <p:sp>
          <p:nvSpPr>
            <p:cNvPr id="65" name="Text Box 37"/>
            <p:cNvSpPr txBox="1">
              <a:spLocks noChangeArrowheads="1"/>
            </p:cNvSpPr>
            <p:nvPr/>
          </p:nvSpPr>
          <p:spPr bwMode="auto">
            <a:xfrm>
              <a:off x="2725738" y="4648200"/>
              <a:ext cx="5334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5000" dirty="0">
                  <a:solidFill>
                    <a:schemeClr val="accent2">
                      <a:lumMod val="60000"/>
                      <a:lumOff val="40000"/>
                    </a:schemeClr>
                  </a:solidFill>
                </a:rPr>
                <a:t>i</a:t>
              </a:r>
              <a:endParaRPr lang="en-US" sz="1600" b="1" dirty="0">
                <a:solidFill>
                  <a:schemeClr val="accent2">
                    <a:lumMod val="60000"/>
                    <a:lumOff val="40000"/>
                  </a:schemeClr>
                </a:solidFill>
              </a:endParaRPr>
            </a:p>
          </p:txBody>
        </p:sp>
        <p:sp>
          <p:nvSpPr>
            <p:cNvPr id="39954" name="Text Box 37"/>
            <p:cNvSpPr txBox="1">
              <a:spLocks noChangeArrowheads="1"/>
            </p:cNvSpPr>
            <p:nvPr/>
          </p:nvSpPr>
          <p:spPr bwMode="auto">
            <a:xfrm>
              <a:off x="4097337" y="4648200"/>
              <a:ext cx="838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Activity</a:t>
              </a:r>
              <a:endParaRPr lang="en-US" sz="1600" b="1"/>
            </a:p>
          </p:txBody>
        </p:sp>
        <p:sp>
          <p:nvSpPr>
            <p:cNvPr id="39955" name="Text Box 37"/>
            <p:cNvSpPr txBox="1">
              <a:spLocks noChangeArrowheads="1"/>
            </p:cNvSpPr>
            <p:nvPr/>
          </p:nvSpPr>
          <p:spPr bwMode="auto">
            <a:xfrm>
              <a:off x="4402137" y="5163979"/>
              <a:ext cx="3810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7" name="Straight Arrow Connector 66"/>
            <p:cNvCxnSpPr>
              <a:stCxn id="39948" idx="1"/>
              <a:endCxn id="52" idx="2"/>
            </p:cNvCxnSpPr>
            <p:nvPr/>
          </p:nvCxnSpPr>
          <p:spPr bwMode="auto">
            <a:xfrm rot="5400000" flipH="1" flipV="1">
              <a:off x="4692650" y="3717926"/>
              <a:ext cx="3175" cy="2622550"/>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9098AD9-E830-4F72-9BEB-5B9586EFC7E4}" type="datetime8">
              <a:rPr lang="en-US" smtClean="0"/>
              <a:pPr/>
              <a:t>10/11/2010 8:49 AM</a:t>
            </a:fld>
            <a:endParaRPr lang="en-US" smtClean="0"/>
          </a:p>
        </p:txBody>
      </p:sp>
      <p:sp>
        <p:nvSpPr>
          <p:cNvPr id="40963" name="Slide Number Placeholder 4"/>
          <p:cNvSpPr>
            <a:spLocks noGrp="1"/>
          </p:cNvSpPr>
          <p:nvPr>
            <p:ph type="sldNum" sz="quarter" idx="11"/>
          </p:nvPr>
        </p:nvSpPr>
        <p:spPr>
          <a:noFill/>
        </p:spPr>
        <p:txBody>
          <a:bodyPr/>
          <a:lstStyle/>
          <a:p>
            <a:fld id="{F20EBB2F-9879-4451-BAC6-D9D1346DAEDE}" type="slidenum">
              <a:rPr lang="ar-SA" smtClean="0"/>
              <a:pPr/>
              <a:t>26</a:t>
            </a:fld>
            <a:endParaRPr lang="en-US" smtClean="0"/>
          </a:p>
        </p:txBody>
      </p:sp>
      <p:sp>
        <p:nvSpPr>
          <p:cNvPr id="584733" name="Rectangle 29"/>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0967" name="Group 27"/>
          <p:cNvGrpSpPr>
            <a:grpSpLocks/>
          </p:cNvGrpSpPr>
          <p:nvPr/>
        </p:nvGrpSpPr>
        <p:grpSpPr bwMode="auto">
          <a:xfrm>
            <a:off x="1219200" y="1219200"/>
            <a:ext cx="7027863" cy="4572000"/>
            <a:chOff x="1219200" y="1219200"/>
            <a:chExt cx="7027863" cy="4572000"/>
          </a:xfrm>
        </p:grpSpPr>
        <p:grpSp>
          <p:nvGrpSpPr>
            <p:cNvPr id="40970" name="Group 4"/>
            <p:cNvGrpSpPr>
              <a:grpSpLocks/>
            </p:cNvGrpSpPr>
            <p:nvPr/>
          </p:nvGrpSpPr>
          <p:grpSpPr bwMode="auto">
            <a:xfrm>
              <a:off x="2684463" y="1219200"/>
              <a:ext cx="1463675" cy="1524000"/>
              <a:chOff x="4680" y="3240"/>
              <a:chExt cx="1440" cy="1440"/>
            </a:xfrm>
          </p:grpSpPr>
          <p:sp>
            <p:nvSpPr>
              <p:cNvPr id="40988" name="Oval 5"/>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a:latin typeface="Times New Roman" pitchFamily="18" charset="0"/>
                    <a:cs typeface="Times New Roman" pitchFamily="18" charset="0"/>
                  </a:rPr>
                  <a:t>                 </a:t>
                </a:r>
                <a:r>
                  <a:rPr lang="en-US" sz="1600" b="1">
                    <a:latin typeface="Times New Roman" pitchFamily="18" charset="0"/>
                  </a:rPr>
                  <a:t>8</a:t>
                </a:r>
              </a:p>
              <a:p>
                <a:pPr algn="just"/>
                <a:endParaRPr lang="en-US" sz="1600">
                  <a:latin typeface="Times New Roman" pitchFamily="18" charset="0"/>
                </a:endParaRPr>
              </a:p>
              <a:p>
                <a:pPr algn="just"/>
                <a:endParaRPr lang="en-US" sz="1200" b="1">
                  <a:latin typeface="Times New Roman" pitchFamily="18" charset="0"/>
                </a:endParaRPr>
              </a:p>
              <a:p>
                <a:pPr algn="just"/>
                <a:r>
                  <a:rPr lang="en-US" sz="1600">
                    <a:latin typeface="Times New Roman" pitchFamily="18" charset="0"/>
                  </a:rPr>
                  <a:t>            </a:t>
                </a:r>
                <a:r>
                  <a:rPr lang="en-US" sz="1600" b="1">
                    <a:latin typeface="Times New Roman" pitchFamily="18" charset="0"/>
                  </a:rPr>
                  <a:t>13</a:t>
                </a:r>
              </a:p>
            </p:txBody>
          </p:sp>
          <p:sp>
            <p:nvSpPr>
              <p:cNvPr id="40989" name="Line 6"/>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90" name="Line 7"/>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1" name="Text Box 8"/>
            <p:cNvSpPr txBox="1">
              <a:spLocks noChangeArrowheads="1"/>
            </p:cNvSpPr>
            <p:nvPr/>
          </p:nvSpPr>
          <p:spPr bwMode="auto">
            <a:xfrm>
              <a:off x="2863850" y="1795463"/>
              <a:ext cx="438150" cy="609600"/>
            </a:xfrm>
            <a:prstGeom prst="rect">
              <a:avLst/>
            </a:prstGeom>
            <a:solidFill>
              <a:srgbClr val="FFFFFF"/>
            </a:solidFill>
            <a:ln w="9525">
              <a:noFill/>
              <a:miter lim="800000"/>
              <a:headEnd/>
              <a:tailEnd/>
            </a:ln>
          </p:spPr>
          <p:txBody>
            <a:bodyPr/>
            <a:lstStyle/>
            <a:p>
              <a:pPr algn="just"/>
              <a:r>
                <a:rPr lang="en-US" sz="1600" b="1">
                  <a:latin typeface="Times New Roman" pitchFamily="18" charset="0"/>
                </a:rPr>
                <a:t>50</a:t>
              </a:r>
            </a:p>
          </p:txBody>
        </p:sp>
        <p:grpSp>
          <p:nvGrpSpPr>
            <p:cNvPr id="40972" name="Group 10"/>
            <p:cNvGrpSpPr>
              <a:grpSpLocks/>
            </p:cNvGrpSpPr>
            <p:nvPr/>
          </p:nvGrpSpPr>
          <p:grpSpPr bwMode="auto">
            <a:xfrm>
              <a:off x="6783388" y="3657600"/>
              <a:ext cx="1463675" cy="1524000"/>
              <a:chOff x="4680" y="3240"/>
              <a:chExt cx="1440" cy="1440"/>
            </a:xfrm>
          </p:grpSpPr>
          <p:sp>
            <p:nvSpPr>
              <p:cNvPr id="40985" name="Oval 11"/>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600" b="1">
                    <a:latin typeface="Times New Roman" pitchFamily="18" charset="0"/>
                  </a:rPr>
                  <a:t>16</a:t>
                </a:r>
              </a:p>
              <a:p>
                <a:pPr algn="just"/>
                <a:endParaRPr lang="en-US" sz="1600" b="1">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16</a:t>
                </a:r>
              </a:p>
            </p:txBody>
          </p:sp>
          <p:sp>
            <p:nvSpPr>
              <p:cNvPr id="40986" name="Line 12"/>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87" name="Line 13"/>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3" name="Oval 17"/>
            <p:cNvSpPr>
              <a:spLocks noChangeArrowheads="1"/>
            </p:cNvSpPr>
            <p:nvPr/>
          </p:nvSpPr>
          <p:spPr bwMode="auto">
            <a:xfrm>
              <a:off x="2244725" y="4267200"/>
              <a:ext cx="1463675" cy="1524000"/>
            </a:xfrm>
            <a:prstGeom prst="ellipse">
              <a:avLst/>
            </a:prstGeom>
            <a:solidFill>
              <a:srgbClr val="FFFFFF"/>
            </a:solidFill>
            <a:ln w="9525">
              <a:solidFill>
                <a:srgbClr val="000000"/>
              </a:solidFill>
              <a:round/>
              <a:headEnd/>
              <a:tailEnd/>
            </a:ln>
          </p:spPr>
          <p:txBody>
            <a:bodyPr/>
            <a:lstStyle/>
            <a:p>
              <a:r>
                <a:rPr lang="en-US" sz="1600" b="1">
                  <a:latin typeface="Times New Roman" pitchFamily="18" charset="0"/>
                </a:rPr>
                <a:t>9</a:t>
              </a:r>
            </a:p>
            <a:p>
              <a:pPr algn="just"/>
              <a:endParaRPr lang="en-US" sz="1200">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a:t>
              </a:r>
            </a:p>
            <a:p>
              <a:pPr algn="just"/>
              <a:r>
                <a:rPr lang="en-US" sz="1600" b="1">
                  <a:latin typeface="Times New Roman" pitchFamily="18" charset="0"/>
                </a:rPr>
                <a:t>             9</a:t>
              </a:r>
            </a:p>
          </p:txBody>
        </p:sp>
        <p:sp>
          <p:nvSpPr>
            <p:cNvPr id="40974" name="Line 18"/>
            <p:cNvSpPr>
              <a:spLocks noChangeShapeType="1"/>
            </p:cNvSpPr>
            <p:nvPr/>
          </p:nvSpPr>
          <p:spPr bwMode="auto">
            <a:xfrm>
              <a:off x="2971800" y="4267200"/>
              <a:ext cx="0" cy="1524000"/>
            </a:xfrm>
            <a:prstGeom prst="line">
              <a:avLst/>
            </a:prstGeom>
            <a:noFill/>
            <a:ln w="9525">
              <a:solidFill>
                <a:srgbClr val="000000"/>
              </a:solidFill>
              <a:round/>
              <a:headEnd/>
              <a:tailEnd/>
            </a:ln>
          </p:spPr>
          <p:txBody>
            <a:bodyPr/>
            <a:lstStyle/>
            <a:p>
              <a:endParaRPr lang="en-US"/>
            </a:p>
          </p:txBody>
        </p:sp>
        <p:sp>
          <p:nvSpPr>
            <p:cNvPr id="40975" name="Line 19"/>
            <p:cNvSpPr>
              <a:spLocks noChangeShapeType="1"/>
            </p:cNvSpPr>
            <p:nvPr/>
          </p:nvSpPr>
          <p:spPr bwMode="auto">
            <a:xfrm>
              <a:off x="2976563" y="5029200"/>
              <a:ext cx="731837" cy="0"/>
            </a:xfrm>
            <a:prstGeom prst="line">
              <a:avLst/>
            </a:prstGeom>
            <a:noFill/>
            <a:ln w="9525">
              <a:solidFill>
                <a:srgbClr val="000000"/>
              </a:solidFill>
              <a:round/>
              <a:headEnd/>
              <a:tailEnd/>
            </a:ln>
          </p:spPr>
          <p:txBody>
            <a:bodyPr/>
            <a:lstStyle/>
            <a:p>
              <a:endParaRPr lang="en-US"/>
            </a:p>
          </p:txBody>
        </p:sp>
        <p:sp>
          <p:nvSpPr>
            <p:cNvPr id="40976" name="Line 23"/>
            <p:cNvSpPr>
              <a:spLocks noChangeShapeType="1"/>
            </p:cNvSpPr>
            <p:nvPr/>
          </p:nvSpPr>
          <p:spPr bwMode="auto">
            <a:xfrm flipV="1">
              <a:off x="1398588" y="5316538"/>
              <a:ext cx="877887" cy="366712"/>
            </a:xfrm>
            <a:prstGeom prst="line">
              <a:avLst/>
            </a:prstGeom>
            <a:noFill/>
            <a:ln w="19050">
              <a:solidFill>
                <a:srgbClr val="000000"/>
              </a:solidFill>
              <a:round/>
              <a:headEnd/>
              <a:tailEnd type="triangle" w="med" len="med"/>
            </a:ln>
          </p:spPr>
          <p:txBody>
            <a:bodyPr/>
            <a:lstStyle/>
            <a:p>
              <a:endParaRPr lang="en-US"/>
            </a:p>
          </p:txBody>
        </p:sp>
        <p:sp>
          <p:nvSpPr>
            <p:cNvPr id="40977" name="Line 24"/>
            <p:cNvSpPr>
              <a:spLocks noChangeShapeType="1"/>
            </p:cNvSpPr>
            <p:nvPr/>
          </p:nvSpPr>
          <p:spPr bwMode="auto">
            <a:xfrm>
              <a:off x="1219200" y="4572000"/>
              <a:ext cx="1025525" cy="304800"/>
            </a:xfrm>
            <a:prstGeom prst="line">
              <a:avLst/>
            </a:prstGeom>
            <a:noFill/>
            <a:ln w="19050">
              <a:solidFill>
                <a:srgbClr val="000000"/>
              </a:solidFill>
              <a:round/>
              <a:headEnd/>
              <a:tailEnd type="triangle" w="med" len="med"/>
            </a:ln>
          </p:spPr>
          <p:txBody>
            <a:bodyPr/>
            <a:lstStyle/>
            <a:p>
              <a:endParaRPr lang="en-US"/>
            </a:p>
          </p:txBody>
        </p:sp>
        <p:sp>
          <p:nvSpPr>
            <p:cNvPr id="40978" name="Line 27"/>
            <p:cNvSpPr>
              <a:spLocks noChangeShapeType="1"/>
            </p:cNvSpPr>
            <p:nvPr/>
          </p:nvSpPr>
          <p:spPr bwMode="auto">
            <a:xfrm flipV="1">
              <a:off x="1660525" y="2133600"/>
              <a:ext cx="1023938" cy="457200"/>
            </a:xfrm>
            <a:prstGeom prst="line">
              <a:avLst/>
            </a:prstGeom>
            <a:noFill/>
            <a:ln w="19050">
              <a:solidFill>
                <a:srgbClr val="000000"/>
              </a:solidFill>
              <a:round/>
              <a:headEnd/>
              <a:tailEnd type="triangle" w="med" len="med"/>
            </a:ln>
          </p:spPr>
          <p:txBody>
            <a:bodyPr/>
            <a:lstStyle/>
            <a:p>
              <a:endParaRPr lang="en-US"/>
            </a:p>
          </p:txBody>
        </p:sp>
        <p:sp>
          <p:nvSpPr>
            <p:cNvPr id="40979" name="Line 28"/>
            <p:cNvSpPr>
              <a:spLocks noChangeShapeType="1"/>
            </p:cNvSpPr>
            <p:nvPr/>
          </p:nvSpPr>
          <p:spPr bwMode="auto">
            <a:xfrm>
              <a:off x="2001838" y="1219200"/>
              <a:ext cx="731837" cy="457200"/>
            </a:xfrm>
            <a:prstGeom prst="line">
              <a:avLst/>
            </a:prstGeom>
            <a:noFill/>
            <a:ln w="19050">
              <a:solidFill>
                <a:srgbClr val="000000"/>
              </a:solidFill>
              <a:round/>
              <a:headEnd/>
              <a:tailEnd type="triangle" w="med" len="med"/>
            </a:ln>
          </p:spPr>
          <p:txBody>
            <a:bodyPr/>
            <a:lstStyle/>
            <a:p>
              <a:endParaRPr lang="en-US"/>
            </a:p>
          </p:txBody>
        </p:sp>
        <p:sp>
          <p:nvSpPr>
            <p:cNvPr id="40980" name="Text Box 31"/>
            <p:cNvSpPr txBox="1">
              <a:spLocks noChangeArrowheads="1"/>
            </p:cNvSpPr>
            <p:nvPr/>
          </p:nvSpPr>
          <p:spPr bwMode="auto">
            <a:xfrm>
              <a:off x="5199063" y="2954179"/>
              <a:ext cx="287337"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3</a:t>
              </a:r>
            </a:p>
          </p:txBody>
        </p:sp>
        <p:sp>
          <p:nvSpPr>
            <p:cNvPr id="40981" name="Text Box 32"/>
            <p:cNvSpPr txBox="1">
              <a:spLocks noChangeArrowheads="1"/>
            </p:cNvSpPr>
            <p:nvPr/>
          </p:nvSpPr>
          <p:spPr bwMode="auto">
            <a:xfrm>
              <a:off x="4953000" y="4859179"/>
              <a:ext cx="304800"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7</a:t>
              </a:r>
            </a:p>
          </p:txBody>
        </p:sp>
        <p:sp>
          <p:nvSpPr>
            <p:cNvPr id="40982" name="Text Box 35"/>
            <p:cNvSpPr txBox="1">
              <a:spLocks noChangeArrowheads="1"/>
            </p:cNvSpPr>
            <p:nvPr/>
          </p:nvSpPr>
          <p:spPr bwMode="auto">
            <a:xfrm>
              <a:off x="2209800" y="3032125"/>
              <a:ext cx="838200" cy="244475"/>
            </a:xfrm>
            <a:prstGeom prst="rect">
              <a:avLst/>
            </a:prstGeom>
            <a:noFill/>
            <a:ln w="9525">
              <a:noFill/>
              <a:miter lim="800000"/>
              <a:headEnd/>
              <a:tailEnd/>
            </a:ln>
          </p:spPr>
          <p:txBody>
            <a:bodyPr lIns="0" tIns="0" rIns="0" bIns="0">
              <a:spAutoFit/>
            </a:bodyPr>
            <a:lstStyle/>
            <a:p>
              <a:pPr algn="just">
                <a:spcBef>
                  <a:spcPct val="50000"/>
                </a:spcBef>
              </a:pPr>
              <a:r>
                <a:rPr lang="en-US" sz="1600" b="1"/>
                <a:t>	</a:t>
              </a:r>
            </a:p>
          </p:txBody>
        </p:sp>
        <p:sp>
          <p:nvSpPr>
            <p:cNvPr id="40983" name="Text Box 36"/>
            <p:cNvSpPr txBox="1">
              <a:spLocks noChangeArrowheads="1"/>
            </p:cNvSpPr>
            <p:nvPr/>
          </p:nvSpPr>
          <p:spPr bwMode="auto">
            <a:xfrm>
              <a:off x="2286000" y="4876800"/>
              <a:ext cx="533400" cy="244475"/>
            </a:xfrm>
            <a:prstGeom prst="rect">
              <a:avLst/>
            </a:prstGeom>
            <a:noFill/>
            <a:ln w="9525">
              <a:noFill/>
              <a:miter lim="800000"/>
              <a:headEnd/>
              <a:tailEnd/>
            </a:ln>
          </p:spPr>
          <p:txBody>
            <a:bodyPr lIns="0" tIns="0" rIns="0" bIns="0">
              <a:spAutoFit/>
            </a:bodyPr>
            <a:lstStyle/>
            <a:p>
              <a:pPr algn="just">
                <a:spcBef>
                  <a:spcPct val="50000"/>
                </a:spcBef>
              </a:pPr>
              <a:r>
                <a:rPr lang="en-US" sz="1600" b="1"/>
                <a:t>40</a:t>
              </a:r>
            </a:p>
          </p:txBody>
        </p:sp>
        <p:sp>
          <p:nvSpPr>
            <p:cNvPr id="40984" name="Text Box 37"/>
            <p:cNvSpPr txBox="1">
              <a:spLocks noChangeArrowheads="1"/>
            </p:cNvSpPr>
            <p:nvPr/>
          </p:nvSpPr>
          <p:spPr bwMode="auto">
            <a:xfrm>
              <a:off x="6858000" y="4267200"/>
              <a:ext cx="685800" cy="244475"/>
            </a:xfrm>
            <a:prstGeom prst="rect">
              <a:avLst/>
            </a:prstGeom>
            <a:noFill/>
            <a:ln w="9525">
              <a:noFill/>
              <a:miter lim="800000"/>
              <a:headEnd/>
              <a:tailEnd/>
            </a:ln>
          </p:spPr>
          <p:txBody>
            <a:bodyPr lIns="0" tIns="0" rIns="0" bIns="0">
              <a:spAutoFit/>
            </a:bodyPr>
            <a:lstStyle/>
            <a:p>
              <a:pPr algn="just">
                <a:spcBef>
                  <a:spcPct val="50000"/>
                </a:spcBef>
              </a:pPr>
              <a:r>
                <a:rPr lang="en-US" sz="1600" b="1"/>
                <a:t>60</a:t>
              </a:r>
            </a:p>
          </p:txBody>
        </p:sp>
      </p:grpSp>
      <p:cxnSp>
        <p:nvCxnSpPr>
          <p:cNvPr id="40968" name="Straight Arrow Connector 29"/>
          <p:cNvCxnSpPr>
            <a:cxnSpLocks noChangeShapeType="1"/>
            <a:stCxn id="40988" idx="6"/>
            <a:endCxn id="40985" idx="1"/>
          </p:cNvCxnSpPr>
          <p:nvPr/>
        </p:nvCxnSpPr>
        <p:spPr bwMode="auto">
          <a:xfrm>
            <a:off x="4148138" y="1981200"/>
            <a:ext cx="2849562" cy="1900238"/>
          </a:xfrm>
          <a:prstGeom prst="straightConnector1">
            <a:avLst/>
          </a:prstGeom>
          <a:noFill/>
          <a:ln w="19050" algn="ctr">
            <a:solidFill>
              <a:schemeClr val="tx1"/>
            </a:solidFill>
            <a:round/>
            <a:headEnd/>
            <a:tailEnd type="arrow" w="med" len="med"/>
          </a:ln>
        </p:spPr>
      </p:cxnSp>
      <p:cxnSp>
        <p:nvCxnSpPr>
          <p:cNvPr id="40969" name="Straight Arrow Connector 31"/>
          <p:cNvCxnSpPr>
            <a:cxnSpLocks noChangeShapeType="1"/>
            <a:stCxn id="40973" idx="6"/>
            <a:endCxn id="40985" idx="2"/>
          </p:cNvCxnSpPr>
          <p:nvPr/>
        </p:nvCxnSpPr>
        <p:spPr bwMode="auto">
          <a:xfrm flipV="1">
            <a:off x="3708400" y="4419600"/>
            <a:ext cx="3074988" cy="609600"/>
          </a:xfrm>
          <a:prstGeom prst="straightConnector1">
            <a:avLst/>
          </a:prstGeom>
          <a:noFill/>
          <a:ln w="19050" algn="ctr">
            <a:solidFill>
              <a:schemeClr val="tx1"/>
            </a:solidFill>
            <a:round/>
            <a:headEnd/>
            <a:tailEnd type="arrow" w="med" len="med"/>
          </a:ln>
        </p:spPr>
      </p:cxn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388BF1D7-E1C0-4BC6-A85F-06756FAE534D}" type="datetime8">
              <a:rPr lang="en-US" smtClean="0"/>
              <a:pPr/>
              <a:t>10/11/2010 8:49 AM</a:t>
            </a:fld>
            <a:endParaRPr lang="en-US" smtClean="0"/>
          </a:p>
        </p:txBody>
      </p:sp>
      <p:sp>
        <p:nvSpPr>
          <p:cNvPr id="41987" name="Slide Number Placeholder 4"/>
          <p:cNvSpPr>
            <a:spLocks noGrp="1"/>
          </p:cNvSpPr>
          <p:nvPr>
            <p:ph type="sldNum" sz="quarter" idx="11"/>
          </p:nvPr>
        </p:nvSpPr>
        <p:spPr>
          <a:noFill/>
        </p:spPr>
        <p:txBody>
          <a:bodyPr/>
          <a:lstStyle/>
          <a:p>
            <a:fld id="{AC4325D1-0421-4791-91FB-A20786CE91FB}" type="slidenum">
              <a:rPr lang="ar-SA" smtClean="0"/>
              <a:pPr/>
              <a:t>27</a:t>
            </a:fld>
            <a:endParaRPr lang="en-US" smtClean="0"/>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1991" name="Group 59"/>
          <p:cNvGrpSpPr>
            <a:grpSpLocks/>
          </p:cNvGrpSpPr>
          <p:nvPr/>
        </p:nvGrpSpPr>
        <p:grpSpPr bwMode="auto">
          <a:xfrm>
            <a:off x="992188" y="1219200"/>
            <a:ext cx="7694612" cy="4419600"/>
            <a:chOff x="992980" y="1219200"/>
            <a:chExt cx="7693820" cy="4419600"/>
          </a:xfrm>
        </p:grpSpPr>
        <p:grpSp>
          <p:nvGrpSpPr>
            <p:cNvPr id="41993" name="Group 60"/>
            <p:cNvGrpSpPr>
              <a:grpSpLocks/>
            </p:cNvGrpSpPr>
            <p:nvPr/>
          </p:nvGrpSpPr>
          <p:grpSpPr bwMode="auto">
            <a:xfrm>
              <a:off x="992980" y="1219200"/>
              <a:ext cx="7693820" cy="4419600"/>
              <a:chOff x="1103" y="8280"/>
              <a:chExt cx="9697" cy="5580"/>
            </a:xfrm>
          </p:grpSpPr>
          <p:grpSp>
            <p:nvGrpSpPr>
              <p:cNvPr id="41997" name="Group 3"/>
              <p:cNvGrpSpPr>
                <a:grpSpLocks/>
              </p:cNvGrpSpPr>
              <p:nvPr/>
            </p:nvGrpSpPr>
            <p:grpSpPr bwMode="auto">
              <a:xfrm>
                <a:off x="1103" y="8280"/>
                <a:ext cx="9697" cy="5580"/>
                <a:chOff x="1103" y="8280"/>
                <a:chExt cx="9697" cy="5580"/>
              </a:xfrm>
            </p:grpSpPr>
            <p:grpSp>
              <p:nvGrpSpPr>
                <p:cNvPr id="42007" name="Group 4"/>
                <p:cNvGrpSpPr>
                  <a:grpSpLocks/>
                </p:cNvGrpSpPr>
                <p:nvPr/>
              </p:nvGrpSpPr>
              <p:grpSpPr bwMode="auto">
                <a:xfrm>
                  <a:off x="3597" y="8280"/>
                  <a:ext cx="1263" cy="1260"/>
                  <a:chOff x="2157" y="2340"/>
                  <a:chExt cx="1263" cy="1260"/>
                </a:xfrm>
              </p:grpSpPr>
              <p:sp>
                <p:nvSpPr>
                  <p:cNvPr id="4204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204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5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2008" name="Group 9"/>
                <p:cNvGrpSpPr>
                  <a:grpSpLocks/>
                </p:cNvGrpSpPr>
                <p:nvPr/>
              </p:nvGrpSpPr>
              <p:grpSpPr bwMode="auto">
                <a:xfrm>
                  <a:off x="1103" y="10440"/>
                  <a:ext cx="1260" cy="1260"/>
                  <a:chOff x="2160" y="2340"/>
                  <a:chExt cx="1260" cy="1260"/>
                </a:xfrm>
              </p:grpSpPr>
              <p:sp>
                <p:nvSpPr>
                  <p:cNvPr id="4204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204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2009" name="Group 14"/>
                <p:cNvGrpSpPr>
                  <a:grpSpLocks/>
                </p:cNvGrpSpPr>
                <p:nvPr/>
              </p:nvGrpSpPr>
              <p:grpSpPr bwMode="auto">
                <a:xfrm>
                  <a:off x="3597" y="10420"/>
                  <a:ext cx="1263" cy="1260"/>
                  <a:chOff x="2157" y="2340"/>
                  <a:chExt cx="1263" cy="1260"/>
                </a:xfrm>
              </p:grpSpPr>
              <p:sp>
                <p:nvSpPr>
                  <p:cNvPr id="4203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204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2010" name="Group 77"/>
                <p:cNvGrpSpPr>
                  <a:grpSpLocks/>
                </p:cNvGrpSpPr>
                <p:nvPr/>
              </p:nvGrpSpPr>
              <p:grpSpPr bwMode="auto">
                <a:xfrm>
                  <a:off x="7340" y="8340"/>
                  <a:ext cx="1260" cy="1260"/>
                  <a:chOff x="2160" y="2340"/>
                  <a:chExt cx="1260" cy="1260"/>
                </a:xfrm>
              </p:grpSpPr>
              <p:sp>
                <p:nvSpPr>
                  <p:cNvPr id="4203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2011" name="Group 24"/>
                <p:cNvGrpSpPr>
                  <a:grpSpLocks/>
                </p:cNvGrpSpPr>
                <p:nvPr/>
              </p:nvGrpSpPr>
              <p:grpSpPr bwMode="auto">
                <a:xfrm>
                  <a:off x="3600" y="12600"/>
                  <a:ext cx="1260" cy="1260"/>
                  <a:chOff x="2160" y="2340"/>
                  <a:chExt cx="1260" cy="1260"/>
                </a:xfrm>
              </p:grpSpPr>
              <p:sp>
                <p:nvSpPr>
                  <p:cNvPr id="4203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2012" name="Group 29"/>
                <p:cNvGrpSpPr>
                  <a:grpSpLocks/>
                </p:cNvGrpSpPr>
                <p:nvPr/>
              </p:nvGrpSpPr>
              <p:grpSpPr bwMode="auto">
                <a:xfrm>
                  <a:off x="6460" y="11880"/>
                  <a:ext cx="1260" cy="1260"/>
                  <a:chOff x="2160" y="2340"/>
                  <a:chExt cx="1260" cy="1260"/>
                </a:xfrm>
              </p:grpSpPr>
              <p:sp>
                <p:nvSpPr>
                  <p:cNvPr id="4202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2013" name="Group 34"/>
                <p:cNvGrpSpPr>
                  <a:grpSpLocks/>
                </p:cNvGrpSpPr>
                <p:nvPr/>
              </p:nvGrpSpPr>
              <p:grpSpPr bwMode="auto">
                <a:xfrm>
                  <a:off x="9540" y="10400"/>
                  <a:ext cx="1260" cy="1260"/>
                  <a:chOff x="2160" y="2340"/>
                  <a:chExt cx="1260" cy="1260"/>
                </a:xfrm>
              </p:grpSpPr>
              <p:sp>
                <p:nvSpPr>
                  <p:cNvPr id="4202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2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201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201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201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201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201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201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202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202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202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199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199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200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200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200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199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199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199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1992" name="Text Box 18"/>
          <p:cNvSpPr txBox="1">
            <a:spLocks noChangeArrowheads="1"/>
          </p:cNvSpPr>
          <p:nvPr/>
        </p:nvSpPr>
        <p:spPr bwMode="auto">
          <a:xfrm>
            <a:off x="3048000" y="4983163"/>
            <a:ext cx="428625" cy="427037"/>
          </a:xfrm>
          <a:prstGeom prst="rect">
            <a:avLst/>
          </a:prstGeom>
          <a:noFill/>
          <a:ln w="9525">
            <a:noFill/>
            <a:miter lim="800000"/>
            <a:headEnd/>
            <a:tailEnd/>
          </a:ln>
        </p:spPr>
        <p:txBody>
          <a:bodyPr/>
          <a:lstStyle/>
          <a:p>
            <a:pPr algn="just"/>
            <a:r>
              <a:rPr lang="en-US" sz="1200" b="1">
                <a:latin typeface="Times New Roman" pitchFamily="18" charset="0"/>
              </a:rPr>
              <a:t>40</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356A7D0C-1C2C-4473-9088-9D5696944D82}" type="datetime8">
              <a:rPr lang="en-US" smtClean="0"/>
              <a:pPr/>
              <a:t>10/11/2010 8:49 AM</a:t>
            </a:fld>
            <a:endParaRPr lang="en-US" smtClean="0"/>
          </a:p>
        </p:txBody>
      </p:sp>
      <p:sp>
        <p:nvSpPr>
          <p:cNvPr id="43011" name="Slide Number Placeholder 4"/>
          <p:cNvSpPr>
            <a:spLocks noGrp="1"/>
          </p:cNvSpPr>
          <p:nvPr>
            <p:ph type="sldNum" sz="quarter" idx="11"/>
          </p:nvPr>
        </p:nvSpPr>
        <p:spPr>
          <a:noFill/>
        </p:spPr>
        <p:txBody>
          <a:bodyPr/>
          <a:lstStyle/>
          <a:p>
            <a:fld id="{4F930961-6B26-48F0-B55E-6B3FE92DDEAA}" type="slidenum">
              <a:rPr lang="ar-SA" smtClean="0"/>
              <a:pPr/>
              <a:t>28</a:t>
            </a:fld>
            <a:endParaRPr lang="en-US" smtClean="0"/>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3015" name="Group 125"/>
          <p:cNvGrpSpPr>
            <a:grpSpLocks/>
          </p:cNvGrpSpPr>
          <p:nvPr/>
        </p:nvGrpSpPr>
        <p:grpSpPr bwMode="auto">
          <a:xfrm>
            <a:off x="992188" y="1219200"/>
            <a:ext cx="7694612" cy="4419600"/>
            <a:chOff x="992980" y="1219200"/>
            <a:chExt cx="7693820" cy="4419600"/>
          </a:xfrm>
        </p:grpSpPr>
        <p:grpSp>
          <p:nvGrpSpPr>
            <p:cNvPr id="43016" name="Group 59"/>
            <p:cNvGrpSpPr>
              <a:grpSpLocks/>
            </p:cNvGrpSpPr>
            <p:nvPr/>
          </p:nvGrpSpPr>
          <p:grpSpPr bwMode="auto">
            <a:xfrm>
              <a:off x="992980" y="1219200"/>
              <a:ext cx="7693820" cy="4419600"/>
              <a:chOff x="992980" y="1219200"/>
              <a:chExt cx="7693820" cy="4419600"/>
            </a:xfrm>
          </p:grpSpPr>
          <p:grpSp>
            <p:nvGrpSpPr>
              <p:cNvPr id="43024" name="Group 60"/>
              <p:cNvGrpSpPr>
                <a:grpSpLocks/>
              </p:cNvGrpSpPr>
              <p:nvPr/>
            </p:nvGrpSpPr>
            <p:grpSpPr bwMode="auto">
              <a:xfrm>
                <a:off x="992980" y="1219200"/>
                <a:ext cx="7693820" cy="4419600"/>
                <a:chOff x="1103" y="8280"/>
                <a:chExt cx="9697" cy="5580"/>
              </a:xfrm>
            </p:grpSpPr>
            <p:grpSp>
              <p:nvGrpSpPr>
                <p:cNvPr id="43028" name="Group 3"/>
                <p:cNvGrpSpPr>
                  <a:grpSpLocks/>
                </p:cNvGrpSpPr>
                <p:nvPr/>
              </p:nvGrpSpPr>
              <p:grpSpPr bwMode="auto">
                <a:xfrm>
                  <a:off x="1103" y="8280"/>
                  <a:ext cx="9697" cy="5580"/>
                  <a:chOff x="1103" y="8280"/>
                  <a:chExt cx="9697" cy="5580"/>
                </a:xfrm>
              </p:grpSpPr>
              <p:grpSp>
                <p:nvGrpSpPr>
                  <p:cNvPr id="43038" name="Group 4"/>
                  <p:cNvGrpSpPr>
                    <a:grpSpLocks/>
                  </p:cNvGrpSpPr>
                  <p:nvPr/>
                </p:nvGrpSpPr>
                <p:grpSpPr bwMode="auto">
                  <a:xfrm>
                    <a:off x="3597" y="8280"/>
                    <a:ext cx="1263" cy="1260"/>
                    <a:chOff x="2157" y="2340"/>
                    <a:chExt cx="1263" cy="1260"/>
                  </a:xfrm>
                </p:grpSpPr>
                <p:sp>
                  <p:nvSpPr>
                    <p:cNvPr id="4307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307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8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8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3039" name="Group 9"/>
                  <p:cNvGrpSpPr>
                    <a:grpSpLocks/>
                  </p:cNvGrpSpPr>
                  <p:nvPr/>
                </p:nvGrpSpPr>
                <p:grpSpPr bwMode="auto">
                  <a:xfrm>
                    <a:off x="1103" y="10440"/>
                    <a:ext cx="1260" cy="1260"/>
                    <a:chOff x="2160" y="2340"/>
                    <a:chExt cx="1260" cy="1260"/>
                  </a:xfrm>
                </p:grpSpPr>
                <p:sp>
                  <p:nvSpPr>
                    <p:cNvPr id="43074"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307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3040" name="Group 14"/>
                  <p:cNvGrpSpPr>
                    <a:grpSpLocks/>
                  </p:cNvGrpSpPr>
                  <p:nvPr/>
                </p:nvGrpSpPr>
                <p:grpSpPr bwMode="auto">
                  <a:xfrm>
                    <a:off x="3597" y="10420"/>
                    <a:ext cx="1263" cy="1260"/>
                    <a:chOff x="2157" y="2340"/>
                    <a:chExt cx="1263" cy="1260"/>
                  </a:xfrm>
                </p:grpSpPr>
                <p:sp>
                  <p:nvSpPr>
                    <p:cNvPr id="43070"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307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3041" name="Group 77"/>
                  <p:cNvGrpSpPr>
                    <a:grpSpLocks/>
                  </p:cNvGrpSpPr>
                  <p:nvPr/>
                </p:nvGrpSpPr>
                <p:grpSpPr bwMode="auto">
                  <a:xfrm>
                    <a:off x="7340" y="8340"/>
                    <a:ext cx="1260" cy="1260"/>
                    <a:chOff x="2160" y="2340"/>
                    <a:chExt cx="1260" cy="1260"/>
                  </a:xfrm>
                </p:grpSpPr>
                <p:sp>
                  <p:nvSpPr>
                    <p:cNvPr id="4306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6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3042" name="Group 24"/>
                  <p:cNvGrpSpPr>
                    <a:grpSpLocks/>
                  </p:cNvGrpSpPr>
                  <p:nvPr/>
                </p:nvGrpSpPr>
                <p:grpSpPr bwMode="auto">
                  <a:xfrm>
                    <a:off x="3600" y="12600"/>
                    <a:ext cx="1260" cy="1260"/>
                    <a:chOff x="2160" y="2340"/>
                    <a:chExt cx="1260" cy="1260"/>
                  </a:xfrm>
                </p:grpSpPr>
                <p:sp>
                  <p:nvSpPr>
                    <p:cNvPr id="4306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306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3043" name="Group 29"/>
                  <p:cNvGrpSpPr>
                    <a:grpSpLocks/>
                  </p:cNvGrpSpPr>
                  <p:nvPr/>
                </p:nvGrpSpPr>
                <p:grpSpPr bwMode="auto">
                  <a:xfrm>
                    <a:off x="6460" y="11880"/>
                    <a:ext cx="1260" cy="1260"/>
                    <a:chOff x="2160" y="2340"/>
                    <a:chExt cx="1260" cy="1260"/>
                  </a:xfrm>
                </p:grpSpPr>
                <p:sp>
                  <p:nvSpPr>
                    <p:cNvPr id="43058"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3044" name="Group 34"/>
                  <p:cNvGrpSpPr>
                    <a:grpSpLocks/>
                  </p:cNvGrpSpPr>
                  <p:nvPr/>
                </p:nvGrpSpPr>
                <p:grpSpPr bwMode="auto">
                  <a:xfrm>
                    <a:off x="9540" y="10400"/>
                    <a:ext cx="1260" cy="1260"/>
                    <a:chOff x="2160" y="2340"/>
                    <a:chExt cx="1260" cy="1260"/>
                  </a:xfrm>
                </p:grpSpPr>
                <p:sp>
                  <p:nvSpPr>
                    <p:cNvPr id="43054"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5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5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3045"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3046"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3047"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3048"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3049"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3050"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3051"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3052"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305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3029"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3030"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1"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3032"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3"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4"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3035"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3036"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7"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3025"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6"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27"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3017"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18"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3019"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0"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3021"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3022"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3023"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F4CA60F-C26D-414B-A7A7-CC68949F4D1E}" type="datetime8">
              <a:rPr lang="en-US" smtClean="0"/>
              <a:pPr/>
              <a:t>10/11/2010 8:49 AM</a:t>
            </a:fld>
            <a:endParaRPr lang="en-US" smtClean="0"/>
          </a:p>
        </p:txBody>
      </p:sp>
      <p:sp>
        <p:nvSpPr>
          <p:cNvPr id="44035" name="Slide Number Placeholder 4"/>
          <p:cNvSpPr>
            <a:spLocks noGrp="1"/>
          </p:cNvSpPr>
          <p:nvPr>
            <p:ph type="sldNum" sz="quarter" idx="11"/>
          </p:nvPr>
        </p:nvSpPr>
        <p:spPr>
          <a:noFill/>
        </p:spPr>
        <p:txBody>
          <a:bodyPr/>
          <a:lstStyle/>
          <a:p>
            <a:fld id="{9F27EE3F-63AE-4864-A753-C8248E770547}" type="slidenum">
              <a:rPr lang="ar-SA" smtClean="0"/>
              <a:pPr/>
              <a:t>29</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3375"/>
            <a:ext cx="7543800" cy="434022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000" b="1" dirty="0">
                <a:effectLst>
                  <a:outerShdw blurRad="38100" dist="38100" dir="2700000" algn="tl">
                    <a:srgbClr val="000000">
                      <a:alpha val="43137"/>
                    </a:srgbClr>
                  </a:outerShdw>
                </a:effectLst>
              </a:rPr>
              <a:t>Early Start (ES)</a:t>
            </a:r>
            <a:r>
              <a:rPr lang="en-US" sz="2000" dirty="0"/>
              <a:t>: The earliest time at which an activity can be started.</a:t>
            </a:r>
          </a:p>
          <a:p>
            <a:pPr algn="ctr">
              <a:defRPr/>
            </a:pPr>
            <a:r>
              <a:rPr lang="en-US" sz="2400" b="1" dirty="0">
                <a:solidFill>
                  <a:schemeClr val="accent6"/>
                </a:solidFill>
              </a:rPr>
              <a:t>ES</a:t>
            </a:r>
            <a:r>
              <a:rPr lang="en-US" sz="2400" b="1" baseline="-25000" dirty="0">
                <a:solidFill>
                  <a:schemeClr val="accent6"/>
                </a:solidFill>
              </a:rPr>
              <a:t>ij</a:t>
            </a:r>
            <a:r>
              <a:rPr lang="en-US" sz="2400" b="1" dirty="0">
                <a:solidFill>
                  <a:schemeClr val="accent6"/>
                </a:solidFill>
              </a:rPr>
              <a:t> = EET</a:t>
            </a:r>
            <a:r>
              <a:rPr lang="en-US" sz="2400" b="1" baseline="-25000" dirty="0">
                <a:solidFill>
                  <a:schemeClr val="accent6"/>
                </a:solidFill>
              </a:rPr>
              <a:t>i</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Early Finish (EF)</a:t>
            </a:r>
            <a:r>
              <a:rPr lang="en-US" sz="2000" dirty="0"/>
              <a:t>: The earliest time at which an activity can be completed.</a:t>
            </a:r>
          </a:p>
          <a:p>
            <a:pPr algn="ctr">
              <a:defRPr/>
            </a:pPr>
            <a:r>
              <a:rPr lang="en-US" sz="2400" b="1" dirty="0">
                <a:solidFill>
                  <a:schemeClr val="accent6"/>
                </a:solidFill>
              </a:rPr>
              <a:t>EF</a:t>
            </a:r>
            <a:r>
              <a:rPr lang="en-US" sz="2400" b="1" baseline="-25000" dirty="0">
                <a:solidFill>
                  <a:schemeClr val="accent6"/>
                </a:solidFill>
              </a:rPr>
              <a:t>ij</a:t>
            </a:r>
            <a:r>
              <a:rPr lang="en-US" sz="2400" b="1" dirty="0">
                <a:solidFill>
                  <a:schemeClr val="accent6"/>
                </a:solidFill>
              </a:rPr>
              <a:t> = ES</a:t>
            </a:r>
            <a:r>
              <a:rPr lang="en-US" sz="2400" b="1" baseline="-25000" dirty="0">
                <a:solidFill>
                  <a:schemeClr val="accent6"/>
                </a:solidFill>
              </a:rPr>
              <a:t>ij</a:t>
            </a:r>
            <a:r>
              <a:rPr lang="en-US" sz="2400" b="1" dirty="0">
                <a:solidFill>
                  <a:schemeClr val="accent6"/>
                </a:solidFill>
              </a:rPr>
              <a:t> + D</a:t>
            </a:r>
            <a:r>
              <a:rPr lang="en-US" sz="2400" b="1" baseline="-25000" dirty="0">
                <a:solidFill>
                  <a:schemeClr val="accent6"/>
                </a:solidFill>
              </a:rPr>
              <a:t>ij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Late Finish (LF)</a:t>
            </a:r>
            <a:r>
              <a:rPr lang="en-US" sz="2000" dirty="0"/>
              <a:t>: The latest time at which an activity can be completed without delaying project completion.</a:t>
            </a:r>
          </a:p>
          <a:p>
            <a:pPr algn="ctr">
              <a:defRPr/>
            </a:pPr>
            <a:r>
              <a:rPr lang="en-US" sz="2400" b="1" dirty="0">
                <a:solidFill>
                  <a:schemeClr val="accent6"/>
                </a:solidFill>
              </a:rPr>
              <a:t>LF</a:t>
            </a:r>
            <a:r>
              <a:rPr lang="en-US" sz="2400" b="1" baseline="-25000" dirty="0">
                <a:solidFill>
                  <a:schemeClr val="accent6"/>
                </a:solidFill>
              </a:rPr>
              <a:t>ij</a:t>
            </a:r>
            <a:r>
              <a:rPr lang="en-US" sz="2400" b="1" dirty="0">
                <a:solidFill>
                  <a:schemeClr val="accent6"/>
                </a:solidFill>
              </a:rPr>
              <a:t> = LET</a:t>
            </a:r>
            <a:r>
              <a:rPr lang="en-US" sz="2400" b="1" baseline="-25000" dirty="0">
                <a:solidFill>
                  <a:schemeClr val="accent6"/>
                </a:solidFill>
              </a:rPr>
              <a:t>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Late Start (LS)</a:t>
            </a:r>
            <a:r>
              <a:rPr lang="en-US" sz="2000" dirty="0"/>
              <a:t>: The latest time at which an activity can be started.</a:t>
            </a:r>
          </a:p>
          <a:p>
            <a:pPr algn="ctr">
              <a:defRPr/>
            </a:pPr>
            <a:r>
              <a:rPr lang="en-US" sz="2400" b="1" dirty="0">
                <a:solidFill>
                  <a:schemeClr val="accent6"/>
                </a:solidFill>
              </a:rPr>
              <a:t>LS</a:t>
            </a:r>
            <a:r>
              <a:rPr lang="en-US" sz="2400" b="1" baseline="-25000" dirty="0">
                <a:solidFill>
                  <a:schemeClr val="accent6"/>
                </a:solidFill>
              </a:rPr>
              <a:t>ij</a:t>
            </a:r>
            <a:r>
              <a:rPr lang="en-US" sz="2400" b="1" dirty="0">
                <a:solidFill>
                  <a:schemeClr val="accent6"/>
                </a:solidFill>
              </a:rPr>
              <a:t> = LF</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p>
        </p:txBody>
      </p:sp>
      <p:sp>
        <p:nvSpPr>
          <p:cNvPr id="6" name="TextBox 5"/>
          <p:cNvSpPr txBox="1"/>
          <p:nvPr/>
        </p:nvSpPr>
        <p:spPr>
          <a:xfrm>
            <a:off x="1066800" y="1066800"/>
            <a:ext cx="4419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2"/>
              <a:defRPr/>
            </a:pPr>
            <a:r>
              <a:rPr lang="en-US" sz="2400" b="1" u="sng" dirty="0">
                <a:effectLst>
                  <a:outerShdw blurRad="38100" dist="38100" dir="2700000" algn="tl">
                    <a:srgbClr val="000000">
                      <a:alpha val="43137"/>
                    </a:srgbClr>
                  </a:outerShdw>
                </a:effectLst>
              </a:rPr>
              <a:t>Activity Times (Schedule)</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6F4F316A-F29F-418B-AEB2-DC43FCA05647}" type="datetime8">
              <a:rPr lang="en-US" smtClean="0"/>
              <a:pPr/>
              <a:t>10/11/2010 8:49 AM</a:t>
            </a:fld>
            <a:endParaRPr lang="en-US" smtClean="0"/>
          </a:p>
        </p:txBody>
      </p:sp>
      <p:sp>
        <p:nvSpPr>
          <p:cNvPr id="17411" name="Slide Number Placeholder 4"/>
          <p:cNvSpPr>
            <a:spLocks noGrp="1"/>
          </p:cNvSpPr>
          <p:nvPr>
            <p:ph type="sldNum" sz="quarter" idx="11"/>
          </p:nvPr>
        </p:nvSpPr>
        <p:spPr>
          <a:noFill/>
        </p:spPr>
        <p:txBody>
          <a:bodyPr/>
          <a:lstStyle/>
          <a:p>
            <a:fld id="{E1060FD4-BA6E-4257-8554-42B23D180300}" type="slidenum">
              <a:rPr lang="ar-SA" smtClean="0"/>
              <a:pPr/>
              <a:t>3</a:t>
            </a:fld>
            <a:endParaRPr lang="en-US" smtClean="0"/>
          </a:p>
        </p:txBody>
      </p:sp>
      <p:sp>
        <p:nvSpPr>
          <p:cNvPr id="587778" name="Rectangle 2"/>
          <p:cNvSpPr>
            <a:spLocks noGrp="1" noChangeArrowheads="1"/>
          </p:cNvSpPr>
          <p:nvPr>
            <p:ph type="body" idx="1"/>
          </p:nvPr>
        </p:nvSpPr>
        <p:spPr>
          <a:xfrm>
            <a:off x="914400" y="1219200"/>
            <a:ext cx="7772400" cy="4575175"/>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200" dirty="0" smtClean="0"/>
              <a:t>Each time-consuming activity (task) is portrayed by an </a:t>
            </a:r>
            <a:r>
              <a:rPr lang="en-US" sz="2200" b="1" u="sng" dirty="0" smtClean="0">
                <a:solidFill>
                  <a:schemeClr val="accent2"/>
                </a:solidFill>
                <a:effectLst>
                  <a:outerShdw blurRad="38100" dist="38100" dir="2700000" algn="tl">
                    <a:srgbClr val="000000">
                      <a:alpha val="43137"/>
                    </a:srgbClr>
                  </a:outerShdw>
                </a:effectLst>
              </a:rPr>
              <a:t>arrow</a:t>
            </a:r>
            <a:r>
              <a:rPr lang="en-US" sz="2200" dirty="0" smtClean="0"/>
              <a:t>.</a:t>
            </a:r>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
              <a:lnSpc>
                <a:spcPct val="130000"/>
              </a:lnSpc>
              <a:buClr>
                <a:srgbClr val="CC3300"/>
              </a:buClr>
              <a:buSzPct val="100000"/>
              <a:buFont typeface="Wingdings" pitchFamily="2" charset="2"/>
              <a:buAutoNum type="arabicParenR"/>
              <a:defRPr/>
            </a:pPr>
            <a:endParaRPr lang="en-US" sz="2200" dirty="0" smtClean="0"/>
          </a:p>
          <a:p>
            <a:pPr marL="369888" indent="-304800" algn="justLow">
              <a:lnSpc>
                <a:spcPct val="130000"/>
              </a:lnSpc>
              <a:buClr>
                <a:srgbClr val="CC3300"/>
              </a:buClr>
              <a:buSzPct val="100000"/>
              <a:buFont typeface="Wingdings" pitchFamily="2" charset="2"/>
              <a:buAutoNum type="arabicParenR"/>
              <a:defRPr/>
            </a:pPr>
            <a:r>
              <a:rPr lang="en-US" sz="2200" dirty="0" smtClean="0"/>
              <a:t>The tail and head of the arrow denote the start and finish of the activity whilst its duration is shown in brackets below.</a:t>
            </a:r>
          </a:p>
          <a:p>
            <a:pPr marL="369888" indent="-304800" algn="justLow">
              <a:lnSpc>
                <a:spcPct val="130000"/>
              </a:lnSpc>
              <a:buClr>
                <a:srgbClr val="CC3300"/>
              </a:buClr>
              <a:buSzPct val="100000"/>
              <a:buFont typeface="Wingdings" pitchFamily="2" charset="2"/>
              <a:buAutoNum type="arabicParenR"/>
              <a:defRPr/>
            </a:pPr>
            <a:endParaRPr lang="en-US" sz="800" dirty="0" smtClean="0"/>
          </a:p>
          <a:p>
            <a:pPr marL="369888" indent="-304800" algn="justLow">
              <a:lnSpc>
                <a:spcPct val="130000"/>
              </a:lnSpc>
              <a:buClr>
                <a:srgbClr val="CC3300"/>
              </a:buClr>
              <a:buSzPct val="100000"/>
              <a:buFont typeface="Wingdings" pitchFamily="2" charset="2"/>
              <a:buAutoNum type="arabicParenR"/>
              <a:defRPr/>
            </a:pPr>
            <a:r>
              <a:rPr lang="en-US" sz="2200" dirty="0" smtClean="0"/>
              <a:t>The length of the arrow has no significance neither has its orientation.</a:t>
            </a:r>
          </a:p>
        </p:txBody>
      </p:sp>
      <p:sp>
        <p:nvSpPr>
          <p:cNvPr id="587779" name="Rectangle 3"/>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grpSp>
        <p:nvGrpSpPr>
          <p:cNvPr id="17416" name="Group 15"/>
          <p:cNvGrpSpPr>
            <a:grpSpLocks/>
          </p:cNvGrpSpPr>
          <p:nvPr/>
        </p:nvGrpSpPr>
        <p:grpSpPr bwMode="auto">
          <a:xfrm>
            <a:off x="1676400" y="2286000"/>
            <a:ext cx="2362200" cy="947738"/>
            <a:chOff x="2057400" y="2286000"/>
            <a:chExt cx="2362200" cy="947738"/>
          </a:xfrm>
        </p:grpSpPr>
        <p:sp>
          <p:nvSpPr>
            <p:cNvPr id="17421" name="Text Box 4"/>
            <p:cNvSpPr txBox="1">
              <a:spLocks noChangeArrowheads="1"/>
            </p:cNvSpPr>
            <p:nvPr/>
          </p:nvSpPr>
          <p:spPr bwMode="auto">
            <a:xfrm>
              <a:off x="2133600" y="2286000"/>
              <a:ext cx="22098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200" b="1">
                  <a:solidFill>
                    <a:schemeClr val="accent2"/>
                  </a:solidFill>
                </a:rPr>
                <a:t>Activity</a:t>
              </a:r>
            </a:p>
          </p:txBody>
        </p:sp>
        <p:sp>
          <p:nvSpPr>
            <p:cNvPr id="17422" name="Text Box 6"/>
            <p:cNvSpPr txBox="1">
              <a:spLocks noChangeArrowheads="1"/>
            </p:cNvSpPr>
            <p:nvPr/>
          </p:nvSpPr>
          <p:spPr bwMode="auto">
            <a:xfrm>
              <a:off x="2057400" y="2895600"/>
              <a:ext cx="23622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200" b="1">
                  <a:solidFill>
                    <a:schemeClr val="accent2"/>
                  </a:solidFill>
                  <a:cs typeface="Arial" charset="0"/>
                </a:rPr>
                <a:t>] </a:t>
              </a:r>
              <a:r>
                <a:rPr lang="en-US" sz="2200" b="1">
                  <a:solidFill>
                    <a:schemeClr val="accent2"/>
                  </a:solidFill>
                  <a:cs typeface="Arial" charset="0"/>
                </a:rPr>
                <a:t>Duration]</a:t>
              </a:r>
              <a:r>
                <a:rPr lang="ar-SA" sz="2200" b="1">
                  <a:solidFill>
                    <a:schemeClr val="accent2"/>
                  </a:solidFill>
                  <a:cs typeface="Arial" charset="0"/>
                </a:rPr>
                <a:t> </a:t>
              </a:r>
              <a:endParaRPr lang="en-US" sz="2200" b="1">
                <a:solidFill>
                  <a:schemeClr val="accent2"/>
                </a:solidFill>
                <a:cs typeface="Arial" charset="0"/>
              </a:endParaRPr>
            </a:p>
          </p:txBody>
        </p:sp>
        <p:cxnSp>
          <p:nvCxnSpPr>
            <p:cNvPr id="17423" name="Straight Arrow Connector 14"/>
            <p:cNvCxnSpPr>
              <a:cxnSpLocks noChangeShapeType="1"/>
            </p:cNvCxnSpPr>
            <p:nvPr/>
          </p:nvCxnSpPr>
          <p:spPr bwMode="auto">
            <a:xfrm>
              <a:off x="2133600" y="2817812"/>
              <a:ext cx="2209800" cy="1588"/>
            </a:xfrm>
            <a:prstGeom prst="straightConnector1">
              <a:avLst/>
            </a:prstGeom>
            <a:noFill/>
            <a:ln w="57150" algn="ctr">
              <a:solidFill>
                <a:schemeClr val="accent2"/>
              </a:solidFill>
              <a:round/>
              <a:headEnd/>
              <a:tailEnd type="arrow" w="med" len="med"/>
            </a:ln>
          </p:spPr>
        </p:cxnSp>
      </p:grpSp>
      <p:grpSp>
        <p:nvGrpSpPr>
          <p:cNvPr id="17417" name="Group 19"/>
          <p:cNvGrpSpPr>
            <a:grpSpLocks/>
          </p:cNvGrpSpPr>
          <p:nvPr/>
        </p:nvGrpSpPr>
        <p:grpSpPr bwMode="auto">
          <a:xfrm>
            <a:off x="5105400" y="2133600"/>
            <a:ext cx="2819400" cy="1085850"/>
            <a:chOff x="5562600" y="2133600"/>
            <a:chExt cx="2819400" cy="1085652"/>
          </a:xfrm>
        </p:grpSpPr>
        <p:sp>
          <p:nvSpPr>
            <p:cNvPr id="17418" name="Text Box 9"/>
            <p:cNvSpPr txBox="1">
              <a:spLocks noChangeArrowheads="1"/>
            </p:cNvSpPr>
            <p:nvPr/>
          </p:nvSpPr>
          <p:spPr bwMode="auto">
            <a:xfrm>
              <a:off x="5562600" y="2133600"/>
              <a:ext cx="2819400" cy="615553"/>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solidFill>
                    <a:schemeClr val="accent2"/>
                  </a:solidFill>
                </a:rPr>
                <a:t>Order and deliver the new machine</a:t>
              </a:r>
            </a:p>
          </p:txBody>
        </p:sp>
        <p:sp>
          <p:nvSpPr>
            <p:cNvPr id="17419" name="Text Box 11"/>
            <p:cNvSpPr txBox="1">
              <a:spLocks noChangeArrowheads="1"/>
            </p:cNvSpPr>
            <p:nvPr/>
          </p:nvSpPr>
          <p:spPr bwMode="auto">
            <a:xfrm>
              <a:off x="6293556" y="2911475"/>
              <a:ext cx="1461911" cy="307777"/>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000" b="1">
                  <a:solidFill>
                    <a:schemeClr val="accent2"/>
                  </a:solidFill>
                  <a:cs typeface="Arial" charset="0"/>
                </a:rPr>
                <a:t>] </a:t>
              </a:r>
              <a:r>
                <a:rPr lang="en-US" sz="2000" b="1">
                  <a:solidFill>
                    <a:schemeClr val="accent2"/>
                  </a:solidFill>
                  <a:cs typeface="Arial" charset="0"/>
                </a:rPr>
                <a:t>30]</a:t>
              </a:r>
              <a:r>
                <a:rPr lang="ar-SA" sz="2000" b="1">
                  <a:solidFill>
                    <a:schemeClr val="accent2"/>
                  </a:solidFill>
                  <a:cs typeface="Arial" charset="0"/>
                </a:rPr>
                <a:t> </a:t>
              </a:r>
              <a:endParaRPr lang="en-US" sz="2000" b="1">
                <a:solidFill>
                  <a:schemeClr val="accent2"/>
                </a:solidFill>
                <a:cs typeface="Arial" charset="0"/>
              </a:endParaRPr>
            </a:p>
          </p:txBody>
        </p:sp>
        <p:cxnSp>
          <p:nvCxnSpPr>
            <p:cNvPr id="17420" name="Straight Arrow Connector 16"/>
            <p:cNvCxnSpPr>
              <a:cxnSpLocks noChangeShapeType="1"/>
            </p:cNvCxnSpPr>
            <p:nvPr/>
          </p:nvCxnSpPr>
          <p:spPr bwMode="auto">
            <a:xfrm>
              <a:off x="5638800" y="2819181"/>
              <a:ext cx="2743200" cy="1971"/>
            </a:xfrm>
            <a:prstGeom prst="straightConnector1">
              <a:avLst/>
            </a:prstGeom>
            <a:noFill/>
            <a:ln w="57150" algn="ctr">
              <a:solidFill>
                <a:schemeClr val="accent2"/>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BE636D16-8CEC-4D5D-9F72-FAC2DC35E67D}" type="datetime8">
              <a:rPr lang="en-US" smtClean="0"/>
              <a:pPr/>
              <a:t>10/11/2010 8:49 AM</a:t>
            </a:fld>
            <a:endParaRPr lang="en-US" smtClean="0"/>
          </a:p>
        </p:txBody>
      </p:sp>
      <p:sp>
        <p:nvSpPr>
          <p:cNvPr id="45059" name="Slide Number Placeholder 4"/>
          <p:cNvSpPr>
            <a:spLocks noGrp="1"/>
          </p:cNvSpPr>
          <p:nvPr>
            <p:ph type="sldNum" sz="quarter" idx="11"/>
          </p:nvPr>
        </p:nvSpPr>
        <p:spPr>
          <a:noFill/>
        </p:spPr>
        <p:txBody>
          <a:bodyPr/>
          <a:lstStyle/>
          <a:p>
            <a:fld id="{C78AC420-CF30-480E-9013-3ED451CDACCA}" type="slidenum">
              <a:rPr lang="ar-SA" smtClean="0"/>
              <a:pPr/>
              <a:t>30</a:t>
            </a:fld>
            <a:endParaRPr lang="en-US" smtClean="0"/>
          </a:p>
        </p:txBody>
      </p:sp>
      <p:sp>
        <p:nvSpPr>
          <p:cNvPr id="533575" name="Rectangle 71"/>
          <p:cNvSpPr>
            <a:spLocks noChangeArrowheads="1"/>
          </p:cNvSpPr>
          <p:nvPr/>
        </p:nvSpPr>
        <p:spPr bwMode="auto">
          <a:xfrm>
            <a:off x="685800" y="381000"/>
            <a:ext cx="4648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Activity Times </a:t>
            </a:r>
            <a:endParaRPr lang="de-DE" sz="2800" b="1" dirty="0"/>
          </a:p>
        </p:txBody>
      </p:sp>
      <p:grpSp>
        <p:nvGrpSpPr>
          <p:cNvPr id="45063" name="Group 125"/>
          <p:cNvGrpSpPr>
            <a:grpSpLocks/>
          </p:cNvGrpSpPr>
          <p:nvPr/>
        </p:nvGrpSpPr>
        <p:grpSpPr bwMode="auto">
          <a:xfrm>
            <a:off x="992188" y="1219200"/>
            <a:ext cx="7694612" cy="4419600"/>
            <a:chOff x="992980" y="1219200"/>
            <a:chExt cx="7693820" cy="4419600"/>
          </a:xfrm>
        </p:grpSpPr>
        <p:grpSp>
          <p:nvGrpSpPr>
            <p:cNvPr id="45065" name="Group 59"/>
            <p:cNvGrpSpPr>
              <a:grpSpLocks/>
            </p:cNvGrpSpPr>
            <p:nvPr/>
          </p:nvGrpSpPr>
          <p:grpSpPr bwMode="auto">
            <a:xfrm>
              <a:off x="992980" y="1219200"/>
              <a:ext cx="7693820" cy="4419600"/>
              <a:chOff x="992980" y="1219200"/>
              <a:chExt cx="7693820" cy="4419600"/>
            </a:xfrm>
          </p:grpSpPr>
          <p:grpSp>
            <p:nvGrpSpPr>
              <p:cNvPr id="45073" name="Group 60"/>
              <p:cNvGrpSpPr>
                <a:grpSpLocks/>
              </p:cNvGrpSpPr>
              <p:nvPr/>
            </p:nvGrpSpPr>
            <p:grpSpPr bwMode="auto">
              <a:xfrm>
                <a:off x="992980" y="1219200"/>
                <a:ext cx="7693820" cy="4419600"/>
                <a:chOff x="1103" y="8280"/>
                <a:chExt cx="9697" cy="5580"/>
              </a:xfrm>
            </p:grpSpPr>
            <p:grpSp>
              <p:nvGrpSpPr>
                <p:cNvPr id="45077" name="Group 3"/>
                <p:cNvGrpSpPr>
                  <a:grpSpLocks/>
                </p:cNvGrpSpPr>
                <p:nvPr/>
              </p:nvGrpSpPr>
              <p:grpSpPr bwMode="auto">
                <a:xfrm>
                  <a:off x="1103" y="8280"/>
                  <a:ext cx="9697" cy="5580"/>
                  <a:chOff x="1103" y="8280"/>
                  <a:chExt cx="9697" cy="5580"/>
                </a:xfrm>
              </p:grpSpPr>
              <p:grpSp>
                <p:nvGrpSpPr>
                  <p:cNvPr id="45087" name="Group 4"/>
                  <p:cNvGrpSpPr>
                    <a:grpSpLocks/>
                  </p:cNvGrpSpPr>
                  <p:nvPr/>
                </p:nvGrpSpPr>
                <p:grpSpPr bwMode="auto">
                  <a:xfrm>
                    <a:off x="3597" y="8280"/>
                    <a:ext cx="1263" cy="1260"/>
                    <a:chOff x="2157" y="2340"/>
                    <a:chExt cx="1263" cy="1260"/>
                  </a:xfrm>
                </p:grpSpPr>
                <p:sp>
                  <p:nvSpPr>
                    <p:cNvPr id="4512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512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3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5088" name="Group 9"/>
                  <p:cNvGrpSpPr>
                    <a:grpSpLocks/>
                  </p:cNvGrpSpPr>
                  <p:nvPr/>
                </p:nvGrpSpPr>
                <p:grpSpPr bwMode="auto">
                  <a:xfrm>
                    <a:off x="1103" y="10440"/>
                    <a:ext cx="1260" cy="1260"/>
                    <a:chOff x="2160" y="2340"/>
                    <a:chExt cx="1260" cy="1260"/>
                  </a:xfrm>
                </p:grpSpPr>
                <p:sp>
                  <p:nvSpPr>
                    <p:cNvPr id="4512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512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5089" name="Group 14"/>
                  <p:cNvGrpSpPr>
                    <a:grpSpLocks/>
                  </p:cNvGrpSpPr>
                  <p:nvPr/>
                </p:nvGrpSpPr>
                <p:grpSpPr bwMode="auto">
                  <a:xfrm>
                    <a:off x="3597" y="10420"/>
                    <a:ext cx="1263" cy="1260"/>
                    <a:chOff x="2157" y="2340"/>
                    <a:chExt cx="1263" cy="1260"/>
                  </a:xfrm>
                </p:grpSpPr>
                <p:sp>
                  <p:nvSpPr>
                    <p:cNvPr id="4511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512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5090" name="Group 77"/>
                  <p:cNvGrpSpPr>
                    <a:grpSpLocks/>
                  </p:cNvGrpSpPr>
                  <p:nvPr/>
                </p:nvGrpSpPr>
                <p:grpSpPr bwMode="auto">
                  <a:xfrm>
                    <a:off x="7340" y="8340"/>
                    <a:ext cx="1260" cy="1260"/>
                    <a:chOff x="2160" y="2340"/>
                    <a:chExt cx="1260" cy="1260"/>
                  </a:xfrm>
                </p:grpSpPr>
                <p:sp>
                  <p:nvSpPr>
                    <p:cNvPr id="4511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1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5091" name="Group 24"/>
                  <p:cNvGrpSpPr>
                    <a:grpSpLocks/>
                  </p:cNvGrpSpPr>
                  <p:nvPr/>
                </p:nvGrpSpPr>
                <p:grpSpPr bwMode="auto">
                  <a:xfrm>
                    <a:off x="3600" y="12600"/>
                    <a:ext cx="1260" cy="1260"/>
                    <a:chOff x="2160" y="2340"/>
                    <a:chExt cx="1260" cy="1260"/>
                  </a:xfrm>
                </p:grpSpPr>
                <p:sp>
                  <p:nvSpPr>
                    <p:cNvPr id="4511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511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5092" name="Group 29"/>
                  <p:cNvGrpSpPr>
                    <a:grpSpLocks/>
                  </p:cNvGrpSpPr>
                  <p:nvPr/>
                </p:nvGrpSpPr>
                <p:grpSpPr bwMode="auto">
                  <a:xfrm>
                    <a:off x="6460" y="11880"/>
                    <a:ext cx="1260" cy="1260"/>
                    <a:chOff x="2160" y="2340"/>
                    <a:chExt cx="1260" cy="1260"/>
                  </a:xfrm>
                </p:grpSpPr>
                <p:sp>
                  <p:nvSpPr>
                    <p:cNvPr id="4510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5093" name="Group 34"/>
                  <p:cNvGrpSpPr>
                    <a:grpSpLocks/>
                  </p:cNvGrpSpPr>
                  <p:nvPr/>
                </p:nvGrpSpPr>
                <p:grpSpPr bwMode="auto">
                  <a:xfrm>
                    <a:off x="9540" y="10400"/>
                    <a:ext cx="1260" cy="1260"/>
                    <a:chOff x="2160" y="2340"/>
                    <a:chExt cx="1260" cy="1260"/>
                  </a:xfrm>
                </p:grpSpPr>
                <p:sp>
                  <p:nvSpPr>
                    <p:cNvPr id="4510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0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509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509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509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509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509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509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510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510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510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507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507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508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508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508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507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7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7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5066"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67"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5068"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69"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5070"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5071"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5072"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
        <p:nvSpPr>
          <p:cNvPr id="45064" name="TextBox 71"/>
          <p:cNvSpPr txBox="1">
            <a:spLocks noChangeArrowheads="1"/>
          </p:cNvSpPr>
          <p:nvPr/>
        </p:nvSpPr>
        <p:spPr bwMode="auto">
          <a:xfrm>
            <a:off x="6477000" y="5029200"/>
            <a:ext cx="2590800" cy="954088"/>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ES</a:t>
            </a:r>
            <a:r>
              <a:rPr lang="en-US" sz="1400" baseline="-25000">
                <a:solidFill>
                  <a:schemeClr val="bg1"/>
                </a:solidFill>
              </a:rPr>
              <a:t>20-50</a:t>
            </a:r>
            <a:r>
              <a:rPr lang="en-US" sz="1400">
                <a:solidFill>
                  <a:schemeClr val="bg1"/>
                </a:solidFill>
              </a:rPr>
              <a:t> = EET</a:t>
            </a:r>
            <a:r>
              <a:rPr lang="en-US" sz="1400" baseline="-25000">
                <a:solidFill>
                  <a:schemeClr val="bg1"/>
                </a:solidFill>
              </a:rPr>
              <a:t>20</a:t>
            </a:r>
            <a:r>
              <a:rPr lang="en-US" sz="1400">
                <a:solidFill>
                  <a:schemeClr val="bg1"/>
                </a:solidFill>
              </a:rPr>
              <a:t> = 2</a:t>
            </a:r>
          </a:p>
          <a:p>
            <a:pPr algn="just"/>
            <a:r>
              <a:rPr lang="en-US" sz="1400">
                <a:solidFill>
                  <a:schemeClr val="bg1"/>
                </a:solidFill>
              </a:rPr>
              <a:t>EF</a:t>
            </a:r>
            <a:r>
              <a:rPr lang="en-US" sz="1400" baseline="-25000">
                <a:solidFill>
                  <a:schemeClr val="bg1"/>
                </a:solidFill>
              </a:rPr>
              <a:t>20-50</a:t>
            </a:r>
            <a:r>
              <a:rPr lang="en-US" sz="1400">
                <a:solidFill>
                  <a:schemeClr val="bg1"/>
                </a:solidFill>
              </a:rPr>
              <a:t> = ES + D = 2 + 3 = 5</a:t>
            </a:r>
          </a:p>
          <a:p>
            <a:pPr algn="just"/>
            <a:r>
              <a:rPr lang="en-US" sz="1400">
                <a:solidFill>
                  <a:schemeClr val="bg1"/>
                </a:solidFill>
              </a:rPr>
              <a:t>LF</a:t>
            </a:r>
            <a:r>
              <a:rPr lang="en-US" sz="1400" baseline="-25000">
                <a:solidFill>
                  <a:schemeClr val="bg1"/>
                </a:solidFill>
              </a:rPr>
              <a:t>20-50</a:t>
            </a:r>
            <a:r>
              <a:rPr lang="en-US" sz="1400">
                <a:solidFill>
                  <a:schemeClr val="bg1"/>
                </a:solidFill>
              </a:rPr>
              <a:t> = LET</a:t>
            </a:r>
            <a:r>
              <a:rPr lang="en-US" sz="1400" baseline="-24000">
                <a:solidFill>
                  <a:schemeClr val="bg1"/>
                </a:solidFill>
              </a:rPr>
              <a:t>50</a:t>
            </a:r>
            <a:r>
              <a:rPr lang="en-US" sz="1400">
                <a:solidFill>
                  <a:schemeClr val="bg1"/>
                </a:solidFill>
              </a:rPr>
              <a:t> = 13</a:t>
            </a:r>
          </a:p>
          <a:p>
            <a:pPr algn="just"/>
            <a:r>
              <a:rPr lang="en-US" sz="1400">
                <a:solidFill>
                  <a:schemeClr val="bg1"/>
                </a:solidFill>
              </a:rPr>
              <a:t>LS</a:t>
            </a:r>
            <a:r>
              <a:rPr lang="en-US" sz="1400" baseline="-25000">
                <a:solidFill>
                  <a:schemeClr val="bg1"/>
                </a:solidFill>
              </a:rPr>
              <a:t>20-50</a:t>
            </a:r>
            <a:r>
              <a:rPr lang="en-US" sz="1400">
                <a:solidFill>
                  <a:schemeClr val="bg1"/>
                </a:solidFill>
              </a:rPr>
              <a:t> = LF – D = 13 – 3 = 10 </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835653CC-2C61-4E19-B957-480A689209E5}" type="datetime8">
              <a:rPr lang="en-US" smtClean="0"/>
              <a:pPr/>
              <a:t>10/11/2010 8:49 AM</a:t>
            </a:fld>
            <a:endParaRPr lang="en-US" smtClean="0"/>
          </a:p>
        </p:txBody>
      </p:sp>
      <p:sp>
        <p:nvSpPr>
          <p:cNvPr id="46083" name="Slide Number Placeholder 4"/>
          <p:cNvSpPr>
            <a:spLocks noGrp="1"/>
          </p:cNvSpPr>
          <p:nvPr>
            <p:ph type="sldNum" sz="quarter" idx="11"/>
          </p:nvPr>
        </p:nvSpPr>
        <p:spPr>
          <a:noFill/>
        </p:spPr>
        <p:txBody>
          <a:bodyPr/>
          <a:lstStyle/>
          <a:p>
            <a:fld id="{4D4D3FF8-B8E1-4948-85C4-520AAE49E9CF}" type="slidenum">
              <a:rPr lang="ar-SA" smtClean="0"/>
              <a:pPr/>
              <a:t>31</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394017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float or path float </a:t>
            </a:r>
            <a:r>
              <a:rPr lang="en-US" sz="2400" dirty="0"/>
              <a:t>is the amount of time that an activity’s completion may be delayed </a:t>
            </a:r>
            <a:r>
              <a:rPr lang="en-US" sz="2400" b="1" i="1" dirty="0"/>
              <a:t>without extending </a:t>
            </a:r>
            <a:r>
              <a:rPr lang="en-US" sz="2400" b="1" i="1" u="sng" dirty="0"/>
              <a:t>project completion time</a:t>
            </a:r>
            <a:r>
              <a:rPr lang="en-US" sz="2400" dirty="0"/>
              <a:t>.</a:t>
            </a:r>
          </a:p>
          <a:p>
            <a:pPr marL="363538" indent="-363538" algn="just">
              <a:buClr>
                <a:srgbClr val="FF0000"/>
              </a:buClr>
              <a:defRPr/>
            </a:pPr>
            <a:endParaRPr lang="en-US" sz="2400" dirty="0"/>
          </a:p>
          <a:p>
            <a:pPr marL="363538" indent="-363538"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a:t>
            </a:r>
            <a:r>
              <a:rPr lang="en-US" sz="2400" dirty="0"/>
              <a:t>t or path float is the amount of time that an activity’s completion may be delayed </a:t>
            </a:r>
            <a:r>
              <a:rPr lang="en-US" sz="2400" b="1" i="1" dirty="0"/>
              <a:t>without affecting </a:t>
            </a:r>
            <a:r>
              <a:rPr lang="en-US" sz="2400" b="1" i="1" u="sng" dirty="0"/>
              <a:t>the earliest start of any activity on the network critical path.</a:t>
            </a:r>
          </a:p>
          <a:p>
            <a:pPr marL="363538" indent="-363538" algn="just">
              <a:buClr>
                <a:srgbClr val="FF0000"/>
              </a:buClr>
              <a:buFont typeface="Wingdings" pitchFamily="2" charset="2"/>
              <a:buChar char="q"/>
              <a:defRPr/>
            </a:pPr>
            <a:endParaRPr lang="en-US" sz="800" u="sng"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61F5D334-87B8-4D5A-B6B5-660C9F37A958}" type="datetime8">
              <a:rPr lang="en-US" smtClean="0"/>
              <a:pPr/>
              <a:t>10/11/2010 8:49 AM</a:t>
            </a:fld>
            <a:endParaRPr lang="en-US" smtClean="0"/>
          </a:p>
        </p:txBody>
      </p:sp>
      <p:sp>
        <p:nvSpPr>
          <p:cNvPr id="47107" name="Slide Number Placeholder 4"/>
          <p:cNvSpPr>
            <a:spLocks noGrp="1"/>
          </p:cNvSpPr>
          <p:nvPr>
            <p:ph type="sldNum" sz="quarter" idx="11"/>
          </p:nvPr>
        </p:nvSpPr>
        <p:spPr>
          <a:noFill/>
        </p:spPr>
        <p:txBody>
          <a:bodyPr/>
          <a:lstStyle/>
          <a:p>
            <a:fld id="{5D842BC4-46A7-47F6-ACB8-996FDABB552D}" type="slidenum">
              <a:rPr lang="ar-SA" smtClean="0"/>
              <a:pPr/>
              <a:t>32</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032250"/>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marL="363538" indent="-363538" algn="just">
              <a:buClr>
                <a:srgbClr val="FF0000"/>
              </a:buClr>
              <a:buFont typeface="Wingdings" pitchFamily="2" charset="2"/>
              <a:buChar char="q"/>
              <a:defRPr/>
            </a:pPr>
            <a:r>
              <a:rPr lang="en-US" sz="2400" dirty="0"/>
              <a:t>Total path float time for activity (i-j) is the total float associated with a path.</a:t>
            </a:r>
          </a:p>
          <a:p>
            <a:pPr algn="just">
              <a:buClr>
                <a:srgbClr val="FF0000"/>
              </a:buClr>
              <a:defRPr/>
            </a:pPr>
            <a:endParaRPr lang="en-US" sz="1200" dirty="0"/>
          </a:p>
          <a:p>
            <a:pPr marL="363538" indent="-363538" algn="just">
              <a:buClr>
                <a:srgbClr val="FF0000"/>
              </a:buClr>
              <a:buFont typeface="Wingdings" pitchFamily="2" charset="2"/>
              <a:buChar char="q"/>
              <a:defRPr/>
            </a:pPr>
            <a:r>
              <a:rPr lang="en-US" sz="2400" dirty="0"/>
              <a:t>For arbitrary activity (i</a:t>
            </a:r>
            <a:r>
              <a:rPr lang="en-US" sz="2400" dirty="0">
                <a:sym typeface="Symbol"/>
              </a:rPr>
              <a:t></a:t>
            </a:r>
            <a:r>
              <a:rPr lang="en-US" sz="2400" dirty="0"/>
              <a:t>j), the total float can be written as:</a:t>
            </a:r>
          </a:p>
          <a:p>
            <a:pPr algn="just">
              <a:defRPr/>
            </a:pPr>
            <a:endParaRPr lang="en-US" sz="800" dirty="0"/>
          </a:p>
          <a:p>
            <a:pPr marL="539750" algn="just">
              <a:defRPr/>
            </a:pPr>
            <a:r>
              <a:rPr lang="en-US" sz="2400" b="1" dirty="0">
                <a:solidFill>
                  <a:schemeClr val="accent6"/>
                </a:solidFill>
              </a:rPr>
              <a:t>Path Float </a:t>
            </a:r>
            <a:r>
              <a:rPr lang="en-US" sz="2400" b="1" dirty="0">
                <a:solidFill>
                  <a:schemeClr val="accent6"/>
                </a:solidFill>
                <a:sym typeface="Symbol"/>
              </a:rPr>
              <a:t>=</a:t>
            </a:r>
            <a:r>
              <a:rPr lang="en-US" sz="2400" b="1" dirty="0">
                <a:solidFill>
                  <a:schemeClr val="accent6"/>
                </a:solidFill>
              </a:rPr>
              <a:t>Total Float (TF</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LS</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ES</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LF</a:t>
            </a:r>
            <a:r>
              <a:rPr lang="en-US" sz="2400" b="1" baseline="-25000" dirty="0">
                <a:solidFill>
                  <a:schemeClr val="accent6"/>
                </a:solidFill>
              </a:rPr>
              <a:t>ij </a:t>
            </a:r>
            <a:r>
              <a:rPr lang="en-US" sz="2400" b="1" dirty="0">
                <a:solidFill>
                  <a:schemeClr val="accent6"/>
                </a:solidFill>
                <a:sym typeface="Symbol"/>
              </a:rPr>
              <a:t> </a:t>
            </a:r>
            <a:r>
              <a:rPr lang="en-US" sz="2400" b="1" dirty="0">
                <a:solidFill>
                  <a:schemeClr val="accent6"/>
                </a:solidFill>
              </a:rPr>
              <a:t>EF</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baseline="-25000" dirty="0"/>
          </a:p>
        </p:txBody>
      </p:sp>
      <p:sp>
        <p:nvSpPr>
          <p:cNvPr id="6" name="TextBox 5"/>
          <p:cNvSpPr txBox="1"/>
          <p:nvPr/>
        </p:nvSpPr>
        <p:spPr>
          <a:xfrm>
            <a:off x="1066800" y="1066800"/>
            <a:ext cx="2895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016666D8-9DD8-461C-B841-D72339F71C87}" type="datetime8">
              <a:rPr lang="en-US" smtClean="0"/>
              <a:pPr/>
              <a:t>10/11/2010 8:49 AM</a:t>
            </a:fld>
            <a:endParaRPr lang="en-US" smtClean="0"/>
          </a:p>
        </p:txBody>
      </p:sp>
      <p:sp>
        <p:nvSpPr>
          <p:cNvPr id="48131" name="Slide Number Placeholder 4"/>
          <p:cNvSpPr>
            <a:spLocks noGrp="1"/>
          </p:cNvSpPr>
          <p:nvPr>
            <p:ph type="sldNum" sz="quarter" idx="11"/>
          </p:nvPr>
        </p:nvSpPr>
        <p:spPr>
          <a:noFill/>
        </p:spPr>
        <p:txBody>
          <a:bodyPr/>
          <a:lstStyle/>
          <a:p>
            <a:fld id="{6548970D-25A3-4DE3-A447-24DA3947AA9F}" type="slidenum">
              <a:rPr lang="ar-SA" smtClean="0"/>
              <a:pPr/>
              <a:t>33</a:t>
            </a:fld>
            <a:endParaRPr lang="en-US" smtClean="0"/>
          </a:p>
        </p:txBody>
      </p:sp>
      <p:sp>
        <p:nvSpPr>
          <p:cNvPr id="533575" name="Rectangle 71"/>
          <p:cNvSpPr>
            <a:spLocks noChangeArrowheads="1"/>
          </p:cNvSpPr>
          <p:nvPr/>
        </p:nvSpPr>
        <p:spPr bwMode="auto">
          <a:xfrm>
            <a:off x="685800" y="3810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Total Float Times</a:t>
            </a:r>
            <a:endParaRPr lang="de-DE" sz="2800" b="1" dirty="0"/>
          </a:p>
        </p:txBody>
      </p:sp>
      <p:sp>
        <p:nvSpPr>
          <p:cNvPr id="48135" name="TextBox 71"/>
          <p:cNvSpPr txBox="1">
            <a:spLocks noChangeArrowheads="1"/>
          </p:cNvSpPr>
          <p:nvPr/>
        </p:nvSpPr>
        <p:spPr bwMode="auto">
          <a:xfrm>
            <a:off x="6400800" y="4635500"/>
            <a:ext cx="2667000" cy="1384300"/>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TF</a:t>
            </a:r>
            <a:r>
              <a:rPr lang="en-US" sz="1400" baseline="-25000">
                <a:solidFill>
                  <a:schemeClr val="bg1"/>
                </a:solidFill>
              </a:rPr>
              <a:t>20-50</a:t>
            </a:r>
            <a:r>
              <a:rPr lang="en-US" sz="1400">
                <a:solidFill>
                  <a:schemeClr val="bg1"/>
                </a:solidFill>
              </a:rPr>
              <a:t> = LS</a:t>
            </a:r>
            <a:r>
              <a:rPr lang="en-US" sz="1400" baseline="-25000">
                <a:solidFill>
                  <a:schemeClr val="bg1"/>
                </a:solidFill>
              </a:rPr>
              <a:t>20-50</a:t>
            </a:r>
            <a:r>
              <a:rPr lang="en-US" sz="1400">
                <a:solidFill>
                  <a:schemeClr val="bg1"/>
                </a:solidFill>
              </a:rPr>
              <a:t> - ES</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10 – 2 = 8</a:t>
            </a:r>
          </a:p>
          <a:p>
            <a:pPr algn="just"/>
            <a:r>
              <a:rPr lang="en-US" sz="1400">
                <a:solidFill>
                  <a:schemeClr val="bg1"/>
                </a:solidFill>
              </a:rPr>
              <a:t>TF</a:t>
            </a:r>
            <a:r>
              <a:rPr lang="en-US" sz="1400" baseline="-25000">
                <a:solidFill>
                  <a:schemeClr val="bg1"/>
                </a:solidFill>
              </a:rPr>
              <a:t>20-50</a:t>
            </a:r>
            <a:r>
              <a:rPr lang="en-US" sz="1400">
                <a:solidFill>
                  <a:schemeClr val="bg1"/>
                </a:solidFill>
              </a:rPr>
              <a:t> = LF</a:t>
            </a:r>
            <a:r>
              <a:rPr lang="en-US" sz="1400" baseline="-25000">
                <a:solidFill>
                  <a:schemeClr val="bg1"/>
                </a:solidFill>
              </a:rPr>
              <a:t>20-50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5 = 8</a:t>
            </a:r>
          </a:p>
          <a:p>
            <a:pPr algn="just"/>
            <a:r>
              <a:rPr lang="en-US" sz="1400">
                <a:solidFill>
                  <a:schemeClr val="bg1"/>
                </a:solidFill>
              </a:rPr>
              <a:t>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2 - 3 = 8</a:t>
            </a:r>
          </a:p>
        </p:txBody>
      </p:sp>
      <p:grpSp>
        <p:nvGrpSpPr>
          <p:cNvPr id="48136" name="Group 86"/>
          <p:cNvGrpSpPr>
            <a:grpSpLocks/>
          </p:cNvGrpSpPr>
          <p:nvPr/>
        </p:nvGrpSpPr>
        <p:grpSpPr bwMode="auto">
          <a:xfrm>
            <a:off x="992188" y="1219200"/>
            <a:ext cx="7694612" cy="4419600"/>
            <a:chOff x="992188" y="1219200"/>
            <a:chExt cx="7694612" cy="4419600"/>
          </a:xfrm>
        </p:grpSpPr>
        <p:grpSp>
          <p:nvGrpSpPr>
            <p:cNvPr id="48137" name="Group 125"/>
            <p:cNvGrpSpPr>
              <a:grpSpLocks/>
            </p:cNvGrpSpPr>
            <p:nvPr/>
          </p:nvGrpSpPr>
          <p:grpSpPr bwMode="auto">
            <a:xfrm>
              <a:off x="992188" y="1219200"/>
              <a:ext cx="7694612" cy="4419600"/>
              <a:chOff x="992980" y="1219200"/>
              <a:chExt cx="7693820" cy="4419600"/>
            </a:xfrm>
          </p:grpSpPr>
          <p:grpSp>
            <p:nvGrpSpPr>
              <p:cNvPr id="48141" name="Group 59"/>
              <p:cNvGrpSpPr>
                <a:grpSpLocks/>
              </p:cNvGrpSpPr>
              <p:nvPr/>
            </p:nvGrpSpPr>
            <p:grpSpPr bwMode="auto">
              <a:xfrm>
                <a:off x="992980" y="1219200"/>
                <a:ext cx="7693820" cy="4419600"/>
                <a:chOff x="992980" y="1219200"/>
                <a:chExt cx="7693820" cy="4419600"/>
              </a:xfrm>
            </p:grpSpPr>
            <p:grpSp>
              <p:nvGrpSpPr>
                <p:cNvPr id="48149" name="Group 60"/>
                <p:cNvGrpSpPr>
                  <a:grpSpLocks/>
                </p:cNvGrpSpPr>
                <p:nvPr/>
              </p:nvGrpSpPr>
              <p:grpSpPr bwMode="auto">
                <a:xfrm>
                  <a:off x="992980" y="1219200"/>
                  <a:ext cx="7693820" cy="4419600"/>
                  <a:chOff x="1103" y="8280"/>
                  <a:chExt cx="9697" cy="5580"/>
                </a:xfrm>
              </p:grpSpPr>
              <p:grpSp>
                <p:nvGrpSpPr>
                  <p:cNvPr id="48153" name="Group 3"/>
                  <p:cNvGrpSpPr>
                    <a:grpSpLocks/>
                  </p:cNvGrpSpPr>
                  <p:nvPr/>
                </p:nvGrpSpPr>
                <p:grpSpPr bwMode="auto">
                  <a:xfrm>
                    <a:off x="1103" y="8280"/>
                    <a:ext cx="9697" cy="5580"/>
                    <a:chOff x="1103" y="8280"/>
                    <a:chExt cx="9697" cy="5580"/>
                  </a:xfrm>
                </p:grpSpPr>
                <p:grpSp>
                  <p:nvGrpSpPr>
                    <p:cNvPr id="48163" name="Group 4"/>
                    <p:cNvGrpSpPr>
                      <a:grpSpLocks/>
                    </p:cNvGrpSpPr>
                    <p:nvPr/>
                  </p:nvGrpSpPr>
                  <p:grpSpPr bwMode="auto">
                    <a:xfrm>
                      <a:off x="3597" y="8280"/>
                      <a:ext cx="1263" cy="1260"/>
                      <a:chOff x="2157" y="2340"/>
                      <a:chExt cx="1263" cy="1260"/>
                    </a:xfrm>
                  </p:grpSpPr>
                  <p:sp>
                    <p:nvSpPr>
                      <p:cNvPr id="48200"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8201"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202"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203"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8164" name="Group 9"/>
                    <p:cNvGrpSpPr>
                      <a:grpSpLocks/>
                    </p:cNvGrpSpPr>
                    <p:nvPr/>
                  </p:nvGrpSpPr>
                  <p:grpSpPr bwMode="auto">
                    <a:xfrm>
                      <a:off x="1103" y="10440"/>
                      <a:ext cx="1260" cy="1260"/>
                      <a:chOff x="2160" y="2340"/>
                      <a:chExt cx="1260" cy="1260"/>
                    </a:xfrm>
                  </p:grpSpPr>
                  <p:sp>
                    <p:nvSpPr>
                      <p:cNvPr id="48196"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8197"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8"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9"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8165" name="Group 14"/>
                    <p:cNvGrpSpPr>
                      <a:grpSpLocks/>
                    </p:cNvGrpSpPr>
                    <p:nvPr/>
                  </p:nvGrpSpPr>
                  <p:grpSpPr bwMode="auto">
                    <a:xfrm>
                      <a:off x="3597" y="10420"/>
                      <a:ext cx="1263" cy="1260"/>
                      <a:chOff x="2157" y="2340"/>
                      <a:chExt cx="1263" cy="1260"/>
                    </a:xfrm>
                  </p:grpSpPr>
                  <p:sp>
                    <p:nvSpPr>
                      <p:cNvPr id="48192"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8193"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4"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5"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8166" name="Group 77"/>
                    <p:cNvGrpSpPr>
                      <a:grpSpLocks/>
                    </p:cNvGrpSpPr>
                    <p:nvPr/>
                  </p:nvGrpSpPr>
                  <p:grpSpPr bwMode="auto">
                    <a:xfrm>
                      <a:off x="7340" y="8340"/>
                      <a:ext cx="1260" cy="1260"/>
                      <a:chOff x="2160" y="2340"/>
                      <a:chExt cx="1260" cy="1260"/>
                    </a:xfrm>
                  </p:grpSpPr>
                  <p:sp>
                    <p:nvSpPr>
                      <p:cNvPr id="48188"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9"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0"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1"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8167" name="Group 24"/>
                    <p:cNvGrpSpPr>
                      <a:grpSpLocks/>
                    </p:cNvGrpSpPr>
                    <p:nvPr/>
                  </p:nvGrpSpPr>
                  <p:grpSpPr bwMode="auto">
                    <a:xfrm>
                      <a:off x="3600" y="12600"/>
                      <a:ext cx="1260" cy="1260"/>
                      <a:chOff x="2160" y="2340"/>
                      <a:chExt cx="1260" cy="1260"/>
                    </a:xfrm>
                  </p:grpSpPr>
                  <p:sp>
                    <p:nvSpPr>
                      <p:cNvPr id="48184"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8185"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6"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7"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8168" name="Group 29"/>
                    <p:cNvGrpSpPr>
                      <a:grpSpLocks/>
                    </p:cNvGrpSpPr>
                    <p:nvPr/>
                  </p:nvGrpSpPr>
                  <p:grpSpPr bwMode="auto">
                    <a:xfrm>
                      <a:off x="6460" y="11880"/>
                      <a:ext cx="1260" cy="1260"/>
                      <a:chOff x="2160" y="2340"/>
                      <a:chExt cx="1260" cy="1260"/>
                    </a:xfrm>
                  </p:grpSpPr>
                  <p:sp>
                    <p:nvSpPr>
                      <p:cNvPr id="48180"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1"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2"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3"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8169" name="Group 34"/>
                    <p:cNvGrpSpPr>
                      <a:grpSpLocks/>
                    </p:cNvGrpSpPr>
                    <p:nvPr/>
                  </p:nvGrpSpPr>
                  <p:grpSpPr bwMode="auto">
                    <a:xfrm>
                      <a:off x="9540" y="10400"/>
                      <a:ext cx="1260" cy="1260"/>
                      <a:chOff x="2160" y="2340"/>
                      <a:chExt cx="1260" cy="1260"/>
                    </a:xfrm>
                  </p:grpSpPr>
                  <p:sp>
                    <p:nvSpPr>
                      <p:cNvPr id="48176"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77"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78"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79"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8170"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48171"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8172"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8173"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8174"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48175"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8154"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8155"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6"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8157"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58"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9"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8160"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8161"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62"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8150"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51"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52"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8142"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43"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8144"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45"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8146"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8147"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8148"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48138" name="Straight Arrow Connector 79"/>
            <p:cNvCxnSpPr>
              <a:cxnSpLocks noChangeShapeType="1"/>
              <a:stCxn id="48180" idx="6"/>
              <a:endCxn id="48176"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48139" name="Straight Arrow Connector 83"/>
            <p:cNvCxnSpPr>
              <a:cxnSpLocks noChangeShapeType="1"/>
              <a:stCxn id="48196" idx="7"/>
              <a:endCxn id="48200"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48140" name="Straight Arrow Connector 85"/>
            <p:cNvCxnSpPr>
              <a:cxnSpLocks noChangeShapeType="1"/>
              <a:stCxn id="48196" idx="5"/>
              <a:endCxn id="48184"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fld id="{186AEC98-DFFF-4F26-B009-ACDF53849D13}" type="datetime8">
              <a:rPr lang="en-US" smtClean="0"/>
              <a:pPr/>
              <a:t>10/11/2010 8:49 AM</a:t>
            </a:fld>
            <a:endParaRPr lang="en-US" smtClean="0"/>
          </a:p>
        </p:txBody>
      </p:sp>
      <p:sp>
        <p:nvSpPr>
          <p:cNvPr id="49155" name="Slide Number Placeholder 4"/>
          <p:cNvSpPr>
            <a:spLocks noGrp="1"/>
          </p:cNvSpPr>
          <p:nvPr>
            <p:ph type="sldNum" sz="quarter" idx="11"/>
          </p:nvPr>
        </p:nvSpPr>
        <p:spPr>
          <a:noFill/>
        </p:spPr>
        <p:txBody>
          <a:bodyPr/>
          <a:lstStyle/>
          <a:p>
            <a:fld id="{937672FA-9A8E-4C12-9586-C06F800241F2}" type="slidenum">
              <a:rPr lang="ar-SA" smtClean="0"/>
              <a:pPr/>
              <a:t>34</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Free Float (FF)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Free float or activity float is the amount of time that an activity’s completion time may be delayed </a:t>
            </a:r>
            <a:r>
              <a:rPr lang="en-US" sz="2000" b="1" i="1" dirty="0"/>
              <a:t>without affecting the earliest start of succeeding activity</a:t>
            </a:r>
            <a:r>
              <a:rPr lang="en-US" sz="2000" dirty="0"/>
              <a:t>.</a:t>
            </a:r>
          </a:p>
          <a:p>
            <a:pPr marL="363538" lvl="1" indent="-363538"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Activity float is “owned” by an individual activity, whereas path or total float is shared by all activities along a slack path.</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b="1" i="1" dirty="0"/>
              <a:t>Total float equals or exceeds free float (TF ≥ FF)</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(i</a:t>
            </a:r>
            <a:r>
              <a:rPr lang="en-US" sz="2000" dirty="0">
                <a:sym typeface="Symbol"/>
              </a:rPr>
              <a:t></a:t>
            </a:r>
            <a:r>
              <a:rPr lang="en-US" sz="2000" dirty="0"/>
              <a:t>j), the free float can be written as:</a:t>
            </a:r>
          </a:p>
          <a:p>
            <a:pPr marL="539750" algn="just">
              <a:defRPr/>
            </a:pPr>
            <a:r>
              <a:rPr lang="en-US" sz="2400" b="1" dirty="0">
                <a:solidFill>
                  <a:schemeClr val="accent6"/>
                </a:solidFill>
              </a:rPr>
              <a:t>Activity Float</a:t>
            </a:r>
            <a:r>
              <a:rPr lang="en-US" sz="2400" b="1" dirty="0">
                <a:solidFill>
                  <a:schemeClr val="accent6"/>
                </a:solidFill>
                <a:sym typeface="Symbol"/>
              </a:rPr>
              <a:t> = </a:t>
            </a:r>
            <a:r>
              <a:rPr lang="en-US" sz="2400" b="1" dirty="0">
                <a:solidFill>
                  <a:schemeClr val="accent6"/>
                </a:solidFill>
              </a:rPr>
              <a:t>Free Float (FF</a:t>
            </a:r>
            <a:r>
              <a:rPr lang="en-US" sz="2400" b="1" baseline="-25000" dirty="0">
                <a:solidFill>
                  <a:schemeClr val="accent6"/>
                </a:solidFill>
              </a:rPr>
              <a:t>ij</a:t>
            </a:r>
            <a:r>
              <a:rPr lang="en-US" sz="2400" b="1" dirty="0">
                <a:solidFill>
                  <a:schemeClr val="accent6"/>
                </a:solidFill>
              </a:rPr>
              <a:t>)</a:t>
            </a:r>
          </a:p>
          <a:p>
            <a:pPr marL="539750" algn="just">
              <a:defRPr/>
            </a:pPr>
            <a:r>
              <a:rPr lang="en-US" sz="2400" b="1" dirty="0">
                <a:solidFill>
                  <a:schemeClr val="accent6"/>
                </a:solidFill>
              </a:rPr>
              <a:t>			=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EF</a:t>
            </a:r>
            <a:r>
              <a:rPr lang="en-US" sz="2400" b="1" baseline="-25000" dirty="0">
                <a:solidFill>
                  <a:schemeClr val="accent6"/>
                </a:solidFill>
              </a:rPr>
              <a:t>ij</a:t>
            </a:r>
            <a:r>
              <a:rPr lang="en-US" sz="2400" b="1" dirty="0">
                <a:solidFill>
                  <a:schemeClr val="accent6"/>
                </a:solidFill>
              </a:rPr>
              <a:t> </a:t>
            </a:r>
          </a:p>
          <a:p>
            <a:pPr algn="just">
              <a:defRPr/>
            </a:pPr>
            <a:r>
              <a:rPr lang="en-US" sz="2400" dirty="0"/>
              <a:t>			</a:t>
            </a:r>
            <a:r>
              <a:rPr lang="en-US" sz="2400" b="1" dirty="0">
                <a:solidFill>
                  <a:schemeClr val="accent6"/>
                </a:solidFill>
              </a:rPr>
              <a:t>=</a:t>
            </a:r>
            <a:r>
              <a:rPr lang="en-US" sz="2400" dirty="0"/>
              <a:t> </a:t>
            </a:r>
            <a:r>
              <a:rPr lang="en-US" sz="2400" b="1" dirty="0">
                <a:solidFill>
                  <a:schemeClr val="accent6"/>
                </a:solidFill>
              </a:rPr>
              <a:t>EET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fld id="{FAA01A48-4F95-47C5-8C2D-8193BB95B874}" type="datetime8">
              <a:rPr lang="en-US" smtClean="0"/>
              <a:pPr/>
              <a:t>10/11/2010 8:49 AM</a:t>
            </a:fld>
            <a:endParaRPr lang="en-US" smtClean="0"/>
          </a:p>
        </p:txBody>
      </p:sp>
      <p:sp>
        <p:nvSpPr>
          <p:cNvPr id="50179" name="Slide Number Placeholder 4"/>
          <p:cNvSpPr>
            <a:spLocks noGrp="1"/>
          </p:cNvSpPr>
          <p:nvPr>
            <p:ph type="sldNum" sz="quarter" idx="11"/>
          </p:nvPr>
        </p:nvSpPr>
        <p:spPr>
          <a:noFill/>
        </p:spPr>
        <p:txBody>
          <a:bodyPr/>
          <a:lstStyle/>
          <a:p>
            <a:fld id="{17A83A1C-5A7E-49ED-B6F6-7240A6A03560}" type="slidenum">
              <a:rPr lang="ar-SA" smtClean="0"/>
              <a:pPr/>
              <a:t>35</a:t>
            </a:fld>
            <a:endParaRPr lang="en-US" smtClean="0"/>
          </a:p>
        </p:txBody>
      </p:sp>
      <p:sp>
        <p:nvSpPr>
          <p:cNvPr id="50180"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FF</a:t>
            </a:r>
            <a:r>
              <a:rPr lang="en-US" sz="1400" baseline="-25000">
                <a:solidFill>
                  <a:schemeClr val="bg1"/>
                </a:solidFill>
              </a:rPr>
              <a:t>20-50</a:t>
            </a:r>
            <a:r>
              <a:rPr lang="en-US" sz="1400">
                <a:solidFill>
                  <a:schemeClr val="bg1"/>
                </a:solidFill>
              </a:rPr>
              <a:t> = ES</a:t>
            </a:r>
            <a:r>
              <a:rPr lang="en-US" sz="1400" baseline="-25000">
                <a:solidFill>
                  <a:schemeClr val="bg1"/>
                </a:solidFill>
              </a:rPr>
              <a:t>50-70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5 = 3</a:t>
            </a:r>
          </a:p>
          <a:p>
            <a:pPr algn="just"/>
            <a:r>
              <a:rPr lang="en-US" sz="1400">
                <a:solidFill>
                  <a:schemeClr val="bg1"/>
                </a:solidFill>
              </a:rPr>
              <a:t>FF</a:t>
            </a:r>
            <a:r>
              <a:rPr lang="en-US" sz="1400" baseline="-25000">
                <a:solidFill>
                  <a:schemeClr val="bg1"/>
                </a:solidFill>
              </a:rPr>
              <a:t>20-50</a:t>
            </a:r>
            <a:r>
              <a:rPr lang="en-US" sz="1400">
                <a:solidFill>
                  <a:schemeClr val="bg1"/>
                </a:solidFill>
              </a:rPr>
              <a:t> = EET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2 - 3 = 3</a:t>
            </a:r>
          </a:p>
        </p:txBody>
      </p:sp>
      <p:sp>
        <p:nvSpPr>
          <p:cNvPr id="73" name="Rectangle 71"/>
          <p:cNvSpPr>
            <a:spLocks noChangeArrowheads="1"/>
          </p:cNvSpPr>
          <p:nvPr/>
        </p:nvSpPr>
        <p:spPr bwMode="auto">
          <a:xfrm>
            <a:off x="685800" y="3048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Free Float Times</a:t>
            </a:r>
            <a:endParaRPr lang="de-DE" sz="2800" b="1" dirty="0"/>
          </a:p>
        </p:txBody>
      </p:sp>
      <p:grpSp>
        <p:nvGrpSpPr>
          <p:cNvPr id="50184" name="Group 137"/>
          <p:cNvGrpSpPr>
            <a:grpSpLocks/>
          </p:cNvGrpSpPr>
          <p:nvPr/>
        </p:nvGrpSpPr>
        <p:grpSpPr bwMode="auto">
          <a:xfrm>
            <a:off x="992188" y="1219200"/>
            <a:ext cx="7694612" cy="4419600"/>
            <a:chOff x="992188" y="1219200"/>
            <a:chExt cx="7694612" cy="4419600"/>
          </a:xfrm>
        </p:grpSpPr>
        <p:grpSp>
          <p:nvGrpSpPr>
            <p:cNvPr id="50185" name="Group 125"/>
            <p:cNvGrpSpPr>
              <a:grpSpLocks/>
            </p:cNvGrpSpPr>
            <p:nvPr/>
          </p:nvGrpSpPr>
          <p:grpSpPr bwMode="auto">
            <a:xfrm>
              <a:off x="992188" y="1219200"/>
              <a:ext cx="7694612" cy="4419600"/>
              <a:chOff x="992980" y="1219200"/>
              <a:chExt cx="7693820" cy="4419600"/>
            </a:xfrm>
          </p:grpSpPr>
          <p:grpSp>
            <p:nvGrpSpPr>
              <p:cNvPr id="50189" name="Group 59"/>
              <p:cNvGrpSpPr>
                <a:grpSpLocks/>
              </p:cNvGrpSpPr>
              <p:nvPr/>
            </p:nvGrpSpPr>
            <p:grpSpPr bwMode="auto">
              <a:xfrm>
                <a:off x="992980" y="1219200"/>
                <a:ext cx="7693820" cy="4419600"/>
                <a:chOff x="992980" y="1219200"/>
                <a:chExt cx="7693820" cy="4419600"/>
              </a:xfrm>
            </p:grpSpPr>
            <p:grpSp>
              <p:nvGrpSpPr>
                <p:cNvPr id="50197" name="Group 60"/>
                <p:cNvGrpSpPr>
                  <a:grpSpLocks/>
                </p:cNvGrpSpPr>
                <p:nvPr/>
              </p:nvGrpSpPr>
              <p:grpSpPr bwMode="auto">
                <a:xfrm>
                  <a:off x="992980" y="1219200"/>
                  <a:ext cx="7693820" cy="4419600"/>
                  <a:chOff x="1103" y="8280"/>
                  <a:chExt cx="9697" cy="5580"/>
                </a:xfrm>
              </p:grpSpPr>
              <p:grpSp>
                <p:nvGrpSpPr>
                  <p:cNvPr id="50201" name="Group 3"/>
                  <p:cNvGrpSpPr>
                    <a:grpSpLocks/>
                  </p:cNvGrpSpPr>
                  <p:nvPr/>
                </p:nvGrpSpPr>
                <p:grpSpPr bwMode="auto">
                  <a:xfrm>
                    <a:off x="1103" y="8280"/>
                    <a:ext cx="9697" cy="5580"/>
                    <a:chOff x="1103" y="8280"/>
                    <a:chExt cx="9697" cy="5580"/>
                  </a:xfrm>
                </p:grpSpPr>
                <p:grpSp>
                  <p:nvGrpSpPr>
                    <p:cNvPr id="50211" name="Group 4"/>
                    <p:cNvGrpSpPr>
                      <a:grpSpLocks/>
                    </p:cNvGrpSpPr>
                    <p:nvPr/>
                  </p:nvGrpSpPr>
                  <p:grpSpPr bwMode="auto">
                    <a:xfrm>
                      <a:off x="3597" y="8280"/>
                      <a:ext cx="1263" cy="1260"/>
                      <a:chOff x="2157" y="2340"/>
                      <a:chExt cx="1263" cy="1260"/>
                    </a:xfrm>
                  </p:grpSpPr>
                  <p:sp>
                    <p:nvSpPr>
                      <p:cNvPr id="5024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024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5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5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0212" name="Group 9"/>
                    <p:cNvGrpSpPr>
                      <a:grpSpLocks/>
                    </p:cNvGrpSpPr>
                    <p:nvPr/>
                  </p:nvGrpSpPr>
                  <p:grpSpPr bwMode="auto">
                    <a:xfrm>
                      <a:off x="1103" y="10440"/>
                      <a:ext cx="1260" cy="1260"/>
                      <a:chOff x="2160" y="2340"/>
                      <a:chExt cx="1260" cy="1260"/>
                    </a:xfrm>
                  </p:grpSpPr>
                  <p:sp>
                    <p:nvSpPr>
                      <p:cNvPr id="5024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024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0213" name="Group 14"/>
                    <p:cNvGrpSpPr>
                      <a:grpSpLocks/>
                    </p:cNvGrpSpPr>
                    <p:nvPr/>
                  </p:nvGrpSpPr>
                  <p:grpSpPr bwMode="auto">
                    <a:xfrm>
                      <a:off x="3597" y="10420"/>
                      <a:ext cx="1263" cy="1260"/>
                      <a:chOff x="2157" y="2340"/>
                      <a:chExt cx="1263" cy="1260"/>
                    </a:xfrm>
                  </p:grpSpPr>
                  <p:sp>
                    <p:nvSpPr>
                      <p:cNvPr id="5024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024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0214" name="Group 77"/>
                    <p:cNvGrpSpPr>
                      <a:grpSpLocks/>
                    </p:cNvGrpSpPr>
                    <p:nvPr/>
                  </p:nvGrpSpPr>
                  <p:grpSpPr bwMode="auto">
                    <a:xfrm>
                      <a:off x="7340" y="8340"/>
                      <a:ext cx="1260" cy="1260"/>
                      <a:chOff x="2160" y="2340"/>
                      <a:chExt cx="1260" cy="1260"/>
                    </a:xfrm>
                  </p:grpSpPr>
                  <p:sp>
                    <p:nvSpPr>
                      <p:cNvPr id="5023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3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0215" name="Group 24"/>
                    <p:cNvGrpSpPr>
                      <a:grpSpLocks/>
                    </p:cNvGrpSpPr>
                    <p:nvPr/>
                  </p:nvGrpSpPr>
                  <p:grpSpPr bwMode="auto">
                    <a:xfrm>
                      <a:off x="3600" y="12600"/>
                      <a:ext cx="1260" cy="1260"/>
                      <a:chOff x="2160" y="2340"/>
                      <a:chExt cx="1260" cy="1260"/>
                    </a:xfrm>
                  </p:grpSpPr>
                  <p:sp>
                    <p:nvSpPr>
                      <p:cNvPr id="5023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023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0216" name="Group 29"/>
                    <p:cNvGrpSpPr>
                      <a:grpSpLocks/>
                    </p:cNvGrpSpPr>
                    <p:nvPr/>
                  </p:nvGrpSpPr>
                  <p:grpSpPr bwMode="auto">
                    <a:xfrm>
                      <a:off x="6460" y="11880"/>
                      <a:ext cx="1260" cy="1260"/>
                      <a:chOff x="2160" y="2340"/>
                      <a:chExt cx="1260" cy="1260"/>
                    </a:xfrm>
                  </p:grpSpPr>
                  <p:sp>
                    <p:nvSpPr>
                      <p:cNvPr id="5022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0217" name="Group 170"/>
                    <p:cNvGrpSpPr>
                      <a:grpSpLocks/>
                    </p:cNvGrpSpPr>
                    <p:nvPr/>
                  </p:nvGrpSpPr>
                  <p:grpSpPr bwMode="auto">
                    <a:xfrm>
                      <a:off x="9540" y="10400"/>
                      <a:ext cx="1260" cy="1260"/>
                      <a:chOff x="2160" y="2340"/>
                      <a:chExt cx="1260" cy="1260"/>
                    </a:xfrm>
                  </p:grpSpPr>
                  <p:sp>
                    <p:nvSpPr>
                      <p:cNvPr id="5022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2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2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021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021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022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022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022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022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020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020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020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0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020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020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1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019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20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019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19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019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019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019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019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0186" name="Straight Arrow Connector 139"/>
            <p:cNvCxnSpPr>
              <a:cxnSpLocks noChangeShapeType="1"/>
              <a:stCxn id="50228" idx="6"/>
              <a:endCxn id="5022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0187" name="Straight Arrow Connector 140"/>
            <p:cNvCxnSpPr>
              <a:cxnSpLocks noChangeShapeType="1"/>
              <a:stCxn id="50244" idx="7"/>
              <a:endCxn id="5024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0188" name="Straight Arrow Connector 141"/>
            <p:cNvCxnSpPr>
              <a:cxnSpLocks noChangeShapeType="1"/>
              <a:stCxn id="50244" idx="5"/>
              <a:endCxn id="5023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fld id="{B8392876-7BCD-4783-B812-ACBF64EEBB40}" type="datetime8">
              <a:rPr lang="en-US" smtClean="0"/>
              <a:pPr/>
              <a:t>10/11/2010 8:49 AM</a:t>
            </a:fld>
            <a:endParaRPr lang="en-US" smtClean="0"/>
          </a:p>
        </p:txBody>
      </p:sp>
      <p:sp>
        <p:nvSpPr>
          <p:cNvPr id="51203" name="Slide Number Placeholder 4"/>
          <p:cNvSpPr>
            <a:spLocks noGrp="1"/>
          </p:cNvSpPr>
          <p:nvPr>
            <p:ph type="sldNum" sz="quarter" idx="11"/>
          </p:nvPr>
        </p:nvSpPr>
        <p:spPr>
          <a:noFill/>
        </p:spPr>
        <p:txBody>
          <a:bodyPr/>
          <a:lstStyle/>
          <a:p>
            <a:fld id="{1CEBAB90-38F9-4AF6-B542-4B2C11860603}" type="slidenum">
              <a:rPr lang="ar-SA" smtClean="0"/>
              <a:pPr/>
              <a:t>36</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Interfering Float (ITF)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Interfering float is the difference between TF and FF.</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If ITF of an activity is used, the start of some succeeding activities will be delayed beyond its ES.</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other words, if the activity uses its ITF, it “interferes” by this amount with the early times for the down path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Interfering float can be written as:</a:t>
            </a:r>
          </a:p>
          <a:p>
            <a:pPr algn="just">
              <a:defRPr/>
            </a:pPr>
            <a:r>
              <a:rPr lang="en-US" dirty="0"/>
              <a:t>	</a:t>
            </a:r>
            <a:r>
              <a:rPr lang="en-US" sz="2400" b="1" dirty="0">
                <a:solidFill>
                  <a:schemeClr val="accent6"/>
                </a:solidFill>
              </a:rPr>
              <a:t>Interfering Float (</a:t>
            </a:r>
            <a:r>
              <a:rPr lang="en-US" sz="2400" b="1" dirty="0" err="1">
                <a:solidFill>
                  <a:schemeClr val="accent6"/>
                </a:solidFill>
              </a:rPr>
              <a:t>ITF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a:t>
            </a:r>
            <a:r>
              <a:rPr lang="en-US" sz="2400" b="1" dirty="0" err="1">
                <a:solidFill>
                  <a:schemeClr val="accent6"/>
                </a:solidFill>
              </a:rPr>
              <a:t>TF</a:t>
            </a:r>
            <a:r>
              <a:rPr lang="en-US" sz="2400" b="1" baseline="-25000" dirty="0" err="1">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a:t>
            </a:r>
            <a:r>
              <a:rPr lang="en-US" sz="2400" b="1" dirty="0" err="1">
                <a:solidFill>
                  <a:schemeClr val="accent6"/>
                </a:solidFill>
              </a:rPr>
              <a:t>FF</a:t>
            </a:r>
            <a:r>
              <a:rPr lang="en-US" sz="2400" b="1" baseline="-25000" dirty="0" err="1">
                <a:solidFill>
                  <a:schemeClr val="accent6"/>
                </a:solidFill>
              </a:rPr>
              <a:t>ij</a:t>
            </a:r>
            <a:r>
              <a:rPr lang="en-US" sz="2400" b="1" dirty="0">
                <a:solidFill>
                  <a:schemeClr val="accent6"/>
                </a:solidFill>
              </a:rPr>
              <a:t> </a:t>
            </a: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EET</a:t>
            </a:r>
            <a:r>
              <a:rPr lang="en-US" sz="2400" b="1" baseline="-25000" dirty="0">
                <a:solidFill>
                  <a:schemeClr val="accent6"/>
                </a:solidFill>
              </a:rPr>
              <a:t>j</a:t>
            </a:r>
            <a:r>
              <a:rPr lang="en-US" sz="2400" b="1" dirty="0">
                <a:solidFill>
                  <a:schemeClr val="accent6"/>
                </a:solidFill>
              </a:rPr>
              <a:t> </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fld id="{3982DC6C-5A4A-419C-90C2-5953BDD65C9C}" type="datetime8">
              <a:rPr lang="en-US" smtClean="0"/>
              <a:pPr/>
              <a:t>10/11/2010 8:49 AM</a:t>
            </a:fld>
            <a:endParaRPr lang="en-US" smtClean="0"/>
          </a:p>
        </p:txBody>
      </p:sp>
      <p:sp>
        <p:nvSpPr>
          <p:cNvPr id="52227" name="Slide Number Placeholder 4"/>
          <p:cNvSpPr>
            <a:spLocks noGrp="1"/>
          </p:cNvSpPr>
          <p:nvPr>
            <p:ph type="sldNum" sz="quarter" idx="11"/>
          </p:nvPr>
        </p:nvSpPr>
        <p:spPr>
          <a:noFill/>
        </p:spPr>
        <p:txBody>
          <a:bodyPr/>
          <a:lstStyle/>
          <a:p>
            <a:fld id="{F49D2D56-2150-48B1-9766-64F04FAF3165}" type="slidenum">
              <a:rPr lang="ar-SA" smtClean="0"/>
              <a:pPr/>
              <a:t>37</a:t>
            </a:fld>
            <a:endParaRPr lang="en-US" smtClean="0"/>
          </a:p>
        </p:txBody>
      </p:sp>
      <p:sp>
        <p:nvSpPr>
          <p:cNvPr id="52228"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ITF</a:t>
            </a:r>
            <a:r>
              <a:rPr lang="en-US" sz="1400" baseline="-25000">
                <a:solidFill>
                  <a:schemeClr val="bg1"/>
                </a:solidFill>
              </a:rPr>
              <a:t>20-50</a:t>
            </a:r>
            <a:r>
              <a:rPr lang="en-US" sz="1400">
                <a:solidFill>
                  <a:schemeClr val="bg1"/>
                </a:solidFill>
              </a:rPr>
              <a:t> = TF</a:t>
            </a:r>
            <a:r>
              <a:rPr lang="en-US" sz="1400" baseline="-25000">
                <a:solidFill>
                  <a:schemeClr val="bg1"/>
                </a:solidFill>
              </a:rPr>
              <a:t>20-50</a:t>
            </a:r>
            <a:r>
              <a:rPr lang="en-US" sz="1400">
                <a:solidFill>
                  <a:schemeClr val="bg1"/>
                </a:solidFill>
              </a:rPr>
              <a:t> - FF</a:t>
            </a:r>
            <a:r>
              <a:rPr lang="en-US" sz="1400" baseline="-25000">
                <a:solidFill>
                  <a:schemeClr val="bg1"/>
                </a:solidFill>
              </a:rPr>
              <a:t>20-50</a:t>
            </a:r>
            <a:endParaRPr lang="en-US" sz="1400">
              <a:solidFill>
                <a:schemeClr val="bg1"/>
              </a:solidFill>
            </a:endParaRPr>
          </a:p>
          <a:p>
            <a:pPr algn="just"/>
            <a:r>
              <a:rPr lang="en-US" sz="1400">
                <a:solidFill>
                  <a:schemeClr val="bg1"/>
                </a:solidFill>
              </a:rPr>
              <a:t>IFF</a:t>
            </a:r>
            <a:r>
              <a:rPr lang="en-US" sz="1400" baseline="-25000">
                <a:solidFill>
                  <a:schemeClr val="bg1"/>
                </a:solidFill>
              </a:rPr>
              <a:t>20-50</a:t>
            </a:r>
            <a:r>
              <a:rPr lang="en-US" sz="1400">
                <a:solidFill>
                  <a:schemeClr val="bg1"/>
                </a:solidFill>
              </a:rPr>
              <a:t> = 8 – 3 = 5</a:t>
            </a:r>
          </a:p>
          <a:p>
            <a:pPr algn="just"/>
            <a:r>
              <a:rPr lang="en-US" sz="1400">
                <a:solidFill>
                  <a:schemeClr val="bg1"/>
                </a:solidFill>
              </a:rPr>
              <a:t>ITF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50</a:t>
            </a:r>
            <a:endParaRPr lang="en-US" sz="1400">
              <a:solidFill>
                <a:schemeClr val="bg1"/>
              </a:solidFill>
            </a:endParaRPr>
          </a:p>
          <a:p>
            <a:pPr algn="just"/>
            <a:r>
              <a:rPr lang="en-US" sz="1400">
                <a:solidFill>
                  <a:schemeClr val="bg1"/>
                </a:solidFill>
              </a:rPr>
              <a:t>ITF</a:t>
            </a:r>
            <a:r>
              <a:rPr lang="en-US" sz="1400" baseline="-25000">
                <a:solidFill>
                  <a:schemeClr val="bg1"/>
                </a:solidFill>
              </a:rPr>
              <a:t>20-50</a:t>
            </a:r>
            <a:r>
              <a:rPr lang="en-US" sz="1400">
                <a:solidFill>
                  <a:schemeClr val="bg1"/>
                </a:solidFill>
              </a:rPr>
              <a:t> = 13 – 8 = 5</a:t>
            </a:r>
          </a:p>
        </p:txBody>
      </p:sp>
      <p:sp>
        <p:nvSpPr>
          <p:cNvPr id="73" name="Rectangle 71"/>
          <p:cNvSpPr>
            <a:spLocks noChangeArrowheads="1"/>
          </p:cNvSpPr>
          <p:nvPr/>
        </p:nvSpPr>
        <p:spPr bwMode="auto">
          <a:xfrm>
            <a:off x="685800" y="304800"/>
            <a:ext cx="6172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Interfering Float Times</a:t>
            </a:r>
            <a:endParaRPr lang="de-DE" sz="2800" b="1" dirty="0"/>
          </a:p>
        </p:txBody>
      </p:sp>
      <p:grpSp>
        <p:nvGrpSpPr>
          <p:cNvPr id="52232" name="Group 73"/>
          <p:cNvGrpSpPr>
            <a:grpSpLocks/>
          </p:cNvGrpSpPr>
          <p:nvPr/>
        </p:nvGrpSpPr>
        <p:grpSpPr bwMode="auto">
          <a:xfrm>
            <a:off x="992188" y="1219200"/>
            <a:ext cx="7694612" cy="4419600"/>
            <a:chOff x="992188" y="1219200"/>
            <a:chExt cx="7694612" cy="4419600"/>
          </a:xfrm>
        </p:grpSpPr>
        <p:grpSp>
          <p:nvGrpSpPr>
            <p:cNvPr id="52233" name="Group 125"/>
            <p:cNvGrpSpPr>
              <a:grpSpLocks/>
            </p:cNvGrpSpPr>
            <p:nvPr/>
          </p:nvGrpSpPr>
          <p:grpSpPr bwMode="auto">
            <a:xfrm>
              <a:off x="992188" y="1219200"/>
              <a:ext cx="7694612" cy="4419600"/>
              <a:chOff x="992980" y="1219200"/>
              <a:chExt cx="7693820" cy="4419600"/>
            </a:xfrm>
          </p:grpSpPr>
          <p:grpSp>
            <p:nvGrpSpPr>
              <p:cNvPr id="52237" name="Group 59"/>
              <p:cNvGrpSpPr>
                <a:grpSpLocks/>
              </p:cNvGrpSpPr>
              <p:nvPr/>
            </p:nvGrpSpPr>
            <p:grpSpPr bwMode="auto">
              <a:xfrm>
                <a:off x="992980" y="1219200"/>
                <a:ext cx="7693820" cy="4419600"/>
                <a:chOff x="992980" y="1219200"/>
                <a:chExt cx="7693820" cy="4419600"/>
              </a:xfrm>
            </p:grpSpPr>
            <p:grpSp>
              <p:nvGrpSpPr>
                <p:cNvPr id="52245" name="Group 60"/>
                <p:cNvGrpSpPr>
                  <a:grpSpLocks/>
                </p:cNvGrpSpPr>
                <p:nvPr/>
              </p:nvGrpSpPr>
              <p:grpSpPr bwMode="auto">
                <a:xfrm>
                  <a:off x="992980" y="1219200"/>
                  <a:ext cx="7693820" cy="4419600"/>
                  <a:chOff x="1103" y="8280"/>
                  <a:chExt cx="9697" cy="5580"/>
                </a:xfrm>
              </p:grpSpPr>
              <p:grpSp>
                <p:nvGrpSpPr>
                  <p:cNvPr id="52249" name="Group 3"/>
                  <p:cNvGrpSpPr>
                    <a:grpSpLocks/>
                  </p:cNvGrpSpPr>
                  <p:nvPr/>
                </p:nvGrpSpPr>
                <p:grpSpPr bwMode="auto">
                  <a:xfrm>
                    <a:off x="1103" y="8280"/>
                    <a:ext cx="9697" cy="5580"/>
                    <a:chOff x="1103" y="8280"/>
                    <a:chExt cx="9697" cy="5580"/>
                  </a:xfrm>
                </p:grpSpPr>
                <p:grpSp>
                  <p:nvGrpSpPr>
                    <p:cNvPr id="52259" name="Group 4"/>
                    <p:cNvGrpSpPr>
                      <a:grpSpLocks/>
                    </p:cNvGrpSpPr>
                    <p:nvPr/>
                  </p:nvGrpSpPr>
                  <p:grpSpPr bwMode="auto">
                    <a:xfrm>
                      <a:off x="3597" y="8280"/>
                      <a:ext cx="1263" cy="1260"/>
                      <a:chOff x="2157" y="2340"/>
                      <a:chExt cx="1263" cy="1260"/>
                    </a:xfrm>
                  </p:grpSpPr>
                  <p:sp>
                    <p:nvSpPr>
                      <p:cNvPr id="52296"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2297"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8"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9"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2260" name="Group 9"/>
                    <p:cNvGrpSpPr>
                      <a:grpSpLocks/>
                    </p:cNvGrpSpPr>
                    <p:nvPr/>
                  </p:nvGrpSpPr>
                  <p:grpSpPr bwMode="auto">
                    <a:xfrm>
                      <a:off x="1103" y="10440"/>
                      <a:ext cx="1260" cy="1260"/>
                      <a:chOff x="2160" y="2340"/>
                      <a:chExt cx="1260" cy="1260"/>
                    </a:xfrm>
                  </p:grpSpPr>
                  <p:sp>
                    <p:nvSpPr>
                      <p:cNvPr id="52292"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2293"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4"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5"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2261" name="Group 14"/>
                    <p:cNvGrpSpPr>
                      <a:grpSpLocks/>
                    </p:cNvGrpSpPr>
                    <p:nvPr/>
                  </p:nvGrpSpPr>
                  <p:grpSpPr bwMode="auto">
                    <a:xfrm>
                      <a:off x="3597" y="10420"/>
                      <a:ext cx="1263" cy="1260"/>
                      <a:chOff x="2157" y="2340"/>
                      <a:chExt cx="1263" cy="1260"/>
                    </a:xfrm>
                  </p:grpSpPr>
                  <p:sp>
                    <p:nvSpPr>
                      <p:cNvPr id="52288"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2289"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0"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1"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2262" name="Group 77"/>
                    <p:cNvGrpSpPr>
                      <a:grpSpLocks/>
                    </p:cNvGrpSpPr>
                    <p:nvPr/>
                  </p:nvGrpSpPr>
                  <p:grpSpPr bwMode="auto">
                    <a:xfrm>
                      <a:off x="7340" y="8340"/>
                      <a:ext cx="1260" cy="1260"/>
                      <a:chOff x="2160" y="2340"/>
                      <a:chExt cx="1260" cy="1260"/>
                    </a:xfrm>
                  </p:grpSpPr>
                  <p:sp>
                    <p:nvSpPr>
                      <p:cNvPr id="52284"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85"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6"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7"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2263" name="Group 24"/>
                    <p:cNvGrpSpPr>
                      <a:grpSpLocks/>
                    </p:cNvGrpSpPr>
                    <p:nvPr/>
                  </p:nvGrpSpPr>
                  <p:grpSpPr bwMode="auto">
                    <a:xfrm>
                      <a:off x="3600" y="12600"/>
                      <a:ext cx="1260" cy="1260"/>
                      <a:chOff x="2160" y="2340"/>
                      <a:chExt cx="1260" cy="1260"/>
                    </a:xfrm>
                  </p:grpSpPr>
                  <p:sp>
                    <p:nvSpPr>
                      <p:cNvPr id="5228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228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3"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2264" name="Group 29"/>
                    <p:cNvGrpSpPr>
                      <a:grpSpLocks/>
                    </p:cNvGrpSpPr>
                    <p:nvPr/>
                  </p:nvGrpSpPr>
                  <p:grpSpPr bwMode="auto">
                    <a:xfrm>
                      <a:off x="6460" y="11880"/>
                      <a:ext cx="1260" cy="1260"/>
                      <a:chOff x="2160" y="2340"/>
                      <a:chExt cx="1260" cy="1260"/>
                    </a:xfrm>
                  </p:grpSpPr>
                  <p:sp>
                    <p:nvSpPr>
                      <p:cNvPr id="52276"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7"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8"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9"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2265" name="Group 106"/>
                    <p:cNvGrpSpPr>
                      <a:grpSpLocks/>
                    </p:cNvGrpSpPr>
                    <p:nvPr/>
                  </p:nvGrpSpPr>
                  <p:grpSpPr bwMode="auto">
                    <a:xfrm>
                      <a:off x="9540" y="10400"/>
                      <a:ext cx="1260" cy="1260"/>
                      <a:chOff x="2160" y="2340"/>
                      <a:chExt cx="1260" cy="1260"/>
                    </a:xfrm>
                  </p:grpSpPr>
                  <p:sp>
                    <p:nvSpPr>
                      <p:cNvPr id="52272"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3"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4"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5"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2266"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226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226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226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2270"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2271"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2250"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2251"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2"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2253"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4"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5"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2256"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2257"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8"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2246"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7"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48"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2238"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39"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2240"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1"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2242"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2243"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2244"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2234" name="Straight Arrow Connector 75"/>
            <p:cNvCxnSpPr>
              <a:cxnSpLocks noChangeShapeType="1"/>
              <a:stCxn id="52276" idx="6"/>
              <a:endCxn id="52272"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2235" name="Straight Arrow Connector 76"/>
            <p:cNvCxnSpPr>
              <a:cxnSpLocks noChangeShapeType="1"/>
              <a:stCxn id="52292" idx="7"/>
              <a:endCxn id="52296"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2236" name="Straight Arrow Connector 77"/>
            <p:cNvCxnSpPr>
              <a:cxnSpLocks noChangeShapeType="1"/>
              <a:stCxn id="52292" idx="5"/>
              <a:endCxn id="52280"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fld id="{18E13C23-26E8-4C61-BCDB-F0AB41DC681D}" type="datetime8">
              <a:rPr lang="en-US" smtClean="0"/>
              <a:pPr/>
              <a:t>10/11/2010 8:49 AM</a:t>
            </a:fld>
            <a:endParaRPr lang="en-US" smtClean="0"/>
          </a:p>
        </p:txBody>
      </p:sp>
      <p:sp>
        <p:nvSpPr>
          <p:cNvPr id="53251" name="Slide Number Placeholder 4"/>
          <p:cNvSpPr>
            <a:spLocks noGrp="1"/>
          </p:cNvSpPr>
          <p:nvPr>
            <p:ph type="sldNum" sz="quarter" idx="11"/>
          </p:nvPr>
        </p:nvSpPr>
        <p:spPr>
          <a:noFill/>
        </p:spPr>
        <p:txBody>
          <a:bodyPr/>
          <a:lstStyle/>
          <a:p>
            <a:fld id="{0772DB7D-F6A4-43CB-BC14-E4A6E8BD1EAA}" type="slidenum">
              <a:rPr lang="ar-SA" smtClean="0"/>
              <a:pPr/>
              <a:t>38</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2465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It is the amount of float which an activity will always possess no matter how early or late it or its predecessors and successors are.</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The activity has this float “independent” of any slippage of predecessors and any allowable start time of successors. </a:t>
            </a:r>
            <a:r>
              <a:rPr lang="en-US" sz="2000" b="1" dirty="0">
                <a:effectLst>
                  <a:outerShdw blurRad="38100" dist="38100" dir="2700000" algn="tl">
                    <a:srgbClr val="000000">
                      <a:alpha val="43137"/>
                    </a:srgbClr>
                  </a:outerShdw>
                </a:effectLst>
              </a:rPr>
              <a:t>Assuming all predecessors end as late as possible and successors start as early as possible</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IDF is “owned” by one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all cases, independent float is always less than or equal to free float (</a:t>
            </a:r>
            <a:r>
              <a:rPr lang="en-US" sz="2000" b="1" dirty="0">
                <a:solidFill>
                  <a:schemeClr val="accent6"/>
                </a:solidFill>
              </a:rPr>
              <a:t>IDF ≤ FF</a:t>
            </a:r>
            <a:r>
              <a:rPr lang="en-US" sz="2000" dirty="0"/>
              <a:t>).</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fld id="{43863439-FD19-485F-98A4-F20609AB4C6E}" type="datetime8">
              <a:rPr lang="en-US" smtClean="0"/>
              <a:pPr/>
              <a:t>10/11/2010 8:49 AM</a:t>
            </a:fld>
            <a:endParaRPr lang="en-US" smtClean="0"/>
          </a:p>
        </p:txBody>
      </p:sp>
      <p:sp>
        <p:nvSpPr>
          <p:cNvPr id="54275" name="Slide Number Placeholder 4"/>
          <p:cNvSpPr>
            <a:spLocks noGrp="1"/>
          </p:cNvSpPr>
          <p:nvPr>
            <p:ph type="sldNum" sz="quarter" idx="11"/>
          </p:nvPr>
        </p:nvSpPr>
        <p:spPr>
          <a:noFill/>
        </p:spPr>
        <p:txBody>
          <a:bodyPr/>
          <a:lstStyle/>
          <a:p>
            <a:fld id="{0653AD1F-2458-485C-94E1-C97B505E75CB}" type="slidenum">
              <a:rPr lang="ar-SA" smtClean="0"/>
              <a:pPr/>
              <a:t>39</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22780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Independent Float can be written as:</a:t>
            </a:r>
          </a:p>
          <a:p>
            <a:pPr marL="363538" algn="just">
              <a:defRPr/>
            </a:pPr>
            <a:r>
              <a:rPr lang="en-US" sz="2400" b="1" dirty="0">
                <a:solidFill>
                  <a:schemeClr val="accent6"/>
                </a:solidFill>
              </a:rPr>
              <a:t>Independent Float (</a:t>
            </a:r>
            <a:r>
              <a:rPr lang="en-US" sz="2400" b="1" dirty="0" err="1">
                <a:solidFill>
                  <a:schemeClr val="accent6"/>
                </a:solidFill>
              </a:rPr>
              <a:t>IDF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Max (0, EET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LET</a:t>
            </a:r>
            <a:r>
              <a:rPr lang="en-US" sz="2400" b="1" baseline="-25000" dirty="0">
                <a:solidFill>
                  <a:schemeClr val="accent6"/>
                </a:solidFill>
              </a:rPr>
              <a:t>i</a:t>
            </a:r>
            <a:r>
              <a:rPr lang="en-US" sz="2400" b="1" dirty="0">
                <a:solidFill>
                  <a:schemeClr val="accent6"/>
                </a:solidFill>
              </a:rPr>
              <a:t> – D</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Max (0, Min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 Max (</a:t>
            </a:r>
            <a:r>
              <a:rPr lang="en-US" sz="2400" b="1" dirty="0" err="1" smtClean="0">
                <a:solidFill>
                  <a:schemeClr val="accent6"/>
                </a:solidFill>
              </a:rPr>
              <a:t>LF</a:t>
            </a:r>
            <a:r>
              <a:rPr lang="en-US" sz="2400" b="1" baseline="-25000" dirty="0" err="1" smtClean="0">
                <a:solidFill>
                  <a:schemeClr val="accent6"/>
                </a:solidFill>
              </a:rPr>
              <a:t>h</a:t>
            </a:r>
            <a:r>
              <a:rPr lang="en-US" sz="2400" b="1" baseline="-25000" dirty="0" err="1" smtClean="0">
                <a:solidFill>
                  <a:schemeClr val="accent6"/>
                </a:solidFill>
              </a:rPr>
              <a:t>i</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r>
              <a:rPr lang="en-US" sz="2400" b="1" dirty="0">
                <a:solidFill>
                  <a:schemeClr val="accent6"/>
                </a:solidFill>
              </a:rPr>
              <a:t>)</a:t>
            </a:r>
            <a:endParaRPr lang="en-US" sz="20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E2577058-9236-47CB-98E7-9622EFE7A9D8}" type="datetime8">
              <a:rPr lang="en-US" smtClean="0"/>
              <a:pPr/>
              <a:t>10/11/2010 8:49 AM</a:t>
            </a:fld>
            <a:endParaRPr lang="en-US" smtClean="0"/>
          </a:p>
        </p:txBody>
      </p:sp>
      <p:sp>
        <p:nvSpPr>
          <p:cNvPr id="18435" name="Slide Number Placeholder 4"/>
          <p:cNvSpPr>
            <a:spLocks noGrp="1"/>
          </p:cNvSpPr>
          <p:nvPr>
            <p:ph type="sldNum" sz="quarter" idx="11"/>
          </p:nvPr>
        </p:nvSpPr>
        <p:spPr>
          <a:noFill/>
        </p:spPr>
        <p:txBody>
          <a:bodyPr/>
          <a:lstStyle/>
          <a:p>
            <a:fld id="{09C84BC6-8724-48DF-8AC7-0E74F9747A0F}" type="slidenum">
              <a:rPr lang="ar-SA" smtClean="0"/>
              <a:pPr/>
              <a:t>4</a:t>
            </a:fld>
            <a:endParaRPr lang="en-US" smtClean="0"/>
          </a:p>
        </p:txBody>
      </p:sp>
      <p:sp>
        <p:nvSpPr>
          <p:cNvPr id="591874" name="Rectangle 2"/>
          <p:cNvSpPr>
            <a:spLocks noGrp="1" noChangeArrowheads="1"/>
          </p:cNvSpPr>
          <p:nvPr>
            <p:ph type="body" idx="1"/>
          </p:nvPr>
        </p:nvSpPr>
        <p:spPr>
          <a:xfrm>
            <a:off x="838200" y="1174750"/>
            <a:ext cx="8001000" cy="481171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startAt="4"/>
              <a:defRPr/>
            </a:pPr>
            <a:r>
              <a:rPr lang="en-US" sz="2200" dirty="0" smtClean="0"/>
              <a:t>As means of further defining the point in time when an activity starts or finishes, start and finish events are added.</a:t>
            </a:r>
          </a:p>
          <a:p>
            <a:pPr marL="369888" indent="-304800" algn="just">
              <a:lnSpc>
                <a:spcPct val="130000"/>
              </a:lnSpc>
              <a:buClr>
                <a:srgbClr val="CC3300"/>
              </a:buClr>
              <a:buSzPct val="100000"/>
              <a:buFont typeface="Wingdings" pitchFamily="2" charset="2"/>
              <a:buAutoNum type="arabicParenR" startAt="4"/>
              <a:defRPr/>
            </a:pPr>
            <a:endParaRPr lang="en-US"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An </a:t>
            </a:r>
            <a:r>
              <a:rPr lang="en-US" sz="2200" b="1" u="sng" dirty="0" smtClean="0">
                <a:solidFill>
                  <a:schemeClr val="accent2"/>
                </a:solidFill>
                <a:effectLst>
                  <a:outerShdw blurRad="38100" dist="38100" dir="2700000" algn="tl">
                    <a:srgbClr val="000000">
                      <a:alpha val="43137"/>
                    </a:srgbClr>
                  </a:outerShdw>
                </a:effectLst>
              </a:rPr>
              <a:t>event</a:t>
            </a:r>
            <a:r>
              <a:rPr lang="en-US" sz="2200" dirty="0" smtClean="0"/>
              <a:t> (= </a:t>
            </a:r>
            <a:r>
              <a:rPr lang="en-US" sz="2200" b="1" u="sng" dirty="0" smtClean="0">
                <a:solidFill>
                  <a:schemeClr val="accent2"/>
                </a:solidFill>
                <a:effectLst>
                  <a:outerShdw blurRad="38100" dist="38100" dir="2700000" algn="tl">
                    <a:srgbClr val="000000">
                      <a:alpha val="43137"/>
                    </a:srgbClr>
                  </a:outerShdw>
                </a:effectLst>
              </a:rPr>
              <a:t>node</a:t>
            </a:r>
            <a:r>
              <a:rPr lang="en-US" sz="2200" dirty="0" smtClean="0"/>
              <a:t> = </a:t>
            </a:r>
            <a:r>
              <a:rPr lang="en-US" sz="2200" b="1" u="sng" dirty="0" smtClean="0">
                <a:solidFill>
                  <a:schemeClr val="accent2"/>
                </a:solidFill>
                <a:effectLst>
                  <a:outerShdw blurRad="38100" dist="38100" dir="2700000" algn="tl">
                    <a:srgbClr val="000000">
                      <a:alpha val="43137"/>
                    </a:srgbClr>
                  </a:outerShdw>
                </a:effectLst>
              </a:rPr>
              <a:t>connector</a:t>
            </a:r>
            <a:r>
              <a:rPr lang="en-US" sz="2200" dirty="0" smtClean="0"/>
              <a:t>), unlike an activity, does not consume time or resources, it merely represents a </a:t>
            </a:r>
            <a:r>
              <a:rPr lang="en-US" sz="2200" b="1" u="sng" dirty="0" smtClean="0">
                <a:solidFill>
                  <a:schemeClr val="accent2"/>
                </a:solidFill>
              </a:rPr>
              <a:t>point in time</a:t>
            </a:r>
            <a:r>
              <a:rPr lang="en-US" sz="2200" dirty="0" smtClean="0"/>
              <a:t> at which something or some things happen.</a:t>
            </a:r>
          </a:p>
          <a:p>
            <a:pPr marL="369888" indent="-304800" algn="just">
              <a:lnSpc>
                <a:spcPct val="130000"/>
              </a:lnSpc>
              <a:buClr>
                <a:srgbClr val="CC3300"/>
              </a:buClr>
              <a:buSzPct val="100000"/>
              <a:buFont typeface="Wingdings" pitchFamily="2" charset="2"/>
              <a:buAutoNum type="arabicParenR" startAt="4"/>
              <a:defRPr/>
            </a:pPr>
            <a:endParaRPr lang="de-DE"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Numbers are given to the events to provide a unique identity to each activity.</a:t>
            </a:r>
          </a:p>
          <a:p>
            <a:pPr marL="369888" indent="-304800" algn="just">
              <a:lnSpc>
                <a:spcPct val="130000"/>
              </a:lnSpc>
              <a:buClr>
                <a:srgbClr val="CC3300"/>
              </a:buClr>
              <a:buSzPct val="100000"/>
              <a:buFont typeface="Wingdings" pitchFamily="2" charset="2"/>
              <a:buAutoNum type="arabicParenR" startAt="4"/>
              <a:defRPr/>
            </a:pPr>
            <a:endParaRPr lang="en-US" sz="500" dirty="0" smtClean="0"/>
          </a:p>
          <a:p>
            <a:pPr marL="369888" indent="-304800" algn="just">
              <a:lnSpc>
                <a:spcPct val="130000"/>
              </a:lnSpc>
              <a:buClr>
                <a:srgbClr val="CC3300"/>
              </a:buClr>
              <a:buSzPct val="100000"/>
              <a:buFont typeface="Wingdings" pitchFamily="2" charset="2"/>
              <a:buAutoNum type="arabicParenR" startAt="4"/>
              <a:defRPr/>
            </a:pPr>
            <a:r>
              <a:rPr lang="en-US" sz="2200" dirty="0" smtClean="0"/>
              <a:t>The first event in a project schedule is the start of the project. The last event in a project schedule is the end of the project.</a:t>
            </a:r>
          </a:p>
          <a:p>
            <a:pPr marL="369888" indent="-304800" algn="just">
              <a:lnSpc>
                <a:spcPct val="130000"/>
              </a:lnSpc>
              <a:buClr>
                <a:srgbClr val="CC3300"/>
              </a:buClr>
              <a:buFont typeface="Wingdings" pitchFamily="2" charset="2"/>
              <a:buAutoNum type="arabicParenR" startAt="4"/>
              <a:defRPr/>
            </a:pPr>
            <a:endParaRPr lang="en-US" sz="500" dirty="0" smtClean="0"/>
          </a:p>
          <a:p>
            <a:pPr marL="369888" indent="-304800" algn="just">
              <a:lnSpc>
                <a:spcPct val="130000"/>
              </a:lnSpc>
              <a:buClr>
                <a:srgbClr val="CC3300"/>
              </a:buClr>
              <a:buFont typeface="Wingdings" pitchFamily="2" charset="2"/>
              <a:buAutoNum type="arabicParenR" startAt="4"/>
              <a:defRPr/>
            </a:pPr>
            <a:endParaRPr lang="en-US" sz="500" dirty="0" smtClean="0"/>
          </a:p>
        </p:txBody>
      </p:sp>
      <p:sp>
        <p:nvSpPr>
          <p:cNvPr id="591875" name="Rectangle 3"/>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fld id="{46E0397F-A0E0-43DA-9D52-2EB13E21AE47}" type="datetime8">
              <a:rPr lang="en-US" smtClean="0"/>
              <a:pPr/>
              <a:t>10/11/2010 8:49 AM</a:t>
            </a:fld>
            <a:endParaRPr lang="en-US" smtClean="0"/>
          </a:p>
        </p:txBody>
      </p:sp>
      <p:sp>
        <p:nvSpPr>
          <p:cNvPr id="55299" name="Slide Number Placeholder 4"/>
          <p:cNvSpPr>
            <a:spLocks noGrp="1"/>
          </p:cNvSpPr>
          <p:nvPr>
            <p:ph type="sldNum" sz="quarter" idx="11"/>
          </p:nvPr>
        </p:nvSpPr>
        <p:spPr>
          <a:noFill/>
        </p:spPr>
        <p:txBody>
          <a:bodyPr/>
          <a:lstStyle/>
          <a:p>
            <a:fld id="{7AD9EF64-360B-4322-BC3E-AD32696FF394}" type="slidenum">
              <a:rPr lang="ar-SA" smtClean="0"/>
              <a:pPr/>
              <a:t>40</a:t>
            </a:fld>
            <a:endParaRPr lang="en-US" smtClean="0"/>
          </a:p>
        </p:txBody>
      </p:sp>
      <p:sp>
        <p:nvSpPr>
          <p:cNvPr id="73" name="Rectangle 71"/>
          <p:cNvSpPr>
            <a:spLocks noChangeArrowheads="1"/>
          </p:cNvSpPr>
          <p:nvPr/>
        </p:nvSpPr>
        <p:spPr bwMode="auto">
          <a:xfrm>
            <a:off x="685800" y="304800"/>
            <a:ext cx="6553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Independent Float Times</a:t>
            </a:r>
            <a:endParaRPr lang="de-DE" sz="2800" b="1" dirty="0"/>
          </a:p>
        </p:txBody>
      </p:sp>
      <p:sp>
        <p:nvSpPr>
          <p:cNvPr id="55303" name="TextBox 73"/>
          <p:cNvSpPr txBox="1">
            <a:spLocks noChangeArrowheads="1"/>
          </p:cNvSpPr>
          <p:nvPr/>
        </p:nvSpPr>
        <p:spPr bwMode="auto">
          <a:xfrm>
            <a:off x="5486400" y="5343525"/>
            <a:ext cx="3581400" cy="523875"/>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IDF</a:t>
            </a:r>
            <a:r>
              <a:rPr lang="en-US" sz="1400" baseline="-25000">
                <a:solidFill>
                  <a:schemeClr val="bg1"/>
                </a:solidFill>
              </a:rPr>
              <a:t>20-50</a:t>
            </a:r>
            <a:r>
              <a:rPr lang="en-US" sz="1400">
                <a:solidFill>
                  <a:schemeClr val="bg1"/>
                </a:solidFill>
              </a:rPr>
              <a:t> = Max. (0, [EET</a:t>
            </a:r>
            <a:r>
              <a:rPr lang="en-US" sz="1400" baseline="-25000">
                <a:solidFill>
                  <a:schemeClr val="bg1"/>
                </a:solidFill>
              </a:rPr>
              <a:t>50</a:t>
            </a:r>
            <a:r>
              <a:rPr lang="en-US" sz="1400">
                <a:solidFill>
                  <a:schemeClr val="bg1"/>
                </a:solidFill>
              </a:rPr>
              <a:t> – LET</a:t>
            </a:r>
            <a:r>
              <a:rPr lang="en-US" sz="1400" baseline="-25000">
                <a:solidFill>
                  <a:schemeClr val="bg1"/>
                </a:solidFill>
              </a:rPr>
              <a:t>20</a:t>
            </a:r>
            <a:r>
              <a:rPr lang="en-US" sz="1400">
                <a:solidFill>
                  <a:schemeClr val="bg1"/>
                </a:solidFill>
              </a:rPr>
              <a:t> - D</a:t>
            </a:r>
            <a:r>
              <a:rPr lang="en-US" sz="1400" baseline="-25000">
                <a:solidFill>
                  <a:schemeClr val="bg1"/>
                </a:solidFill>
              </a:rPr>
              <a:t>20-50</a:t>
            </a:r>
            <a:r>
              <a:rPr lang="en-US" sz="1400">
                <a:solidFill>
                  <a:schemeClr val="bg1"/>
                </a:solidFill>
              </a:rPr>
              <a:t>])</a:t>
            </a:r>
          </a:p>
          <a:p>
            <a:pPr algn="just"/>
            <a:r>
              <a:rPr lang="en-US" sz="1400">
                <a:solidFill>
                  <a:schemeClr val="bg1"/>
                </a:solidFill>
              </a:rPr>
              <a:t>IDF</a:t>
            </a:r>
            <a:r>
              <a:rPr lang="en-US" sz="1400" baseline="-25000">
                <a:solidFill>
                  <a:schemeClr val="bg1"/>
                </a:solidFill>
              </a:rPr>
              <a:t>20-50</a:t>
            </a:r>
            <a:r>
              <a:rPr lang="en-US" sz="1400">
                <a:solidFill>
                  <a:schemeClr val="bg1"/>
                </a:solidFill>
              </a:rPr>
              <a:t> = Max. (0, [8 – 10 – 3]) = 0</a:t>
            </a:r>
          </a:p>
        </p:txBody>
      </p:sp>
      <p:grpSp>
        <p:nvGrpSpPr>
          <p:cNvPr id="55304" name="Group 73"/>
          <p:cNvGrpSpPr>
            <a:grpSpLocks/>
          </p:cNvGrpSpPr>
          <p:nvPr/>
        </p:nvGrpSpPr>
        <p:grpSpPr bwMode="auto">
          <a:xfrm>
            <a:off x="992188" y="1219200"/>
            <a:ext cx="7694612" cy="4419600"/>
            <a:chOff x="992188" y="1219200"/>
            <a:chExt cx="7694612" cy="4419600"/>
          </a:xfrm>
        </p:grpSpPr>
        <p:grpSp>
          <p:nvGrpSpPr>
            <p:cNvPr id="55305" name="Group 125"/>
            <p:cNvGrpSpPr>
              <a:grpSpLocks/>
            </p:cNvGrpSpPr>
            <p:nvPr/>
          </p:nvGrpSpPr>
          <p:grpSpPr bwMode="auto">
            <a:xfrm>
              <a:off x="992188" y="1219200"/>
              <a:ext cx="7694612" cy="4419600"/>
              <a:chOff x="992980" y="1219200"/>
              <a:chExt cx="7693820" cy="4419600"/>
            </a:xfrm>
          </p:grpSpPr>
          <p:grpSp>
            <p:nvGrpSpPr>
              <p:cNvPr id="55309" name="Group 59"/>
              <p:cNvGrpSpPr>
                <a:grpSpLocks/>
              </p:cNvGrpSpPr>
              <p:nvPr/>
            </p:nvGrpSpPr>
            <p:grpSpPr bwMode="auto">
              <a:xfrm>
                <a:off x="992980" y="1219200"/>
                <a:ext cx="7693820" cy="4419600"/>
                <a:chOff x="992980" y="1219200"/>
                <a:chExt cx="7693820" cy="4419600"/>
              </a:xfrm>
            </p:grpSpPr>
            <p:grpSp>
              <p:nvGrpSpPr>
                <p:cNvPr id="55317" name="Group 60"/>
                <p:cNvGrpSpPr>
                  <a:grpSpLocks/>
                </p:cNvGrpSpPr>
                <p:nvPr/>
              </p:nvGrpSpPr>
              <p:grpSpPr bwMode="auto">
                <a:xfrm>
                  <a:off x="992980" y="1219200"/>
                  <a:ext cx="7693820" cy="4419600"/>
                  <a:chOff x="1103" y="8280"/>
                  <a:chExt cx="9697" cy="5580"/>
                </a:xfrm>
              </p:grpSpPr>
              <p:grpSp>
                <p:nvGrpSpPr>
                  <p:cNvPr id="55321" name="Group 3"/>
                  <p:cNvGrpSpPr>
                    <a:grpSpLocks/>
                  </p:cNvGrpSpPr>
                  <p:nvPr/>
                </p:nvGrpSpPr>
                <p:grpSpPr bwMode="auto">
                  <a:xfrm>
                    <a:off x="1103" y="8280"/>
                    <a:ext cx="9697" cy="5580"/>
                    <a:chOff x="1103" y="8280"/>
                    <a:chExt cx="9697" cy="5580"/>
                  </a:xfrm>
                </p:grpSpPr>
                <p:grpSp>
                  <p:nvGrpSpPr>
                    <p:cNvPr id="55331" name="Group 4"/>
                    <p:cNvGrpSpPr>
                      <a:grpSpLocks/>
                    </p:cNvGrpSpPr>
                    <p:nvPr/>
                  </p:nvGrpSpPr>
                  <p:grpSpPr bwMode="auto">
                    <a:xfrm>
                      <a:off x="3597" y="8280"/>
                      <a:ext cx="1263" cy="1260"/>
                      <a:chOff x="2157" y="2340"/>
                      <a:chExt cx="1263" cy="1260"/>
                    </a:xfrm>
                  </p:grpSpPr>
                  <p:sp>
                    <p:nvSpPr>
                      <p:cNvPr id="5536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536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7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7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5332" name="Group 9"/>
                    <p:cNvGrpSpPr>
                      <a:grpSpLocks/>
                    </p:cNvGrpSpPr>
                    <p:nvPr/>
                  </p:nvGrpSpPr>
                  <p:grpSpPr bwMode="auto">
                    <a:xfrm>
                      <a:off x="1103" y="10440"/>
                      <a:ext cx="1260" cy="1260"/>
                      <a:chOff x="2160" y="2340"/>
                      <a:chExt cx="1260" cy="1260"/>
                    </a:xfrm>
                  </p:grpSpPr>
                  <p:sp>
                    <p:nvSpPr>
                      <p:cNvPr id="5536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536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5333" name="Group 14"/>
                    <p:cNvGrpSpPr>
                      <a:grpSpLocks/>
                    </p:cNvGrpSpPr>
                    <p:nvPr/>
                  </p:nvGrpSpPr>
                  <p:grpSpPr bwMode="auto">
                    <a:xfrm>
                      <a:off x="3597" y="10420"/>
                      <a:ext cx="1263" cy="1260"/>
                      <a:chOff x="2157" y="2340"/>
                      <a:chExt cx="1263" cy="1260"/>
                    </a:xfrm>
                  </p:grpSpPr>
                  <p:sp>
                    <p:nvSpPr>
                      <p:cNvPr id="5536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536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5334" name="Group 77"/>
                    <p:cNvGrpSpPr>
                      <a:grpSpLocks/>
                    </p:cNvGrpSpPr>
                    <p:nvPr/>
                  </p:nvGrpSpPr>
                  <p:grpSpPr bwMode="auto">
                    <a:xfrm>
                      <a:off x="7340" y="8340"/>
                      <a:ext cx="1260" cy="1260"/>
                      <a:chOff x="2160" y="2340"/>
                      <a:chExt cx="1260" cy="1260"/>
                    </a:xfrm>
                  </p:grpSpPr>
                  <p:sp>
                    <p:nvSpPr>
                      <p:cNvPr id="5535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5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5335" name="Group 24"/>
                    <p:cNvGrpSpPr>
                      <a:grpSpLocks/>
                    </p:cNvGrpSpPr>
                    <p:nvPr/>
                  </p:nvGrpSpPr>
                  <p:grpSpPr bwMode="auto">
                    <a:xfrm>
                      <a:off x="3600" y="12600"/>
                      <a:ext cx="1260" cy="1260"/>
                      <a:chOff x="2160" y="2340"/>
                      <a:chExt cx="1260" cy="1260"/>
                    </a:xfrm>
                  </p:grpSpPr>
                  <p:sp>
                    <p:nvSpPr>
                      <p:cNvPr id="5535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535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5336" name="Group 29"/>
                    <p:cNvGrpSpPr>
                      <a:grpSpLocks/>
                    </p:cNvGrpSpPr>
                    <p:nvPr/>
                  </p:nvGrpSpPr>
                  <p:grpSpPr bwMode="auto">
                    <a:xfrm>
                      <a:off x="6460" y="11880"/>
                      <a:ext cx="1260" cy="1260"/>
                      <a:chOff x="2160" y="2340"/>
                      <a:chExt cx="1260" cy="1260"/>
                    </a:xfrm>
                  </p:grpSpPr>
                  <p:sp>
                    <p:nvSpPr>
                      <p:cNvPr id="5534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5337" name="Group 106"/>
                    <p:cNvGrpSpPr>
                      <a:grpSpLocks/>
                    </p:cNvGrpSpPr>
                    <p:nvPr/>
                  </p:nvGrpSpPr>
                  <p:grpSpPr bwMode="auto">
                    <a:xfrm>
                      <a:off x="9540" y="10400"/>
                      <a:ext cx="1260" cy="1260"/>
                      <a:chOff x="2160" y="2340"/>
                      <a:chExt cx="1260" cy="1260"/>
                    </a:xfrm>
                  </p:grpSpPr>
                  <p:sp>
                    <p:nvSpPr>
                      <p:cNvPr id="5534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4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4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533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533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534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534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534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534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532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532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532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2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532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532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3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531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2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531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1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531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531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531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531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5306" name="Straight Arrow Connector 75"/>
            <p:cNvCxnSpPr>
              <a:cxnSpLocks noChangeShapeType="1"/>
              <a:stCxn id="55348" idx="6"/>
              <a:endCxn id="5534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5307" name="Straight Arrow Connector 76"/>
            <p:cNvCxnSpPr>
              <a:cxnSpLocks noChangeShapeType="1"/>
              <a:stCxn id="55364" idx="7"/>
              <a:endCxn id="5536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5308" name="Straight Arrow Connector 77"/>
            <p:cNvCxnSpPr>
              <a:cxnSpLocks noChangeShapeType="1"/>
              <a:stCxn id="55364" idx="5"/>
              <a:endCxn id="5535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fld id="{C9D673E3-04F0-45AB-9C08-91EE55543867}" type="datetime8">
              <a:rPr lang="en-US" smtClean="0"/>
              <a:pPr/>
              <a:t>10/11/2010 8:49 AM</a:t>
            </a:fld>
            <a:endParaRPr lang="en-US" smtClean="0"/>
          </a:p>
        </p:txBody>
      </p:sp>
      <p:sp>
        <p:nvSpPr>
          <p:cNvPr id="56323" name="Slide Number Placeholder 4"/>
          <p:cNvSpPr>
            <a:spLocks noGrp="1"/>
          </p:cNvSpPr>
          <p:nvPr>
            <p:ph type="sldNum" sz="quarter" idx="11"/>
          </p:nvPr>
        </p:nvSpPr>
        <p:spPr>
          <a:noFill/>
        </p:spPr>
        <p:txBody>
          <a:bodyPr/>
          <a:lstStyle/>
          <a:p>
            <a:fld id="{7AE3C511-5069-4715-84AF-16DC49657993}" type="slidenum">
              <a:rPr lang="ar-SA" smtClean="0"/>
              <a:pPr/>
              <a:t>41</a:t>
            </a:fld>
            <a:endParaRPr lang="en-US" smtClean="0"/>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49159" name="TextBox 19"/>
          <p:cNvSpPr txBox="1">
            <a:spLocks noChangeArrowheads="1"/>
          </p:cNvSpPr>
          <p:nvPr/>
        </p:nvSpPr>
        <p:spPr bwMode="auto">
          <a:xfrm>
            <a:off x="1066800" y="1676400"/>
            <a:ext cx="7543800" cy="708025"/>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defRPr/>
            </a:pPr>
            <a:r>
              <a:rPr lang="en-US" sz="2000" dirty="0"/>
              <a:t>Critical path is the path with the </a:t>
            </a:r>
            <a:r>
              <a:rPr lang="en-US" sz="2000" b="1" dirty="0">
                <a:effectLst>
                  <a:outerShdw blurRad="38100" dist="38100" dir="2700000" algn="tl">
                    <a:srgbClr val="000000">
                      <a:alpha val="43137"/>
                    </a:srgbClr>
                  </a:outerShdw>
                </a:effectLst>
              </a:rPr>
              <a:t>least total float </a:t>
            </a:r>
            <a:r>
              <a:rPr lang="en-US" sz="2000" dirty="0"/>
              <a:t>= The </a:t>
            </a:r>
            <a:r>
              <a:rPr lang="en-US" sz="2000" b="1" dirty="0">
                <a:effectLst>
                  <a:outerShdw blurRad="38100" dist="38100" dir="2700000" algn="tl">
                    <a:srgbClr val="000000">
                      <a:alpha val="43137"/>
                    </a:srgbClr>
                  </a:outerShdw>
                </a:effectLst>
              </a:rPr>
              <a:t>longest path through the network</a:t>
            </a:r>
            <a:r>
              <a:rPr lang="en-US" sz="2000" dirty="0"/>
              <a:t>.</a:t>
            </a:r>
          </a:p>
        </p:txBody>
      </p:sp>
      <p:sp>
        <p:nvSpPr>
          <p:cNvPr id="6" name="TextBox 5"/>
          <p:cNvSpPr txBox="1"/>
          <p:nvPr/>
        </p:nvSpPr>
        <p:spPr>
          <a:xfrm>
            <a:off x="1066800" y="1066800"/>
            <a:ext cx="22098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4"/>
              <a:defRPr/>
            </a:pPr>
            <a:r>
              <a:rPr lang="en-US" sz="2000" b="1" u="sng" dirty="0">
                <a:effectLst>
                  <a:outerShdw blurRad="38100" dist="38100" dir="2700000" algn="tl">
                    <a:srgbClr val="000000">
                      <a:alpha val="43137"/>
                    </a:srgbClr>
                  </a:outerShdw>
                </a:effectLst>
              </a:rPr>
              <a:t>Critical Path</a:t>
            </a:r>
          </a:p>
        </p:txBody>
      </p:sp>
      <p:sp>
        <p:nvSpPr>
          <p:cNvPr id="7" name="TextBox 6"/>
          <p:cNvSpPr txBox="1"/>
          <p:nvPr/>
        </p:nvSpPr>
        <p:spPr>
          <a:xfrm>
            <a:off x="1143000" y="2800350"/>
            <a:ext cx="28194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5"/>
              <a:defRPr/>
            </a:pPr>
            <a:r>
              <a:rPr lang="en-US" sz="2000" b="1" u="sng" dirty="0">
                <a:effectLst>
                  <a:outerShdw blurRad="38100" dist="38100" dir="2700000" algn="tl">
                    <a:srgbClr val="000000">
                      <a:alpha val="43137"/>
                    </a:srgbClr>
                  </a:outerShdw>
                </a:effectLst>
              </a:rPr>
              <a:t>Subcritical Paths</a:t>
            </a:r>
          </a:p>
        </p:txBody>
      </p:sp>
      <p:sp>
        <p:nvSpPr>
          <p:cNvPr id="56330" name="TextBox 7"/>
          <p:cNvSpPr txBox="1">
            <a:spLocks noChangeArrowheads="1"/>
          </p:cNvSpPr>
          <p:nvPr/>
        </p:nvSpPr>
        <p:spPr bwMode="auto">
          <a:xfrm>
            <a:off x="1143000" y="3352800"/>
            <a:ext cx="7543800" cy="2554288"/>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pPr>
            <a:r>
              <a:rPr lang="en-US" sz="2000"/>
              <a:t>Subcritical paths have varying degree of path float and hence depart from criticality by varying amounts.</a:t>
            </a:r>
          </a:p>
          <a:p>
            <a:pPr marL="363538" lvl="1" indent="-363538" algn="just">
              <a:buClr>
                <a:srgbClr val="FF0000"/>
              </a:buClr>
              <a:buFont typeface="Wingdings" pitchFamily="2" charset="2"/>
              <a:buChar char="q"/>
            </a:pPr>
            <a:endParaRPr lang="en-US" sz="1000"/>
          </a:p>
          <a:p>
            <a:pPr marL="363538" lvl="1" indent="-363538" algn="just">
              <a:buClr>
                <a:srgbClr val="FF0000"/>
              </a:buClr>
              <a:buFont typeface="Wingdings" pitchFamily="2" charset="2"/>
              <a:buChar char="q"/>
            </a:pPr>
            <a:r>
              <a:rPr lang="en-US" sz="2000"/>
              <a:t>Subcritical paths can be found in the following way:</a:t>
            </a:r>
          </a:p>
          <a:p>
            <a:pPr lvl="2" indent="-457200" algn="just">
              <a:buClr>
                <a:srgbClr val="FF0000"/>
              </a:buClr>
              <a:buFont typeface="Arial" charset="0"/>
              <a:buAutoNum type="arabicPeriod"/>
            </a:pPr>
            <a:r>
              <a:rPr lang="en-US" sz="1800"/>
              <a:t>Sort the activities in the network by their path float, placing those activities with a common path float in the same group.</a:t>
            </a:r>
          </a:p>
          <a:p>
            <a:pPr lvl="2" indent="-457200" algn="just">
              <a:buClr>
                <a:srgbClr val="FF0000"/>
              </a:buClr>
              <a:buFont typeface="Arial" charset="0"/>
              <a:buAutoNum type="arabicPeriod"/>
            </a:pPr>
            <a:r>
              <a:rPr lang="en-US" sz="1800"/>
              <a:t>Order the activities within a group by early start time.</a:t>
            </a:r>
          </a:p>
          <a:p>
            <a:pPr lvl="2" indent="-457200" algn="just">
              <a:buClr>
                <a:srgbClr val="FF0000"/>
              </a:buClr>
              <a:buFont typeface="Arial" charset="0"/>
              <a:buAutoNum type="arabicPeriod"/>
            </a:pPr>
            <a:r>
              <a:rPr lang="en-US" sz="1800"/>
              <a:t>Order the groups according to the magnitude of their path float, small values first.</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p:spPr>
        <p:txBody>
          <a:bodyPr/>
          <a:lstStyle/>
          <a:p>
            <a:fld id="{546DB734-D536-44A5-AD11-4F1A0A403EAB}" type="datetime8">
              <a:rPr lang="en-US" smtClean="0"/>
              <a:pPr/>
              <a:t>10/11/2010 8:49 AM</a:t>
            </a:fld>
            <a:endParaRPr lang="en-US" smtClean="0"/>
          </a:p>
        </p:txBody>
      </p:sp>
      <p:sp>
        <p:nvSpPr>
          <p:cNvPr id="57347" name="Slide Number Placeholder 3"/>
          <p:cNvSpPr>
            <a:spLocks noGrp="1"/>
          </p:cNvSpPr>
          <p:nvPr>
            <p:ph type="sldNum" sz="quarter" idx="11"/>
          </p:nvPr>
        </p:nvSpPr>
        <p:spPr>
          <a:noFill/>
        </p:spPr>
        <p:txBody>
          <a:bodyPr/>
          <a:lstStyle/>
          <a:p>
            <a:fld id="{00A66ABC-BF86-455D-9900-EE14C167A347}" type="slidenum">
              <a:rPr lang="ar-SA" smtClean="0"/>
              <a:pPr/>
              <a:t>42</a:t>
            </a:fld>
            <a:endParaRPr lang="en-US" smtClean="0"/>
          </a:p>
        </p:txBody>
      </p:sp>
      <p:sp>
        <p:nvSpPr>
          <p:cNvPr id="595995" name="Rectangle 27"/>
          <p:cNvSpPr>
            <a:spLocks noChangeArrowheads="1"/>
          </p:cNvSpPr>
          <p:nvPr/>
        </p:nvSpPr>
        <p:spPr bwMode="auto">
          <a:xfrm>
            <a:off x="914400" y="1143000"/>
            <a:ext cx="7696200" cy="830263"/>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1800" dirty="0">
                <a:ea typeface="Times New Roman" pitchFamily="18" charset="0"/>
                <a:cs typeface="Arial" charset="0"/>
              </a:rPr>
              <a:t>Draw an arrow diagram to represent the following project. Calculate occurrence times of events, activity times, and activity floats. Also determine the critical path and the degree of criticality of other float paths.  </a:t>
            </a:r>
          </a:p>
        </p:txBody>
      </p:sp>
      <p:sp>
        <p:nvSpPr>
          <p:cNvPr id="57349"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1614488" y="2286000"/>
          <a:ext cx="6462712" cy="3657600"/>
        </p:xfrm>
        <a:graphic>
          <a:graphicData uri="http://schemas.openxmlformats.org/drawingml/2006/table">
            <a:tbl>
              <a:tblPr/>
              <a:tblGrid>
                <a:gridCol w="1352550"/>
                <a:gridCol w="3105150"/>
                <a:gridCol w="2005012"/>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Preceding Activity</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Time (days)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None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E, C, 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0EB0A633-E0DF-4AE5-8E39-3F3FC057E685}" type="datetime8">
              <a:rPr lang="en-US" smtClean="0"/>
              <a:pPr/>
              <a:t>10/11/2010 8:49 AM</a:t>
            </a:fld>
            <a:endParaRPr lang="en-US" smtClean="0"/>
          </a:p>
        </p:txBody>
      </p:sp>
      <p:sp>
        <p:nvSpPr>
          <p:cNvPr id="58371" name="Slide Number Placeholder 4"/>
          <p:cNvSpPr>
            <a:spLocks noGrp="1"/>
          </p:cNvSpPr>
          <p:nvPr>
            <p:ph type="sldNum" sz="quarter" idx="11"/>
          </p:nvPr>
        </p:nvSpPr>
        <p:spPr>
          <a:noFill/>
        </p:spPr>
        <p:txBody>
          <a:bodyPr/>
          <a:lstStyle/>
          <a:p>
            <a:fld id="{EFBCE9CE-7E34-4507-97D2-ACAA534F8F03}" type="slidenum">
              <a:rPr lang="ar-SA" smtClean="0"/>
              <a:pPr/>
              <a:t>43</a:t>
            </a:fld>
            <a:endParaRPr lang="en-US" smtClean="0"/>
          </a:p>
        </p:txBody>
      </p:sp>
      <p:sp>
        <p:nvSpPr>
          <p:cNvPr id="59699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58375" name="Group 76"/>
          <p:cNvGrpSpPr>
            <a:grpSpLocks/>
          </p:cNvGrpSpPr>
          <p:nvPr/>
        </p:nvGrpSpPr>
        <p:grpSpPr bwMode="auto">
          <a:xfrm>
            <a:off x="685800" y="1828800"/>
            <a:ext cx="8458200" cy="3505200"/>
            <a:chOff x="685800" y="1676400"/>
            <a:chExt cx="8458200" cy="3505200"/>
          </a:xfrm>
        </p:grpSpPr>
        <p:sp>
          <p:nvSpPr>
            <p:cNvPr id="58379"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58380" name="Group 83"/>
            <p:cNvGrpSpPr>
              <a:grpSpLocks/>
            </p:cNvGrpSpPr>
            <p:nvPr/>
          </p:nvGrpSpPr>
          <p:grpSpPr bwMode="auto">
            <a:xfrm>
              <a:off x="838200" y="1981200"/>
              <a:ext cx="8229600" cy="2895600"/>
              <a:chOff x="838200" y="1981200"/>
              <a:chExt cx="8383424" cy="2895600"/>
            </a:xfrm>
          </p:grpSpPr>
          <p:sp>
            <p:nvSpPr>
              <p:cNvPr id="70"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26630"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26631"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2"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26633"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26634"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26635"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26636"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26637"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9"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26640"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26641"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2"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3"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4"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5"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26646"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26647"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48"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49"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26650"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51"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52"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26653"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26654"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26655"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26656"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26657"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26658"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26659"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26660"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26661"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2"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3"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4"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5"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6"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7"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8"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0"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1"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2"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3"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4"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2"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3"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54"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5"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6"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57"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58"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59"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0"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1"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2"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3"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4"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5"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6"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7"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58442" name="Straight Arrow Connector 71"/>
              <p:cNvCxnSpPr>
                <a:cxnSpLocks noChangeShapeType="1"/>
                <a:stCxn id="26670" idx="1"/>
                <a:endCxn id="70"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58443" name="Straight Connector 74"/>
              <p:cNvCxnSpPr>
                <a:cxnSpLocks noChangeShapeType="1"/>
                <a:stCxn id="70" idx="0"/>
                <a:endCxn id="70"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58444" name="Straight Connector 76"/>
              <p:cNvCxnSpPr>
                <a:cxnSpLocks noChangeShapeType="1"/>
                <a:endCxn id="70" idx="6"/>
              </p:cNvCxnSpPr>
              <p:nvPr/>
            </p:nvCxnSpPr>
            <p:spPr bwMode="auto">
              <a:xfrm>
                <a:off x="8764424" y="3429000"/>
                <a:ext cx="457200" cy="1588"/>
              </a:xfrm>
              <a:prstGeom prst="line">
                <a:avLst/>
              </a:prstGeom>
              <a:noFill/>
              <a:ln w="9525" algn="ctr">
                <a:solidFill>
                  <a:schemeClr val="tx1"/>
                </a:solidFill>
                <a:round/>
                <a:headEnd/>
                <a:tailEnd/>
              </a:ln>
            </p:spPr>
          </p:cxnSp>
          <p:cxnSp>
            <p:nvCxnSpPr>
              <p:cNvPr id="58445" name="Straight Connector 78"/>
              <p:cNvCxnSpPr>
                <a:cxnSpLocks noChangeShapeType="1"/>
                <a:endCxn id="26635" idx="6"/>
              </p:cNvCxnSpPr>
              <p:nvPr/>
            </p:nvCxnSpPr>
            <p:spPr bwMode="auto">
              <a:xfrm>
                <a:off x="8229600" y="2438400"/>
                <a:ext cx="381000" cy="1588"/>
              </a:xfrm>
              <a:prstGeom prst="line">
                <a:avLst/>
              </a:prstGeom>
              <a:noFill/>
              <a:ln w="9525" algn="ctr">
                <a:solidFill>
                  <a:schemeClr val="tx1"/>
                </a:solidFill>
                <a:round/>
                <a:headEnd/>
                <a:tailEnd/>
              </a:ln>
            </p:spPr>
          </p:cxnSp>
          <p:sp>
            <p:nvSpPr>
              <p:cNvPr id="82"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83"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p:sp>
        <p:nvSpPr>
          <p:cNvPr id="75" name="Rectangle 27"/>
          <p:cNvSpPr>
            <a:spLocks noChangeArrowheads="1"/>
          </p:cNvSpPr>
          <p:nvPr/>
        </p:nvSpPr>
        <p:spPr bwMode="auto">
          <a:xfrm>
            <a:off x="914400" y="1230313"/>
            <a:ext cx="7924800" cy="369887"/>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on arrow network and occurrence times of events</a:t>
            </a:r>
          </a:p>
        </p:txBody>
      </p:sp>
      <p:cxnSp>
        <p:nvCxnSpPr>
          <p:cNvPr id="58377" name="Straight Arrow Connector 78"/>
          <p:cNvCxnSpPr>
            <a:cxnSpLocks noChangeShapeType="1"/>
            <a:stCxn id="26634" idx="7"/>
            <a:endCxn id="26635" idx="3"/>
          </p:cNvCxnSpPr>
          <p:nvPr/>
        </p:nvCxnSpPr>
        <p:spPr bwMode="auto">
          <a:xfrm rot="5400000" flipH="1" flipV="1">
            <a:off x="7120732" y="2666206"/>
            <a:ext cx="450850" cy="839787"/>
          </a:xfrm>
          <a:prstGeom prst="straightConnector1">
            <a:avLst/>
          </a:prstGeom>
          <a:noFill/>
          <a:ln w="12700" algn="ctr">
            <a:solidFill>
              <a:schemeClr val="tx1"/>
            </a:solidFill>
            <a:round/>
            <a:headEnd/>
            <a:tailEnd type="arrow" w="med" len="med"/>
          </a:ln>
        </p:spPr>
      </p:cxnSp>
      <p:cxnSp>
        <p:nvCxnSpPr>
          <p:cNvPr id="58378" name="Straight Arrow Connector 84"/>
          <p:cNvCxnSpPr>
            <a:cxnSpLocks noChangeShapeType="1"/>
            <a:stCxn id="26635" idx="5"/>
            <a:endCxn id="70" idx="0"/>
          </p:cNvCxnSpPr>
          <p:nvPr/>
        </p:nvCxnSpPr>
        <p:spPr bwMode="auto">
          <a:xfrm rot="16200000" flipH="1">
            <a:off x="8331994" y="2875756"/>
            <a:ext cx="339725" cy="309563"/>
          </a:xfrm>
          <a:prstGeom prst="straightConnector1">
            <a:avLst/>
          </a:prstGeom>
          <a:noFill/>
          <a:ln w="12700" algn="ctr">
            <a:solidFill>
              <a:schemeClr val="tx1"/>
            </a:solidFill>
            <a:prstDash val="dash"/>
            <a:round/>
            <a:headEnd/>
            <a:tailEnd type="arrow" w="med" len="med"/>
          </a:ln>
        </p:spPr>
      </p:cxn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p:spPr>
        <p:txBody>
          <a:bodyPr/>
          <a:lstStyle/>
          <a:p>
            <a:fld id="{4B0327BD-0AD0-42F1-BE48-449236186FD3}" type="datetime8">
              <a:rPr lang="en-US" smtClean="0"/>
              <a:pPr/>
              <a:t>10/11/2010 8:49 AM</a:t>
            </a:fld>
            <a:endParaRPr lang="en-US" smtClean="0"/>
          </a:p>
        </p:txBody>
      </p:sp>
      <p:sp>
        <p:nvSpPr>
          <p:cNvPr id="59395" name="Slide Number Placeholder 3"/>
          <p:cNvSpPr>
            <a:spLocks noGrp="1"/>
          </p:cNvSpPr>
          <p:nvPr>
            <p:ph type="sldNum" sz="quarter" idx="11"/>
          </p:nvPr>
        </p:nvSpPr>
        <p:spPr>
          <a:noFill/>
        </p:spPr>
        <p:txBody>
          <a:bodyPr/>
          <a:lstStyle/>
          <a:p>
            <a:fld id="{1A3CA965-2BC1-472C-BE9D-A829604A985F}" type="slidenum">
              <a:rPr lang="ar-SA" smtClean="0"/>
              <a:pPr/>
              <a:t>44</a:t>
            </a:fld>
            <a:endParaRPr lang="en-US" smtClean="0"/>
          </a:p>
        </p:txBody>
      </p:sp>
      <p:sp>
        <p:nvSpPr>
          <p:cNvPr id="59396"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gridCol w="846667"/>
                <a:gridCol w="846667"/>
                <a:gridCol w="846667"/>
                <a:gridCol w="846667"/>
                <a:gridCol w="846667"/>
                <a:gridCol w="846667"/>
                <a:gridCol w="846667"/>
                <a:gridCol w="846667"/>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27"/>
          <p:cNvSpPr>
            <a:spLocks noChangeArrowheads="1"/>
          </p:cNvSpPr>
          <p:nvPr/>
        </p:nvSpPr>
        <p:spPr bwMode="auto">
          <a:xfrm>
            <a:off x="914400" y="1143000"/>
            <a:ext cx="44196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times and activity floats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p:spPr>
        <p:txBody>
          <a:bodyPr/>
          <a:lstStyle/>
          <a:p>
            <a:fld id="{C67E1C37-F368-4C71-A18B-A069D9FA3F97}" type="datetime8">
              <a:rPr lang="en-US" smtClean="0"/>
              <a:pPr/>
              <a:t>10/11/2010 8:49 AM</a:t>
            </a:fld>
            <a:endParaRPr lang="en-US" smtClean="0"/>
          </a:p>
        </p:txBody>
      </p:sp>
      <p:sp>
        <p:nvSpPr>
          <p:cNvPr id="60419" name="Slide Number Placeholder 3"/>
          <p:cNvSpPr>
            <a:spLocks noGrp="1"/>
          </p:cNvSpPr>
          <p:nvPr>
            <p:ph type="sldNum" sz="quarter" idx="11"/>
          </p:nvPr>
        </p:nvSpPr>
        <p:spPr>
          <a:noFill/>
        </p:spPr>
        <p:txBody>
          <a:bodyPr/>
          <a:lstStyle/>
          <a:p>
            <a:fld id="{C3150343-6D22-4237-82A2-821843AE740B}" type="slidenum">
              <a:rPr lang="ar-SA" smtClean="0"/>
              <a:pPr/>
              <a:t>45</a:t>
            </a:fld>
            <a:endParaRPr lang="en-US" smtClean="0"/>
          </a:p>
        </p:txBody>
      </p:sp>
      <p:sp>
        <p:nvSpPr>
          <p:cNvPr id="60420"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gridCol w="846667"/>
                <a:gridCol w="846667"/>
                <a:gridCol w="846667"/>
                <a:gridCol w="846667"/>
                <a:gridCol w="846667"/>
                <a:gridCol w="2540001"/>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Criticality</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rowSpan="5">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 “near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Third most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smtClean="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Path having most float</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bl>
          </a:graphicData>
        </a:graphic>
      </p:graphicFrame>
      <p:sp>
        <p:nvSpPr>
          <p:cNvPr id="7" name="Rectangle 27"/>
          <p:cNvSpPr>
            <a:spLocks noChangeArrowheads="1"/>
          </p:cNvSpPr>
          <p:nvPr/>
        </p:nvSpPr>
        <p:spPr bwMode="auto">
          <a:xfrm>
            <a:off x="914400" y="1143000"/>
            <a:ext cx="46482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Critical path and subcritical paths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fld id="{4AC9203D-21E0-48A2-95BC-8B5567BC04C4}" type="datetime8">
              <a:rPr lang="en-US" smtClean="0"/>
              <a:pPr/>
              <a:t>10/11/2010 8:49 AM</a:t>
            </a:fld>
            <a:endParaRPr lang="en-US" smtClean="0"/>
          </a:p>
        </p:txBody>
      </p:sp>
      <p:sp>
        <p:nvSpPr>
          <p:cNvPr id="61443" name="Slide Number Placeholder 4"/>
          <p:cNvSpPr>
            <a:spLocks noGrp="1"/>
          </p:cNvSpPr>
          <p:nvPr>
            <p:ph type="sldNum" sz="quarter" idx="11"/>
          </p:nvPr>
        </p:nvSpPr>
        <p:spPr>
          <a:noFill/>
        </p:spPr>
        <p:txBody>
          <a:bodyPr/>
          <a:lstStyle/>
          <a:p>
            <a:fld id="{65DAD678-5A9E-4597-94B5-891DC447D5FE}" type="slidenum">
              <a:rPr lang="ar-SA" smtClean="0"/>
              <a:pPr/>
              <a:t>46</a:t>
            </a:fld>
            <a:endParaRPr lang="en-US" smtClean="0"/>
          </a:p>
        </p:txBody>
      </p:sp>
      <p:sp>
        <p:nvSpPr>
          <p:cNvPr id="521219" name="Rectangle 3"/>
          <p:cNvSpPr>
            <a:spLocks noGrp="1" noChangeArrowheads="1"/>
          </p:cNvSpPr>
          <p:nvPr>
            <p:ph type="body" idx="1"/>
          </p:nvPr>
        </p:nvSpPr>
        <p:spPr>
          <a:xfrm>
            <a:off x="990600" y="1352550"/>
            <a:ext cx="6705600" cy="369888"/>
          </a:xfrm>
          <a:solidFill>
            <a:schemeClr val="accent1">
              <a:lumMod val="20000"/>
              <a:lumOff val="80000"/>
            </a:schemeClr>
          </a:solidFill>
          <a:ln>
            <a:solidFill>
              <a:schemeClr val="tx2"/>
            </a:solidFill>
          </a:ln>
          <a:effectLst>
            <a:outerShdw dist="107763" dir="18900000" algn="ctr" rotWithShape="0">
              <a:schemeClr val="bg2">
                <a:alpha val="50000"/>
              </a:schemeClr>
            </a:outerShdw>
          </a:effectLst>
        </p:spPr>
        <p:txBody>
          <a:bodyPr/>
          <a:lstStyle/>
          <a:p>
            <a:pPr marL="0" indent="0" algn="just">
              <a:lnSpc>
                <a:spcPct val="120000"/>
              </a:lnSpc>
              <a:buClr>
                <a:srgbClr val="CC3300"/>
              </a:buClr>
              <a:buFontTx/>
              <a:buNone/>
              <a:defRPr/>
            </a:pPr>
            <a:r>
              <a:rPr lang="de-DE" sz="2000" b="1" dirty="0" smtClean="0"/>
              <a:t>Installation of a new machine and training the operator</a:t>
            </a:r>
          </a:p>
        </p:txBody>
      </p:sp>
      <p:graphicFrame>
        <p:nvGraphicFramePr>
          <p:cNvPr id="6" name="Table 5"/>
          <p:cNvGraphicFramePr>
            <a:graphicFrameLocks noGrp="1"/>
          </p:cNvGraphicFramePr>
          <p:nvPr/>
        </p:nvGraphicFramePr>
        <p:xfrm>
          <a:off x="990600" y="1981200"/>
          <a:ext cx="7772400" cy="3114040"/>
        </p:xfrm>
        <a:graphic>
          <a:graphicData uri="http://schemas.openxmlformats.org/drawingml/2006/table">
            <a:tbl>
              <a:tblPr firstRow="1" bandRow="1">
                <a:tableStyleId>{69CF1AB2-1976-4502-BF36-3FF5EA218861}</a:tableStyleId>
              </a:tblPr>
              <a:tblGrid>
                <a:gridCol w="838200"/>
                <a:gridCol w="4191000"/>
                <a:gridCol w="1066800"/>
                <a:gridCol w="685800"/>
                <a:gridCol w="990600"/>
              </a:tblGrid>
              <a:tr h="370840">
                <a:tc>
                  <a:txBody>
                    <a:bodyPr/>
                    <a:lstStyle/>
                    <a:p>
                      <a:pPr algn="ctr"/>
                      <a:r>
                        <a:rPr lang="en-US" sz="1400" dirty="0" smtClean="0"/>
                        <a:t>Activity Code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Activity Description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Depends 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Level</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Duration</a:t>
                      </a:r>
                    </a:p>
                    <a:p>
                      <a:pPr algn="ctr"/>
                      <a:r>
                        <a:rPr lang="en-US" sz="1400" dirty="0" smtClean="0"/>
                        <a:t>(day)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Inspect the machine after installation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200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Hire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500, 400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Inspect and store the machine after delivery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Hire labor</a:t>
                      </a:r>
                      <a:r>
                        <a:rPr lang="en-US" sz="1600" baseline="0" dirty="0" smtClean="0"/>
                        <a:t> to 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600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Train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200, 300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Order and deliver the new</a:t>
                      </a:r>
                      <a:r>
                        <a:rPr lang="en-US" sz="1600" baseline="0" dirty="0" smtClean="0"/>
                        <a:t>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71"/>
          <p:cNvSpPr>
            <a:spLocks noChangeArrowheads="1"/>
          </p:cNvSpPr>
          <p:nvPr/>
        </p:nvSpPr>
        <p:spPr bwMode="auto">
          <a:xfrm>
            <a:off x="685800" y="304800"/>
            <a:ext cx="2667000" cy="5334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2800" b="1" dirty="0"/>
              <a:t>Case Study</a:t>
            </a:r>
            <a:endParaRPr lang="de-DE" sz="2800" b="1" dirty="0"/>
          </a:p>
          <a:p>
            <a:pPr marL="381000" indent="-381000" algn="l">
              <a:spcBef>
                <a:spcPct val="20000"/>
              </a:spcBef>
              <a:buSzPct val="120000"/>
              <a:buFont typeface="Webdings" pitchFamily="18" charset="2"/>
              <a:buChar char="&lt;"/>
              <a:defRPr/>
            </a:pPr>
            <a:endParaRPr lang="de-DE" sz="2800" b="1" dirty="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105428A6-64FF-4DA7-9638-9A00AF807E40}" type="datetime8">
              <a:rPr lang="en-US" smtClean="0"/>
              <a:pPr/>
              <a:t>10/11/2010 8:49 AM</a:t>
            </a:fld>
            <a:endParaRPr lang="en-US" smtClean="0"/>
          </a:p>
        </p:txBody>
      </p:sp>
      <p:sp>
        <p:nvSpPr>
          <p:cNvPr id="62467" name="Slide Number Placeholder 4"/>
          <p:cNvSpPr>
            <a:spLocks noGrp="1"/>
          </p:cNvSpPr>
          <p:nvPr>
            <p:ph type="sldNum" sz="quarter" idx="11"/>
          </p:nvPr>
        </p:nvSpPr>
        <p:spPr>
          <a:noFill/>
        </p:spPr>
        <p:txBody>
          <a:bodyPr/>
          <a:lstStyle/>
          <a:p>
            <a:fld id="{268E8A42-CB2A-4946-B8AD-7CB21BAE6E04}" type="slidenum">
              <a:rPr lang="ar-SA" smtClean="0"/>
              <a:pPr/>
              <a:t>47</a:t>
            </a:fld>
            <a:endParaRPr lang="en-US" smtClean="0"/>
          </a:p>
        </p:txBody>
      </p:sp>
      <p:sp>
        <p:nvSpPr>
          <p:cNvPr id="73"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20000"/>
              <a:buFont typeface="Webdings" pitchFamily="18" charset="2"/>
              <a:buChar char="&lt;"/>
              <a:defRPr/>
            </a:pPr>
            <a:endParaRPr lang="de-DE" sz="1800" b="1" dirty="0"/>
          </a:p>
        </p:txBody>
      </p:sp>
      <p:grpSp>
        <p:nvGrpSpPr>
          <p:cNvPr id="62471" name="Group 81"/>
          <p:cNvGrpSpPr>
            <a:grpSpLocks/>
          </p:cNvGrpSpPr>
          <p:nvPr/>
        </p:nvGrpSpPr>
        <p:grpSpPr bwMode="auto">
          <a:xfrm>
            <a:off x="762000" y="1066800"/>
            <a:ext cx="8229600" cy="4800600"/>
            <a:chOff x="762000" y="1066800"/>
            <a:chExt cx="8229600" cy="4800600"/>
          </a:xfrm>
        </p:grpSpPr>
        <p:sp>
          <p:nvSpPr>
            <p:cNvPr id="81" name="Rounded Rectangle 80"/>
            <p:cNvSpPr/>
            <p:nvPr/>
          </p:nvSpPr>
          <p:spPr bwMode="auto">
            <a:xfrm>
              <a:off x="762000" y="1066800"/>
              <a:ext cx="8229600" cy="4800600"/>
            </a:xfrm>
            <a:prstGeom prst="roundRect">
              <a:avLst/>
            </a:prstGeom>
            <a:solidFill>
              <a:schemeClr val="accent1">
                <a:lumMod val="20000"/>
                <a:lumOff val="80000"/>
              </a:schemeClr>
            </a:solidFill>
            <a:ln w="9525" cap="flat" cmpd="sng" algn="ctr">
              <a:solidFill>
                <a:schemeClr val="bg1"/>
              </a:solidFill>
              <a:prstDash val="solid"/>
              <a:round/>
              <a:headEnd type="none" w="med" len="med"/>
              <a:tailEnd type="none" w="med" len="med"/>
            </a:ln>
            <a:effectLst/>
          </p:spPr>
          <p:txBody>
            <a:bodyPr lIns="0" tIns="0" rIns="0" bIns="0"/>
            <a:lstStyle/>
            <a:p>
              <a:pPr>
                <a:defRPr/>
              </a:pPr>
              <a:endParaRPr lang="en-US"/>
            </a:p>
          </p:txBody>
        </p:sp>
        <p:grpSp>
          <p:nvGrpSpPr>
            <p:cNvPr id="62473" name="Group 76"/>
            <p:cNvGrpSpPr>
              <a:grpSpLocks/>
            </p:cNvGrpSpPr>
            <p:nvPr/>
          </p:nvGrpSpPr>
          <p:grpSpPr bwMode="auto">
            <a:xfrm>
              <a:off x="839788" y="1266825"/>
              <a:ext cx="8151812" cy="4371975"/>
              <a:chOff x="992188" y="1266825"/>
              <a:chExt cx="8151672" cy="4371975"/>
            </a:xfrm>
          </p:grpSpPr>
          <p:grpSp>
            <p:nvGrpSpPr>
              <p:cNvPr id="62499" name="Group 60"/>
              <p:cNvGrpSpPr>
                <a:grpSpLocks/>
              </p:cNvGrpSpPr>
              <p:nvPr/>
            </p:nvGrpSpPr>
            <p:grpSpPr bwMode="auto">
              <a:xfrm>
                <a:off x="992188" y="1266825"/>
                <a:ext cx="8151672" cy="4371975"/>
                <a:chOff x="1103" y="8340"/>
                <a:chExt cx="10273" cy="5520"/>
              </a:xfrm>
            </p:grpSpPr>
            <p:grpSp>
              <p:nvGrpSpPr>
                <p:cNvPr id="62515" name="Group 3"/>
                <p:cNvGrpSpPr>
                  <a:grpSpLocks/>
                </p:cNvGrpSpPr>
                <p:nvPr/>
              </p:nvGrpSpPr>
              <p:grpSpPr bwMode="auto">
                <a:xfrm>
                  <a:off x="1103" y="8340"/>
                  <a:ext cx="10273" cy="5520"/>
                  <a:chOff x="1103" y="8340"/>
                  <a:chExt cx="10273" cy="5520"/>
                </a:xfrm>
              </p:grpSpPr>
              <p:grpSp>
                <p:nvGrpSpPr>
                  <p:cNvPr id="62519" name="Group 9"/>
                  <p:cNvGrpSpPr>
                    <a:grpSpLocks/>
                  </p:cNvGrpSpPr>
                  <p:nvPr/>
                </p:nvGrpSpPr>
                <p:grpSpPr bwMode="auto">
                  <a:xfrm>
                    <a:off x="1103" y="10440"/>
                    <a:ext cx="1260" cy="1260"/>
                    <a:chOff x="2160" y="2340"/>
                    <a:chExt cx="1260" cy="1260"/>
                  </a:xfrm>
                </p:grpSpPr>
                <p:sp>
                  <p:nvSpPr>
                    <p:cNvPr id="62537"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8"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9"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grpSp>
              <p:grpSp>
                <p:nvGrpSpPr>
                  <p:cNvPr id="62520" name="Group 77"/>
                  <p:cNvGrpSpPr>
                    <a:grpSpLocks/>
                  </p:cNvGrpSpPr>
                  <p:nvPr/>
                </p:nvGrpSpPr>
                <p:grpSpPr bwMode="auto">
                  <a:xfrm>
                    <a:off x="8868" y="8340"/>
                    <a:ext cx="1260" cy="1260"/>
                    <a:chOff x="3688" y="2340"/>
                    <a:chExt cx="1260" cy="1260"/>
                  </a:xfrm>
                </p:grpSpPr>
                <p:sp>
                  <p:nvSpPr>
                    <p:cNvPr id="62534" name="Oval 20"/>
                    <p:cNvSpPr>
                      <a:spLocks noChangeArrowheads="1"/>
                    </p:cNvSpPr>
                    <p:nvPr/>
                  </p:nvSpPr>
                  <p:spPr bwMode="auto">
                    <a:xfrm>
                      <a:off x="3688"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5" name="Line 21"/>
                    <p:cNvSpPr>
                      <a:spLocks noChangeShapeType="1"/>
                    </p:cNvSpPr>
                    <p:nvPr/>
                  </p:nvSpPr>
                  <p:spPr bwMode="auto">
                    <a:xfrm>
                      <a:off x="4371" y="2340"/>
                      <a:ext cx="0" cy="1260"/>
                    </a:xfrm>
                    <a:prstGeom prst="line">
                      <a:avLst/>
                    </a:prstGeom>
                    <a:noFill/>
                    <a:ln w="9525">
                      <a:solidFill>
                        <a:srgbClr val="000000"/>
                      </a:solidFill>
                      <a:round/>
                      <a:headEnd/>
                      <a:tailEnd/>
                    </a:ln>
                  </p:spPr>
                  <p:txBody>
                    <a:bodyPr/>
                    <a:lstStyle/>
                    <a:p>
                      <a:endParaRPr lang="en-US"/>
                    </a:p>
                  </p:txBody>
                </p:sp>
                <p:sp>
                  <p:nvSpPr>
                    <p:cNvPr id="62536" name="Line 22"/>
                    <p:cNvSpPr>
                      <a:spLocks noChangeShapeType="1"/>
                    </p:cNvSpPr>
                    <p:nvPr/>
                  </p:nvSpPr>
                  <p:spPr bwMode="auto">
                    <a:xfrm>
                      <a:off x="4368" y="2953"/>
                      <a:ext cx="580" cy="0"/>
                    </a:xfrm>
                    <a:prstGeom prst="line">
                      <a:avLst/>
                    </a:prstGeom>
                    <a:noFill/>
                    <a:ln w="9525">
                      <a:solidFill>
                        <a:srgbClr val="000000"/>
                      </a:solidFill>
                      <a:round/>
                      <a:headEnd/>
                      <a:tailEnd/>
                    </a:ln>
                  </p:spPr>
                  <p:txBody>
                    <a:bodyPr/>
                    <a:lstStyle/>
                    <a:p>
                      <a:endParaRPr lang="en-US"/>
                    </a:p>
                  </p:txBody>
                </p:sp>
              </p:grpSp>
              <p:grpSp>
                <p:nvGrpSpPr>
                  <p:cNvPr id="62521" name="Group 24"/>
                  <p:cNvGrpSpPr>
                    <a:grpSpLocks/>
                  </p:cNvGrpSpPr>
                  <p:nvPr/>
                </p:nvGrpSpPr>
                <p:grpSpPr bwMode="auto">
                  <a:xfrm>
                    <a:off x="3600" y="12600"/>
                    <a:ext cx="1260" cy="1260"/>
                    <a:chOff x="2160" y="2340"/>
                    <a:chExt cx="1260" cy="1260"/>
                  </a:xfrm>
                </p:grpSpPr>
                <p:sp>
                  <p:nvSpPr>
                    <p:cNvPr id="6253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62533" name="Text Box 28"/>
                    <p:cNvSpPr txBox="1">
                      <a:spLocks noChangeArrowheads="1"/>
                    </p:cNvSpPr>
                    <p:nvPr/>
                  </p:nvSpPr>
                  <p:spPr bwMode="auto">
                    <a:xfrm>
                      <a:off x="2866" y="2579"/>
                      <a:ext cx="444" cy="348"/>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62522" name="Group 29"/>
                  <p:cNvGrpSpPr>
                    <a:grpSpLocks/>
                  </p:cNvGrpSpPr>
                  <p:nvPr/>
                </p:nvGrpSpPr>
                <p:grpSpPr bwMode="auto">
                  <a:xfrm>
                    <a:off x="5699" y="10396"/>
                    <a:ext cx="1264" cy="1261"/>
                    <a:chOff x="1399" y="856"/>
                    <a:chExt cx="1264" cy="1261"/>
                  </a:xfrm>
                </p:grpSpPr>
                <p:sp>
                  <p:nvSpPr>
                    <p:cNvPr id="62527" name="Oval 30"/>
                    <p:cNvSpPr>
                      <a:spLocks noChangeArrowheads="1"/>
                    </p:cNvSpPr>
                    <p:nvPr/>
                  </p:nvSpPr>
                  <p:spPr bwMode="auto">
                    <a:xfrm>
                      <a:off x="1399" y="856"/>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8" name="Line 31"/>
                    <p:cNvSpPr>
                      <a:spLocks noChangeShapeType="1"/>
                    </p:cNvSpPr>
                    <p:nvPr/>
                  </p:nvSpPr>
                  <p:spPr bwMode="auto">
                    <a:xfrm>
                      <a:off x="2083" y="857"/>
                      <a:ext cx="0" cy="1260"/>
                    </a:xfrm>
                    <a:prstGeom prst="line">
                      <a:avLst/>
                    </a:prstGeom>
                    <a:noFill/>
                    <a:ln w="9525">
                      <a:solidFill>
                        <a:srgbClr val="000000"/>
                      </a:solidFill>
                      <a:round/>
                      <a:headEnd/>
                      <a:tailEnd/>
                    </a:ln>
                  </p:spPr>
                  <p:txBody>
                    <a:bodyPr/>
                    <a:lstStyle/>
                    <a:p>
                      <a:endParaRPr lang="en-US"/>
                    </a:p>
                  </p:txBody>
                </p:sp>
                <p:sp>
                  <p:nvSpPr>
                    <p:cNvPr id="62529" name="Line 32"/>
                    <p:cNvSpPr>
                      <a:spLocks noChangeShapeType="1"/>
                    </p:cNvSpPr>
                    <p:nvPr/>
                  </p:nvSpPr>
                  <p:spPr bwMode="auto">
                    <a:xfrm>
                      <a:off x="2083" y="1530"/>
                      <a:ext cx="580" cy="0"/>
                    </a:xfrm>
                    <a:prstGeom prst="line">
                      <a:avLst/>
                    </a:prstGeom>
                    <a:noFill/>
                    <a:ln w="9525">
                      <a:solidFill>
                        <a:srgbClr val="000000"/>
                      </a:solidFill>
                      <a:round/>
                      <a:headEnd/>
                      <a:tailEnd/>
                    </a:ln>
                  </p:spPr>
                  <p:txBody>
                    <a:bodyPr/>
                    <a:lstStyle/>
                    <a:p>
                      <a:endParaRPr lang="en-US"/>
                    </a:p>
                  </p:txBody>
                </p:sp>
              </p:grpSp>
              <p:grpSp>
                <p:nvGrpSpPr>
                  <p:cNvPr id="62523" name="Group 34"/>
                  <p:cNvGrpSpPr>
                    <a:grpSpLocks/>
                  </p:cNvGrpSpPr>
                  <p:nvPr/>
                </p:nvGrpSpPr>
                <p:grpSpPr bwMode="auto">
                  <a:xfrm>
                    <a:off x="10116" y="10400"/>
                    <a:ext cx="1260" cy="1260"/>
                    <a:chOff x="2736" y="2340"/>
                    <a:chExt cx="1260" cy="1260"/>
                  </a:xfrm>
                </p:grpSpPr>
                <p:sp>
                  <p:nvSpPr>
                    <p:cNvPr id="62524" name="Oval 35"/>
                    <p:cNvSpPr>
                      <a:spLocks noChangeArrowheads="1"/>
                    </p:cNvSpPr>
                    <p:nvPr/>
                  </p:nvSpPr>
                  <p:spPr bwMode="auto">
                    <a:xfrm>
                      <a:off x="2736"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5" name="Line 36"/>
                    <p:cNvSpPr>
                      <a:spLocks noChangeShapeType="1"/>
                    </p:cNvSpPr>
                    <p:nvPr/>
                  </p:nvSpPr>
                  <p:spPr bwMode="auto">
                    <a:xfrm>
                      <a:off x="3420" y="2340"/>
                      <a:ext cx="0" cy="1260"/>
                    </a:xfrm>
                    <a:prstGeom prst="line">
                      <a:avLst/>
                    </a:prstGeom>
                    <a:noFill/>
                    <a:ln w="9525">
                      <a:solidFill>
                        <a:srgbClr val="000000"/>
                      </a:solidFill>
                      <a:round/>
                      <a:headEnd/>
                      <a:tailEnd/>
                    </a:ln>
                  </p:spPr>
                  <p:txBody>
                    <a:bodyPr/>
                    <a:lstStyle/>
                    <a:p>
                      <a:endParaRPr lang="en-US"/>
                    </a:p>
                  </p:txBody>
                </p:sp>
                <p:sp>
                  <p:nvSpPr>
                    <p:cNvPr id="62526" name="Line 37"/>
                    <p:cNvSpPr>
                      <a:spLocks noChangeShapeType="1"/>
                    </p:cNvSpPr>
                    <p:nvPr/>
                  </p:nvSpPr>
                  <p:spPr bwMode="auto">
                    <a:xfrm>
                      <a:off x="3416" y="3000"/>
                      <a:ext cx="580" cy="0"/>
                    </a:xfrm>
                    <a:prstGeom prst="line">
                      <a:avLst/>
                    </a:prstGeom>
                    <a:noFill/>
                    <a:ln w="9525">
                      <a:solidFill>
                        <a:srgbClr val="000000"/>
                      </a:solidFill>
                      <a:round/>
                      <a:headEnd/>
                      <a:tailEnd/>
                    </a:ln>
                  </p:spPr>
                  <p:txBody>
                    <a:bodyPr/>
                    <a:lstStyle/>
                    <a:p>
                      <a:endParaRPr lang="en-US"/>
                    </a:p>
                  </p:txBody>
                </p:sp>
              </p:grpSp>
            </p:grpSp>
            <p:sp>
              <p:nvSpPr>
                <p:cNvPr id="62516" name="Text Box 49"/>
                <p:cNvSpPr txBox="1">
                  <a:spLocks noChangeArrowheads="1"/>
                </p:cNvSpPr>
                <p:nvPr/>
              </p:nvSpPr>
              <p:spPr bwMode="auto">
                <a:xfrm rot="2574290">
                  <a:off x="2312" y="12058"/>
                  <a:ext cx="502"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30</a:t>
                  </a:r>
                </a:p>
              </p:txBody>
            </p:sp>
            <p:sp>
              <p:nvSpPr>
                <p:cNvPr id="62517" name="Text Box 53"/>
                <p:cNvSpPr txBox="1">
                  <a:spLocks noChangeArrowheads="1"/>
                </p:cNvSpPr>
                <p:nvPr/>
              </p:nvSpPr>
              <p:spPr bwMode="auto">
                <a:xfrm rot="-2775605">
                  <a:off x="5341" y="12206"/>
                  <a:ext cx="383" cy="393"/>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62518" name="Text Box 56"/>
                <p:cNvSpPr txBox="1">
                  <a:spLocks noChangeArrowheads="1"/>
                </p:cNvSpPr>
                <p:nvPr/>
              </p:nvSpPr>
              <p:spPr bwMode="auto">
                <a:xfrm>
                  <a:off x="9337" y="11166"/>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p>
              </p:txBody>
            </p:sp>
          </p:grpSp>
          <p:sp>
            <p:nvSpPr>
              <p:cNvPr id="62500" name="Text Box 23"/>
              <p:cNvSpPr txBox="1">
                <a:spLocks noChangeArrowheads="1"/>
              </p:cNvSpPr>
              <p:nvPr/>
            </p:nvSpPr>
            <p:spPr bwMode="auto">
              <a:xfrm>
                <a:off x="3533774" y="5181600"/>
                <a:ext cx="428574"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501" name="Text Box 23"/>
              <p:cNvSpPr txBox="1">
                <a:spLocks noChangeArrowheads="1"/>
              </p:cNvSpPr>
              <p:nvPr/>
            </p:nvSpPr>
            <p:spPr bwMode="auto">
              <a:xfrm>
                <a:off x="1524000" y="3505200"/>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cxnSp>
            <p:nvCxnSpPr>
              <p:cNvPr id="62502" name="Straight Arrow Connector 50"/>
              <p:cNvCxnSpPr>
                <a:cxnSpLocks noChangeShapeType="1"/>
                <a:stCxn id="62537" idx="6"/>
                <a:endCxn id="62527" idx="2"/>
              </p:cNvCxnSpPr>
              <p:nvPr/>
            </p:nvCxnSpPr>
            <p:spPr bwMode="auto">
              <a:xfrm flipV="1">
                <a:off x="1992004" y="3394576"/>
                <a:ext cx="2646980" cy="34476"/>
              </a:xfrm>
              <a:prstGeom prst="straightConnector1">
                <a:avLst/>
              </a:prstGeom>
              <a:noFill/>
              <a:ln w="12700" algn="ctr">
                <a:solidFill>
                  <a:schemeClr val="tx1"/>
                </a:solidFill>
                <a:round/>
                <a:headEnd/>
                <a:tailEnd type="arrow" w="med" len="med"/>
              </a:ln>
            </p:spPr>
          </p:cxnSp>
          <p:cxnSp>
            <p:nvCxnSpPr>
              <p:cNvPr id="62503" name="Straight Arrow Connector 52"/>
              <p:cNvCxnSpPr>
                <a:cxnSpLocks noChangeShapeType="1"/>
                <a:stCxn id="62537" idx="5"/>
                <a:endCxn id="62530" idx="1"/>
              </p:cNvCxnSpPr>
              <p:nvPr/>
            </p:nvCxnSpPr>
            <p:spPr bwMode="auto">
              <a:xfrm rot="16200000" flipH="1">
                <a:off x="1980229" y="3647236"/>
                <a:ext cx="1005114" cy="1274404"/>
              </a:xfrm>
              <a:prstGeom prst="straightConnector1">
                <a:avLst/>
              </a:prstGeom>
              <a:noFill/>
              <a:ln w="28575" algn="ctr">
                <a:solidFill>
                  <a:srgbClr val="FF0000"/>
                </a:solidFill>
                <a:round/>
                <a:headEnd/>
                <a:tailEnd type="arrow" w="med" len="med"/>
              </a:ln>
            </p:spPr>
          </p:cxnSp>
          <p:cxnSp>
            <p:nvCxnSpPr>
              <p:cNvPr id="62504" name="Straight Arrow Connector 54"/>
              <p:cNvCxnSpPr>
                <a:cxnSpLocks noChangeShapeType="1"/>
                <a:stCxn id="62530" idx="7"/>
                <a:endCxn id="62527" idx="3"/>
              </p:cNvCxnSpPr>
              <p:nvPr/>
            </p:nvCxnSpPr>
            <p:spPr bwMode="auto">
              <a:xfrm rot="5400000" flipH="1" flipV="1">
                <a:off x="3786389" y="3787980"/>
                <a:ext cx="1039590" cy="958440"/>
              </a:xfrm>
              <a:prstGeom prst="straightConnector1">
                <a:avLst/>
              </a:prstGeom>
              <a:noFill/>
              <a:ln w="28575" algn="ctr">
                <a:solidFill>
                  <a:srgbClr val="FF0000"/>
                </a:solidFill>
                <a:round/>
                <a:headEnd/>
                <a:tailEnd type="arrow" w="med" len="med"/>
              </a:ln>
            </p:spPr>
          </p:cxnSp>
          <p:sp>
            <p:nvSpPr>
              <p:cNvPr id="62505" name="Oval 20"/>
              <p:cNvSpPr>
                <a:spLocks noChangeArrowheads="1"/>
              </p:cNvSpPr>
              <p:nvPr/>
            </p:nvSpPr>
            <p:spPr bwMode="auto">
              <a:xfrm>
                <a:off x="6248400" y="2895600"/>
                <a:ext cx="999816" cy="997951"/>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cxnSp>
            <p:nvCxnSpPr>
              <p:cNvPr id="62506" name="Straight Arrow Connector 57"/>
              <p:cNvCxnSpPr>
                <a:cxnSpLocks noChangeShapeType="1"/>
                <a:stCxn id="62527" idx="6"/>
                <a:endCxn id="62505" idx="2"/>
              </p:cNvCxnSpPr>
              <p:nvPr/>
            </p:nvCxnSpPr>
            <p:spPr bwMode="auto">
              <a:xfrm>
                <a:off x="5638800" y="3394576"/>
                <a:ext cx="609600" cy="1588"/>
              </a:xfrm>
              <a:prstGeom prst="straightConnector1">
                <a:avLst/>
              </a:prstGeom>
              <a:noFill/>
              <a:ln w="28575" algn="ctr">
                <a:solidFill>
                  <a:srgbClr val="FF0000"/>
                </a:solidFill>
                <a:round/>
                <a:headEnd/>
                <a:tailEnd type="arrow" w="med" len="med"/>
              </a:ln>
            </p:spPr>
          </p:cxnSp>
          <p:cxnSp>
            <p:nvCxnSpPr>
              <p:cNvPr id="62507" name="Straight Connector 59"/>
              <p:cNvCxnSpPr>
                <a:cxnSpLocks noChangeShapeType="1"/>
                <a:stCxn id="62505" idx="0"/>
                <a:endCxn id="62505" idx="4"/>
              </p:cNvCxnSpPr>
              <p:nvPr/>
            </p:nvCxnSpPr>
            <p:spPr bwMode="auto">
              <a:xfrm rot="16200000" flipH="1">
                <a:off x="6249332" y="3394575"/>
                <a:ext cx="997951" cy="1588"/>
              </a:xfrm>
              <a:prstGeom prst="line">
                <a:avLst/>
              </a:prstGeom>
              <a:noFill/>
              <a:ln w="6350" algn="ctr">
                <a:solidFill>
                  <a:schemeClr val="tx1"/>
                </a:solidFill>
                <a:round/>
                <a:headEnd/>
                <a:tailEnd/>
              </a:ln>
            </p:spPr>
          </p:cxnSp>
          <p:cxnSp>
            <p:nvCxnSpPr>
              <p:cNvPr id="62508" name="Straight Arrow Connector 61"/>
              <p:cNvCxnSpPr>
                <a:cxnSpLocks noChangeShapeType="1"/>
                <a:stCxn id="62505" idx="6"/>
              </p:cNvCxnSpPr>
              <p:nvPr/>
            </p:nvCxnSpPr>
            <p:spPr bwMode="auto">
              <a:xfrm>
                <a:off x="7248216" y="3394576"/>
                <a:ext cx="752784" cy="34424"/>
              </a:xfrm>
              <a:prstGeom prst="straightConnector1">
                <a:avLst/>
              </a:prstGeom>
              <a:noFill/>
              <a:ln w="9525" algn="ctr">
                <a:noFill/>
                <a:round/>
                <a:headEnd/>
                <a:tailEnd type="arrow" w="med" len="med"/>
              </a:ln>
            </p:spPr>
          </p:cxnSp>
          <p:cxnSp>
            <p:nvCxnSpPr>
              <p:cNvPr id="62509" name="Straight Arrow Connector 63"/>
              <p:cNvCxnSpPr>
                <a:cxnSpLocks noChangeShapeType="1"/>
                <a:stCxn id="62505" idx="6"/>
                <a:endCxn id="62524" idx="2"/>
              </p:cNvCxnSpPr>
              <p:nvPr/>
            </p:nvCxnSpPr>
            <p:spPr bwMode="auto">
              <a:xfrm>
                <a:off x="7248216" y="3394576"/>
                <a:ext cx="895876" cy="2795"/>
              </a:xfrm>
              <a:prstGeom prst="straightConnector1">
                <a:avLst/>
              </a:prstGeom>
              <a:noFill/>
              <a:ln w="28575" algn="ctr">
                <a:solidFill>
                  <a:srgbClr val="FF0000"/>
                </a:solidFill>
                <a:round/>
                <a:headEnd/>
                <a:tailEnd type="arrow" w="med" len="med"/>
              </a:ln>
            </p:spPr>
          </p:cxnSp>
          <p:cxnSp>
            <p:nvCxnSpPr>
              <p:cNvPr id="62510" name="Straight Arrow Connector 69"/>
              <p:cNvCxnSpPr>
                <a:cxnSpLocks noChangeShapeType="1"/>
                <a:stCxn id="62534" idx="5"/>
              </p:cNvCxnSpPr>
              <p:nvPr/>
            </p:nvCxnSpPr>
            <p:spPr bwMode="auto">
              <a:xfrm rot="16200000" flipH="1">
                <a:off x="7920322" y="2205453"/>
                <a:ext cx="776970" cy="603323"/>
              </a:xfrm>
              <a:prstGeom prst="straightConnector1">
                <a:avLst/>
              </a:prstGeom>
              <a:noFill/>
              <a:ln w="12700" algn="ctr">
                <a:solidFill>
                  <a:schemeClr val="tx1"/>
                </a:solidFill>
                <a:round/>
                <a:headEnd/>
                <a:tailEnd type="arrow" w="med" len="med"/>
              </a:ln>
            </p:spPr>
          </p:cxnSp>
          <p:sp>
            <p:nvSpPr>
              <p:cNvPr id="62511" name="Text Box 56"/>
              <p:cNvSpPr txBox="1">
                <a:spLocks noChangeArrowheads="1"/>
              </p:cNvSpPr>
              <p:nvPr/>
            </p:nvSpPr>
            <p:spPr bwMode="auto">
              <a:xfrm>
                <a:off x="5773044" y="3581400"/>
                <a:ext cx="322956"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p>
            </p:txBody>
          </p:sp>
          <p:sp>
            <p:nvSpPr>
              <p:cNvPr id="62512" name="Text Box 56"/>
              <p:cNvSpPr txBox="1">
                <a:spLocks noChangeArrowheads="1"/>
              </p:cNvSpPr>
              <p:nvPr/>
            </p:nvSpPr>
            <p:spPr bwMode="auto">
              <a:xfrm>
                <a:off x="3106044" y="3505200"/>
                <a:ext cx="47531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20</a:t>
                </a:r>
              </a:p>
            </p:txBody>
          </p:sp>
          <p:sp>
            <p:nvSpPr>
              <p:cNvPr id="62513" name="Text Box 56"/>
              <p:cNvSpPr txBox="1">
                <a:spLocks noChangeArrowheads="1"/>
              </p:cNvSpPr>
              <p:nvPr/>
            </p:nvSpPr>
            <p:spPr bwMode="auto">
              <a:xfrm rot="3150862">
                <a:off x="7965795" y="2515074"/>
                <a:ext cx="322962" cy="262947"/>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62514" name="Line 32"/>
              <p:cNvSpPr>
                <a:spLocks noChangeShapeType="1"/>
              </p:cNvSpPr>
              <p:nvPr/>
            </p:nvSpPr>
            <p:spPr bwMode="auto">
              <a:xfrm>
                <a:off x="6778767" y="3429000"/>
                <a:ext cx="460233" cy="0"/>
              </a:xfrm>
              <a:prstGeom prst="line">
                <a:avLst/>
              </a:prstGeom>
              <a:noFill/>
              <a:ln w="9525">
                <a:solidFill>
                  <a:srgbClr val="000000"/>
                </a:solidFill>
                <a:round/>
                <a:headEnd/>
                <a:tailEnd/>
              </a:ln>
            </p:spPr>
            <p:txBody>
              <a:bodyPr/>
              <a:lstStyle/>
              <a:p>
                <a:endParaRPr lang="en-US"/>
              </a:p>
            </p:txBody>
          </p:sp>
        </p:grpSp>
        <p:cxnSp>
          <p:nvCxnSpPr>
            <p:cNvPr id="62474" name="Straight Arrow Connector 81"/>
            <p:cNvCxnSpPr>
              <a:cxnSpLocks noChangeShapeType="1"/>
              <a:stCxn id="62537" idx="7"/>
              <a:endCxn id="62534" idx="2"/>
            </p:cNvCxnSpPr>
            <p:nvPr/>
          </p:nvCxnSpPr>
          <p:spPr bwMode="auto">
            <a:xfrm rot="5400000" flipH="1" flipV="1">
              <a:off x="3691973" y="-232972"/>
              <a:ext cx="1310421" cy="5307968"/>
            </a:xfrm>
            <a:prstGeom prst="straightConnector1">
              <a:avLst/>
            </a:prstGeom>
            <a:noFill/>
            <a:ln w="12700" algn="ctr">
              <a:solidFill>
                <a:schemeClr val="tx1"/>
              </a:solidFill>
              <a:round/>
              <a:headEnd/>
              <a:tailEnd type="arrow" w="med" len="med"/>
            </a:ln>
          </p:spPr>
        </p:cxnSp>
        <p:sp>
          <p:nvSpPr>
            <p:cNvPr id="62475" name="Text Box 56"/>
            <p:cNvSpPr txBox="1">
              <a:spLocks noChangeArrowheads="1"/>
            </p:cNvSpPr>
            <p:nvPr/>
          </p:nvSpPr>
          <p:spPr bwMode="auto">
            <a:xfrm rot="-839160">
              <a:off x="4096638" y="2588309"/>
              <a:ext cx="39916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25</a:t>
              </a:r>
            </a:p>
          </p:txBody>
        </p:sp>
        <p:sp>
          <p:nvSpPr>
            <p:cNvPr id="62476" name="Text Box 23"/>
            <p:cNvSpPr txBox="1">
              <a:spLocks noChangeArrowheads="1"/>
            </p:cNvSpPr>
            <p:nvPr/>
          </p:nvSpPr>
          <p:spPr bwMode="auto">
            <a:xfrm>
              <a:off x="8610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sp>
          <p:nvSpPr>
            <p:cNvPr id="62477" name="Text Box 23"/>
            <p:cNvSpPr txBox="1">
              <a:spLocks noChangeArrowheads="1"/>
            </p:cNvSpPr>
            <p:nvPr/>
          </p:nvSpPr>
          <p:spPr bwMode="auto">
            <a:xfrm>
              <a:off x="7543795" y="13716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8" name="Text Box 23"/>
            <p:cNvSpPr txBox="1">
              <a:spLocks noChangeArrowheads="1"/>
            </p:cNvSpPr>
            <p:nvPr/>
          </p:nvSpPr>
          <p:spPr bwMode="auto">
            <a:xfrm>
              <a:off x="6705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9" name="Text Box 23"/>
            <p:cNvSpPr txBox="1">
              <a:spLocks noChangeArrowheads="1"/>
            </p:cNvSpPr>
            <p:nvPr/>
          </p:nvSpPr>
          <p:spPr bwMode="auto">
            <a:xfrm>
              <a:off x="51053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0" name="Text Box 23"/>
            <p:cNvSpPr txBox="1">
              <a:spLocks noChangeArrowheads="1"/>
            </p:cNvSpPr>
            <p:nvPr/>
          </p:nvSpPr>
          <p:spPr bwMode="auto">
            <a:xfrm>
              <a:off x="914401" y="3276600"/>
              <a:ext cx="381000" cy="304800"/>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62481" name="Text Box 23"/>
            <p:cNvSpPr txBox="1">
              <a:spLocks noChangeArrowheads="1"/>
            </p:cNvSpPr>
            <p:nvPr/>
          </p:nvSpPr>
          <p:spPr bwMode="auto">
            <a:xfrm>
              <a:off x="1371600" y="3124200"/>
              <a:ext cx="304805" cy="304800"/>
            </a:xfrm>
            <a:prstGeom prst="rect">
              <a:avLst/>
            </a:prstGeom>
            <a:noFill/>
            <a:ln w="9525">
              <a:noFill/>
              <a:miter lim="800000"/>
              <a:headEnd/>
              <a:tailEnd/>
            </a:ln>
          </p:spPr>
          <p:txBody>
            <a:bodyPr/>
            <a:lstStyle/>
            <a:p>
              <a:pPr algn="just"/>
              <a:r>
                <a:rPr lang="en-US" sz="1200" b="1">
                  <a:latin typeface="Times New Roman" pitchFamily="18" charset="0"/>
                </a:rPr>
                <a:t>0</a:t>
              </a:r>
            </a:p>
          </p:txBody>
        </p:sp>
        <p:sp>
          <p:nvSpPr>
            <p:cNvPr id="62482" name="Text Box 23"/>
            <p:cNvSpPr txBox="1">
              <a:spLocks noChangeArrowheads="1"/>
            </p:cNvSpPr>
            <p:nvPr/>
          </p:nvSpPr>
          <p:spPr bwMode="auto">
            <a:xfrm>
              <a:off x="8077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60</a:t>
              </a:r>
            </a:p>
          </p:txBody>
        </p:sp>
        <p:sp>
          <p:nvSpPr>
            <p:cNvPr id="62483" name="Text Box 23"/>
            <p:cNvSpPr txBox="1">
              <a:spLocks noChangeArrowheads="1"/>
            </p:cNvSpPr>
            <p:nvPr/>
          </p:nvSpPr>
          <p:spPr bwMode="auto">
            <a:xfrm>
              <a:off x="7086600" y="1600200"/>
              <a:ext cx="381000" cy="304800"/>
            </a:xfrm>
            <a:prstGeom prst="rect">
              <a:avLst/>
            </a:prstGeom>
            <a:noFill/>
            <a:ln w="9525">
              <a:noFill/>
              <a:miter lim="800000"/>
              <a:headEnd/>
              <a:tailEnd/>
            </a:ln>
          </p:spPr>
          <p:txBody>
            <a:bodyPr/>
            <a:lstStyle/>
            <a:p>
              <a:pPr algn="just"/>
              <a:r>
                <a:rPr lang="en-US" sz="1200" b="1">
                  <a:latin typeface="Times New Roman" pitchFamily="18" charset="0"/>
                </a:rPr>
                <a:t>50</a:t>
              </a:r>
            </a:p>
          </p:txBody>
        </p:sp>
        <p:sp>
          <p:nvSpPr>
            <p:cNvPr id="62484" name="Text Box 23"/>
            <p:cNvSpPr txBox="1">
              <a:spLocks noChangeArrowheads="1"/>
            </p:cNvSpPr>
            <p:nvPr/>
          </p:nvSpPr>
          <p:spPr bwMode="auto">
            <a:xfrm>
              <a:off x="6172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40</a:t>
              </a:r>
            </a:p>
          </p:txBody>
        </p:sp>
        <p:sp>
          <p:nvSpPr>
            <p:cNvPr id="62485" name="Text Box 23"/>
            <p:cNvSpPr txBox="1">
              <a:spLocks noChangeArrowheads="1"/>
            </p:cNvSpPr>
            <p:nvPr/>
          </p:nvSpPr>
          <p:spPr bwMode="auto">
            <a:xfrm>
              <a:off x="4572000" y="3276600"/>
              <a:ext cx="381000"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486" name="Text Box 23"/>
            <p:cNvSpPr txBox="1">
              <a:spLocks noChangeArrowheads="1"/>
            </p:cNvSpPr>
            <p:nvPr/>
          </p:nvSpPr>
          <p:spPr bwMode="auto">
            <a:xfrm>
              <a:off x="2895600" y="4953000"/>
              <a:ext cx="381000" cy="304800"/>
            </a:xfrm>
            <a:prstGeom prst="rect">
              <a:avLst/>
            </a:prstGeom>
            <a:noFill/>
            <a:ln w="9525">
              <a:noFill/>
              <a:miter lim="800000"/>
              <a:headEnd/>
              <a:tailEnd/>
            </a:ln>
          </p:spPr>
          <p:txBody>
            <a:bodyPr/>
            <a:lstStyle/>
            <a:p>
              <a:pPr algn="just"/>
              <a:r>
                <a:rPr lang="en-US" sz="1200" b="1">
                  <a:latin typeface="Times New Roman" pitchFamily="18" charset="0"/>
                </a:rPr>
                <a:t>20</a:t>
              </a:r>
            </a:p>
          </p:txBody>
        </p:sp>
        <p:sp>
          <p:nvSpPr>
            <p:cNvPr id="62487" name="Text Box 23"/>
            <p:cNvSpPr txBox="1">
              <a:spLocks noChangeArrowheads="1"/>
            </p:cNvSpPr>
            <p:nvPr/>
          </p:nvSpPr>
          <p:spPr bwMode="auto">
            <a:xfrm>
              <a:off x="51053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8" name="Text Box 23"/>
            <p:cNvSpPr txBox="1">
              <a:spLocks noChangeArrowheads="1"/>
            </p:cNvSpPr>
            <p:nvPr/>
          </p:nvSpPr>
          <p:spPr bwMode="auto">
            <a:xfrm>
              <a:off x="6705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89" name="Text Box 23"/>
            <p:cNvSpPr txBox="1">
              <a:spLocks noChangeArrowheads="1"/>
            </p:cNvSpPr>
            <p:nvPr/>
          </p:nvSpPr>
          <p:spPr bwMode="auto">
            <a:xfrm>
              <a:off x="7543800" y="1828800"/>
              <a:ext cx="381000"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90" name="Text Box 23"/>
            <p:cNvSpPr txBox="1">
              <a:spLocks noChangeArrowheads="1"/>
            </p:cNvSpPr>
            <p:nvPr/>
          </p:nvSpPr>
          <p:spPr bwMode="auto">
            <a:xfrm>
              <a:off x="8610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cxnSp>
          <p:nvCxnSpPr>
            <p:cNvPr id="62491" name="Straight Arrow Connector 69"/>
            <p:cNvCxnSpPr>
              <a:cxnSpLocks noChangeShapeType="1"/>
              <a:stCxn id="62505" idx="7"/>
              <a:endCxn id="62534" idx="3"/>
            </p:cNvCxnSpPr>
            <p:nvPr/>
          </p:nvCxnSpPr>
          <p:spPr bwMode="auto">
            <a:xfrm rot="5400000" flipH="1" flipV="1">
              <a:off x="6586987" y="2481144"/>
              <a:ext cx="923116" cy="198088"/>
            </a:xfrm>
            <a:prstGeom prst="straightConnector1">
              <a:avLst/>
            </a:prstGeom>
            <a:noFill/>
            <a:ln w="12700" algn="ctr">
              <a:solidFill>
                <a:schemeClr val="tx1"/>
              </a:solidFill>
              <a:prstDash val="lgDash"/>
              <a:round/>
              <a:headEnd/>
              <a:tailEnd type="arrow" w="med" len="med"/>
            </a:ln>
          </p:spPr>
        </p:cxnSp>
        <p:sp>
          <p:nvSpPr>
            <p:cNvPr id="71" name="Text Box 49"/>
            <p:cNvSpPr txBox="1">
              <a:spLocks noChangeArrowheads="1"/>
            </p:cNvSpPr>
            <p:nvPr/>
          </p:nvSpPr>
          <p:spPr bwMode="auto">
            <a:xfrm rot="20721597">
              <a:off x="3519488" y="2046288"/>
              <a:ext cx="1427162"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the operator</a:t>
              </a:r>
            </a:p>
          </p:txBody>
        </p:sp>
        <p:sp>
          <p:nvSpPr>
            <p:cNvPr id="75" name="Text Box 49"/>
            <p:cNvSpPr txBox="1">
              <a:spLocks noChangeArrowheads="1"/>
            </p:cNvSpPr>
            <p:nvPr/>
          </p:nvSpPr>
          <p:spPr bwMode="auto">
            <a:xfrm>
              <a:off x="1981200" y="3048000"/>
              <a:ext cx="2438400"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labor to install the new machine</a:t>
              </a:r>
            </a:p>
          </p:txBody>
        </p:sp>
        <p:sp>
          <p:nvSpPr>
            <p:cNvPr id="76" name="Text Box 49"/>
            <p:cNvSpPr txBox="1">
              <a:spLocks noChangeArrowheads="1"/>
            </p:cNvSpPr>
            <p:nvPr/>
          </p:nvSpPr>
          <p:spPr bwMode="auto">
            <a:xfrm rot="2456033">
              <a:off x="1741488" y="3959225"/>
              <a:ext cx="1493837"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Order &amp; deliver the machine</a:t>
              </a:r>
            </a:p>
          </p:txBody>
        </p:sp>
        <p:sp>
          <p:nvSpPr>
            <p:cNvPr id="77" name="Text Box 49"/>
            <p:cNvSpPr txBox="1">
              <a:spLocks noChangeArrowheads="1"/>
            </p:cNvSpPr>
            <p:nvPr/>
          </p:nvSpPr>
          <p:spPr bwMode="auto">
            <a:xfrm rot="18650947">
              <a:off x="3303587" y="3938588"/>
              <a:ext cx="1343025"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Inspect the machine after delivery</a:t>
              </a:r>
            </a:p>
          </p:txBody>
        </p:sp>
        <p:sp>
          <p:nvSpPr>
            <p:cNvPr id="78" name="Text Box 56"/>
            <p:cNvSpPr txBox="1">
              <a:spLocks noChangeArrowheads="1"/>
            </p:cNvSpPr>
            <p:nvPr/>
          </p:nvSpPr>
          <p:spPr bwMode="auto">
            <a:xfrm>
              <a:off x="5486400" y="2971800"/>
              <a:ext cx="6096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Install the m.</a:t>
              </a:r>
            </a:p>
          </p:txBody>
        </p:sp>
        <p:sp>
          <p:nvSpPr>
            <p:cNvPr id="79" name="Text Box 56"/>
            <p:cNvSpPr txBox="1">
              <a:spLocks noChangeArrowheads="1"/>
            </p:cNvSpPr>
            <p:nvPr/>
          </p:nvSpPr>
          <p:spPr bwMode="auto">
            <a:xfrm>
              <a:off x="7162800" y="2971800"/>
              <a:ext cx="7620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Inspect the m.</a:t>
              </a:r>
            </a:p>
          </p:txBody>
        </p:sp>
        <p:sp>
          <p:nvSpPr>
            <p:cNvPr id="80" name="Text Box 49"/>
            <p:cNvSpPr txBox="1">
              <a:spLocks noChangeArrowheads="1"/>
            </p:cNvSpPr>
            <p:nvPr/>
          </p:nvSpPr>
          <p:spPr bwMode="auto">
            <a:xfrm rot="3209899">
              <a:off x="7993063" y="2117725"/>
              <a:ext cx="798512" cy="382588"/>
            </a:xfrm>
            <a:prstGeom prst="rect">
              <a:avLst/>
            </a:prstGeom>
            <a:solidFill>
              <a:schemeClr val="accent1">
                <a:lumMod val="20000"/>
                <a:lumOff val="80000"/>
              </a:schemeClr>
            </a:solidFill>
            <a:ln w="9525">
              <a:noFill/>
              <a:miter lim="800000"/>
              <a:headEnd/>
              <a:tailEnd/>
            </a:ln>
          </p:spPr>
          <p:txBody>
            <a:bodyPr/>
            <a:lstStyle/>
            <a:p>
              <a:pPr algn="l">
                <a:defRPr/>
              </a:pPr>
              <a:r>
                <a:rPr lang="en-US" sz="1000" b="1" dirty="0">
                  <a:latin typeface="Times New Roman" pitchFamily="18" charset="0"/>
                </a:rPr>
                <a:t>Train  the operator</a:t>
              </a:r>
            </a:p>
          </p:txBody>
        </p:sp>
      </p:gr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fld id="{3790C3B3-FA75-43FA-9E62-D03AB76FDC56}" type="datetime8">
              <a:rPr lang="en-US" smtClean="0"/>
              <a:pPr/>
              <a:t>10/11/2010 8:49 AM</a:t>
            </a:fld>
            <a:endParaRPr lang="en-US" smtClean="0"/>
          </a:p>
        </p:txBody>
      </p:sp>
      <p:sp>
        <p:nvSpPr>
          <p:cNvPr id="63491" name="Slide Number Placeholder 3"/>
          <p:cNvSpPr>
            <a:spLocks noGrp="1"/>
          </p:cNvSpPr>
          <p:nvPr>
            <p:ph type="sldNum" sz="quarter" idx="11"/>
          </p:nvPr>
        </p:nvSpPr>
        <p:spPr>
          <a:noFill/>
        </p:spPr>
        <p:txBody>
          <a:bodyPr/>
          <a:lstStyle/>
          <a:p>
            <a:fld id="{8F5F5573-B634-4383-8120-6FA48293B540}" type="slidenum">
              <a:rPr lang="ar-SA" smtClean="0"/>
              <a:pPr/>
              <a:t>48</a:t>
            </a:fld>
            <a:endParaRPr lang="en-US" smtClean="0"/>
          </a:p>
        </p:txBody>
      </p:sp>
      <p:sp>
        <p:nvSpPr>
          <p:cNvPr id="63492"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14400" y="1600200"/>
          <a:ext cx="8001000" cy="2300291"/>
        </p:xfrm>
        <a:graphic>
          <a:graphicData uri="http://schemas.openxmlformats.org/drawingml/2006/table">
            <a:tbl>
              <a:tblPr/>
              <a:tblGrid>
                <a:gridCol w="3029503"/>
                <a:gridCol w="1237697"/>
                <a:gridCol w="533400"/>
                <a:gridCol w="533400"/>
                <a:gridCol w="457200"/>
                <a:gridCol w="457200"/>
                <a:gridCol w="457200"/>
                <a:gridCol w="381000"/>
                <a:gridCol w="457200"/>
                <a:gridCol w="457200"/>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Activity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-j number</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Hire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Hire labor to 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Order and deliver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8925">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Inspect the m. after delivery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Inspect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40-60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Train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50-60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Rectangle 27"/>
          <p:cNvSpPr>
            <a:spLocks noChangeArrowheads="1"/>
          </p:cNvSpPr>
          <p:nvPr/>
        </p:nvSpPr>
        <p:spPr bwMode="auto">
          <a:xfrm>
            <a:off x="914400" y="1219200"/>
            <a:ext cx="3733800" cy="27622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ea typeface="Times New Roman" pitchFamily="18" charset="0"/>
                <a:cs typeface="Arial" charset="0"/>
              </a:rPr>
              <a:t>Activity times and activity floats</a:t>
            </a:r>
          </a:p>
        </p:txBody>
      </p:sp>
      <p:sp>
        <p:nvSpPr>
          <p:cNvPr id="8"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0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00000"/>
              <a:buFont typeface="Webdings" pitchFamily="18" charset="2"/>
              <a:buChar char="&lt;"/>
              <a:defRPr/>
            </a:pPr>
            <a:endParaRPr lang="de-DE" sz="1800" b="1" dirty="0"/>
          </a:p>
        </p:txBody>
      </p:sp>
      <p:sp>
        <p:nvSpPr>
          <p:cNvPr id="9" name="Rectangle 27"/>
          <p:cNvSpPr>
            <a:spLocks noChangeArrowheads="1"/>
          </p:cNvSpPr>
          <p:nvPr/>
        </p:nvSpPr>
        <p:spPr bwMode="auto">
          <a:xfrm>
            <a:off x="914400" y="4191000"/>
            <a:ext cx="5029200" cy="110807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Critical path: 10-20, 20-30, 30-40, 50-60.</a:t>
            </a:r>
          </a:p>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Near critical path: 40-60</a:t>
            </a:r>
          </a:p>
          <a:p>
            <a:pPr marL="363538" indent="-363538" algn="just">
              <a:buClr>
                <a:srgbClr val="FF0000"/>
              </a:buClr>
              <a:buFont typeface="Wingdings" pitchFamily="2" charset="2"/>
              <a:buChar char="§"/>
              <a:defRPr/>
            </a:pPr>
            <a:r>
              <a:rPr lang="en-US" sz="1800" dirty="0">
                <a:latin typeface="+mj-lt"/>
              </a:rPr>
              <a:t>Third most critical path: 10-50</a:t>
            </a:r>
          </a:p>
          <a:p>
            <a:pPr marL="363538" indent="-363538" algn="just">
              <a:buClr>
                <a:srgbClr val="FF0000"/>
              </a:buClr>
              <a:buFont typeface="Wingdings" pitchFamily="2" charset="2"/>
              <a:buChar char="§"/>
              <a:defRPr/>
            </a:pPr>
            <a:r>
              <a:rPr lang="en-US" sz="1800" dirty="0">
                <a:latin typeface="+mj-lt"/>
              </a:rPr>
              <a:t>Path having most float: 10-30</a:t>
            </a:r>
            <a:endParaRPr lang="en-US" sz="1800" dirty="0">
              <a:latin typeface="+mj-lt"/>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1E424AFC-186C-4A6B-B89E-5D65FFA4A640}" type="datetime8">
              <a:rPr lang="en-US" smtClean="0"/>
              <a:pPr/>
              <a:t>10/11/2010 8:49 AM</a:t>
            </a:fld>
            <a:endParaRPr lang="en-US" smtClean="0"/>
          </a:p>
        </p:txBody>
      </p:sp>
      <p:sp>
        <p:nvSpPr>
          <p:cNvPr id="19459" name="Slide Number Placeholder 4"/>
          <p:cNvSpPr>
            <a:spLocks noGrp="1"/>
          </p:cNvSpPr>
          <p:nvPr>
            <p:ph type="sldNum" sz="quarter" idx="11"/>
          </p:nvPr>
        </p:nvSpPr>
        <p:spPr>
          <a:noFill/>
        </p:spPr>
        <p:txBody>
          <a:bodyPr/>
          <a:lstStyle/>
          <a:p>
            <a:fld id="{5F09102E-5C1D-402A-BCEC-7FD44DBBA071}" type="slidenum">
              <a:rPr lang="ar-SA" smtClean="0"/>
              <a:pPr/>
              <a:t>5</a:t>
            </a:fld>
            <a:endParaRPr lang="en-US" smtClean="0"/>
          </a:p>
        </p:txBody>
      </p:sp>
      <p:grpSp>
        <p:nvGrpSpPr>
          <p:cNvPr id="19460" name="Group 14"/>
          <p:cNvGrpSpPr>
            <a:grpSpLocks/>
          </p:cNvGrpSpPr>
          <p:nvPr/>
        </p:nvGrpSpPr>
        <p:grpSpPr bwMode="auto">
          <a:xfrm>
            <a:off x="1371600" y="1143000"/>
            <a:ext cx="6629400" cy="4191000"/>
            <a:chOff x="1371600" y="1143000"/>
            <a:chExt cx="6629400" cy="4191000"/>
          </a:xfrm>
        </p:grpSpPr>
        <p:sp>
          <p:nvSpPr>
            <p:cNvPr id="19464" name="Oval 2"/>
            <p:cNvSpPr>
              <a:spLocks noChangeArrowheads="1"/>
            </p:cNvSpPr>
            <p:nvPr/>
          </p:nvSpPr>
          <p:spPr bwMode="auto">
            <a:xfrm>
              <a:off x="60960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19465" name="Oval 3"/>
            <p:cNvSpPr>
              <a:spLocks noChangeArrowheads="1"/>
            </p:cNvSpPr>
            <p:nvPr/>
          </p:nvSpPr>
          <p:spPr bwMode="auto">
            <a:xfrm>
              <a:off x="17526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19466" name="Text Box 4"/>
            <p:cNvSpPr txBox="1">
              <a:spLocks noChangeArrowheads="1"/>
            </p:cNvSpPr>
            <p:nvPr/>
          </p:nvSpPr>
          <p:spPr bwMode="auto">
            <a:xfrm>
              <a:off x="3581400" y="1554163"/>
              <a:ext cx="1981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Activity</a:t>
              </a:r>
            </a:p>
          </p:txBody>
        </p:sp>
        <p:sp>
          <p:nvSpPr>
            <p:cNvPr id="19467" name="Text Box 5"/>
            <p:cNvSpPr txBox="1">
              <a:spLocks noChangeArrowheads="1"/>
            </p:cNvSpPr>
            <p:nvPr/>
          </p:nvSpPr>
          <p:spPr bwMode="auto">
            <a:xfrm>
              <a:off x="3581400" y="2392363"/>
              <a:ext cx="20574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cs typeface="Arial" charset="0"/>
                </a:rPr>
                <a:t>[Duration]</a:t>
              </a:r>
            </a:p>
          </p:txBody>
        </p:sp>
        <p:sp>
          <p:nvSpPr>
            <p:cNvPr id="19468" name="Line 6"/>
            <p:cNvSpPr>
              <a:spLocks noChangeShapeType="1"/>
            </p:cNvSpPr>
            <p:nvPr/>
          </p:nvSpPr>
          <p:spPr bwMode="auto">
            <a:xfrm>
              <a:off x="3124200" y="2209800"/>
              <a:ext cx="2971800" cy="0"/>
            </a:xfrm>
            <a:prstGeom prst="line">
              <a:avLst/>
            </a:prstGeom>
            <a:noFill/>
            <a:ln w="38100">
              <a:solidFill>
                <a:schemeClr val="tx1"/>
              </a:solidFill>
              <a:round/>
              <a:headEnd/>
              <a:tailEnd type="stealth" w="med" len="med"/>
            </a:ln>
          </p:spPr>
          <p:txBody>
            <a:bodyPr lIns="0" tIns="0" rIns="0" bIns="0"/>
            <a:lstStyle/>
            <a:p>
              <a:endParaRPr lang="en-US"/>
            </a:p>
          </p:txBody>
        </p:sp>
        <p:sp>
          <p:nvSpPr>
            <p:cNvPr id="19469" name="Text Box 7"/>
            <p:cNvSpPr txBox="1">
              <a:spLocks noChangeArrowheads="1"/>
            </p:cNvSpPr>
            <p:nvPr/>
          </p:nvSpPr>
          <p:spPr bwMode="auto">
            <a:xfrm>
              <a:off x="1371600" y="1143000"/>
              <a:ext cx="20574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Start Event</a:t>
              </a:r>
            </a:p>
          </p:txBody>
        </p:sp>
        <p:sp>
          <p:nvSpPr>
            <p:cNvPr id="19470" name="Text Box 8"/>
            <p:cNvSpPr txBox="1">
              <a:spLocks noChangeArrowheads="1"/>
            </p:cNvSpPr>
            <p:nvPr/>
          </p:nvSpPr>
          <p:spPr bwMode="auto">
            <a:xfrm>
              <a:off x="5867400" y="1143000"/>
              <a:ext cx="21336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Finish Event</a:t>
              </a:r>
            </a:p>
          </p:txBody>
        </p:sp>
        <p:sp>
          <p:nvSpPr>
            <p:cNvPr id="573449" name="Text Box 9"/>
            <p:cNvSpPr txBox="1">
              <a:spLocks noChangeArrowheads="1"/>
            </p:cNvSpPr>
            <p:nvPr/>
          </p:nvSpPr>
          <p:spPr bwMode="auto">
            <a:xfrm>
              <a:off x="2667000" y="4572000"/>
              <a:ext cx="3962400" cy="762000"/>
            </a:xfrm>
            <a:prstGeom prst="rect">
              <a:avLst/>
            </a:prstGeom>
            <a:solidFill>
              <a:schemeClr val="accent2"/>
            </a:solidFill>
            <a:ln w="9525">
              <a:noFill/>
              <a:miter lim="800000"/>
              <a:headEnd/>
              <a:tailEnd/>
            </a:ln>
            <a:effectLst/>
          </p:spPr>
          <p:txBody>
            <a:bodyPr lIns="0" tIns="0" rIns="0" bIns="0">
              <a:spAutoFit/>
            </a:bodyPr>
            <a:lstStyle/>
            <a:p>
              <a:pPr algn="ctr">
                <a:spcBef>
                  <a:spcPct val="50000"/>
                </a:spcBef>
                <a:defRPr/>
              </a:pPr>
              <a:r>
                <a:rPr lang="en-US" sz="2000" dirty="0">
                  <a:solidFill>
                    <a:schemeClr val="bg1"/>
                  </a:solidFill>
                </a:rPr>
                <a:t>Activity identification numbers</a:t>
              </a:r>
            </a:p>
            <a:p>
              <a:pPr algn="ctr">
                <a:spcBef>
                  <a:spcPct val="50000"/>
                </a:spcBef>
                <a:defRPr/>
              </a:pPr>
              <a:r>
                <a:rPr lang="en-US" sz="2000" dirty="0">
                  <a:solidFill>
                    <a:schemeClr val="bg1"/>
                  </a:solidFill>
                </a:rPr>
                <a:t>called </a:t>
              </a:r>
              <a:r>
                <a:rPr lang="en-US" sz="2000" b="1" dirty="0">
                  <a:solidFill>
                    <a:schemeClr val="bg1"/>
                  </a:solidFill>
                  <a:effectLst>
                    <a:outerShdw blurRad="38100" dist="38100" dir="2700000" algn="tl">
                      <a:srgbClr val="000000"/>
                    </a:outerShdw>
                  </a:effectLst>
                </a:rPr>
                <a:t>event numbers</a:t>
              </a:r>
              <a:endParaRPr lang="en-US" sz="1800" b="1" dirty="0">
                <a:solidFill>
                  <a:schemeClr val="bg1"/>
                </a:solidFill>
                <a:effectLst>
                  <a:outerShdw blurRad="38100" dist="38100" dir="2700000" algn="tl">
                    <a:srgbClr val="000000"/>
                  </a:outerShdw>
                </a:effectLst>
              </a:endParaRPr>
            </a:p>
          </p:txBody>
        </p:sp>
        <p:sp>
          <p:nvSpPr>
            <p:cNvPr id="19472" name="Line 10"/>
            <p:cNvSpPr>
              <a:spLocks noChangeShapeType="1"/>
            </p:cNvSpPr>
            <p:nvPr/>
          </p:nvSpPr>
          <p:spPr bwMode="auto">
            <a:xfrm>
              <a:off x="25146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sp>
          <p:nvSpPr>
            <p:cNvPr id="19473" name="Line 11"/>
            <p:cNvSpPr>
              <a:spLocks noChangeShapeType="1"/>
            </p:cNvSpPr>
            <p:nvPr/>
          </p:nvSpPr>
          <p:spPr bwMode="auto">
            <a:xfrm flipH="1">
              <a:off x="51054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grpSp>
      <p:sp>
        <p:nvSpPr>
          <p:cNvPr id="573452"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Activity Identification</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0F3E9794-64FB-45BC-802D-F25A3F2972BA}" type="datetime8">
              <a:rPr lang="en-US" smtClean="0"/>
              <a:pPr/>
              <a:t>10/11/2010 8:49 AM</a:t>
            </a:fld>
            <a:endParaRPr lang="en-US" smtClean="0"/>
          </a:p>
        </p:txBody>
      </p:sp>
      <p:sp>
        <p:nvSpPr>
          <p:cNvPr id="20483" name="Slide Number Placeholder 4"/>
          <p:cNvSpPr>
            <a:spLocks noGrp="1"/>
          </p:cNvSpPr>
          <p:nvPr>
            <p:ph type="sldNum" sz="quarter" idx="11"/>
          </p:nvPr>
        </p:nvSpPr>
        <p:spPr>
          <a:noFill/>
        </p:spPr>
        <p:txBody>
          <a:bodyPr/>
          <a:lstStyle/>
          <a:p>
            <a:fld id="{AF90F50E-FEFF-4C2C-BC0A-90E6CACF1809}" type="slidenum">
              <a:rPr lang="ar-SA" smtClean="0"/>
              <a:pPr/>
              <a:t>6</a:t>
            </a:fld>
            <a:endParaRPr lang="en-US" smtClean="0"/>
          </a:p>
        </p:txBody>
      </p:sp>
      <p:sp>
        <p:nvSpPr>
          <p:cNvPr id="551951" name="Rectangle 15"/>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i-j Numbers of Events</a:t>
            </a:r>
            <a:endParaRPr lang="de-DE" sz="2800" b="1"/>
          </a:p>
        </p:txBody>
      </p:sp>
      <p:sp>
        <p:nvSpPr>
          <p:cNvPr id="17" name="TextBox 16"/>
          <p:cNvSpPr txBox="1"/>
          <p:nvPr/>
        </p:nvSpPr>
        <p:spPr>
          <a:xfrm>
            <a:off x="1371600" y="4038600"/>
            <a:ext cx="6705600" cy="1200329"/>
          </a:xfrm>
          <a:prstGeom prst="rect">
            <a:avLst/>
          </a:prstGeom>
          <a:solidFill>
            <a:schemeClr val="bg1"/>
          </a:solidFill>
          <a:ln>
            <a:solidFill>
              <a:schemeClr val="tx1"/>
            </a:solidFill>
          </a:ln>
          <a:effectLst>
            <a:softEdge rad="12700"/>
          </a:effectLst>
        </p:spPr>
        <p:txBody>
          <a:bodyPr>
            <a:spAutoFit/>
          </a:bodyPr>
          <a:lstStyle/>
          <a:p>
            <a:pPr algn="just">
              <a:buClr>
                <a:srgbClr val="FF0000"/>
              </a:buClr>
              <a:buFont typeface="Wingdings" pitchFamily="2" charset="2"/>
              <a:buChar char="Ø"/>
              <a:defRPr/>
            </a:pPr>
            <a:r>
              <a:rPr lang="en-US" sz="2400" dirty="0"/>
              <a:t>The node at the tail of an arrow is the </a:t>
            </a:r>
            <a:r>
              <a:rPr lang="en-US" sz="2400" b="1" dirty="0">
                <a:effectLst>
                  <a:outerShdw blurRad="38100" dist="38100" dir="2700000" algn="tl">
                    <a:srgbClr val="000000">
                      <a:alpha val="43137"/>
                    </a:srgbClr>
                  </a:outerShdw>
                </a:effectLst>
              </a:rPr>
              <a:t>i</a:t>
            </a:r>
            <a:r>
              <a:rPr lang="en-US" sz="2400" dirty="0"/>
              <a:t>-node.</a:t>
            </a:r>
          </a:p>
          <a:p>
            <a:pPr algn="just">
              <a:buClr>
                <a:srgbClr val="FF0000"/>
              </a:buClr>
              <a:buFont typeface="Wingdings" pitchFamily="2" charset="2"/>
              <a:buChar char="Ø"/>
              <a:defRPr/>
            </a:pPr>
            <a:endParaRPr lang="en-US" sz="2400" dirty="0"/>
          </a:p>
          <a:p>
            <a:pPr algn="just">
              <a:buClr>
                <a:srgbClr val="FF0000"/>
              </a:buClr>
              <a:buFont typeface="Wingdings" pitchFamily="2" charset="2"/>
              <a:buChar char="Ø"/>
              <a:defRPr/>
            </a:pPr>
            <a:r>
              <a:rPr lang="en-US" sz="2400" dirty="0"/>
              <a:t>The node at the head of an arrow is the </a:t>
            </a:r>
            <a:r>
              <a:rPr lang="en-US" sz="2400" b="1" dirty="0">
                <a:effectLst>
                  <a:outerShdw blurRad="38100" dist="38100" dir="2700000" algn="tl">
                    <a:srgbClr val="000000">
                      <a:alpha val="43137"/>
                    </a:srgbClr>
                  </a:outerShdw>
                </a:effectLst>
              </a:rPr>
              <a:t>j</a:t>
            </a:r>
            <a:r>
              <a:rPr lang="en-US" sz="2400" dirty="0"/>
              <a:t>-node</a:t>
            </a:r>
          </a:p>
        </p:txBody>
      </p:sp>
      <p:grpSp>
        <p:nvGrpSpPr>
          <p:cNvPr id="20490" name="Group 19"/>
          <p:cNvGrpSpPr>
            <a:grpSpLocks/>
          </p:cNvGrpSpPr>
          <p:nvPr/>
        </p:nvGrpSpPr>
        <p:grpSpPr bwMode="auto">
          <a:xfrm>
            <a:off x="1447800" y="1295400"/>
            <a:ext cx="6477000" cy="2190750"/>
            <a:chOff x="1447800" y="1295400"/>
            <a:chExt cx="6477000" cy="2190750"/>
          </a:xfrm>
        </p:grpSpPr>
        <p:grpSp>
          <p:nvGrpSpPr>
            <p:cNvPr id="20491" name="Group 17"/>
            <p:cNvGrpSpPr>
              <a:grpSpLocks/>
            </p:cNvGrpSpPr>
            <p:nvPr/>
          </p:nvGrpSpPr>
          <p:grpSpPr bwMode="auto">
            <a:xfrm>
              <a:off x="1447800" y="1295400"/>
              <a:ext cx="6477000" cy="2190750"/>
              <a:chOff x="1447800" y="1295400"/>
              <a:chExt cx="6477000" cy="2190750"/>
            </a:xfrm>
          </p:grpSpPr>
          <p:grpSp>
            <p:nvGrpSpPr>
              <p:cNvPr id="20494" name="Group 3"/>
              <p:cNvGrpSpPr>
                <a:grpSpLocks/>
              </p:cNvGrpSpPr>
              <p:nvPr/>
            </p:nvGrpSpPr>
            <p:grpSpPr bwMode="auto">
              <a:xfrm>
                <a:off x="2920206" y="1932211"/>
                <a:ext cx="3532188" cy="1268016"/>
                <a:chOff x="4140" y="8003"/>
                <a:chExt cx="2160" cy="720"/>
              </a:xfrm>
            </p:grpSpPr>
            <p:sp>
              <p:nvSpPr>
                <p:cNvPr id="20503" name="Text Box 4"/>
                <p:cNvSpPr txBox="1">
                  <a:spLocks noChangeArrowheads="1"/>
                </p:cNvSpPr>
                <p:nvPr/>
              </p:nvSpPr>
              <p:spPr bwMode="auto">
                <a:xfrm>
                  <a:off x="4282" y="8003"/>
                  <a:ext cx="1800" cy="720"/>
                </a:xfrm>
                <a:prstGeom prst="rect">
                  <a:avLst/>
                </a:prstGeom>
                <a:noFill/>
                <a:ln w="9525">
                  <a:noFill/>
                  <a:miter lim="800000"/>
                  <a:headEnd/>
                  <a:tailEnd/>
                </a:ln>
              </p:spPr>
              <p:txBody>
                <a:bodyPr/>
                <a:lstStyle/>
                <a:p>
                  <a:pPr algn="ctr"/>
                  <a:endParaRPr lang="en-US" sz="1800" b="1">
                    <a:cs typeface="Arial" charset="0"/>
                  </a:endParaRPr>
                </a:p>
                <a:p>
                  <a:pPr algn="ctr"/>
                  <a:endParaRPr lang="en-US" sz="1800" b="1">
                    <a:cs typeface="Arial" charset="0"/>
                  </a:endParaRPr>
                </a:p>
              </p:txBody>
            </p:sp>
            <p:sp>
              <p:nvSpPr>
                <p:cNvPr id="20504" name="Line 5"/>
                <p:cNvSpPr>
                  <a:spLocks noChangeShapeType="1"/>
                </p:cNvSpPr>
                <p:nvPr/>
              </p:nvSpPr>
              <p:spPr bwMode="auto">
                <a:xfrm>
                  <a:off x="4140" y="8360"/>
                  <a:ext cx="2160" cy="0"/>
                </a:xfrm>
                <a:prstGeom prst="line">
                  <a:avLst/>
                </a:prstGeom>
                <a:noFill/>
                <a:ln w="12700">
                  <a:solidFill>
                    <a:srgbClr val="000000"/>
                  </a:solidFill>
                  <a:round/>
                  <a:headEnd/>
                  <a:tailEnd type="triangle" w="med" len="med"/>
                </a:ln>
              </p:spPr>
              <p:txBody>
                <a:bodyPr/>
                <a:lstStyle/>
                <a:p>
                  <a:endParaRPr lang="en-US"/>
                </a:p>
              </p:txBody>
            </p:sp>
          </p:grpSp>
          <p:grpSp>
            <p:nvGrpSpPr>
              <p:cNvPr id="20495" name="Group 6"/>
              <p:cNvGrpSpPr>
                <a:grpSpLocks/>
              </p:cNvGrpSpPr>
              <p:nvPr/>
            </p:nvGrpSpPr>
            <p:grpSpPr bwMode="auto">
              <a:xfrm>
                <a:off x="1447800" y="1864916"/>
                <a:ext cx="1472406" cy="1585516"/>
                <a:chOff x="3240" y="7920"/>
                <a:chExt cx="900" cy="900"/>
              </a:xfrm>
            </p:grpSpPr>
            <p:sp>
              <p:nvSpPr>
                <p:cNvPr id="20501" name="Oval 7"/>
                <p:cNvSpPr>
                  <a:spLocks noChangeArrowheads="1"/>
                </p:cNvSpPr>
                <p:nvPr/>
              </p:nvSpPr>
              <p:spPr bwMode="auto">
                <a:xfrm>
                  <a:off x="324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2" name="Line 8"/>
                <p:cNvSpPr>
                  <a:spLocks noChangeShapeType="1"/>
                </p:cNvSpPr>
                <p:nvPr/>
              </p:nvSpPr>
              <p:spPr bwMode="auto">
                <a:xfrm>
                  <a:off x="3680" y="7920"/>
                  <a:ext cx="0" cy="900"/>
                </a:xfrm>
                <a:prstGeom prst="line">
                  <a:avLst/>
                </a:prstGeom>
                <a:noFill/>
                <a:ln w="9525">
                  <a:solidFill>
                    <a:srgbClr val="000000"/>
                  </a:solidFill>
                  <a:round/>
                  <a:headEnd/>
                  <a:tailEnd/>
                </a:ln>
              </p:spPr>
              <p:txBody>
                <a:bodyPr/>
                <a:lstStyle/>
                <a:p>
                  <a:endParaRPr lang="en-US"/>
                </a:p>
              </p:txBody>
            </p:sp>
          </p:grpSp>
          <p:grpSp>
            <p:nvGrpSpPr>
              <p:cNvPr id="20496" name="Group 9"/>
              <p:cNvGrpSpPr>
                <a:grpSpLocks/>
              </p:cNvGrpSpPr>
              <p:nvPr/>
            </p:nvGrpSpPr>
            <p:grpSpPr bwMode="auto">
              <a:xfrm>
                <a:off x="6452394" y="1864916"/>
                <a:ext cx="1472406" cy="1621234"/>
                <a:chOff x="6300" y="7920"/>
                <a:chExt cx="900" cy="920"/>
              </a:xfrm>
            </p:grpSpPr>
            <p:sp>
              <p:nvSpPr>
                <p:cNvPr id="20499" name="Oval 10"/>
                <p:cNvSpPr>
                  <a:spLocks noChangeArrowheads="1"/>
                </p:cNvSpPr>
                <p:nvPr/>
              </p:nvSpPr>
              <p:spPr bwMode="auto">
                <a:xfrm>
                  <a:off x="630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0" name="Line 11"/>
                <p:cNvSpPr>
                  <a:spLocks noChangeShapeType="1"/>
                </p:cNvSpPr>
                <p:nvPr/>
              </p:nvSpPr>
              <p:spPr bwMode="auto">
                <a:xfrm>
                  <a:off x="6760" y="7940"/>
                  <a:ext cx="0" cy="900"/>
                </a:xfrm>
                <a:prstGeom prst="line">
                  <a:avLst/>
                </a:prstGeom>
                <a:noFill/>
                <a:ln w="9525">
                  <a:solidFill>
                    <a:srgbClr val="000000"/>
                  </a:solidFill>
                  <a:round/>
                  <a:headEnd/>
                  <a:tailEnd/>
                </a:ln>
              </p:spPr>
              <p:txBody>
                <a:bodyPr/>
                <a:lstStyle/>
                <a:p>
                  <a:endParaRPr lang="en-US"/>
                </a:p>
              </p:txBody>
            </p:sp>
          </p:grpSp>
          <p:sp>
            <p:nvSpPr>
              <p:cNvPr id="2" name="Text Box 12"/>
              <p:cNvSpPr txBox="1">
                <a:spLocks noChangeArrowheads="1"/>
              </p:cNvSpPr>
              <p:nvPr/>
            </p:nvSpPr>
            <p:spPr bwMode="auto">
              <a:xfrm>
                <a:off x="1893888" y="1400175"/>
                <a:ext cx="620712" cy="428625"/>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i</a:t>
                </a:r>
              </a:p>
            </p:txBody>
          </p:sp>
          <p:sp>
            <p:nvSpPr>
              <p:cNvPr id="3" name="Text Box 13"/>
              <p:cNvSpPr txBox="1">
                <a:spLocks noChangeArrowheads="1"/>
              </p:cNvSpPr>
              <p:nvPr/>
            </p:nvSpPr>
            <p:spPr bwMode="auto">
              <a:xfrm>
                <a:off x="6856413" y="1295400"/>
                <a:ext cx="609600" cy="533400"/>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j</a:t>
                </a:r>
              </a:p>
            </p:txBody>
          </p:sp>
        </p:grpSp>
        <p:sp>
          <p:nvSpPr>
            <p:cNvPr id="20492" name="TextBox 17"/>
            <p:cNvSpPr txBox="1">
              <a:spLocks noChangeArrowheads="1"/>
            </p:cNvSpPr>
            <p:nvPr/>
          </p:nvSpPr>
          <p:spPr bwMode="auto">
            <a:xfrm>
              <a:off x="3810000" y="19812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Activity</a:t>
              </a:r>
            </a:p>
          </p:txBody>
        </p:sp>
        <p:sp>
          <p:nvSpPr>
            <p:cNvPr id="20493" name="TextBox 18"/>
            <p:cNvSpPr txBox="1">
              <a:spLocks noChangeArrowheads="1"/>
            </p:cNvSpPr>
            <p:nvPr/>
          </p:nvSpPr>
          <p:spPr bwMode="auto">
            <a:xfrm>
              <a:off x="3810000" y="26670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Duration</a:t>
              </a:r>
            </a:p>
          </p:txBody>
        </p:sp>
      </p:gr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EF34FA8-F3D8-4552-B747-CC0E712BAF15}" type="datetime8">
              <a:rPr lang="en-US" smtClean="0"/>
              <a:pPr/>
              <a:t>10/11/2010 8:49 AM</a:t>
            </a:fld>
            <a:endParaRPr lang="en-US" smtClean="0"/>
          </a:p>
        </p:txBody>
      </p:sp>
      <p:sp>
        <p:nvSpPr>
          <p:cNvPr id="21507" name="Slide Number Placeholder 4"/>
          <p:cNvSpPr>
            <a:spLocks noGrp="1"/>
          </p:cNvSpPr>
          <p:nvPr>
            <p:ph type="sldNum" sz="quarter" idx="11"/>
          </p:nvPr>
        </p:nvSpPr>
        <p:spPr>
          <a:noFill/>
        </p:spPr>
        <p:txBody>
          <a:bodyPr/>
          <a:lstStyle/>
          <a:p>
            <a:fld id="{C32F4105-0E82-4D98-B117-6C291B8B3B6B}" type="slidenum">
              <a:rPr lang="ar-SA" smtClean="0"/>
              <a:pPr/>
              <a:t>7</a:t>
            </a:fld>
            <a:endParaRPr lang="en-US" smtClean="0"/>
          </a:p>
        </p:txBody>
      </p:sp>
      <p:sp>
        <p:nvSpPr>
          <p:cNvPr id="588802" name="Rectangle 2"/>
          <p:cNvSpPr>
            <a:spLocks noGrp="1" noChangeArrowheads="1"/>
          </p:cNvSpPr>
          <p:nvPr>
            <p:ph type="body" idx="1"/>
          </p:nvPr>
        </p:nvSpPr>
        <p:spPr>
          <a:xfrm>
            <a:off x="838200" y="1066800"/>
            <a:ext cx="8077200" cy="488156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000" dirty="0" smtClean="0"/>
              <a:t>The network (the graphical representation of a project plan)  must have </a:t>
            </a:r>
            <a:r>
              <a:rPr lang="en-US" sz="2000" b="1" dirty="0" smtClean="0">
                <a:solidFill>
                  <a:schemeClr val="accent2"/>
                </a:solidFill>
                <a:effectLst>
                  <a:outerShdw blurRad="38100" dist="38100" dir="2700000" algn="tl">
                    <a:srgbClr val="000000">
                      <a:alpha val="43137"/>
                    </a:srgbClr>
                  </a:outerShdw>
                </a:effectLst>
              </a:rPr>
              <a:t>definite points of beginning and finish</a:t>
            </a:r>
            <a:r>
              <a:rPr lang="en-US" sz="2000" dirty="0" smtClean="0"/>
              <a:t>.</a:t>
            </a:r>
          </a:p>
          <a:p>
            <a:pPr marL="369888" indent="-6350" algn="just">
              <a:lnSpc>
                <a:spcPct val="130000"/>
              </a:lnSpc>
              <a:buClr>
                <a:srgbClr val="CC3300"/>
              </a:buClr>
              <a:buSzPct val="100000"/>
              <a:buFontTx/>
              <a:buNone/>
              <a:defRPr/>
            </a:pPr>
            <a:r>
              <a:rPr lang="en-US" sz="2000" i="1" dirty="0" smtClean="0"/>
              <a:t>(The accuracy and usefulness of a network is dependent mainly upon intimate knowledge of the project itself, and upon the general qualities of judgment and skill of the planning personnel.)</a:t>
            </a:r>
          </a:p>
          <a:p>
            <a:pPr marL="369888" indent="-304800" algn="just">
              <a:lnSpc>
                <a:spcPct val="130000"/>
              </a:lnSpc>
              <a:buClr>
                <a:srgbClr val="CC3300"/>
              </a:buClr>
              <a:buSzPct val="100000"/>
              <a:buFont typeface="Wingdings" pitchFamily="2" charset="2"/>
              <a:buAutoNum type="arabicParenR"/>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The arrows originate at the </a:t>
            </a:r>
            <a:r>
              <a:rPr lang="en-US" sz="2000" b="1" u="sng" dirty="0" smtClean="0">
                <a:solidFill>
                  <a:srgbClr val="FF0000"/>
                </a:solidFill>
                <a:effectLst>
                  <a:outerShdw blurRad="38100" dist="38100" dir="2700000" algn="tl">
                    <a:srgbClr val="C0C0C0"/>
                  </a:outerShdw>
                </a:effectLst>
              </a:rPr>
              <a:t>right side </a:t>
            </a:r>
            <a:r>
              <a:rPr lang="en-US" sz="2000" dirty="0" smtClean="0"/>
              <a:t>of a node and terminate at the </a:t>
            </a:r>
            <a:r>
              <a:rPr lang="en-US" sz="2000" b="1" u="sng" dirty="0" smtClean="0">
                <a:solidFill>
                  <a:srgbClr val="FF0000"/>
                </a:solidFill>
                <a:effectLst>
                  <a:outerShdw blurRad="38100" dist="38100" dir="2700000" algn="tl">
                    <a:srgbClr val="C0C0C0"/>
                  </a:outerShdw>
                </a:effectLst>
              </a:rPr>
              <a:t>left side</a:t>
            </a:r>
            <a:r>
              <a:rPr lang="en-US" sz="2000" b="1" u="sng" dirty="0" smtClean="0">
                <a:solidFill>
                  <a:srgbClr val="FF0000"/>
                </a:solidFill>
              </a:rPr>
              <a:t> </a:t>
            </a:r>
            <a:r>
              <a:rPr lang="en-US" sz="2000" dirty="0" smtClean="0"/>
              <a:t>of a node.</a:t>
            </a:r>
          </a:p>
          <a:p>
            <a:pPr marL="369888" indent="-304800" algn="just">
              <a:lnSpc>
                <a:spcPct val="130000"/>
              </a:lnSpc>
              <a:buClr>
                <a:srgbClr val="CC3300"/>
              </a:buClr>
              <a:buSzPct val="100000"/>
              <a:buFontTx/>
              <a:buAutoNum type="arabicParenR" startAt="2"/>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Any two events may be directly connected by </a:t>
            </a:r>
            <a:r>
              <a:rPr lang="en-US" sz="2000" b="1" u="sng" dirty="0" smtClean="0">
                <a:solidFill>
                  <a:srgbClr val="FF0000"/>
                </a:solidFill>
                <a:effectLst>
                  <a:outerShdw blurRad="38100" dist="38100" dir="2700000" algn="tl">
                    <a:srgbClr val="000000">
                      <a:alpha val="43137"/>
                    </a:srgbClr>
                  </a:outerShdw>
                </a:effectLst>
              </a:rPr>
              <a:t>no</a:t>
            </a:r>
            <a:r>
              <a:rPr lang="en-US" sz="2000" dirty="0" smtClean="0"/>
              <a:t> more than </a:t>
            </a:r>
            <a:r>
              <a:rPr lang="en-US" sz="2000" b="1" u="sng" dirty="0" smtClean="0">
                <a:solidFill>
                  <a:srgbClr val="FF0000"/>
                </a:solidFill>
                <a:effectLst>
                  <a:outerShdw blurRad="38100" dist="38100" dir="2700000" algn="tl">
                    <a:srgbClr val="000000">
                      <a:alpha val="43137"/>
                    </a:srgbClr>
                  </a:outerShdw>
                </a:effectLst>
              </a:rPr>
              <a:t>one</a:t>
            </a:r>
            <a:r>
              <a:rPr lang="en-US" sz="2000" dirty="0" smtClean="0"/>
              <a:t> </a:t>
            </a:r>
            <a:r>
              <a:rPr lang="en-US" sz="2000" b="1" u="sng" dirty="0" smtClean="0">
                <a:solidFill>
                  <a:srgbClr val="FF0000"/>
                </a:solidFill>
                <a:effectLst>
                  <a:outerShdw blurRad="38100" dist="38100" dir="2700000" algn="tl">
                    <a:srgbClr val="000000">
                      <a:alpha val="43137"/>
                    </a:srgbClr>
                  </a:outerShdw>
                </a:effectLst>
              </a:rPr>
              <a:t>activity</a:t>
            </a:r>
            <a:r>
              <a:rPr lang="en-US" sz="2000" dirty="0" smtClean="0"/>
              <a:t>.</a:t>
            </a:r>
          </a:p>
          <a:p>
            <a:pPr marL="369888" indent="-304800" algn="just">
              <a:lnSpc>
                <a:spcPct val="130000"/>
              </a:lnSpc>
              <a:buClr>
                <a:srgbClr val="CC3300"/>
              </a:buClr>
              <a:buSzPct val="100000"/>
              <a:buFontTx/>
              <a:buAutoNum type="arabicParenR" startAt="2"/>
              <a:defRPr/>
            </a:pPr>
            <a:endParaRPr lang="en-US" sz="800" dirty="0" smtClean="0"/>
          </a:p>
          <a:p>
            <a:pPr marL="369888" indent="-304800" algn="just">
              <a:lnSpc>
                <a:spcPct val="130000"/>
              </a:lnSpc>
              <a:buClr>
                <a:srgbClr val="CC3300"/>
              </a:buClr>
              <a:buSzPct val="100000"/>
              <a:buFontTx/>
              <a:buAutoNum type="arabicParenR" startAt="2"/>
              <a:defRPr/>
            </a:pPr>
            <a:r>
              <a:rPr lang="en-US" sz="2000" dirty="0" smtClean="0"/>
              <a:t>Use symbols to indicate crossovers to avoid misunderstanding.</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398D0A0C-382B-4543-8E8A-ECE1AA6F2393}" type="datetime8">
              <a:rPr lang="en-US" smtClean="0"/>
              <a:pPr/>
              <a:t>10/11/2010 8:49 AM</a:t>
            </a:fld>
            <a:endParaRPr lang="en-US" smtClean="0"/>
          </a:p>
        </p:txBody>
      </p:sp>
      <p:sp>
        <p:nvSpPr>
          <p:cNvPr id="22531" name="Slide Number Placeholder 4"/>
          <p:cNvSpPr>
            <a:spLocks noGrp="1"/>
          </p:cNvSpPr>
          <p:nvPr>
            <p:ph type="sldNum" sz="quarter" idx="11"/>
          </p:nvPr>
        </p:nvSpPr>
        <p:spPr>
          <a:noFill/>
        </p:spPr>
        <p:txBody>
          <a:bodyPr/>
          <a:lstStyle/>
          <a:p>
            <a:fld id="{0E23B896-DD77-499C-A7C2-338DEF9E7A0C}" type="slidenum">
              <a:rPr lang="ar-SA" smtClean="0"/>
              <a:pPr/>
              <a:t>8</a:t>
            </a:fld>
            <a:endParaRPr lang="en-US" smtClean="0"/>
          </a:p>
        </p:txBody>
      </p:sp>
      <p:grpSp>
        <p:nvGrpSpPr>
          <p:cNvPr id="22532" name="Group 12"/>
          <p:cNvGrpSpPr>
            <a:grpSpLocks/>
          </p:cNvGrpSpPr>
          <p:nvPr/>
        </p:nvGrpSpPr>
        <p:grpSpPr bwMode="auto">
          <a:xfrm>
            <a:off x="1371600" y="1371600"/>
            <a:ext cx="7010400" cy="1219200"/>
            <a:chOff x="1066800" y="2590800"/>
            <a:chExt cx="7010400" cy="1219200"/>
          </a:xfrm>
        </p:grpSpPr>
        <p:sp>
          <p:nvSpPr>
            <p:cNvPr id="22537" name="Oval 2"/>
            <p:cNvSpPr>
              <a:spLocks noChangeArrowheads="1"/>
            </p:cNvSpPr>
            <p:nvPr/>
          </p:nvSpPr>
          <p:spPr bwMode="auto">
            <a:xfrm>
              <a:off x="38862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2538" name="Oval 3"/>
            <p:cNvSpPr>
              <a:spLocks noChangeArrowheads="1"/>
            </p:cNvSpPr>
            <p:nvPr/>
          </p:nvSpPr>
          <p:spPr bwMode="auto">
            <a:xfrm>
              <a:off x="10668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2539" name="Line 4"/>
            <p:cNvSpPr>
              <a:spLocks noChangeShapeType="1"/>
            </p:cNvSpPr>
            <p:nvPr/>
          </p:nvSpPr>
          <p:spPr bwMode="auto">
            <a:xfrm>
              <a:off x="24384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0" name="Line 5"/>
            <p:cNvSpPr>
              <a:spLocks noChangeShapeType="1"/>
            </p:cNvSpPr>
            <p:nvPr/>
          </p:nvSpPr>
          <p:spPr bwMode="auto">
            <a:xfrm>
              <a:off x="52578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1" name="Oval 6"/>
            <p:cNvSpPr>
              <a:spLocks noChangeArrowheads="1"/>
            </p:cNvSpPr>
            <p:nvPr/>
          </p:nvSpPr>
          <p:spPr bwMode="auto">
            <a:xfrm>
              <a:off x="67056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2542" name="Text Box 8"/>
            <p:cNvSpPr txBox="1">
              <a:spLocks noChangeArrowheads="1"/>
            </p:cNvSpPr>
            <p:nvPr/>
          </p:nvSpPr>
          <p:spPr bwMode="auto">
            <a:xfrm>
              <a:off x="2743200" y="2620963"/>
              <a:ext cx="838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a:t>
              </a:r>
            </a:p>
          </p:txBody>
        </p:sp>
        <p:sp>
          <p:nvSpPr>
            <p:cNvPr id="22543" name="Text Box 9"/>
            <p:cNvSpPr txBox="1">
              <a:spLocks noChangeArrowheads="1"/>
            </p:cNvSpPr>
            <p:nvPr/>
          </p:nvSpPr>
          <p:spPr bwMode="auto">
            <a:xfrm>
              <a:off x="5638800" y="2620963"/>
              <a:ext cx="6858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a:solidFill>
                    <a:schemeClr val="bg1"/>
                  </a:solidFill>
                </a:rPr>
                <a:t>B</a:t>
              </a:r>
            </a:p>
          </p:txBody>
        </p:sp>
      </p:grpSp>
      <p:sp>
        <p:nvSpPr>
          <p:cNvPr id="570380"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
        <p:nvSpPr>
          <p:cNvPr id="22536" name="TextBox 13"/>
          <p:cNvSpPr txBox="1">
            <a:spLocks noChangeArrowheads="1"/>
          </p:cNvSpPr>
          <p:nvPr/>
        </p:nvSpPr>
        <p:spPr bwMode="auto">
          <a:xfrm>
            <a:off x="914400" y="3124200"/>
            <a:ext cx="7848600" cy="2308225"/>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Node “20” is the j-node for activity “A” and it is also the i-node for activity “B” then activity “A” is a </a:t>
            </a:r>
            <a:r>
              <a:rPr lang="en-US" sz="2400" b="1">
                <a:solidFill>
                  <a:srgbClr val="FF0000"/>
                </a:solidFill>
              </a:rPr>
              <a:t>predecessor</a:t>
            </a:r>
            <a:r>
              <a:rPr lang="en-US" sz="2400"/>
              <a:t> to activity “B”.</a:t>
            </a:r>
          </a:p>
          <a:p>
            <a:pPr marL="363538" indent="-363538" algn="just">
              <a:buClr>
                <a:srgbClr val="FF0000"/>
              </a:buClr>
              <a:buFont typeface="Wingdings" pitchFamily="2" charset="2"/>
              <a:buChar char="Ø"/>
            </a:pPr>
            <a:r>
              <a:rPr lang="en-US" sz="2400"/>
              <a:t>In other words activity “B” is a </a:t>
            </a:r>
            <a:r>
              <a:rPr lang="en-US" sz="2400" b="1">
                <a:solidFill>
                  <a:srgbClr val="FF0000"/>
                </a:solidFill>
              </a:rPr>
              <a:t>successor</a:t>
            </a:r>
            <a:r>
              <a:rPr lang="en-US" sz="2400"/>
              <a:t> to activity “A”. </a:t>
            </a:r>
          </a:p>
          <a:p>
            <a:pPr marL="363538" indent="-363538" algn="just">
              <a:buClr>
                <a:srgbClr val="FF0000"/>
              </a:buClr>
              <a:buFont typeface="Wingdings" pitchFamily="2" charset="2"/>
              <a:buChar char="Ø"/>
            </a:pPr>
            <a:r>
              <a:rPr lang="en-US" sz="2400" b="1"/>
              <a:t>Activity B </a:t>
            </a:r>
            <a:r>
              <a:rPr lang="en-US" sz="2400" b="1">
                <a:solidFill>
                  <a:srgbClr val="FF0000"/>
                </a:solidFill>
              </a:rPr>
              <a:t>depends on </a:t>
            </a:r>
            <a:r>
              <a:rPr lang="en-US" sz="2400" b="1"/>
              <a:t>activity A.</a:t>
            </a:r>
            <a:endParaRPr lang="en-US" sz="240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20C24898-2897-4FB0-A598-F6F9E568E30B}" type="datetime8">
              <a:rPr lang="en-US" smtClean="0"/>
              <a:pPr/>
              <a:t>10/11/2010 8:49 AM</a:t>
            </a:fld>
            <a:endParaRPr lang="en-US" smtClean="0"/>
          </a:p>
        </p:txBody>
      </p:sp>
      <p:sp>
        <p:nvSpPr>
          <p:cNvPr id="23555" name="Slide Number Placeholder 4"/>
          <p:cNvSpPr>
            <a:spLocks noGrp="1"/>
          </p:cNvSpPr>
          <p:nvPr>
            <p:ph type="sldNum" sz="quarter" idx="11"/>
          </p:nvPr>
        </p:nvSpPr>
        <p:spPr>
          <a:noFill/>
        </p:spPr>
        <p:txBody>
          <a:bodyPr/>
          <a:lstStyle/>
          <a:p>
            <a:fld id="{5EBBE9DC-331A-43EF-A939-84BE8915A80D}" type="slidenum">
              <a:rPr lang="ar-SA" smtClean="0"/>
              <a:pPr/>
              <a:t>9</a:t>
            </a:fld>
            <a:endParaRPr lang="en-US" smtClean="0"/>
          </a:p>
        </p:txBody>
      </p:sp>
      <p:sp>
        <p:nvSpPr>
          <p:cNvPr id="571406" name="Rectangle 14"/>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grpSp>
        <p:nvGrpSpPr>
          <p:cNvPr id="23559" name="Group 16"/>
          <p:cNvGrpSpPr>
            <a:grpSpLocks/>
          </p:cNvGrpSpPr>
          <p:nvPr/>
        </p:nvGrpSpPr>
        <p:grpSpPr bwMode="auto">
          <a:xfrm>
            <a:off x="990600" y="1219200"/>
            <a:ext cx="7391400" cy="3657600"/>
            <a:chOff x="914400" y="1219200"/>
            <a:chExt cx="7162800" cy="4572000"/>
          </a:xfrm>
        </p:grpSpPr>
        <p:sp>
          <p:nvSpPr>
            <p:cNvPr id="23561" name="Oval 2"/>
            <p:cNvSpPr>
              <a:spLocks noChangeArrowheads="1"/>
            </p:cNvSpPr>
            <p:nvPr/>
          </p:nvSpPr>
          <p:spPr bwMode="auto">
            <a:xfrm>
              <a:off x="38862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3562" name="Oval 3"/>
            <p:cNvSpPr>
              <a:spLocks noChangeArrowheads="1"/>
            </p:cNvSpPr>
            <p:nvPr/>
          </p:nvSpPr>
          <p:spPr bwMode="auto">
            <a:xfrm>
              <a:off x="10668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3563" name="Line 4"/>
            <p:cNvSpPr>
              <a:spLocks noChangeShapeType="1"/>
            </p:cNvSpPr>
            <p:nvPr/>
          </p:nvSpPr>
          <p:spPr bwMode="auto">
            <a:xfrm>
              <a:off x="24384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4" name="Oval 5"/>
            <p:cNvSpPr>
              <a:spLocks noChangeArrowheads="1"/>
            </p:cNvSpPr>
            <p:nvPr/>
          </p:nvSpPr>
          <p:spPr bwMode="auto">
            <a:xfrm>
              <a:off x="67056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40</a:t>
              </a:r>
            </a:p>
          </p:txBody>
        </p:sp>
        <p:sp>
          <p:nvSpPr>
            <p:cNvPr id="23565" name="Line 6"/>
            <p:cNvSpPr>
              <a:spLocks noChangeShapeType="1"/>
            </p:cNvSpPr>
            <p:nvPr/>
          </p:nvSpPr>
          <p:spPr bwMode="auto">
            <a:xfrm>
              <a:off x="52578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6" name="Oval 7"/>
            <p:cNvSpPr>
              <a:spLocks noChangeArrowheads="1"/>
            </p:cNvSpPr>
            <p:nvPr/>
          </p:nvSpPr>
          <p:spPr bwMode="auto">
            <a:xfrm>
              <a:off x="6705600" y="1219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3567" name="Oval 8"/>
            <p:cNvSpPr>
              <a:spLocks noChangeArrowheads="1"/>
            </p:cNvSpPr>
            <p:nvPr/>
          </p:nvSpPr>
          <p:spPr bwMode="auto">
            <a:xfrm>
              <a:off x="6705600" y="45720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50</a:t>
              </a:r>
            </a:p>
          </p:txBody>
        </p:sp>
        <p:sp>
          <p:nvSpPr>
            <p:cNvPr id="23568" name="Line 9"/>
            <p:cNvSpPr>
              <a:spLocks noChangeShapeType="1"/>
            </p:cNvSpPr>
            <p:nvPr/>
          </p:nvSpPr>
          <p:spPr bwMode="auto">
            <a:xfrm>
              <a:off x="6019800" y="1828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9" name="Line 10"/>
            <p:cNvSpPr>
              <a:spLocks noChangeShapeType="1"/>
            </p:cNvSpPr>
            <p:nvPr/>
          </p:nvSpPr>
          <p:spPr bwMode="auto">
            <a:xfrm flipH="1">
              <a:off x="4800600" y="1828800"/>
              <a:ext cx="1219200" cy="1143000"/>
            </a:xfrm>
            <a:prstGeom prst="line">
              <a:avLst/>
            </a:prstGeom>
            <a:noFill/>
            <a:ln w="19050">
              <a:solidFill>
                <a:schemeClr val="tx1"/>
              </a:solidFill>
              <a:round/>
              <a:headEnd/>
              <a:tailEnd/>
            </a:ln>
          </p:spPr>
          <p:txBody>
            <a:bodyPr lIns="0" tIns="0" rIns="0" bIns="0"/>
            <a:lstStyle/>
            <a:p>
              <a:endParaRPr lang="en-US"/>
            </a:p>
          </p:txBody>
        </p:sp>
        <p:sp>
          <p:nvSpPr>
            <p:cNvPr id="23570" name="Line 11"/>
            <p:cNvSpPr>
              <a:spLocks noChangeShapeType="1"/>
            </p:cNvSpPr>
            <p:nvPr/>
          </p:nvSpPr>
          <p:spPr bwMode="auto">
            <a:xfrm>
              <a:off x="6019800" y="5257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71" name="Line 12"/>
            <p:cNvSpPr>
              <a:spLocks noChangeShapeType="1"/>
            </p:cNvSpPr>
            <p:nvPr/>
          </p:nvSpPr>
          <p:spPr bwMode="auto">
            <a:xfrm>
              <a:off x="4724400" y="4114800"/>
              <a:ext cx="1295400" cy="1143000"/>
            </a:xfrm>
            <a:prstGeom prst="line">
              <a:avLst/>
            </a:prstGeom>
            <a:noFill/>
            <a:ln w="19050">
              <a:solidFill>
                <a:schemeClr val="tx1"/>
              </a:solidFill>
              <a:round/>
              <a:headEnd/>
              <a:tailEnd/>
            </a:ln>
          </p:spPr>
          <p:txBody>
            <a:bodyPr lIns="0" tIns="0" rIns="0" bIns="0"/>
            <a:lstStyle/>
            <a:p>
              <a:endParaRPr lang="en-US"/>
            </a:p>
          </p:txBody>
        </p:sp>
        <p:sp>
          <p:nvSpPr>
            <p:cNvPr id="23572" name="Text Box 15"/>
            <p:cNvSpPr txBox="1">
              <a:spLocks noChangeArrowheads="1"/>
            </p:cNvSpPr>
            <p:nvPr/>
          </p:nvSpPr>
          <p:spPr bwMode="auto">
            <a:xfrm>
              <a:off x="914400" y="1219200"/>
              <a:ext cx="3276600" cy="381000"/>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Succeeding activities</a:t>
              </a:r>
            </a:p>
          </p:txBody>
        </p:sp>
      </p:grpSp>
      <p:sp>
        <p:nvSpPr>
          <p:cNvPr id="23560" name="TextBox 18"/>
          <p:cNvSpPr txBox="1">
            <a:spLocks noChangeArrowheads="1"/>
          </p:cNvSpPr>
          <p:nvPr/>
        </p:nvSpPr>
        <p:spPr bwMode="auto">
          <a:xfrm>
            <a:off x="838200" y="5105400"/>
            <a:ext cx="7924800" cy="830263"/>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Event numbers must not be duplicated in a network.</a:t>
            </a:r>
          </a:p>
          <a:p>
            <a:pPr marL="363538" indent="-363538" algn="just">
              <a:buClr>
                <a:srgbClr val="FF0000"/>
              </a:buClr>
              <a:buFont typeface="Wingdings" pitchFamily="2" charset="2"/>
              <a:buChar char="Ø"/>
            </a:pPr>
            <a:r>
              <a:rPr lang="en-US" sz="2400"/>
              <a:t>j-node number greater than i-node number.</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7C84EE-DEE3-4D3B-9AEE-1DE1315CE158}"/>
</file>

<file path=customXml/itemProps2.xml><?xml version="1.0" encoding="utf-8"?>
<ds:datastoreItem xmlns:ds="http://schemas.openxmlformats.org/officeDocument/2006/customXml" ds:itemID="{7BF00C95-3B6E-4BA3-B751-97C301B20A8C}"/>
</file>

<file path=customXml/itemProps3.xml><?xml version="1.0" encoding="utf-8"?>
<ds:datastoreItem xmlns:ds="http://schemas.openxmlformats.org/officeDocument/2006/customXml" ds:itemID="{475EB4DC-6F8C-42BE-AF6E-F8EFEB88F58F}"/>
</file>

<file path=docProps/app.xml><?xml version="1.0" encoding="utf-8"?>
<Properties xmlns="http://schemas.openxmlformats.org/officeDocument/2006/extended-properties" xmlns:vt="http://schemas.openxmlformats.org/officeDocument/2006/docPropsVTypes">
  <Template>TUV_PP_0 (1)</Template>
  <TotalTime>1615</TotalTime>
  <Words>2933</Words>
  <Application>Microsoft Office PowerPoint</Application>
  <PresentationFormat>On-screen Show (4:3)</PresentationFormat>
  <Paragraphs>1161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TUV_PP_0 (1)</vt:lpstr>
      <vt:lpstr> Time Planning and Control  Activity on Arrow  (Arrow Diagramming Method)</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Tuv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user</cp:lastModifiedBy>
  <cp:revision>498</cp:revision>
  <cp:lastPrinted>2003-07-29T11:52:19Z</cp:lastPrinted>
  <dcterms:created xsi:type="dcterms:W3CDTF">2004-06-30T10:09:52Z</dcterms:created>
  <dcterms:modified xsi:type="dcterms:W3CDTF">2010-10-11T05:55:48Z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