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99" r:id="rId6"/>
    <p:sldId id="284" r:id="rId7"/>
    <p:sldId id="294" r:id="rId8"/>
    <p:sldId id="303" r:id="rId9"/>
    <p:sldId id="302" r:id="rId10"/>
    <p:sldId id="304" r:id="rId11"/>
    <p:sldId id="295" r:id="rId12"/>
    <p:sldId id="300" r:id="rId13"/>
    <p:sldId id="301" r:id="rId14"/>
  </p:sldIdLst>
  <p:sldSz cx="9144000" cy="6858000" type="screen4x3"/>
  <p:notesSz cx="6797675" cy="98726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BD"/>
    <a:srgbClr val="3399FF"/>
    <a:srgbClr val="FFF3DF"/>
    <a:srgbClr val="FCE0E1"/>
    <a:srgbClr val="FDE7E8"/>
    <a:srgbClr val="E2E2E2"/>
    <a:srgbClr val="DDDDDD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62" autoAdjust="0"/>
    <p:restoredTop sz="94660"/>
  </p:normalViewPr>
  <p:slideViewPr>
    <p:cSldViewPr>
      <p:cViewPr varScale="1">
        <p:scale>
          <a:sx n="93" d="100"/>
          <a:sy n="93" d="100"/>
        </p:scale>
        <p:origin x="-1926" y="-96"/>
      </p:cViewPr>
      <p:guideLst>
        <p:guide orient="horz" pos="40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1ABEB5C-4BF8-484A-A45E-2335839A6320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A02F5FE-0BC8-4719-B70B-1F5698800FC6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DFDB3-ADAF-4A30-A9C3-EDAC8EA9318A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8535-AEC6-4B5E-AF3F-1948F1E81D4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1CCF-ABC1-417E-B0A3-BDB8293BEB7B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93A9-2509-40FD-AB32-66E9DCB8A50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273B-2FC6-46FB-9064-69F021EEEB1C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A1E78-DAAF-4CEA-9EF6-034302C1F033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BAADF-56D9-47D9-A288-38D7C5ECCB31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133B-FA62-483B-883E-0A78C3A6E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A506-A079-4EC5-939C-8D5D35E05E41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1095-9964-4668-8FC4-174748F4CCA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CFE1-543B-4D26-80BC-33CC6D89711A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50DE-5679-45F8-997F-36487F6DF9B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1CA5-B2C4-408C-8685-8607B3E1BD71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A932-A710-43E4-842A-FF6CBCC8469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3FD6-1F1E-47BA-BE90-CFF7045A352A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46898-715B-445C-AAD0-44A64DA0DA4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F0703-5482-4857-A481-8ABD034A5947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7170-68B3-4E1B-90E5-701C5104DB8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8294B-8A6C-4060-BA1F-1D37C5C9D1F7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3EE8-99C5-41BF-B2E9-0FF8CDE613B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91A09-6866-4147-A49F-AE6B457A7BA7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1EC2-235E-4C39-825A-6A5E3E8B2C9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  <a:br>
              <a:rPr lang="en-US" smtClean="0"/>
            </a:b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324600"/>
            <a:ext cx="14541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6E6EAB-EDA0-46E7-BC5D-FE4DD476344A}" type="datetime8">
              <a:rPr lang="en-US"/>
              <a:pPr>
                <a:defRPr/>
              </a:pPr>
              <a:t>9/30/2010 7:38 PM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2338" y="6369050"/>
            <a:ext cx="3603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fld id="{D72B1F43-07C9-48B0-890D-BA6D46310C33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395" descr="farbdo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9" name="Line 545"/>
          <p:cNvSpPr>
            <a:spLocks noChangeShapeType="1"/>
          </p:cNvSpPr>
          <p:nvPr userDrawn="1"/>
        </p:nvSpPr>
        <p:spPr bwMode="auto">
          <a:xfrm>
            <a:off x="609600" y="6096000"/>
            <a:ext cx="5943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7" name="Line 553"/>
          <p:cNvSpPr>
            <a:spLocks noChangeShapeType="1"/>
          </p:cNvSpPr>
          <p:nvPr userDrawn="1"/>
        </p:nvSpPr>
        <p:spPr bwMode="auto">
          <a:xfrm flipV="1">
            <a:off x="609600" y="990600"/>
            <a:ext cx="0" cy="5105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8" name="Line 554"/>
          <p:cNvSpPr>
            <a:spLocks noChangeShapeType="1"/>
          </p:cNvSpPr>
          <p:nvPr userDrawn="1"/>
        </p:nvSpPr>
        <p:spPr bwMode="auto">
          <a:xfrm>
            <a:off x="609600" y="990600"/>
            <a:ext cx="6324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80" name="Text Box 556"/>
          <p:cNvSpPr txBox="1">
            <a:spLocks noChangeArrowheads="1"/>
          </p:cNvSpPr>
          <p:nvPr userDrawn="1"/>
        </p:nvSpPr>
        <p:spPr bwMode="auto">
          <a:xfrm>
            <a:off x="7315200" y="0"/>
            <a:ext cx="1828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Dr. Hany Abd Elshakour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ransition spd="slow"/>
  <p:hf hdr="0" ftr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8E8C94B-49A0-4B59-B176-50F1C8436682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C9E77B-7EF3-4F55-82CF-F524035B7F30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2209800" y="2057400"/>
            <a:ext cx="6248400" cy="220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09800"/>
            <a:ext cx="6400800" cy="2133600"/>
          </a:xfrm>
          <a:noFill/>
        </p:spPr>
        <p:txBody>
          <a:bodyPr/>
          <a:lstStyle/>
          <a:p>
            <a:pPr algn="ctr">
              <a:buFont typeface="Webdings" pitchFamily="18" charset="2"/>
              <a:buNone/>
            </a:pPr>
            <a:r>
              <a:rPr lang="de-DE" sz="1200" smtClean="0">
                <a:solidFill>
                  <a:schemeClr val="bg1"/>
                </a:solidFill>
              </a:rPr>
              <a:t/>
            </a:r>
            <a:br>
              <a:rPr lang="de-DE" sz="1200" smtClean="0">
                <a:solidFill>
                  <a:schemeClr val="bg1"/>
                </a:solidFill>
              </a:rPr>
            </a:br>
            <a:r>
              <a:rPr lang="de-DE" sz="3600" smtClean="0">
                <a:solidFill>
                  <a:schemeClr val="bg1"/>
                </a:solidFill>
                <a:latin typeface="Albertus Extra Bold" pitchFamily="34" charset="0"/>
              </a:rPr>
              <a:t>Time Planning and Con</a:t>
            </a:r>
            <a:r>
              <a:rPr lang="de-DE" sz="3600" smtClean="0">
                <a:solidFill>
                  <a:schemeClr val="bg1"/>
                </a:solidFill>
              </a:rPr>
              <a:t>trol</a:t>
            </a:r>
            <a:br>
              <a:rPr lang="de-DE" sz="3600" smtClean="0">
                <a:solidFill>
                  <a:schemeClr val="bg1"/>
                </a:solidFill>
              </a:rPr>
            </a:br>
            <a:r>
              <a:rPr lang="de-DE" sz="3600" smtClean="0">
                <a:solidFill>
                  <a:schemeClr val="bg1"/>
                </a:solidFill>
              </a:rPr>
              <a:t/>
            </a:r>
            <a:br>
              <a:rPr lang="de-DE" sz="3600" smtClean="0">
                <a:solidFill>
                  <a:schemeClr val="bg1"/>
                </a:solidFill>
              </a:rPr>
            </a:br>
            <a:r>
              <a:rPr lang="en-US" sz="3200" smtClean="0">
                <a:solidFill>
                  <a:schemeClr val="bg1"/>
                </a:solidFill>
                <a:latin typeface="Arial Black" pitchFamily="34" charset="0"/>
              </a:rPr>
              <a:t>Time-Scaled Network</a:t>
            </a:r>
            <a:endParaRPr lang="de-DE" sz="320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6934200" y="990600"/>
            <a:ext cx="0" cy="10668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BF7F07-8936-4CF6-B4C6-3FEE9556C9B2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062BF2-4954-4505-80AD-32B2E7271F48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22263"/>
            <a:ext cx="7529512" cy="515937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>
              <a:buClr>
                <a:srgbClr val="CC3300"/>
              </a:buClr>
              <a:defRPr/>
            </a:pPr>
            <a:r>
              <a:rPr 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Processes of Time Planning and Control</a:t>
            </a:r>
            <a:r>
              <a:rPr lang="en-US" sz="1700" dirty="0" smtClean="0">
                <a:solidFill>
                  <a:srgbClr val="CC3300"/>
                </a:solidFill>
              </a:rPr>
              <a:t> </a:t>
            </a:r>
            <a:endParaRPr lang="de-DE" sz="1700" smtClean="0">
              <a:solidFill>
                <a:srgbClr val="CC3300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419225"/>
            <a:ext cx="7380287" cy="42195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Visualize and define the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Sequence the activities (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Job Logic</a:t>
            </a:r>
            <a:r>
              <a:rPr lang="en-US" sz="2400" dirty="0" smtClean="0"/>
              <a:t>).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Estimate the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duration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</a:t>
            </a:r>
            <a:r>
              <a:rPr lang="en-US" sz="2400" dirty="0" smtClean="0"/>
              <a:t> of the project or phase.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Allocate and balance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resources</a:t>
            </a:r>
            <a:r>
              <a:rPr lang="en-US" sz="2400" dirty="0" smtClean="0"/>
              <a:t>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dirty="0" smtClean="0"/>
              <a:t>Compare target, planned and actual dates and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n-US" sz="2400" dirty="0" smtClean="0"/>
              <a:t> as necessary.</a:t>
            </a:r>
          </a:p>
          <a:p>
            <a:pPr marL="304800" indent="-304800" algn="just">
              <a:buClr>
                <a:srgbClr val="CC3300"/>
              </a:buClr>
              <a:buFontTx/>
              <a:buAutoNum type="arabicPeriod"/>
              <a:defRPr/>
            </a:pP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en-US" sz="2400" dirty="0" smtClean="0"/>
              <a:t> the time schedule with respect to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changes</a:t>
            </a:r>
            <a:r>
              <a:rPr lang="en-US" sz="2400" dirty="0" smtClean="0"/>
              <a:t>.</a:t>
            </a:r>
            <a:endParaRPr lang="de-DE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71474D7-5AA6-4154-BE0B-43E55363F2A6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3B2A56-511C-422A-8895-B70E0B49BECA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8482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The original project network is </a:t>
            </a:r>
            <a:r>
              <a:rPr 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sz="2400" dirty="0" smtClean="0"/>
              <a:t> plotted to a time scale.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 When drawing a time-scaled diagram, two time scales can be used: one in terms of working days and the other as calendar dates.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Each activity is shown as a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dimensional line </a:t>
            </a:r>
            <a:r>
              <a:rPr lang="en-US" sz="2400" dirty="0" smtClean="0"/>
              <a:t>rather than as a two dimensional box.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The horizontal length is equal to its estimated time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</a:t>
            </a:r>
            <a:r>
              <a:rPr lang="en-US" sz="2400" dirty="0" smtClean="0"/>
              <a:t> (beginning at its ES and ending with its EF values).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89C27A-F84C-4182-86B1-EF30BB0AB1AE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771A11-11E6-4171-86E9-BC518F976744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0000" cy="47783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(dashed) lines</a:t>
            </a:r>
            <a:r>
              <a:rPr lang="en-US" sz="2400" dirty="0" smtClean="0"/>
              <a:t> indicate sequential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dependence</a:t>
            </a:r>
            <a:r>
              <a:rPr lang="en-US" sz="2400" dirty="0" smtClean="0"/>
              <a:t> of one activity on another.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In effect, time-scaled networks are merely extensions of bar charts.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/>
              <a:t>When an activity has an early finish time that precedes the earliest start of activities following, the time interval between the two is the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float </a:t>
            </a:r>
            <a:r>
              <a:rPr lang="en-US" sz="2400" dirty="0" smtClean="0"/>
              <a:t>of the activity.</a:t>
            </a:r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endParaRPr lang="en-US" sz="500" dirty="0" smtClean="0"/>
          </a:p>
          <a:p>
            <a:pPr marL="454025" indent="-454025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times</a:t>
            </a:r>
            <a:r>
              <a:rPr lang="en-US" sz="2400" dirty="0" smtClean="0"/>
              <a:t> are shown as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 dashed lines</a:t>
            </a:r>
            <a:r>
              <a:rPr lang="en-US" sz="2400" dirty="0" smtClean="0"/>
              <a:t>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9532DB-74E0-4EA5-99CA-D11357392051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1349F-C04C-4FAB-B97E-1CCA85F599D7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75615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539750" lvl="1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float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or activity float is the amount of time that an activity’s completion time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affecting the earliest start of succeeding activity</a:t>
            </a:r>
            <a:r>
              <a:rPr lang="en-US" sz="2400" dirty="0" smtClean="0"/>
              <a:t>.</a:t>
            </a:r>
          </a:p>
          <a:p>
            <a:pPr marL="539750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float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or path float is the amount of time that an activity’s completion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extending project completion time</a:t>
            </a:r>
            <a:r>
              <a:rPr lang="en-US" sz="2400" b="1" dirty="0" smtClean="0">
                <a:solidFill>
                  <a:schemeClr val="accent2"/>
                </a:solidFill>
              </a:rPr>
              <a:t>.</a:t>
            </a:r>
          </a:p>
          <a:p>
            <a:pPr marL="539750" indent="-44608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float</a:t>
            </a:r>
            <a:r>
              <a:rPr lang="en-US" sz="2400" dirty="0" smtClean="0"/>
              <a:t> or path float is the amount of time that an activity’s completion may be delayed </a:t>
            </a:r>
            <a:r>
              <a:rPr lang="en-US" sz="2400" b="1" i="1" dirty="0" smtClean="0">
                <a:solidFill>
                  <a:schemeClr val="accent2"/>
                </a:solidFill>
              </a:rPr>
              <a:t>without affecting the earliest start of any activity on the network critical path.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B112EC-6FCB-41B1-9B59-53D82CFBD607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9B49E1-8CAF-494B-94EB-553CCA2FBB6A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36663"/>
            <a:ext cx="8001000" cy="2954337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lvl="1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float </a:t>
            </a:r>
            <a:r>
              <a:rPr lang="en-US" sz="2400" dirty="0" smtClean="0"/>
              <a:t>is “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owned</a:t>
            </a:r>
            <a:r>
              <a:rPr lang="en-US" sz="2400" dirty="0" smtClean="0"/>
              <a:t>” by an individual activity, whereas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or total float is shared by all activities along a slack path</a:t>
            </a:r>
            <a:r>
              <a:rPr lang="en-US" sz="2400" dirty="0" smtClean="0"/>
              <a:t>.</a:t>
            </a:r>
          </a:p>
          <a:p>
            <a:pPr marL="363538" lvl="1" indent="-363538" algn="just">
              <a:buClr>
                <a:srgbClr val="FF0000"/>
              </a:buClr>
              <a:buFontTx/>
              <a:buNone/>
              <a:defRPr/>
            </a:pPr>
            <a:endParaRPr lang="en-US" sz="2400" dirty="0" smtClean="0"/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/>
              <a:t>Total path float time for activity (</a:t>
            </a:r>
            <a:r>
              <a:rPr lang="en-US" sz="2400" dirty="0" err="1" smtClean="0"/>
              <a:t>i</a:t>
            </a:r>
            <a:r>
              <a:rPr lang="en-US" sz="2400" dirty="0" smtClean="0"/>
              <a:t>-j) is the total float associated with a path.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84268F-475E-494B-84A1-7B20E7C29356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2F588-7E66-4C06-B200-3E430C50B03D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09675"/>
            <a:ext cx="8001000" cy="46577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4025" indent="-454025"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en-US" sz="2000" b="1" u="sng" dirty="0" smtClean="0">
                <a:solidFill>
                  <a:schemeClr val="accent2"/>
                </a:solidFill>
              </a:rPr>
              <a:t>Advantages of Time-scaled Diagram</a:t>
            </a:r>
            <a:endParaRPr lang="en-US" sz="2000" b="1" dirty="0" smtClean="0"/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Very suitable device for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daily project needs </a:t>
            </a:r>
            <a:r>
              <a:rPr lang="en-US" sz="2000" dirty="0" smtClean="0"/>
              <a:t>of different resources, and for the advance detection of conflicting demands among activities for the same resource.</a:t>
            </a:r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Useful for project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management</a:t>
            </a:r>
            <a:r>
              <a:rPr lang="en-US" sz="2000" dirty="0" smtClean="0"/>
              <a:t> applications.</a:t>
            </a:r>
          </a:p>
          <a:p>
            <a:pPr marL="454025" indent="-454025" algn="just">
              <a:buClr>
                <a:schemeClr val="accent2"/>
              </a:buClr>
              <a:buSzTx/>
              <a:buFont typeface="Wingdings" pitchFamily="2" charset="2"/>
              <a:buNone/>
              <a:defRPr/>
            </a:pPr>
            <a:r>
              <a:rPr lang="en-US" sz="2000" b="1" dirty="0" smtClean="0"/>
              <a:t> </a:t>
            </a:r>
          </a:p>
          <a:p>
            <a:pPr marL="454025" indent="-454025">
              <a:buClr>
                <a:srgbClr val="CC3300"/>
              </a:buClr>
              <a:buFont typeface="Wingdings" pitchFamily="2" charset="2"/>
              <a:buChar char="Ø"/>
              <a:defRPr/>
            </a:pPr>
            <a:r>
              <a:rPr lang="en-US" sz="2000" b="1" u="sng" dirty="0" smtClean="0">
                <a:solidFill>
                  <a:schemeClr val="accent2"/>
                </a:solidFill>
              </a:rPr>
              <a:t>Disadvantages of Time-scaled Diagram</a:t>
            </a:r>
          </a:p>
          <a:p>
            <a:pPr marL="454025" indent="-454025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/>
              <a:t>Because it is drawn by manual drafting methods, the level of effort needed to modify and update them is very large. </a:t>
            </a:r>
          </a:p>
          <a:p>
            <a:pPr marL="454025" indent="-454025">
              <a:buClr>
                <a:schemeClr val="accent2"/>
              </a:buClr>
              <a:buSzTx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Dependencies</a:t>
            </a:r>
            <a:r>
              <a:rPr lang="en-US" sz="2000" dirty="0" smtClean="0"/>
              <a:t> among activities are not always so obvious as they are on the activity on node network.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4862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TIME-SCALED DIAGRAM</a:t>
            </a:r>
            <a:endParaRPr lang="de-DE" sz="28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906E4A-E376-4DCD-BEA9-5573C76827ED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51BA63-4DC9-4DD2-81DF-E745E4119508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1231900"/>
          </a:xfrm>
          <a:solidFill>
            <a:srgbClr val="F8F9BD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The following activity list represents the job logic and the durations of activities for a small engineering project. Draw a time- scaled network for the project,  determine project time and calculate the activities float times.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514600"/>
          <a:ext cx="5867400" cy="3352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2734"/>
                <a:gridCol w="2348783"/>
                <a:gridCol w="1915883"/>
              </a:tblGrid>
              <a:tr h="270933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Activity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Depends on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Duration (day)</a:t>
                      </a:r>
                      <a:endParaRPr lang="en-US" sz="20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  <a:tr h="216746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B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C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D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I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J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B, C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C, D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None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E, F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G, H, I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/>
                        <a:t>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5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4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8F9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11"/>
          <p:cNvSpPr>
            <a:spLocks noChangeArrowheads="1"/>
          </p:cNvSpPr>
          <p:nvPr/>
        </p:nvSpPr>
        <p:spPr bwMode="auto">
          <a:xfrm>
            <a:off x="914400" y="1371600"/>
            <a:ext cx="7543800" cy="297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DAE85E8-88BB-41B5-A04D-3C9632A914EB}" type="datetime8">
              <a:rPr lang="en-US" smtClean="0"/>
              <a:pPr/>
              <a:t>9/30/2010 7:38 PM</a:t>
            </a:fld>
            <a:endParaRPr lang="en-US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B7FE5E-A430-420F-8423-93DBD1C7E09A}" type="slidenum">
              <a:rPr lang="ar-SA" smtClean="0"/>
              <a:pPr/>
              <a:t>9</a:t>
            </a:fld>
            <a:endParaRPr lang="en-US" smtClean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914400" y="1066800"/>
            <a:ext cx="2667000" cy="3079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</a:rPr>
              <a:t>Time-scaled Diagram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5121275"/>
          <a:ext cx="7010400" cy="822960"/>
        </p:xfrm>
        <a:graphic>
          <a:graphicData uri="http://schemas.openxmlformats.org/drawingml/2006/table">
            <a:tbl>
              <a:tblPr/>
              <a:tblGrid>
                <a:gridCol w="1460500"/>
                <a:gridCol w="581025"/>
                <a:gridCol w="568325"/>
                <a:gridCol w="569913"/>
                <a:gridCol w="581025"/>
                <a:gridCol w="557212"/>
                <a:gridCol w="546100"/>
                <a:gridCol w="581025"/>
                <a:gridCol w="581025"/>
                <a:gridCol w="498475"/>
                <a:gridCol w="4857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Activity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J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Total float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Free float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BD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295400" y="4419600"/>
            <a:ext cx="5257800" cy="615950"/>
          </a:xfrm>
          <a:prstGeom prst="rect">
            <a:avLst/>
          </a:prstGeom>
          <a:solidFill>
            <a:srgbClr val="F8F9BD"/>
          </a:solidFill>
          <a:ln w="9525" cap="flat" cmpd="sng">
            <a:solidFill>
              <a:schemeClr val="accent6"/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363538" indent="-363538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b="0" dirty="0">
                <a:latin typeface="Arial" pitchFamily="34" charset="0"/>
                <a:ea typeface="Times New Roman" pitchFamily="18" charset="0"/>
              </a:rPr>
              <a:t>Project completion time = </a:t>
            </a:r>
            <a:r>
              <a:rPr lang="en-US" sz="2000" dirty="0">
                <a:latin typeface="Arial" pitchFamily="34" charset="0"/>
                <a:ea typeface="Times New Roman" pitchFamily="18" charset="0"/>
              </a:rPr>
              <a:t>18</a:t>
            </a:r>
            <a:r>
              <a:rPr lang="en-US" sz="2000" b="0" dirty="0">
                <a:latin typeface="Arial" pitchFamily="34" charset="0"/>
                <a:ea typeface="Times New Roman" pitchFamily="18" charset="0"/>
              </a:rPr>
              <a:t> working days</a:t>
            </a:r>
          </a:p>
          <a:p>
            <a:pPr marL="363538" indent="-363538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b="0" dirty="0">
                <a:latin typeface="Arial" pitchFamily="34" charset="0"/>
              </a:rPr>
              <a:t>Critical Path: A, D, F, I J.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1676400"/>
          <a:ext cx="7086592" cy="2666996"/>
        </p:xfrm>
        <a:graphic>
          <a:graphicData uri="http://schemas.openxmlformats.org/drawingml/2006/table">
            <a:tbl>
              <a:tblPr/>
              <a:tblGrid>
                <a:gridCol w="392661"/>
                <a:gridCol w="393380"/>
                <a:gridCol w="393380"/>
                <a:gridCol w="393380"/>
                <a:gridCol w="393380"/>
                <a:gridCol w="393380"/>
                <a:gridCol w="393380"/>
                <a:gridCol w="393380"/>
                <a:gridCol w="394099"/>
                <a:gridCol w="393380"/>
                <a:gridCol w="394099"/>
                <a:gridCol w="394099"/>
                <a:gridCol w="394099"/>
                <a:gridCol w="394099"/>
                <a:gridCol w="394099"/>
                <a:gridCol w="394099"/>
                <a:gridCol w="394099"/>
                <a:gridCol w="394099"/>
              </a:tblGrid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B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E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Arial"/>
                        </a:rPr>
                        <a:t>G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H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750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C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50"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D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F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I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J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538">
                <a:tc gridSpan="18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5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10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11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12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13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14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16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Arial"/>
                        </a:rPr>
                        <a:t>17</a:t>
                      </a: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Arial"/>
                        </a:rPr>
                        <a:t>18</a:t>
                      </a:r>
                      <a:endParaRPr lang="en-US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V_PP_0 (1)">
  <a:themeElements>
    <a:clrScheme name="TUV_PP_0 (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V_PP_0 (1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V_PP_0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V_PP_0 (1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6AFAA8FF56A41B6F7985082DACDE3" ma:contentTypeVersion="0" ma:contentTypeDescription="Create a new document." ma:contentTypeScope="" ma:versionID="9b1f4640cad317e95c1e02ad964294e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F172D6-E995-4078-9187-A4D0D96FBA72}"/>
</file>

<file path=customXml/itemProps2.xml><?xml version="1.0" encoding="utf-8"?>
<ds:datastoreItem xmlns:ds="http://schemas.openxmlformats.org/officeDocument/2006/customXml" ds:itemID="{28E0F628-DA9A-4BED-8185-E86C1AF6F42D}"/>
</file>

<file path=customXml/itemProps3.xml><?xml version="1.0" encoding="utf-8"?>
<ds:datastoreItem xmlns:ds="http://schemas.openxmlformats.org/officeDocument/2006/customXml" ds:itemID="{0DBC2BA0-001C-4A4D-ADAB-22A3286252A7}"/>
</file>

<file path=customXml/itemProps4.xml><?xml version="1.0" encoding="utf-8"?>
<ds:datastoreItem xmlns:ds="http://schemas.openxmlformats.org/officeDocument/2006/customXml" ds:itemID="{EB0D8601-5B80-44AA-9BF0-C44B68562CDB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988</TotalTime>
  <Words>610</Words>
  <Application>Microsoft Office PowerPoint</Application>
  <PresentationFormat>On-screen Show (4:3)</PresentationFormat>
  <Paragraphs>156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TUV_PP_0 (1)</vt:lpstr>
      <vt:lpstr> Time Planning and Control  Time-Scaled Network</vt:lpstr>
      <vt:lpstr>Processes of Time Planning and Control 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Tuv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Auswertung</dc:subject>
  <dc:creator>TUV</dc:creator>
  <cp:lastModifiedBy>Windows User</cp:lastModifiedBy>
  <cp:revision>189</cp:revision>
  <cp:lastPrinted>2003-07-29T11:52:19Z</cp:lastPrinted>
  <dcterms:created xsi:type="dcterms:W3CDTF">2004-06-30T10:09:52Z</dcterms:created>
  <dcterms:modified xsi:type="dcterms:W3CDTF">2010-09-30T16:39:00Z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0x01010019C6AFAA8FF56A41B6F7985082DACDE3</vt:lpwstr>
  </property>
</Properties>
</file>