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4"/>
  </p:notesMasterIdLst>
  <p:handoutMasterIdLst>
    <p:handoutMasterId r:id="rId95"/>
  </p:handoutMasterIdLst>
  <p:sldIdLst>
    <p:sldId id="256" r:id="rId2"/>
    <p:sldId id="260" r:id="rId3"/>
    <p:sldId id="261" r:id="rId4"/>
    <p:sldId id="262" r:id="rId5"/>
    <p:sldId id="331" r:id="rId6"/>
    <p:sldId id="265" r:id="rId7"/>
    <p:sldId id="267" r:id="rId8"/>
    <p:sldId id="268"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1" r:id="rId23"/>
    <p:sldId id="402" r:id="rId24"/>
    <p:sldId id="403" r:id="rId25"/>
    <p:sldId id="404" r:id="rId26"/>
    <p:sldId id="405" r:id="rId27"/>
    <p:sldId id="406" r:id="rId28"/>
    <p:sldId id="407" r:id="rId29"/>
    <p:sldId id="408" r:id="rId30"/>
    <p:sldId id="409" r:id="rId31"/>
    <p:sldId id="411" r:id="rId32"/>
    <p:sldId id="412" r:id="rId33"/>
    <p:sldId id="413" r:id="rId34"/>
    <p:sldId id="414" r:id="rId35"/>
    <p:sldId id="415" r:id="rId36"/>
    <p:sldId id="416" r:id="rId37"/>
    <p:sldId id="417" r:id="rId38"/>
    <p:sldId id="273" r:id="rId39"/>
    <p:sldId id="280" r:id="rId40"/>
    <p:sldId id="275" r:id="rId41"/>
    <p:sldId id="281" r:id="rId42"/>
    <p:sldId id="276" r:id="rId43"/>
    <p:sldId id="287" r:id="rId44"/>
    <p:sldId id="289" r:id="rId45"/>
    <p:sldId id="332" r:id="rId46"/>
    <p:sldId id="291" r:id="rId47"/>
    <p:sldId id="292" r:id="rId48"/>
    <p:sldId id="340" r:id="rId49"/>
    <p:sldId id="341" r:id="rId50"/>
    <p:sldId id="342" r:id="rId51"/>
    <p:sldId id="302" r:id="rId52"/>
    <p:sldId id="303" r:id="rId53"/>
    <p:sldId id="297" r:id="rId54"/>
    <p:sldId id="299" r:id="rId55"/>
    <p:sldId id="319" r:id="rId56"/>
    <p:sldId id="312" r:id="rId57"/>
    <p:sldId id="313" r:id="rId58"/>
    <p:sldId id="314" r:id="rId59"/>
    <p:sldId id="315" r:id="rId60"/>
    <p:sldId id="316" r:id="rId61"/>
    <p:sldId id="317" r:id="rId62"/>
    <p:sldId id="318" r:id="rId63"/>
    <p:sldId id="320" r:id="rId64"/>
    <p:sldId id="347" r:id="rId65"/>
    <p:sldId id="355" r:id="rId66"/>
    <p:sldId id="356" r:id="rId67"/>
    <p:sldId id="348" r:id="rId68"/>
    <p:sldId id="352" r:id="rId69"/>
    <p:sldId id="353" r:id="rId70"/>
    <p:sldId id="354" r:id="rId71"/>
    <p:sldId id="375" r:id="rId72"/>
    <p:sldId id="376" r:id="rId73"/>
    <p:sldId id="377" r:id="rId74"/>
    <p:sldId id="378" r:id="rId75"/>
    <p:sldId id="379" r:id="rId76"/>
    <p:sldId id="380" r:id="rId77"/>
    <p:sldId id="381" r:id="rId78"/>
    <p:sldId id="382" r:id="rId79"/>
    <p:sldId id="383" r:id="rId80"/>
    <p:sldId id="384" r:id="rId81"/>
    <p:sldId id="385" r:id="rId82"/>
    <p:sldId id="358" r:id="rId83"/>
    <p:sldId id="360" r:id="rId84"/>
    <p:sldId id="369" r:id="rId85"/>
    <p:sldId id="370" r:id="rId86"/>
    <p:sldId id="371" r:id="rId87"/>
    <p:sldId id="372" r:id="rId88"/>
    <p:sldId id="373" r:id="rId89"/>
    <p:sldId id="366" r:id="rId90"/>
    <p:sldId id="367" r:id="rId91"/>
    <p:sldId id="368" r:id="rId92"/>
    <p:sldId id="374" r:id="rId9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CC00"/>
    <a:srgbClr val="CC9900"/>
    <a:srgbClr val="CC0000"/>
    <a:srgbClr val="FFCC99"/>
    <a:srgbClr val="FFFF00"/>
    <a:srgbClr val="CCFFCC"/>
    <a:srgbClr val="00E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21" autoAdjust="0"/>
  </p:normalViewPr>
  <p:slideViewPr>
    <p:cSldViewPr>
      <p:cViewPr varScale="1">
        <p:scale>
          <a:sx n="126" d="100"/>
          <a:sy n="126" d="100"/>
        </p:scale>
        <p:origin x="119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08F37B69-8E40-432F-BA8C-9E5BED0BC772}" type="slidenum">
              <a:rPr lang="en-US" altLang="en-US"/>
              <a:pPr>
                <a:defRPr/>
              </a:pPr>
              <a:t>‹#›</a:t>
            </a:fld>
            <a:endParaRPr lang="en-US" altLang="en-US"/>
          </a:p>
        </p:txBody>
      </p:sp>
    </p:spTree>
    <p:extLst>
      <p:ext uri="{BB962C8B-B14F-4D97-AF65-F5344CB8AC3E}">
        <p14:creationId xmlns:p14="http://schemas.microsoft.com/office/powerpoint/2010/main" val="3422661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74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060B59AA-381A-467E-8A59-02CBD16192EC}" type="slidenum">
              <a:rPr lang="en-US" altLang="en-US"/>
              <a:pPr>
                <a:defRPr/>
              </a:pPr>
              <a:t>‹#›</a:t>
            </a:fld>
            <a:endParaRPr lang="en-US" altLang="en-US"/>
          </a:p>
        </p:txBody>
      </p:sp>
    </p:spTree>
    <p:extLst>
      <p:ext uri="{BB962C8B-B14F-4D97-AF65-F5344CB8AC3E}">
        <p14:creationId xmlns:p14="http://schemas.microsoft.com/office/powerpoint/2010/main" val="85406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787B474-BF05-45E5-B8DD-541C2501B995}"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5017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018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8</a:t>
            </a:r>
          </a:p>
        </p:txBody>
      </p:sp>
      <p:sp>
        <p:nvSpPr>
          <p:cNvPr id="5018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018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0183"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50184"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200855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432DFCE-5299-4AD6-B56D-DFDD869F4540}"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5222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222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8</a:t>
            </a:r>
          </a:p>
        </p:txBody>
      </p:sp>
      <p:sp>
        <p:nvSpPr>
          <p:cNvPr id="5222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223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2231"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52232"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159192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F476099-005D-44D2-9369-A4157AFF9549}"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5427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427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9</a:t>
            </a:r>
          </a:p>
        </p:txBody>
      </p:sp>
      <p:sp>
        <p:nvSpPr>
          <p:cNvPr id="5427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427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4279" name="Rectangle 6"/>
          <p:cNvSpPr>
            <a:spLocks noRot="1" noChangeArrowheads="1" noTextEdit="1"/>
          </p:cNvSpPr>
          <p:nvPr>
            <p:ph type="sldImg"/>
          </p:nvPr>
        </p:nvSpPr>
        <p:spPr>
          <a:xfrm>
            <a:off x="1150938" y="692150"/>
            <a:ext cx="4556125" cy="3416300"/>
          </a:xfrm>
          <a:ln w="12700" cap="flat">
            <a:solidFill>
              <a:schemeClr val="tx1"/>
            </a:solidFill>
          </a:ln>
        </p:spPr>
      </p:sp>
      <p:sp>
        <p:nvSpPr>
          <p:cNvPr id="54280" name="Rectangle 7"/>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224985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EC3DD7E-AE28-4A09-888A-D6F68002A80F}"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5632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632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10</a:t>
            </a:r>
          </a:p>
        </p:txBody>
      </p:sp>
      <p:sp>
        <p:nvSpPr>
          <p:cNvPr id="5632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632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6327"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56328"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151903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4F44057-FF9B-4939-A60F-CF94ECD2AEE6}"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5837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837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11</a:t>
            </a:r>
          </a:p>
        </p:txBody>
      </p:sp>
      <p:sp>
        <p:nvSpPr>
          <p:cNvPr id="5837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837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58375"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58376"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336708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72605D0-5F58-4E57-B39D-056118087676}"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6041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042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12</a:t>
            </a:r>
          </a:p>
        </p:txBody>
      </p:sp>
      <p:sp>
        <p:nvSpPr>
          <p:cNvPr id="6042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042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0423" name="Rectangle 6"/>
          <p:cNvSpPr>
            <a:spLocks noRot="1" noChangeArrowheads="1" noTextEdit="1"/>
          </p:cNvSpPr>
          <p:nvPr>
            <p:ph type="sldImg"/>
          </p:nvPr>
        </p:nvSpPr>
        <p:spPr>
          <a:xfrm>
            <a:off x="1150938" y="692150"/>
            <a:ext cx="4556125" cy="3416300"/>
          </a:xfrm>
          <a:ln w="12700" cap="flat">
            <a:solidFill>
              <a:schemeClr val="tx1"/>
            </a:solidFill>
          </a:ln>
        </p:spPr>
      </p:sp>
      <p:sp>
        <p:nvSpPr>
          <p:cNvPr id="60424" name="Rectangle 7"/>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292562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465B5C-813A-4E8C-A492-51FCA9AEE445}"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6246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246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13</a:t>
            </a:r>
          </a:p>
        </p:txBody>
      </p:sp>
      <p:sp>
        <p:nvSpPr>
          <p:cNvPr id="6246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247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2471"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62472"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331691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5083F2-9C74-45C5-9BBE-6F267057E174}"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6451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451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en-US" sz="1000">
                <a:latin typeface="Times New Roman" panose="02020603050405020304" pitchFamily="18" charset="0"/>
              </a:rPr>
              <a:t>14</a:t>
            </a:r>
          </a:p>
        </p:txBody>
      </p:sp>
      <p:sp>
        <p:nvSpPr>
          <p:cNvPr id="6451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451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64519" name="Rectangle 6"/>
          <p:cNvSpPr>
            <a:spLocks noGrp="1" noChangeArrowheads="1"/>
          </p:cNvSpPr>
          <p:nvPr>
            <p:ph type="body" idx="1"/>
          </p:nvPr>
        </p:nvSpPr>
        <p:spPr>
          <a:xfrm>
            <a:off x="457200" y="3322638"/>
            <a:ext cx="5867400" cy="5135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
        <p:nvSpPr>
          <p:cNvPr id="64520" name="Rectangle 7"/>
          <p:cNvSpPr>
            <a:spLocks noRot="1" noChangeArrowheads="1" noTextEdit="1"/>
          </p:cNvSpPr>
          <p:nvPr>
            <p:ph type="sldImg"/>
          </p:nvPr>
        </p:nvSpPr>
        <p:spPr>
          <a:xfrm>
            <a:off x="1150938" y="692150"/>
            <a:ext cx="4556125" cy="3416300"/>
          </a:xfrm>
          <a:ln w="12700" cap="flat">
            <a:solidFill>
              <a:schemeClr val="tx1"/>
            </a:solidFill>
          </a:ln>
        </p:spPr>
      </p:sp>
    </p:spTree>
    <p:extLst>
      <p:ext uri="{BB962C8B-B14F-4D97-AF65-F5344CB8AC3E}">
        <p14:creationId xmlns:p14="http://schemas.microsoft.com/office/powerpoint/2010/main" val="196670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 Wiley 2007</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3619C19F-7794-4610-8910-29F6473E6FE0}" type="slidenum">
              <a:rPr lang="en-US" altLang="en-US"/>
              <a:pPr>
                <a:defRPr/>
              </a:pPr>
              <a:t>‹#›</a:t>
            </a:fld>
            <a:endParaRPr lang="en-US" altLang="en-US"/>
          </a:p>
        </p:txBody>
      </p:sp>
    </p:spTree>
    <p:extLst>
      <p:ext uri="{BB962C8B-B14F-4D97-AF65-F5344CB8AC3E}">
        <p14:creationId xmlns:p14="http://schemas.microsoft.com/office/powerpoint/2010/main" val="64402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6" name="Rectangle 13"/>
          <p:cNvSpPr>
            <a:spLocks noGrp="1" noChangeArrowheads="1"/>
          </p:cNvSpPr>
          <p:nvPr>
            <p:ph type="sldNum" sz="quarter" idx="12"/>
          </p:nvPr>
        </p:nvSpPr>
        <p:spPr/>
        <p:txBody>
          <a:bodyPr/>
          <a:lstStyle>
            <a:lvl1pPr>
              <a:defRPr smtClean="0"/>
            </a:lvl1pPr>
          </a:lstStyle>
          <a:p>
            <a:pPr>
              <a:defRPr/>
            </a:pPr>
            <a:fld id="{A0D37235-24DC-49F0-89C4-EC92E7B344D1}" type="slidenum">
              <a:rPr lang="en-US" altLang="en-US"/>
              <a:pPr>
                <a:defRPr/>
              </a:pPr>
              <a:t>‹#›</a:t>
            </a:fld>
            <a:endParaRPr lang="en-US" altLang="en-US"/>
          </a:p>
        </p:txBody>
      </p:sp>
    </p:spTree>
    <p:extLst>
      <p:ext uri="{BB962C8B-B14F-4D97-AF65-F5344CB8AC3E}">
        <p14:creationId xmlns:p14="http://schemas.microsoft.com/office/powerpoint/2010/main" val="31340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6" name="Rectangle 13"/>
          <p:cNvSpPr>
            <a:spLocks noGrp="1" noChangeArrowheads="1"/>
          </p:cNvSpPr>
          <p:nvPr>
            <p:ph type="sldNum" sz="quarter" idx="12"/>
          </p:nvPr>
        </p:nvSpPr>
        <p:spPr/>
        <p:txBody>
          <a:bodyPr/>
          <a:lstStyle>
            <a:lvl1pPr>
              <a:defRPr smtClean="0"/>
            </a:lvl1pPr>
          </a:lstStyle>
          <a:p>
            <a:pPr>
              <a:defRPr/>
            </a:pPr>
            <a:fld id="{75D9666E-3F72-48BA-BDB6-CEB6BC913914}" type="slidenum">
              <a:rPr lang="en-US" altLang="en-US"/>
              <a:pPr>
                <a:defRPr/>
              </a:pPr>
              <a:t>‹#›</a:t>
            </a:fld>
            <a:endParaRPr lang="en-US" altLang="en-US"/>
          </a:p>
        </p:txBody>
      </p:sp>
    </p:spTree>
    <p:extLst>
      <p:ext uri="{BB962C8B-B14F-4D97-AF65-F5344CB8AC3E}">
        <p14:creationId xmlns:p14="http://schemas.microsoft.com/office/powerpoint/2010/main" val="2957329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88" y="41513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7" name="Rectangle 13"/>
          <p:cNvSpPr>
            <a:spLocks noGrp="1" noChangeArrowheads="1"/>
          </p:cNvSpPr>
          <p:nvPr>
            <p:ph type="sldNum" sz="quarter" idx="12"/>
          </p:nvPr>
        </p:nvSpPr>
        <p:spPr/>
        <p:txBody>
          <a:bodyPr/>
          <a:lstStyle>
            <a:lvl1pPr>
              <a:defRPr smtClean="0"/>
            </a:lvl1pPr>
          </a:lstStyle>
          <a:p>
            <a:pPr>
              <a:defRPr/>
            </a:pPr>
            <a:fld id="{C5A7F279-049B-4B00-98F2-C0C8EFFEC3E8}" type="slidenum">
              <a:rPr lang="en-US" altLang="en-US"/>
              <a:pPr>
                <a:defRPr/>
              </a:pPr>
              <a:t>‹#›</a:t>
            </a:fld>
            <a:endParaRPr lang="en-US" altLang="en-US"/>
          </a:p>
        </p:txBody>
      </p:sp>
    </p:spTree>
    <p:extLst>
      <p:ext uri="{BB962C8B-B14F-4D97-AF65-F5344CB8AC3E}">
        <p14:creationId xmlns:p14="http://schemas.microsoft.com/office/powerpoint/2010/main" val="2323994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7" name="Rectangle 13"/>
          <p:cNvSpPr>
            <a:spLocks noGrp="1" noChangeArrowheads="1"/>
          </p:cNvSpPr>
          <p:nvPr>
            <p:ph type="sldNum" sz="quarter" idx="12"/>
          </p:nvPr>
        </p:nvSpPr>
        <p:spPr/>
        <p:txBody>
          <a:bodyPr/>
          <a:lstStyle>
            <a:lvl1pPr>
              <a:defRPr smtClean="0"/>
            </a:lvl1pPr>
          </a:lstStyle>
          <a:p>
            <a:pPr>
              <a:defRPr/>
            </a:pPr>
            <a:fld id="{18EF90ED-0010-42FA-BEDD-B735951DBDD8}" type="slidenum">
              <a:rPr lang="en-US" altLang="en-US"/>
              <a:pPr>
                <a:defRPr/>
              </a:pPr>
              <a:t>‹#›</a:t>
            </a:fld>
            <a:endParaRPr lang="en-US" altLang="en-US"/>
          </a:p>
        </p:txBody>
      </p:sp>
    </p:spTree>
    <p:extLst>
      <p:ext uri="{BB962C8B-B14F-4D97-AF65-F5344CB8AC3E}">
        <p14:creationId xmlns:p14="http://schemas.microsoft.com/office/powerpoint/2010/main" val="3191358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p:txBody>
          <a:bodyPr/>
          <a:lstStyle>
            <a:lvl1pPr>
              <a:defRPr/>
            </a:lvl1pPr>
          </a:lstStyle>
          <a:p>
            <a:pPr>
              <a:defRPr/>
            </a:pPr>
            <a:endParaRPr lang="en-US"/>
          </a:p>
        </p:txBody>
      </p:sp>
      <p:sp>
        <p:nvSpPr>
          <p:cNvPr id="7"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8" name="Rectangle 13"/>
          <p:cNvSpPr>
            <a:spLocks noGrp="1" noChangeArrowheads="1"/>
          </p:cNvSpPr>
          <p:nvPr>
            <p:ph type="sldNum" sz="quarter" idx="12"/>
          </p:nvPr>
        </p:nvSpPr>
        <p:spPr/>
        <p:txBody>
          <a:bodyPr/>
          <a:lstStyle>
            <a:lvl1pPr>
              <a:defRPr smtClean="0"/>
            </a:lvl1pPr>
          </a:lstStyle>
          <a:p>
            <a:pPr>
              <a:defRPr/>
            </a:pPr>
            <a:fld id="{ADD07A0D-5BEA-49A9-84E0-72B6207882AD}" type="slidenum">
              <a:rPr lang="en-US" altLang="en-US"/>
              <a:pPr>
                <a:defRPr/>
              </a:pPr>
              <a:t>‹#›</a:t>
            </a:fld>
            <a:endParaRPr lang="en-US" altLang="en-US"/>
          </a:p>
        </p:txBody>
      </p:sp>
    </p:spTree>
    <p:extLst>
      <p:ext uri="{BB962C8B-B14F-4D97-AF65-F5344CB8AC3E}">
        <p14:creationId xmlns:p14="http://schemas.microsoft.com/office/powerpoint/2010/main" val="2930466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6" name="Rectangle 13"/>
          <p:cNvSpPr>
            <a:spLocks noGrp="1" noChangeArrowheads="1"/>
          </p:cNvSpPr>
          <p:nvPr>
            <p:ph type="sldNum" sz="quarter" idx="12"/>
          </p:nvPr>
        </p:nvSpPr>
        <p:spPr/>
        <p:txBody>
          <a:bodyPr/>
          <a:lstStyle>
            <a:lvl1pPr>
              <a:defRPr smtClean="0"/>
            </a:lvl1pPr>
          </a:lstStyle>
          <a:p>
            <a:pPr>
              <a:defRPr/>
            </a:pPr>
            <a:fld id="{92FFD55E-10FF-40EC-AEB9-DE4B7B50823E}" type="slidenum">
              <a:rPr lang="en-US" altLang="en-US"/>
              <a:pPr>
                <a:defRPr/>
              </a:pPr>
              <a:t>‹#›</a:t>
            </a:fld>
            <a:endParaRPr lang="en-US" altLang="en-US"/>
          </a:p>
        </p:txBody>
      </p:sp>
    </p:spTree>
    <p:extLst>
      <p:ext uri="{BB962C8B-B14F-4D97-AF65-F5344CB8AC3E}">
        <p14:creationId xmlns:p14="http://schemas.microsoft.com/office/powerpoint/2010/main" val="131145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6" name="Rectangle 13"/>
          <p:cNvSpPr>
            <a:spLocks noGrp="1" noChangeArrowheads="1"/>
          </p:cNvSpPr>
          <p:nvPr>
            <p:ph type="sldNum" sz="quarter" idx="12"/>
          </p:nvPr>
        </p:nvSpPr>
        <p:spPr/>
        <p:txBody>
          <a:bodyPr/>
          <a:lstStyle>
            <a:lvl1pPr>
              <a:defRPr smtClean="0"/>
            </a:lvl1pPr>
          </a:lstStyle>
          <a:p>
            <a:pPr>
              <a:defRPr/>
            </a:pPr>
            <a:fld id="{CF101A95-D7F2-4F45-A7A7-FE091FCB9DC1}" type="slidenum">
              <a:rPr lang="en-US" altLang="en-US"/>
              <a:pPr>
                <a:defRPr/>
              </a:pPr>
              <a:t>‹#›</a:t>
            </a:fld>
            <a:endParaRPr lang="en-US" altLang="en-US"/>
          </a:p>
        </p:txBody>
      </p:sp>
    </p:spTree>
    <p:extLst>
      <p:ext uri="{BB962C8B-B14F-4D97-AF65-F5344CB8AC3E}">
        <p14:creationId xmlns:p14="http://schemas.microsoft.com/office/powerpoint/2010/main" val="99969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6" name="Rectangle 13"/>
          <p:cNvSpPr>
            <a:spLocks noGrp="1" noChangeArrowheads="1"/>
          </p:cNvSpPr>
          <p:nvPr>
            <p:ph type="sldNum" sz="quarter" idx="12"/>
          </p:nvPr>
        </p:nvSpPr>
        <p:spPr/>
        <p:txBody>
          <a:bodyPr/>
          <a:lstStyle>
            <a:lvl1pPr>
              <a:defRPr smtClean="0"/>
            </a:lvl1pPr>
          </a:lstStyle>
          <a:p>
            <a:pPr>
              <a:defRPr/>
            </a:pPr>
            <a:fld id="{01DA37D4-71B3-4C31-B9A7-9AE0ACC399D7}" type="slidenum">
              <a:rPr lang="en-US" altLang="en-US"/>
              <a:pPr>
                <a:defRPr/>
              </a:pPr>
              <a:t>‹#›</a:t>
            </a:fld>
            <a:endParaRPr lang="en-US" altLang="en-US"/>
          </a:p>
        </p:txBody>
      </p:sp>
    </p:spTree>
    <p:extLst>
      <p:ext uri="{BB962C8B-B14F-4D97-AF65-F5344CB8AC3E}">
        <p14:creationId xmlns:p14="http://schemas.microsoft.com/office/powerpoint/2010/main" val="304826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7" name="Rectangle 13"/>
          <p:cNvSpPr>
            <a:spLocks noGrp="1" noChangeArrowheads="1"/>
          </p:cNvSpPr>
          <p:nvPr>
            <p:ph type="sldNum" sz="quarter" idx="12"/>
          </p:nvPr>
        </p:nvSpPr>
        <p:spPr/>
        <p:txBody>
          <a:bodyPr/>
          <a:lstStyle>
            <a:lvl1pPr>
              <a:defRPr smtClean="0"/>
            </a:lvl1pPr>
          </a:lstStyle>
          <a:p>
            <a:pPr>
              <a:defRPr/>
            </a:pPr>
            <a:fld id="{41D41F49-4414-4836-BD71-13DCCD755E13}" type="slidenum">
              <a:rPr lang="en-US" altLang="en-US"/>
              <a:pPr>
                <a:defRPr/>
              </a:pPr>
              <a:t>‹#›</a:t>
            </a:fld>
            <a:endParaRPr lang="en-US" altLang="en-US"/>
          </a:p>
        </p:txBody>
      </p:sp>
    </p:spTree>
    <p:extLst>
      <p:ext uri="{BB962C8B-B14F-4D97-AF65-F5344CB8AC3E}">
        <p14:creationId xmlns:p14="http://schemas.microsoft.com/office/powerpoint/2010/main" val="3911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9" name="Rectangle 13"/>
          <p:cNvSpPr>
            <a:spLocks noGrp="1" noChangeArrowheads="1"/>
          </p:cNvSpPr>
          <p:nvPr>
            <p:ph type="sldNum" sz="quarter" idx="12"/>
          </p:nvPr>
        </p:nvSpPr>
        <p:spPr/>
        <p:txBody>
          <a:bodyPr/>
          <a:lstStyle>
            <a:lvl1pPr>
              <a:defRPr smtClean="0"/>
            </a:lvl1pPr>
          </a:lstStyle>
          <a:p>
            <a:pPr>
              <a:defRPr/>
            </a:pPr>
            <a:fld id="{D0830517-68B4-4A72-9801-5494CDE28AE3}" type="slidenum">
              <a:rPr lang="en-US" altLang="en-US"/>
              <a:pPr>
                <a:defRPr/>
              </a:pPr>
              <a:t>‹#›</a:t>
            </a:fld>
            <a:endParaRPr lang="en-US" altLang="en-US"/>
          </a:p>
        </p:txBody>
      </p:sp>
    </p:spTree>
    <p:extLst>
      <p:ext uri="{BB962C8B-B14F-4D97-AF65-F5344CB8AC3E}">
        <p14:creationId xmlns:p14="http://schemas.microsoft.com/office/powerpoint/2010/main" val="159251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5" name="Rectangle 13"/>
          <p:cNvSpPr>
            <a:spLocks noGrp="1" noChangeArrowheads="1"/>
          </p:cNvSpPr>
          <p:nvPr>
            <p:ph type="sldNum" sz="quarter" idx="12"/>
          </p:nvPr>
        </p:nvSpPr>
        <p:spPr/>
        <p:txBody>
          <a:bodyPr/>
          <a:lstStyle>
            <a:lvl1pPr>
              <a:defRPr smtClean="0"/>
            </a:lvl1pPr>
          </a:lstStyle>
          <a:p>
            <a:pPr>
              <a:defRPr/>
            </a:pPr>
            <a:fld id="{50FF01A6-4B8D-4ED7-8E15-D534C9BEFD49}" type="slidenum">
              <a:rPr lang="en-US" altLang="en-US"/>
              <a:pPr>
                <a:defRPr/>
              </a:pPr>
              <a:t>‹#›</a:t>
            </a:fld>
            <a:endParaRPr lang="en-US" altLang="en-US"/>
          </a:p>
        </p:txBody>
      </p:sp>
    </p:spTree>
    <p:extLst>
      <p:ext uri="{BB962C8B-B14F-4D97-AF65-F5344CB8AC3E}">
        <p14:creationId xmlns:p14="http://schemas.microsoft.com/office/powerpoint/2010/main" val="164207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4" name="Rectangle 13"/>
          <p:cNvSpPr>
            <a:spLocks noGrp="1" noChangeArrowheads="1"/>
          </p:cNvSpPr>
          <p:nvPr>
            <p:ph type="sldNum" sz="quarter" idx="12"/>
          </p:nvPr>
        </p:nvSpPr>
        <p:spPr/>
        <p:txBody>
          <a:bodyPr/>
          <a:lstStyle>
            <a:lvl1pPr>
              <a:defRPr smtClean="0"/>
            </a:lvl1pPr>
          </a:lstStyle>
          <a:p>
            <a:pPr>
              <a:defRPr/>
            </a:pPr>
            <a:fld id="{56E44ABF-9CEA-44BC-B759-B87A0FC27CBB}" type="slidenum">
              <a:rPr lang="en-US" altLang="en-US"/>
              <a:pPr>
                <a:defRPr/>
              </a:pPr>
              <a:t>‹#›</a:t>
            </a:fld>
            <a:endParaRPr lang="en-US" altLang="en-US"/>
          </a:p>
        </p:txBody>
      </p:sp>
    </p:spTree>
    <p:extLst>
      <p:ext uri="{BB962C8B-B14F-4D97-AF65-F5344CB8AC3E}">
        <p14:creationId xmlns:p14="http://schemas.microsoft.com/office/powerpoint/2010/main" val="142760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7" name="Rectangle 13"/>
          <p:cNvSpPr>
            <a:spLocks noGrp="1" noChangeArrowheads="1"/>
          </p:cNvSpPr>
          <p:nvPr>
            <p:ph type="sldNum" sz="quarter" idx="12"/>
          </p:nvPr>
        </p:nvSpPr>
        <p:spPr/>
        <p:txBody>
          <a:bodyPr/>
          <a:lstStyle>
            <a:lvl1pPr>
              <a:defRPr smtClean="0"/>
            </a:lvl1pPr>
          </a:lstStyle>
          <a:p>
            <a:pPr>
              <a:defRPr/>
            </a:pPr>
            <a:fld id="{5935ACB1-D206-4553-B9A2-5B9F363CD263}" type="slidenum">
              <a:rPr lang="en-US" altLang="en-US"/>
              <a:pPr>
                <a:defRPr/>
              </a:pPr>
              <a:t>‹#›</a:t>
            </a:fld>
            <a:endParaRPr lang="en-US" altLang="en-US"/>
          </a:p>
        </p:txBody>
      </p:sp>
    </p:spTree>
    <p:extLst>
      <p:ext uri="{BB962C8B-B14F-4D97-AF65-F5344CB8AC3E}">
        <p14:creationId xmlns:p14="http://schemas.microsoft.com/office/powerpoint/2010/main" val="282286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r>
              <a:rPr lang="en-US"/>
              <a:t>© Wiley 2007</a:t>
            </a:r>
          </a:p>
        </p:txBody>
      </p:sp>
      <p:sp>
        <p:nvSpPr>
          <p:cNvPr id="7" name="Rectangle 13"/>
          <p:cNvSpPr>
            <a:spLocks noGrp="1" noChangeArrowheads="1"/>
          </p:cNvSpPr>
          <p:nvPr>
            <p:ph type="sldNum" sz="quarter" idx="12"/>
          </p:nvPr>
        </p:nvSpPr>
        <p:spPr/>
        <p:txBody>
          <a:bodyPr/>
          <a:lstStyle>
            <a:lvl1pPr>
              <a:defRPr smtClean="0"/>
            </a:lvl1pPr>
          </a:lstStyle>
          <a:p>
            <a:pPr>
              <a:defRPr/>
            </a:pPr>
            <a:fld id="{EB8B0F7E-3234-4937-9B60-87FF11BAD25A}" type="slidenum">
              <a:rPr lang="en-US" altLang="en-US"/>
              <a:pPr>
                <a:defRPr/>
              </a:pPr>
              <a:t>‹#›</a:t>
            </a:fld>
            <a:endParaRPr lang="en-US" altLang="en-US"/>
          </a:p>
        </p:txBody>
      </p:sp>
    </p:spTree>
    <p:extLst>
      <p:ext uri="{BB962C8B-B14F-4D97-AF65-F5344CB8AC3E}">
        <p14:creationId xmlns:p14="http://schemas.microsoft.com/office/powerpoint/2010/main" val="227761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 Wiley 2010</a:t>
            </a:r>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599DFD63-FA8B-49D8-B75A-7E711F149B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hf sldNum="0"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20.jpeg"/><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1.bin"/><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2.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wmf"/></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0.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smtClean="0">
                <a:solidFill>
                  <a:schemeClr val="bg2"/>
                </a:solidFill>
              </a:rPr>
              <a:t>© Wiley 2010</a:t>
            </a:r>
          </a:p>
        </p:txBody>
      </p:sp>
      <p:sp>
        <p:nvSpPr>
          <p:cNvPr id="19459" name="Rectangle 2"/>
          <p:cNvSpPr>
            <a:spLocks noGrp="1" noChangeArrowheads="1"/>
          </p:cNvSpPr>
          <p:nvPr>
            <p:ph type="ctrTitle"/>
          </p:nvPr>
        </p:nvSpPr>
        <p:spPr>
          <a:xfrm>
            <a:off x="990600" y="685800"/>
            <a:ext cx="7772400" cy="1462088"/>
          </a:xfrm>
        </p:spPr>
        <p:txBody>
          <a:bodyPr/>
          <a:lstStyle/>
          <a:p>
            <a:pPr algn="ctr" eaLnBrk="1" hangingPunct="1"/>
            <a:r>
              <a:rPr lang="en-US" altLang="en-US" dirty="0" smtClean="0"/>
              <a:t>Project Management Probabilistic approach</a:t>
            </a:r>
            <a:endParaRPr lang="en-US" altLang="en-US" dirty="0" smtClean="0"/>
          </a:p>
        </p:txBody>
      </p:sp>
      <p:sp>
        <p:nvSpPr>
          <p:cNvPr id="19460" name="Rectangle 3"/>
          <p:cNvSpPr>
            <a:spLocks noGrp="1" noChangeArrowheads="1"/>
          </p:cNvSpPr>
          <p:nvPr>
            <p:ph type="subTitle" idx="1"/>
          </p:nvPr>
        </p:nvSpPr>
        <p:spPr>
          <a:xfrm>
            <a:off x="914400" y="3886200"/>
            <a:ext cx="7315200" cy="1752600"/>
          </a:xfrm>
        </p:spPr>
        <p:txBody>
          <a:bodyPr/>
          <a:lstStyle/>
          <a:p>
            <a:pPr eaLnBrk="1" hangingPunct="1">
              <a:lnSpc>
                <a:spcPct val="80000"/>
              </a:lnSpc>
            </a:pPr>
            <a:r>
              <a:rPr lang="en-US" altLang="en-US" sz="1400" b="1" dirty="0" smtClean="0"/>
              <a:t>Operations Management</a:t>
            </a:r>
          </a:p>
          <a:p>
            <a:pPr eaLnBrk="1" hangingPunct="1">
              <a:lnSpc>
                <a:spcPct val="80000"/>
              </a:lnSpc>
            </a:pPr>
            <a:r>
              <a:rPr lang="en-US" altLang="en-US" sz="1400" dirty="0" smtClean="0"/>
              <a:t>by</a:t>
            </a:r>
          </a:p>
          <a:p>
            <a:pPr eaLnBrk="1" hangingPunct="1">
              <a:lnSpc>
                <a:spcPct val="80000"/>
              </a:lnSpc>
            </a:pPr>
            <a:r>
              <a:rPr lang="en-US" altLang="en-US" sz="1400" b="1" dirty="0" smtClean="0"/>
              <a:t>R. Dan Reid &amp; Nada R. Sanders</a:t>
            </a:r>
          </a:p>
          <a:p>
            <a:pPr eaLnBrk="1" hangingPunct="1">
              <a:lnSpc>
                <a:spcPct val="80000"/>
              </a:lnSpc>
            </a:pPr>
            <a:r>
              <a:rPr lang="en-US" altLang="en-US" sz="1400" dirty="0" smtClean="0"/>
              <a:t>3</a:t>
            </a:r>
            <a:r>
              <a:rPr lang="en-US" altLang="en-US" sz="1400" baseline="30000" dirty="0" smtClean="0"/>
              <a:t>th</a:t>
            </a:r>
            <a:r>
              <a:rPr lang="en-US" altLang="en-US" sz="1400" dirty="0" smtClean="0"/>
              <a:t> Edition ©  Wiley 2010</a:t>
            </a:r>
          </a:p>
          <a:p>
            <a:pPr eaLnBrk="1" hangingPunct="1">
              <a:lnSpc>
                <a:spcPct val="80000"/>
              </a:lnSpc>
            </a:pPr>
            <a:endParaRPr lang="en-US" altLang="en-US" sz="1400" dirty="0" smtClean="0"/>
          </a:p>
          <a:p>
            <a:pPr eaLnBrk="1" hangingPunct="1">
              <a:lnSpc>
                <a:spcPct val="80000"/>
              </a:lnSpc>
            </a:pPr>
            <a:endParaRPr lang="en-US" altLang="en-US" sz="1400" dirty="0" smtClean="0"/>
          </a:p>
          <a:p>
            <a:pPr eaLnBrk="1" hangingPunct="1">
              <a:lnSpc>
                <a:spcPct val="80000"/>
              </a:lnSpc>
            </a:pPr>
            <a:endParaRPr lang="en-US" altLang="en-US" sz="1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717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25EBED3C-778F-45B6-B75F-F42EAD07DA1D}" type="slidenum">
              <a:rPr kumimoji="0" lang="en-US" altLang="en-US" sz="1400" smtClean="0">
                <a:solidFill>
                  <a:schemeClr val="bg2"/>
                </a:solidFill>
                <a:latin typeface="Arial" panose="020B0604020202020204" pitchFamily="34" charset="0"/>
              </a:rPr>
              <a:pPr>
                <a:spcBef>
                  <a:spcPct val="50000"/>
                </a:spcBef>
                <a:buClrTx/>
                <a:buFontTx/>
                <a:buNone/>
              </a:pPr>
              <a:t>10</a:t>
            </a:fld>
            <a:endParaRPr kumimoji="0" lang="en-US" altLang="en-US" sz="1400" smtClean="0">
              <a:solidFill>
                <a:schemeClr val="bg2"/>
              </a:solidFill>
              <a:latin typeface="Arial" panose="020B0604020202020204" pitchFamily="34" charset="0"/>
            </a:endParaRPr>
          </a:p>
        </p:txBody>
      </p:sp>
      <p:sp>
        <p:nvSpPr>
          <p:cNvPr id="7173" name="Rectangle 2"/>
          <p:cNvSpPr>
            <a:spLocks noGrp="1" noChangeArrowheads="1"/>
          </p:cNvSpPr>
          <p:nvPr>
            <p:ph type="title"/>
          </p:nvPr>
        </p:nvSpPr>
        <p:spPr/>
        <p:txBody>
          <a:bodyPr/>
          <a:lstStyle/>
          <a:p>
            <a:r>
              <a:rPr lang="en-US" altLang="en-US" sz="3600" dirty="0" smtClean="0"/>
              <a:t>Estimation of Task Times</a:t>
            </a:r>
          </a:p>
        </p:txBody>
      </p:sp>
      <p:sp>
        <p:nvSpPr>
          <p:cNvPr id="7174" name="Rectangle 3"/>
          <p:cNvSpPr>
            <a:spLocks noGrp="1" noChangeArrowheads="1"/>
          </p:cNvSpPr>
          <p:nvPr>
            <p:ph type="body" idx="1"/>
          </p:nvPr>
        </p:nvSpPr>
        <p:spPr/>
        <p:txBody>
          <a:bodyPr/>
          <a:lstStyle/>
          <a:p>
            <a:pPr>
              <a:lnSpc>
                <a:spcPct val="90000"/>
              </a:lnSpc>
            </a:pPr>
            <a:r>
              <a:rPr lang="en-US" altLang="en-US" sz="2800" smtClean="0"/>
              <a:t>In CPM, we assume that the task durations are known with certainty.</a:t>
            </a:r>
          </a:p>
          <a:p>
            <a:pPr>
              <a:lnSpc>
                <a:spcPct val="90000"/>
              </a:lnSpc>
            </a:pPr>
            <a:r>
              <a:rPr lang="en-US" altLang="en-US" sz="2800" smtClean="0"/>
              <a:t>This may not be realistic in many project settings.</a:t>
            </a:r>
          </a:p>
          <a:p>
            <a:pPr lvl="1">
              <a:lnSpc>
                <a:spcPct val="90000"/>
              </a:lnSpc>
            </a:pPr>
            <a:r>
              <a:rPr lang="en-US" altLang="en-US" sz="2400" smtClean="0"/>
              <a:t> How long does it take to design a switch?</a:t>
            </a:r>
          </a:p>
          <a:p>
            <a:pPr>
              <a:lnSpc>
                <a:spcPct val="90000"/>
              </a:lnSpc>
            </a:pPr>
            <a:r>
              <a:rPr lang="en-US" altLang="en-US" sz="2800" smtClean="0"/>
              <a:t> PERT tries to account for the uncertainty in task durations.</a:t>
            </a:r>
          </a:p>
          <a:p>
            <a:pPr>
              <a:lnSpc>
                <a:spcPct val="90000"/>
              </a:lnSpc>
            </a:pPr>
            <a:r>
              <a:rPr lang="en-US" altLang="en-US" sz="2800" smtClean="0"/>
              <a:t>Key question: What is the probability of completing project by given deadline?</a:t>
            </a:r>
          </a:p>
        </p:txBody>
      </p:sp>
    </p:spTree>
    <p:extLst>
      <p:ext uri="{BB962C8B-B14F-4D97-AF65-F5344CB8AC3E}">
        <p14:creationId xmlns:p14="http://schemas.microsoft.com/office/powerpoint/2010/main" val="317778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819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443A1DFA-D854-49CE-BBA7-36EB90320CF5}" type="slidenum">
              <a:rPr kumimoji="0" lang="en-US" altLang="en-US" sz="1400" smtClean="0">
                <a:solidFill>
                  <a:schemeClr val="bg2"/>
                </a:solidFill>
                <a:latin typeface="Arial" panose="020B0604020202020204" pitchFamily="34" charset="0"/>
              </a:rPr>
              <a:pPr>
                <a:spcBef>
                  <a:spcPct val="50000"/>
                </a:spcBef>
                <a:buClrTx/>
                <a:buFontTx/>
                <a:buNone/>
              </a:pPr>
              <a:t>11</a:t>
            </a:fld>
            <a:endParaRPr kumimoji="0" lang="en-US" altLang="en-US" sz="1400" smtClean="0">
              <a:solidFill>
                <a:schemeClr val="bg2"/>
              </a:solidFill>
              <a:latin typeface="Arial" panose="020B0604020202020204" pitchFamily="34" charset="0"/>
            </a:endParaRPr>
          </a:p>
        </p:txBody>
      </p:sp>
      <p:sp>
        <p:nvSpPr>
          <p:cNvPr id="8197" name="Rectangle 2"/>
          <p:cNvSpPr>
            <a:spLocks noGrp="1" noChangeArrowheads="1"/>
          </p:cNvSpPr>
          <p:nvPr>
            <p:ph type="title"/>
          </p:nvPr>
        </p:nvSpPr>
        <p:spPr>
          <a:xfrm>
            <a:off x="914400" y="533400"/>
            <a:ext cx="7239000" cy="533400"/>
          </a:xfrm>
        </p:spPr>
        <p:txBody>
          <a:bodyPr/>
          <a:lstStyle/>
          <a:p>
            <a:r>
              <a:rPr lang="en-US" altLang="zh-TW" sz="3600" b="1" dirty="0" smtClean="0">
                <a:solidFill>
                  <a:schemeClr val="tx1"/>
                </a:solidFill>
                <a:ea typeface="新細明體" pitchFamily="18" charset="-120"/>
              </a:rPr>
              <a:t>CPM vs. PERT </a:t>
            </a:r>
          </a:p>
        </p:txBody>
      </p:sp>
      <p:sp>
        <p:nvSpPr>
          <p:cNvPr id="646147" name="Rectangle 3"/>
          <p:cNvSpPr>
            <a:spLocks noGrp="1" noChangeArrowheads="1"/>
          </p:cNvSpPr>
          <p:nvPr>
            <p:ph type="body" idx="1"/>
          </p:nvPr>
        </p:nvSpPr>
        <p:spPr>
          <a:xfrm>
            <a:off x="447675" y="1609725"/>
            <a:ext cx="8458200" cy="4724400"/>
          </a:xfrm>
        </p:spPr>
        <p:txBody>
          <a:bodyPr/>
          <a:lstStyle/>
          <a:p>
            <a:pPr lvl="1"/>
            <a:r>
              <a:rPr lang="en-GB" altLang="en-US" dirty="0" smtClean="0">
                <a:ea typeface="'??"/>
                <a:cs typeface="'??"/>
              </a:rPr>
              <a:t>CPM (critical path method)</a:t>
            </a:r>
          </a:p>
          <a:p>
            <a:pPr lvl="1"/>
            <a:r>
              <a:rPr lang="en-GB" altLang="en-US" dirty="0" smtClean="0">
                <a:ea typeface="'??"/>
                <a:cs typeface="'??"/>
              </a:rPr>
              <a:t>PERT (program evaluation and review technique)</a:t>
            </a:r>
          </a:p>
          <a:p>
            <a:r>
              <a:rPr lang="en-GB" altLang="en-US" sz="2800" dirty="0" smtClean="0">
                <a:ea typeface="'??"/>
                <a:cs typeface="'??"/>
              </a:rPr>
              <a:t>Both approaches work on a project network, which graphically portrays the activities of the project and their relationships. </a:t>
            </a:r>
          </a:p>
          <a:p>
            <a:pPr lvl="2"/>
            <a:endParaRPr lang="en-GB" altLang="en-US" sz="2000" dirty="0" smtClean="0">
              <a:ea typeface="'??"/>
              <a:cs typeface="'??"/>
            </a:endParaRPr>
          </a:p>
          <a:p>
            <a:pPr>
              <a:buFont typeface="Symbol" panose="05050102010706020507" pitchFamily="18" charset="2"/>
              <a:buChar char="·"/>
            </a:pPr>
            <a:r>
              <a:rPr lang="en-GB" altLang="en-US" sz="2800" dirty="0" smtClean="0">
                <a:solidFill>
                  <a:srgbClr val="000099"/>
                </a:solidFill>
                <a:ea typeface="'??"/>
                <a:cs typeface="'??"/>
              </a:rPr>
              <a:t>CPM assumes that activity times are deterministic, while PERT views the time to complete a task as a random variable.</a:t>
            </a:r>
          </a:p>
        </p:txBody>
      </p:sp>
    </p:spTree>
    <p:extLst>
      <p:ext uri="{BB962C8B-B14F-4D97-AF65-F5344CB8AC3E}">
        <p14:creationId xmlns:p14="http://schemas.microsoft.com/office/powerpoint/2010/main" val="161906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dissolve">
                                      <p:cBhvr>
                                        <p:cTn id="7" dur="500"/>
                                        <p:tgtEl>
                                          <p:spTgt spid="6461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6147">
                                            <p:txEl>
                                              <p:pRg st="1" end="1"/>
                                            </p:txEl>
                                          </p:spTgt>
                                        </p:tgtEl>
                                        <p:attrNameLst>
                                          <p:attrName>style.visibility</p:attrName>
                                        </p:attrNameLst>
                                      </p:cBhvr>
                                      <p:to>
                                        <p:strVal val="visible"/>
                                      </p:to>
                                    </p:set>
                                    <p:animEffect transition="in" filter="dissolve">
                                      <p:cBhvr>
                                        <p:cTn id="10" dur="500"/>
                                        <p:tgtEl>
                                          <p:spTgt spid="6461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46147">
                                            <p:txEl>
                                              <p:pRg st="2" end="2"/>
                                            </p:txEl>
                                          </p:spTgt>
                                        </p:tgtEl>
                                        <p:attrNameLst>
                                          <p:attrName>style.visibility</p:attrName>
                                        </p:attrNameLst>
                                      </p:cBhvr>
                                      <p:to>
                                        <p:strVal val="visible"/>
                                      </p:to>
                                    </p:set>
                                    <p:animEffect transition="in" filter="dissolve">
                                      <p:cBhvr>
                                        <p:cTn id="15" dur="500"/>
                                        <p:tgtEl>
                                          <p:spTgt spid="646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46147">
                                            <p:txEl>
                                              <p:pRg st="4" end="4"/>
                                            </p:txEl>
                                          </p:spTgt>
                                        </p:tgtEl>
                                        <p:attrNameLst>
                                          <p:attrName>style.visibility</p:attrName>
                                        </p:attrNameLst>
                                      </p:cBhvr>
                                      <p:to>
                                        <p:strVal val="visible"/>
                                      </p:to>
                                    </p:set>
                                    <p:animEffect transition="in" filter="dissolve">
                                      <p:cBhvr>
                                        <p:cTn id="20" dur="500"/>
                                        <p:tgtEl>
                                          <p:spTgt spid="64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9220"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A2B2AE9B-8C66-4C00-8D31-241160C47D74}" type="slidenum">
              <a:rPr kumimoji="0" lang="en-US" altLang="en-US" sz="1400" smtClean="0">
                <a:solidFill>
                  <a:schemeClr val="bg2"/>
                </a:solidFill>
                <a:latin typeface="Arial" panose="020B0604020202020204" pitchFamily="34" charset="0"/>
              </a:rPr>
              <a:pPr>
                <a:spcBef>
                  <a:spcPct val="50000"/>
                </a:spcBef>
                <a:buClrTx/>
                <a:buFontTx/>
                <a:buNone/>
              </a:pPr>
              <a:t>12</a:t>
            </a:fld>
            <a:endParaRPr kumimoji="0" lang="en-US" altLang="en-US" sz="1400" smtClean="0">
              <a:solidFill>
                <a:schemeClr val="bg2"/>
              </a:solidFill>
              <a:latin typeface="Arial" panose="020B0604020202020204" pitchFamily="34" charset="0"/>
            </a:endParaRPr>
          </a:p>
        </p:txBody>
      </p:sp>
      <p:sp>
        <p:nvSpPr>
          <p:cNvPr id="9221" name="Rectangle 2"/>
          <p:cNvSpPr>
            <a:spLocks noGrp="1" noChangeArrowheads="1"/>
          </p:cNvSpPr>
          <p:nvPr>
            <p:ph type="title"/>
          </p:nvPr>
        </p:nvSpPr>
        <p:spPr>
          <a:xfrm>
            <a:off x="666750" y="533400"/>
            <a:ext cx="8020050" cy="904875"/>
          </a:xfrm>
        </p:spPr>
        <p:txBody>
          <a:bodyPr/>
          <a:lstStyle/>
          <a:p>
            <a:r>
              <a:rPr lang="en-US" altLang="zh-TW" sz="3200" b="1" smtClean="0">
                <a:ea typeface="新細明體" pitchFamily="18" charset="-120"/>
                <a:cs typeface="Times New Roman" panose="02020603050405020304" pitchFamily="18" charset="0"/>
              </a:rPr>
              <a:t>Estimation of the duration of project activities</a:t>
            </a:r>
            <a:endParaRPr lang="en-US" altLang="zh-TW" b="1" smtClean="0">
              <a:solidFill>
                <a:schemeClr val="tx1"/>
              </a:solidFill>
              <a:ea typeface="新細明體" pitchFamily="18" charset="-120"/>
              <a:cs typeface="Times New Roman" panose="02020603050405020304" pitchFamily="18" charset="0"/>
            </a:endParaRPr>
          </a:p>
        </p:txBody>
      </p:sp>
      <p:sp>
        <p:nvSpPr>
          <p:cNvPr id="647171" name="Rectangle 3"/>
          <p:cNvSpPr>
            <a:spLocks noGrp="1" noChangeArrowheads="1"/>
          </p:cNvSpPr>
          <p:nvPr>
            <p:ph type="body" idx="1"/>
          </p:nvPr>
        </p:nvSpPr>
        <p:spPr>
          <a:xfrm>
            <a:off x="428625" y="1590675"/>
            <a:ext cx="8458200" cy="4724400"/>
          </a:xfrm>
        </p:spPr>
        <p:txBody>
          <a:bodyPr/>
          <a:lstStyle/>
          <a:p>
            <a:pPr>
              <a:buFont typeface="Symbol" panose="05050102010706020507" pitchFamily="18" charset="2"/>
              <a:buNone/>
            </a:pPr>
            <a:r>
              <a:rPr lang="en-GB" altLang="en-US" smtClean="0">
                <a:ea typeface="'??"/>
                <a:cs typeface="'??"/>
              </a:rPr>
              <a:t>(1) </a:t>
            </a:r>
            <a:r>
              <a:rPr lang="en-GB" altLang="en-US" sz="2800" smtClean="0">
                <a:ea typeface="'??"/>
                <a:cs typeface="'??"/>
              </a:rPr>
              <a:t>The deterministic approach (CPM), which ignores uncertainty thus results in a point estimate (e.g. The duration of task 1 = 23 hours, etc.)</a:t>
            </a:r>
          </a:p>
          <a:p>
            <a:pPr>
              <a:buFont typeface="Symbol" panose="05050102010706020507" pitchFamily="18" charset="2"/>
              <a:buNone/>
            </a:pPr>
            <a:r>
              <a:rPr lang="en-GB" altLang="en-US" sz="2800" smtClean="0">
                <a:ea typeface="'??"/>
                <a:cs typeface="'??"/>
              </a:rPr>
              <a:t>(2) The stochastic approach (PERT), which considers the uncertain nature of  project activities by estimating the </a:t>
            </a:r>
            <a:r>
              <a:rPr lang="en-GB" altLang="en-US" sz="2800" u="sng" smtClean="0">
                <a:solidFill>
                  <a:srgbClr val="000099"/>
                </a:solidFill>
                <a:ea typeface="'??"/>
                <a:cs typeface="'??"/>
              </a:rPr>
              <a:t>expected duration</a:t>
            </a:r>
            <a:r>
              <a:rPr lang="en-GB" altLang="en-US" sz="2800" smtClean="0">
                <a:ea typeface="'??"/>
                <a:cs typeface="'??"/>
              </a:rPr>
              <a:t> of each activity and its corresponding </a:t>
            </a:r>
            <a:r>
              <a:rPr lang="en-GB" altLang="en-US" sz="2800" u="sng" smtClean="0">
                <a:solidFill>
                  <a:srgbClr val="000099"/>
                </a:solidFill>
                <a:ea typeface="'??"/>
                <a:cs typeface="'??"/>
              </a:rPr>
              <a:t>variance</a:t>
            </a:r>
            <a:r>
              <a:rPr lang="en-GB" altLang="en-US" sz="2800" smtClean="0">
                <a:solidFill>
                  <a:srgbClr val="000099"/>
                </a:solidFill>
                <a:ea typeface="'??"/>
                <a:cs typeface="'??"/>
              </a:rPr>
              <a:t>.</a:t>
            </a:r>
            <a:endParaRPr lang="en-GB" altLang="en-US" sz="2800" smtClean="0">
              <a:ea typeface="'??"/>
              <a:cs typeface="'??"/>
            </a:endParaRPr>
          </a:p>
          <a:p>
            <a:pPr lvl="1"/>
            <a:r>
              <a:rPr lang="en-GB" altLang="en-US" sz="2400" smtClean="0">
                <a:ea typeface="'??"/>
                <a:cs typeface="'??"/>
              </a:rPr>
              <a:t>To analyse the past data to construct the </a:t>
            </a:r>
            <a:r>
              <a:rPr lang="en-GB" altLang="en-US" sz="2400" smtClean="0">
                <a:solidFill>
                  <a:srgbClr val="000099"/>
                </a:solidFill>
                <a:ea typeface="'??"/>
                <a:cs typeface="'??"/>
              </a:rPr>
              <a:t>probabilistic distribution</a:t>
            </a:r>
            <a:r>
              <a:rPr lang="en-GB" altLang="en-US" sz="2400" smtClean="0">
                <a:ea typeface="'??"/>
                <a:cs typeface="'??"/>
              </a:rPr>
              <a:t> of a task.</a:t>
            </a:r>
          </a:p>
          <a:p>
            <a:pPr>
              <a:buFont typeface="Symbol" panose="05050102010706020507" pitchFamily="18" charset="2"/>
              <a:buChar char="·"/>
            </a:pPr>
            <a:endParaRPr lang="en-GB" altLang="en-US" sz="2400" smtClean="0">
              <a:ea typeface="'??"/>
              <a:cs typeface="'??"/>
            </a:endParaRPr>
          </a:p>
        </p:txBody>
      </p:sp>
    </p:spTree>
    <p:extLst>
      <p:ext uri="{BB962C8B-B14F-4D97-AF65-F5344CB8AC3E}">
        <p14:creationId xmlns:p14="http://schemas.microsoft.com/office/powerpoint/2010/main" val="1648703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dissolve">
                                      <p:cBhvr>
                                        <p:cTn id="7" dur="500"/>
                                        <p:tgtEl>
                                          <p:spTgt spid="64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dissolve">
                                      <p:cBhvr>
                                        <p:cTn id="12" dur="500"/>
                                        <p:tgtEl>
                                          <p:spTgt spid="64717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47171">
                                            <p:txEl>
                                              <p:pRg st="2" end="2"/>
                                            </p:txEl>
                                          </p:spTgt>
                                        </p:tgtEl>
                                        <p:attrNameLst>
                                          <p:attrName>style.visibility</p:attrName>
                                        </p:attrNameLst>
                                      </p:cBhvr>
                                      <p:to>
                                        <p:strVal val="visible"/>
                                      </p:to>
                                    </p:set>
                                    <p:animEffect transition="in" filter="dissolve">
                                      <p:cBhvr>
                                        <p:cTn id="15" dur="500"/>
                                        <p:tgtEl>
                                          <p:spTgt spid="64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0243" name="Footer Placeholder 4"/>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10244"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178F465E-6253-4F50-ACCE-D27B0F6014CE}" type="slidenum">
              <a:rPr kumimoji="0" lang="en-US" altLang="en-US" sz="1400" smtClean="0">
                <a:solidFill>
                  <a:schemeClr val="bg2"/>
                </a:solidFill>
                <a:latin typeface="Arial" panose="020B0604020202020204" pitchFamily="34" charset="0"/>
              </a:rPr>
              <a:pPr>
                <a:spcBef>
                  <a:spcPct val="50000"/>
                </a:spcBef>
                <a:buClrTx/>
                <a:buFontTx/>
                <a:buNone/>
              </a:pPr>
              <a:t>13</a:t>
            </a:fld>
            <a:endParaRPr kumimoji="0" lang="en-US" altLang="en-US" sz="1400" smtClean="0">
              <a:solidFill>
                <a:schemeClr val="bg2"/>
              </a:solidFill>
              <a:latin typeface="Arial" panose="020B0604020202020204" pitchFamily="34" charset="0"/>
            </a:endParaRPr>
          </a:p>
        </p:txBody>
      </p:sp>
      <p:sp>
        <p:nvSpPr>
          <p:cNvPr id="10245" name="Rectangle 2"/>
          <p:cNvSpPr>
            <a:spLocks noGrp="1" noChangeArrowheads="1"/>
          </p:cNvSpPr>
          <p:nvPr>
            <p:ph type="title"/>
          </p:nvPr>
        </p:nvSpPr>
        <p:spPr>
          <a:xfrm>
            <a:off x="914400" y="533400"/>
            <a:ext cx="7772400" cy="533400"/>
          </a:xfrm>
        </p:spPr>
        <p:txBody>
          <a:bodyPr/>
          <a:lstStyle/>
          <a:p>
            <a:r>
              <a:rPr lang="en-US" altLang="zh-TW" sz="3200" b="1" smtClean="0">
                <a:ea typeface="新細明體" pitchFamily="18" charset="-120"/>
                <a:cs typeface="Times New Roman" panose="02020603050405020304" pitchFamily="18" charset="0"/>
              </a:rPr>
              <a:t>Estimation of the activity duration</a:t>
            </a:r>
            <a:endParaRPr lang="en-US" altLang="zh-TW" b="1" smtClean="0">
              <a:solidFill>
                <a:schemeClr val="tx1"/>
              </a:solidFill>
              <a:ea typeface="新細明體" pitchFamily="18" charset="-120"/>
              <a:cs typeface="Times New Roman" panose="02020603050405020304" pitchFamily="18" charset="0"/>
            </a:endParaRPr>
          </a:p>
        </p:txBody>
      </p:sp>
      <p:sp>
        <p:nvSpPr>
          <p:cNvPr id="10246" name="Rectangle 3"/>
          <p:cNvSpPr>
            <a:spLocks noGrp="1" noChangeArrowheads="1"/>
          </p:cNvSpPr>
          <p:nvPr>
            <p:ph type="body" idx="1"/>
          </p:nvPr>
        </p:nvSpPr>
        <p:spPr>
          <a:xfrm>
            <a:off x="428625" y="1676400"/>
            <a:ext cx="8486775" cy="4191000"/>
          </a:xfrm>
        </p:spPr>
        <p:txBody>
          <a:bodyPr/>
          <a:lstStyle/>
          <a:p>
            <a:r>
              <a:rPr lang="en-GB" altLang="en-US" sz="2800" u="sng" smtClean="0">
                <a:ea typeface="'??"/>
                <a:cs typeface="'??"/>
              </a:rPr>
              <a:t>Example</a:t>
            </a:r>
            <a:r>
              <a:rPr lang="en-GB" altLang="en-US" sz="2800" smtClean="0">
                <a:ea typeface="'??"/>
                <a:cs typeface="'??"/>
              </a:rPr>
              <a:t>:   An activity was performed 40 times in the past, requiring a time between 10 to 70 hours.  The figure below shows the frequency distribution.</a:t>
            </a:r>
          </a:p>
          <a:p>
            <a:pPr>
              <a:buFont typeface="Symbol" panose="05050102010706020507" pitchFamily="18" charset="2"/>
              <a:buChar char="·"/>
            </a:pPr>
            <a:endParaRPr lang="en-GB" altLang="en-US" smtClean="0">
              <a:ea typeface="'??"/>
              <a:cs typeface="'??"/>
            </a:endParaRPr>
          </a:p>
          <a:p>
            <a:pPr>
              <a:buFont typeface="Symbol" panose="05050102010706020507" pitchFamily="18" charset="2"/>
              <a:buChar char="·"/>
            </a:pPr>
            <a:endParaRPr lang="en-GB" altLang="en-US" sz="2800" smtClean="0">
              <a:ea typeface="'??"/>
              <a:cs typeface="'??"/>
            </a:endParaRPr>
          </a:p>
        </p:txBody>
      </p:sp>
      <p:pic>
        <p:nvPicPr>
          <p:cNvPr id="10247" name="Picture 4" descr="749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3475038"/>
            <a:ext cx="5575300"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86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1267" name="Footer Placeholder 4"/>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1126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57A95659-F0D1-47F5-B6E5-72B8FB1FC8C0}" type="slidenum">
              <a:rPr kumimoji="0" lang="en-US" altLang="en-US" sz="1400" smtClean="0">
                <a:solidFill>
                  <a:schemeClr val="bg2"/>
                </a:solidFill>
                <a:latin typeface="Arial" panose="020B0604020202020204" pitchFamily="34" charset="0"/>
              </a:rPr>
              <a:pPr>
                <a:spcBef>
                  <a:spcPct val="50000"/>
                </a:spcBef>
                <a:buClrTx/>
                <a:buFontTx/>
                <a:buNone/>
              </a:pPr>
              <a:t>14</a:t>
            </a:fld>
            <a:endParaRPr kumimoji="0" lang="en-US" altLang="en-US" sz="1400" smtClean="0">
              <a:solidFill>
                <a:schemeClr val="bg2"/>
              </a:solidFill>
              <a:latin typeface="Arial" panose="020B0604020202020204" pitchFamily="34" charset="0"/>
            </a:endParaRPr>
          </a:p>
        </p:txBody>
      </p:sp>
      <p:sp>
        <p:nvSpPr>
          <p:cNvPr id="11269" name="Rectangle 2"/>
          <p:cNvSpPr>
            <a:spLocks noGrp="1" noChangeArrowheads="1"/>
          </p:cNvSpPr>
          <p:nvPr>
            <p:ph type="title"/>
          </p:nvPr>
        </p:nvSpPr>
        <p:spPr>
          <a:xfrm>
            <a:off x="914400" y="533400"/>
            <a:ext cx="7772400" cy="533400"/>
          </a:xfrm>
        </p:spPr>
        <p:txBody>
          <a:bodyPr/>
          <a:lstStyle/>
          <a:p>
            <a:r>
              <a:rPr lang="en-US" altLang="zh-TW" sz="3200" b="1" smtClean="0">
                <a:ea typeface="新細明體" pitchFamily="18" charset="-120"/>
                <a:cs typeface="Times New Roman" panose="02020603050405020304" pitchFamily="18" charset="0"/>
              </a:rPr>
              <a:t>Estimation of the activity duration</a:t>
            </a:r>
            <a:endParaRPr lang="en-US" altLang="zh-TW" b="1" smtClean="0">
              <a:solidFill>
                <a:schemeClr val="tx1"/>
              </a:solidFill>
              <a:ea typeface="新細明體" pitchFamily="18" charset="-120"/>
              <a:cs typeface="Times New Roman" panose="02020603050405020304" pitchFamily="18" charset="0"/>
            </a:endParaRPr>
          </a:p>
        </p:txBody>
      </p:sp>
      <p:sp>
        <p:nvSpPr>
          <p:cNvPr id="11270" name="Rectangle 3"/>
          <p:cNvSpPr>
            <a:spLocks noGrp="1" noChangeArrowheads="1"/>
          </p:cNvSpPr>
          <p:nvPr>
            <p:ph type="body" idx="1"/>
          </p:nvPr>
        </p:nvSpPr>
        <p:spPr>
          <a:xfrm>
            <a:off x="533400" y="1676400"/>
            <a:ext cx="8382000" cy="4191000"/>
          </a:xfrm>
        </p:spPr>
        <p:txBody>
          <a:bodyPr/>
          <a:lstStyle/>
          <a:p>
            <a:r>
              <a:rPr lang="en-GB" altLang="en-US" smtClean="0">
                <a:ea typeface="'??"/>
                <a:cs typeface="'??"/>
              </a:rPr>
              <a:t>The probability distribution of the activity is approximated by a probability frequency distribution.</a:t>
            </a:r>
          </a:p>
          <a:p>
            <a:endParaRPr lang="en-GB" altLang="en-US" sz="2800" smtClean="0">
              <a:ea typeface="'??"/>
              <a:cs typeface="'??"/>
            </a:endParaRPr>
          </a:p>
          <a:p>
            <a:pPr>
              <a:buFont typeface="Symbol" panose="05050102010706020507" pitchFamily="18" charset="2"/>
              <a:buChar char="·"/>
            </a:pPr>
            <a:endParaRPr lang="en-GB" altLang="en-US" smtClean="0">
              <a:ea typeface="'??"/>
              <a:cs typeface="'??"/>
            </a:endParaRPr>
          </a:p>
          <a:p>
            <a:pPr>
              <a:buFont typeface="Symbol" panose="05050102010706020507" pitchFamily="18" charset="2"/>
              <a:buChar char="·"/>
            </a:pPr>
            <a:endParaRPr lang="en-GB" altLang="en-US" sz="2800" smtClean="0">
              <a:ea typeface="'??"/>
              <a:cs typeface="'??"/>
            </a:endParaRPr>
          </a:p>
        </p:txBody>
      </p:sp>
      <p:pic>
        <p:nvPicPr>
          <p:cNvPr id="11271" name="Picture 4" descr="749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3473450"/>
            <a:ext cx="55245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45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2291" name="Footer Placeholder 4"/>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1229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75DDB39D-70AF-45EC-827A-14E774164B8E}" type="slidenum">
              <a:rPr kumimoji="0" lang="en-US" altLang="en-US" sz="1400" smtClean="0">
                <a:solidFill>
                  <a:schemeClr val="bg2"/>
                </a:solidFill>
                <a:latin typeface="Arial" panose="020B0604020202020204" pitchFamily="34" charset="0"/>
              </a:rPr>
              <a:pPr>
                <a:spcBef>
                  <a:spcPct val="50000"/>
                </a:spcBef>
                <a:buClrTx/>
                <a:buFontTx/>
                <a:buNone/>
              </a:pPr>
              <a:t>15</a:t>
            </a:fld>
            <a:endParaRPr kumimoji="0" lang="en-US" altLang="en-US" sz="1400" smtClean="0">
              <a:solidFill>
                <a:schemeClr val="bg2"/>
              </a:solidFill>
              <a:latin typeface="Arial" panose="020B0604020202020204" pitchFamily="34" charset="0"/>
            </a:endParaRPr>
          </a:p>
        </p:txBody>
      </p:sp>
      <p:sp>
        <p:nvSpPr>
          <p:cNvPr id="12293" name="Rectangle 2"/>
          <p:cNvSpPr>
            <a:spLocks noGrp="1" noChangeArrowheads="1"/>
          </p:cNvSpPr>
          <p:nvPr>
            <p:ph type="title"/>
          </p:nvPr>
        </p:nvSpPr>
        <p:spPr>
          <a:xfrm>
            <a:off x="914400" y="533400"/>
            <a:ext cx="7772400" cy="533400"/>
          </a:xfrm>
        </p:spPr>
        <p:txBody>
          <a:bodyPr/>
          <a:lstStyle/>
          <a:p>
            <a:r>
              <a:rPr lang="en-US" altLang="zh-TW" sz="3200" b="1" smtClean="0">
                <a:ea typeface="新細明體" pitchFamily="18" charset="-120"/>
                <a:cs typeface="Times New Roman" panose="02020603050405020304" pitchFamily="18" charset="0"/>
              </a:rPr>
              <a:t>Estimation of the activity duration</a:t>
            </a:r>
            <a:endParaRPr lang="en-US" altLang="zh-TW" b="1" smtClean="0">
              <a:solidFill>
                <a:schemeClr val="tx1"/>
              </a:solidFill>
              <a:ea typeface="新細明體" pitchFamily="18" charset="-120"/>
              <a:cs typeface="Times New Roman" panose="02020603050405020304" pitchFamily="18" charset="0"/>
            </a:endParaRPr>
          </a:p>
        </p:txBody>
      </p:sp>
      <p:sp>
        <p:nvSpPr>
          <p:cNvPr id="12294" name="Rectangle 3"/>
          <p:cNvSpPr>
            <a:spLocks noGrp="1" noChangeArrowheads="1"/>
          </p:cNvSpPr>
          <p:nvPr>
            <p:ph type="body" idx="1"/>
          </p:nvPr>
        </p:nvSpPr>
        <p:spPr>
          <a:xfrm>
            <a:off x="571500" y="1676400"/>
            <a:ext cx="8343900" cy="4191000"/>
          </a:xfrm>
        </p:spPr>
        <p:txBody>
          <a:bodyPr/>
          <a:lstStyle/>
          <a:p>
            <a:r>
              <a:rPr lang="en-GB" altLang="en-US" smtClean="0">
                <a:ea typeface="'??"/>
                <a:cs typeface="'??"/>
              </a:rPr>
              <a:t>In  project scheduling, we usually use a </a:t>
            </a:r>
            <a:r>
              <a:rPr lang="en-GB" altLang="en-US" u="sng" smtClean="0">
                <a:ea typeface="'??"/>
                <a:cs typeface="'??"/>
              </a:rPr>
              <a:t>beta distribution</a:t>
            </a:r>
            <a:r>
              <a:rPr lang="en-GB" altLang="en-US" smtClean="0">
                <a:ea typeface="'??"/>
                <a:cs typeface="'??"/>
              </a:rPr>
              <a:t> to represent the time needed for each activity.</a:t>
            </a:r>
          </a:p>
          <a:p>
            <a:pPr>
              <a:buFont typeface="Symbol" panose="05050102010706020507" pitchFamily="18" charset="2"/>
              <a:buChar char="·"/>
            </a:pPr>
            <a:endParaRPr lang="en-GB" altLang="en-US" sz="2800" smtClean="0">
              <a:ea typeface="'??"/>
              <a:cs typeface="'??"/>
            </a:endParaRPr>
          </a:p>
          <a:p>
            <a:pPr>
              <a:buFont typeface="Symbol" panose="05050102010706020507" pitchFamily="18" charset="2"/>
              <a:buChar char="·"/>
            </a:pPr>
            <a:endParaRPr lang="en-GB" altLang="en-US" sz="2800" smtClean="0">
              <a:ea typeface="'??"/>
              <a:cs typeface="'??"/>
            </a:endParaRPr>
          </a:p>
        </p:txBody>
      </p:sp>
      <p:pic>
        <p:nvPicPr>
          <p:cNvPr id="12295" name="Picture 4" descr="749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3276600"/>
            <a:ext cx="58578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61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331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3500AEB7-A65B-4F9D-BF80-8D39DF3BFE94}" type="slidenum">
              <a:rPr kumimoji="0" lang="en-US" altLang="en-US" sz="1400" smtClean="0">
                <a:solidFill>
                  <a:schemeClr val="bg2"/>
                </a:solidFill>
                <a:latin typeface="Arial" panose="020B0604020202020204" pitchFamily="34" charset="0"/>
              </a:rPr>
              <a:pPr>
                <a:spcBef>
                  <a:spcPct val="50000"/>
                </a:spcBef>
                <a:buClrTx/>
                <a:buFontTx/>
                <a:buNone/>
              </a:pPr>
              <a:t>16</a:t>
            </a:fld>
            <a:endParaRPr kumimoji="0" lang="en-US" altLang="en-US" sz="1400" smtClean="0">
              <a:solidFill>
                <a:schemeClr val="bg2"/>
              </a:solidFill>
              <a:latin typeface="Arial" panose="020B0604020202020204" pitchFamily="34" charset="0"/>
            </a:endParaRPr>
          </a:p>
        </p:txBody>
      </p:sp>
      <p:sp>
        <p:nvSpPr>
          <p:cNvPr id="13317" name="Rectangle 2"/>
          <p:cNvSpPr>
            <a:spLocks noGrp="1" noChangeArrowheads="1"/>
          </p:cNvSpPr>
          <p:nvPr>
            <p:ph type="title"/>
          </p:nvPr>
        </p:nvSpPr>
        <p:spPr>
          <a:xfrm>
            <a:off x="914400" y="533400"/>
            <a:ext cx="7772400" cy="533400"/>
          </a:xfrm>
        </p:spPr>
        <p:txBody>
          <a:bodyPr/>
          <a:lstStyle/>
          <a:p>
            <a:r>
              <a:rPr lang="en-US" altLang="zh-TW" sz="3200" b="1" dirty="0" smtClean="0">
                <a:ea typeface="新細明體" pitchFamily="18" charset="-120"/>
                <a:cs typeface="Times New Roman" panose="02020603050405020304" pitchFamily="18" charset="0"/>
              </a:rPr>
              <a:t>Estimation of the activity duration</a:t>
            </a:r>
            <a:endParaRPr lang="en-US" altLang="zh-TW" b="1" dirty="0" smtClean="0">
              <a:solidFill>
                <a:schemeClr val="tx1"/>
              </a:solidFill>
              <a:ea typeface="新細明體" pitchFamily="18" charset="-120"/>
              <a:cs typeface="Times New Roman" panose="02020603050405020304" pitchFamily="18" charset="0"/>
            </a:endParaRPr>
          </a:p>
        </p:txBody>
      </p:sp>
      <p:sp>
        <p:nvSpPr>
          <p:cNvPr id="651267" name="Rectangle 3"/>
          <p:cNvSpPr>
            <a:spLocks noGrp="1" noChangeArrowheads="1"/>
          </p:cNvSpPr>
          <p:nvPr>
            <p:ph type="body" idx="1"/>
          </p:nvPr>
        </p:nvSpPr>
        <p:spPr>
          <a:xfrm>
            <a:off x="504825" y="1809750"/>
            <a:ext cx="8410575" cy="4238625"/>
          </a:xfrm>
        </p:spPr>
        <p:txBody>
          <a:bodyPr/>
          <a:lstStyle/>
          <a:p>
            <a:pPr>
              <a:buFont typeface="Symbol" panose="05050102010706020507" pitchFamily="18" charset="2"/>
              <a:buChar char="·"/>
            </a:pPr>
            <a:r>
              <a:rPr lang="en-GB" altLang="en-US" sz="2800" smtClean="0">
                <a:ea typeface="'??"/>
                <a:cs typeface="'??"/>
              </a:rPr>
              <a:t>Three key values we use in the time estimate for each activity:</a:t>
            </a:r>
          </a:p>
          <a:p>
            <a:pPr lvl="1">
              <a:buFont typeface="Monotype Sorts" pitchFamily="2" charset="2"/>
              <a:buNone/>
            </a:pPr>
            <a:r>
              <a:rPr lang="en-GB" altLang="en-US" sz="2400" i="1" smtClean="0">
                <a:ea typeface="'??"/>
                <a:cs typeface="'??"/>
              </a:rPr>
              <a:t>a  = </a:t>
            </a:r>
            <a:r>
              <a:rPr lang="en-GB" altLang="en-US" sz="2400" smtClean="0">
                <a:ea typeface="'??"/>
                <a:cs typeface="'??"/>
              </a:rPr>
              <a:t> </a:t>
            </a:r>
            <a:r>
              <a:rPr lang="en-GB" altLang="en-US" sz="2400" u="sng" smtClean="0">
                <a:ea typeface="'??"/>
                <a:cs typeface="'??"/>
              </a:rPr>
              <a:t>optimistic time</a:t>
            </a:r>
            <a:r>
              <a:rPr lang="en-GB" altLang="en-US" sz="2400" smtClean="0">
                <a:ea typeface="'??"/>
                <a:cs typeface="'??"/>
              </a:rPr>
              <a:t>, which means that there is little chance that the activity can be completed before this time;</a:t>
            </a:r>
          </a:p>
          <a:p>
            <a:pPr lvl="1">
              <a:buFont typeface="Monotype Sorts" pitchFamily="2" charset="2"/>
              <a:buNone/>
            </a:pPr>
            <a:r>
              <a:rPr lang="en-GB" altLang="en-US" sz="2400" i="1" smtClean="0">
                <a:ea typeface="'??"/>
                <a:cs typeface="'??"/>
              </a:rPr>
              <a:t>m = </a:t>
            </a:r>
            <a:r>
              <a:rPr lang="en-GB" altLang="en-US" sz="2400" smtClean="0">
                <a:ea typeface="'??"/>
                <a:cs typeface="'??"/>
              </a:rPr>
              <a:t> </a:t>
            </a:r>
            <a:r>
              <a:rPr lang="en-GB" altLang="en-US" sz="2400" u="sng" smtClean="0">
                <a:ea typeface="'??"/>
                <a:cs typeface="'??"/>
              </a:rPr>
              <a:t>most likely time</a:t>
            </a:r>
            <a:r>
              <a:rPr lang="en-GB" altLang="en-US" sz="2400" smtClean="0">
                <a:ea typeface="'??"/>
                <a:cs typeface="'??"/>
              </a:rPr>
              <a:t>, which will be required if the execution is normal;</a:t>
            </a:r>
          </a:p>
          <a:p>
            <a:pPr lvl="1">
              <a:buFont typeface="Monotype Sorts" pitchFamily="2" charset="2"/>
              <a:buNone/>
            </a:pPr>
            <a:r>
              <a:rPr lang="en-GB" altLang="en-US" sz="2400" i="1" smtClean="0">
                <a:ea typeface="'??"/>
                <a:cs typeface="'??"/>
              </a:rPr>
              <a:t>b  = </a:t>
            </a:r>
            <a:r>
              <a:rPr lang="en-GB" altLang="en-US" sz="2400" u="sng" smtClean="0">
                <a:ea typeface="'??"/>
                <a:cs typeface="'??"/>
              </a:rPr>
              <a:t>pessimistic time</a:t>
            </a:r>
            <a:r>
              <a:rPr lang="en-GB" altLang="en-US" sz="2400" smtClean="0">
                <a:ea typeface="'??"/>
                <a:cs typeface="'??"/>
              </a:rPr>
              <a:t>, which means that there is little chance that the activity will take longer. </a:t>
            </a:r>
            <a:endParaRPr lang="en-GB" altLang="en-US" sz="2000" smtClean="0">
              <a:ea typeface="'??"/>
              <a:cs typeface="'??"/>
            </a:endParaRPr>
          </a:p>
        </p:txBody>
      </p:sp>
    </p:spTree>
    <p:extLst>
      <p:ext uri="{BB962C8B-B14F-4D97-AF65-F5344CB8AC3E}">
        <p14:creationId xmlns:p14="http://schemas.microsoft.com/office/powerpoint/2010/main" val="3101775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dissolve">
                                      <p:cBhvr>
                                        <p:cTn id="7" dur="500"/>
                                        <p:tgtEl>
                                          <p:spTgt spid="6512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1267">
                                            <p:txEl>
                                              <p:pRg st="1" end="1"/>
                                            </p:txEl>
                                          </p:spTgt>
                                        </p:tgtEl>
                                        <p:attrNameLst>
                                          <p:attrName>style.visibility</p:attrName>
                                        </p:attrNameLst>
                                      </p:cBhvr>
                                      <p:to>
                                        <p:strVal val="visible"/>
                                      </p:to>
                                    </p:set>
                                    <p:animEffect transition="in" filter="dissolve">
                                      <p:cBhvr>
                                        <p:cTn id="10" dur="500"/>
                                        <p:tgtEl>
                                          <p:spTgt spid="6512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1267">
                                            <p:txEl>
                                              <p:pRg st="2" end="2"/>
                                            </p:txEl>
                                          </p:spTgt>
                                        </p:tgtEl>
                                        <p:attrNameLst>
                                          <p:attrName>style.visibility</p:attrName>
                                        </p:attrNameLst>
                                      </p:cBhvr>
                                      <p:to>
                                        <p:strVal val="visible"/>
                                      </p:to>
                                    </p:set>
                                    <p:animEffect transition="in" filter="dissolve">
                                      <p:cBhvr>
                                        <p:cTn id="13" dur="500"/>
                                        <p:tgtEl>
                                          <p:spTgt spid="6512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51267">
                                            <p:txEl>
                                              <p:pRg st="3" end="3"/>
                                            </p:txEl>
                                          </p:spTgt>
                                        </p:tgtEl>
                                        <p:attrNameLst>
                                          <p:attrName>style.visibility</p:attrName>
                                        </p:attrNameLst>
                                      </p:cBhvr>
                                      <p:to>
                                        <p:strVal val="visible"/>
                                      </p:to>
                                    </p:set>
                                    <p:animEffect transition="in" filter="dissolve">
                                      <p:cBhvr>
                                        <p:cTn id="16" dur="500"/>
                                        <p:tgtEl>
                                          <p:spTgt spid="65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4340"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5E53CF63-C010-42BF-AACD-255239623258}" type="slidenum">
              <a:rPr kumimoji="0" lang="en-US" altLang="en-US" sz="1400" smtClean="0">
                <a:solidFill>
                  <a:schemeClr val="bg2"/>
                </a:solidFill>
                <a:latin typeface="Arial" panose="020B0604020202020204" pitchFamily="34" charset="0"/>
              </a:rPr>
              <a:pPr>
                <a:spcBef>
                  <a:spcPct val="50000"/>
                </a:spcBef>
                <a:buClrTx/>
                <a:buFontTx/>
                <a:buNone/>
              </a:pPr>
              <a:t>17</a:t>
            </a:fld>
            <a:endParaRPr kumimoji="0" lang="en-US" altLang="en-US" sz="1400" smtClean="0">
              <a:solidFill>
                <a:schemeClr val="bg2"/>
              </a:solidFill>
              <a:latin typeface="Arial" panose="020B0604020202020204" pitchFamily="34" charset="0"/>
            </a:endParaRPr>
          </a:p>
        </p:txBody>
      </p:sp>
      <p:sp>
        <p:nvSpPr>
          <p:cNvPr id="14341" name="Rectangle 2"/>
          <p:cNvSpPr>
            <a:spLocks noGrp="1" noChangeArrowheads="1"/>
          </p:cNvSpPr>
          <p:nvPr>
            <p:ph type="title"/>
          </p:nvPr>
        </p:nvSpPr>
        <p:spPr>
          <a:xfrm>
            <a:off x="914400" y="533400"/>
            <a:ext cx="7772400" cy="533400"/>
          </a:xfrm>
        </p:spPr>
        <p:txBody>
          <a:bodyPr/>
          <a:lstStyle/>
          <a:p>
            <a:r>
              <a:rPr lang="en-US" altLang="zh-TW" sz="3600" dirty="0" smtClean="0">
                <a:solidFill>
                  <a:schemeClr val="hlink"/>
                </a:solidFill>
                <a:ea typeface="新細明體" pitchFamily="18" charset="-120"/>
                <a:cs typeface="Times New Roman" panose="02020603050405020304" pitchFamily="18" charset="0"/>
              </a:rPr>
              <a:t>Estimation of Mean and SD</a:t>
            </a:r>
          </a:p>
        </p:txBody>
      </p:sp>
      <p:sp>
        <p:nvSpPr>
          <p:cNvPr id="652291" name="Rectangle 3"/>
          <p:cNvSpPr>
            <a:spLocks noGrp="1" noChangeArrowheads="1"/>
          </p:cNvSpPr>
          <p:nvPr>
            <p:ph type="body" idx="1"/>
          </p:nvPr>
        </p:nvSpPr>
        <p:spPr>
          <a:xfrm>
            <a:off x="419100" y="1685925"/>
            <a:ext cx="8458200" cy="4724400"/>
          </a:xfrm>
        </p:spPr>
        <p:txBody>
          <a:bodyPr/>
          <a:lstStyle/>
          <a:p>
            <a:pPr>
              <a:lnSpc>
                <a:spcPct val="90000"/>
              </a:lnSpc>
              <a:buFont typeface="Symbol" panose="05050102010706020507" pitchFamily="18" charset="2"/>
              <a:buChar char="·"/>
            </a:pPr>
            <a:r>
              <a:rPr lang="en-GB" altLang="en-US" smtClean="0">
                <a:ea typeface="'??"/>
                <a:cs typeface="'??"/>
              </a:rPr>
              <a:t>The expected or mean time is given by:</a:t>
            </a:r>
          </a:p>
          <a:p>
            <a:pPr lvl="3">
              <a:lnSpc>
                <a:spcPct val="90000"/>
              </a:lnSpc>
              <a:buFontTx/>
              <a:buNone/>
            </a:pPr>
            <a:r>
              <a:rPr lang="en-GB" altLang="en-US" smtClean="0">
                <a:ea typeface="'??"/>
                <a:cs typeface="'??"/>
              </a:rPr>
              <a:t> </a:t>
            </a:r>
            <a:r>
              <a:rPr lang="en-GB" altLang="en-US" sz="2800" smtClean="0">
                <a:ea typeface="'??"/>
                <a:cs typeface="'??"/>
              </a:rPr>
              <a:t>D=  (</a:t>
            </a:r>
            <a:r>
              <a:rPr lang="en-GB" altLang="en-US" sz="2800" i="1" smtClean="0">
                <a:ea typeface="'??"/>
                <a:cs typeface="'??"/>
              </a:rPr>
              <a:t>a</a:t>
            </a:r>
            <a:r>
              <a:rPr lang="en-GB" altLang="en-US" sz="2800" smtClean="0">
                <a:ea typeface="'??"/>
                <a:cs typeface="'??"/>
              </a:rPr>
              <a:t>+4</a:t>
            </a:r>
            <a:r>
              <a:rPr lang="en-GB" altLang="en-US" sz="2800" i="1" smtClean="0">
                <a:ea typeface="'??"/>
                <a:cs typeface="'??"/>
              </a:rPr>
              <a:t>m</a:t>
            </a:r>
            <a:r>
              <a:rPr lang="en-GB" altLang="en-US" sz="2800" smtClean="0">
                <a:ea typeface="'??"/>
                <a:cs typeface="'??"/>
              </a:rPr>
              <a:t>+</a:t>
            </a:r>
            <a:r>
              <a:rPr lang="en-GB" altLang="en-US" sz="2800" i="1" smtClean="0">
                <a:ea typeface="'??"/>
                <a:cs typeface="'??"/>
              </a:rPr>
              <a:t>b)/</a:t>
            </a:r>
            <a:r>
              <a:rPr lang="en-GB" altLang="en-US" sz="2800" smtClean="0">
                <a:ea typeface="'??"/>
                <a:cs typeface="'??"/>
              </a:rPr>
              <a:t>6</a:t>
            </a:r>
            <a:endParaRPr lang="en-GB" altLang="en-US" sz="2800" i="1" smtClean="0">
              <a:ea typeface="'??"/>
              <a:cs typeface="'??"/>
            </a:endParaRPr>
          </a:p>
          <a:p>
            <a:pPr lvl="4">
              <a:lnSpc>
                <a:spcPct val="90000"/>
              </a:lnSpc>
              <a:buFontTx/>
              <a:buNone/>
            </a:pPr>
            <a:endParaRPr lang="en-GB" altLang="en-US" smtClean="0">
              <a:latin typeface="Courier New" panose="02070309020205020404" pitchFamily="49" charset="0"/>
            </a:endParaRPr>
          </a:p>
          <a:p>
            <a:pPr>
              <a:lnSpc>
                <a:spcPct val="90000"/>
              </a:lnSpc>
            </a:pPr>
            <a:r>
              <a:rPr lang="en-GB" altLang="en-US" smtClean="0">
                <a:ea typeface="'??"/>
                <a:cs typeface="'??"/>
              </a:rPr>
              <a:t>The variance is:                       </a:t>
            </a:r>
          </a:p>
          <a:p>
            <a:pPr>
              <a:lnSpc>
                <a:spcPct val="90000"/>
              </a:lnSpc>
              <a:buFont typeface="Monotype Sorts" pitchFamily="2" charset="2"/>
              <a:buNone/>
            </a:pPr>
            <a:r>
              <a:rPr lang="en-GB" altLang="en-US" smtClean="0">
                <a:ea typeface="'??"/>
                <a:cs typeface="'??"/>
              </a:rPr>
              <a:t>                V = (</a:t>
            </a:r>
            <a:r>
              <a:rPr lang="en-GB" altLang="en-US" i="1" smtClean="0">
                <a:ea typeface="'??"/>
                <a:cs typeface="'??"/>
              </a:rPr>
              <a:t>b</a:t>
            </a:r>
            <a:r>
              <a:rPr lang="en-GB" altLang="en-US" smtClean="0">
                <a:ea typeface="'??"/>
                <a:cs typeface="'??"/>
              </a:rPr>
              <a:t>-</a:t>
            </a:r>
            <a:r>
              <a:rPr lang="en-GB" altLang="en-US" i="1" smtClean="0">
                <a:ea typeface="'??"/>
                <a:cs typeface="'??"/>
              </a:rPr>
              <a:t>a</a:t>
            </a:r>
            <a:r>
              <a:rPr lang="en-GB" altLang="en-US" smtClean="0">
                <a:ea typeface="'??"/>
                <a:cs typeface="'??"/>
              </a:rPr>
              <a:t>)</a:t>
            </a:r>
            <a:r>
              <a:rPr lang="en-GB" altLang="en-US" baseline="30000" smtClean="0">
                <a:ea typeface="'??"/>
                <a:cs typeface="'??"/>
              </a:rPr>
              <a:t> 2</a:t>
            </a:r>
            <a:r>
              <a:rPr lang="en-GB" altLang="en-US" smtClean="0">
                <a:ea typeface="'??"/>
                <a:cs typeface="'??"/>
              </a:rPr>
              <a:t>/36</a:t>
            </a:r>
          </a:p>
          <a:p>
            <a:pPr>
              <a:lnSpc>
                <a:spcPct val="90000"/>
              </a:lnSpc>
              <a:buClr>
                <a:schemeClr val="hlink"/>
              </a:buClr>
              <a:buFont typeface="Wingdings" panose="05000000000000000000" pitchFamily="2" charset="2"/>
              <a:buChar char="§"/>
            </a:pPr>
            <a:r>
              <a:rPr lang="en-US" altLang="en-US" smtClean="0">
                <a:ea typeface="'??"/>
                <a:cs typeface="'??"/>
              </a:rPr>
              <a:t>The standard deviation is (</a:t>
            </a:r>
            <a:r>
              <a:rPr lang="en-US" altLang="en-US" i="1" smtClean="0">
                <a:ea typeface="'??"/>
                <a:cs typeface="'??"/>
              </a:rPr>
              <a:t>b </a:t>
            </a:r>
            <a:r>
              <a:rPr lang="en-US" altLang="en-US" smtClean="0">
                <a:ea typeface="'??"/>
                <a:cs typeface="'??"/>
              </a:rPr>
              <a:t>- </a:t>
            </a:r>
            <a:r>
              <a:rPr lang="en-US" altLang="en-US" i="1" smtClean="0">
                <a:ea typeface="'??"/>
                <a:cs typeface="'??"/>
              </a:rPr>
              <a:t>a</a:t>
            </a:r>
            <a:r>
              <a:rPr lang="en-US" altLang="en-US" smtClean="0">
                <a:ea typeface="'??"/>
                <a:cs typeface="'??"/>
              </a:rPr>
              <a:t>)/6</a:t>
            </a:r>
            <a:endParaRPr lang="en-GB" altLang="en-US" smtClean="0">
              <a:ea typeface="'??"/>
              <a:cs typeface="'??"/>
            </a:endParaRPr>
          </a:p>
          <a:p>
            <a:pPr>
              <a:lnSpc>
                <a:spcPct val="90000"/>
              </a:lnSpc>
            </a:pPr>
            <a:endParaRPr lang="en-GB" altLang="en-US" sz="2400" smtClean="0">
              <a:ea typeface="'??"/>
              <a:cs typeface="'??"/>
            </a:endParaRPr>
          </a:p>
          <a:p>
            <a:pPr>
              <a:lnSpc>
                <a:spcPct val="90000"/>
              </a:lnSpc>
            </a:pPr>
            <a:r>
              <a:rPr lang="en-GB" altLang="en-US" sz="2400" smtClean="0">
                <a:ea typeface="'??"/>
                <a:cs typeface="'??"/>
              </a:rPr>
              <a:t>For our example (Figure 7-3), we have  </a:t>
            </a:r>
            <a:r>
              <a:rPr lang="en-GB" altLang="en-US" sz="2400" i="1" smtClean="0">
                <a:ea typeface="'??"/>
                <a:cs typeface="'??"/>
              </a:rPr>
              <a:t>a=</a:t>
            </a:r>
            <a:r>
              <a:rPr lang="en-GB" altLang="en-US" sz="2400" smtClean="0">
                <a:ea typeface="'??"/>
                <a:cs typeface="'??"/>
              </a:rPr>
              <a:t>10</a:t>
            </a:r>
            <a:r>
              <a:rPr lang="en-GB" altLang="en-US" sz="2400" i="1" smtClean="0">
                <a:ea typeface="'??"/>
                <a:cs typeface="'??"/>
              </a:rPr>
              <a:t>, b=</a:t>
            </a:r>
            <a:r>
              <a:rPr lang="en-GB" altLang="en-US" sz="2400" smtClean="0">
                <a:ea typeface="'??"/>
                <a:cs typeface="'??"/>
              </a:rPr>
              <a:t>70</a:t>
            </a:r>
            <a:r>
              <a:rPr lang="en-GB" altLang="en-US" sz="2400" i="1" smtClean="0">
                <a:ea typeface="'??"/>
                <a:cs typeface="'??"/>
              </a:rPr>
              <a:t>, m=</a:t>
            </a:r>
            <a:r>
              <a:rPr lang="en-GB" altLang="en-US" sz="2400" smtClean="0">
                <a:ea typeface="'??"/>
                <a:cs typeface="'??"/>
              </a:rPr>
              <a:t>35</a:t>
            </a:r>
            <a:r>
              <a:rPr lang="en-GB" altLang="en-US" sz="2400" i="1" smtClean="0">
                <a:ea typeface="'??"/>
                <a:cs typeface="'??"/>
              </a:rPr>
              <a:t>.</a:t>
            </a:r>
            <a:endParaRPr lang="en-GB" altLang="en-US" sz="2400" smtClean="0">
              <a:ea typeface="'??"/>
              <a:cs typeface="'??"/>
            </a:endParaRPr>
          </a:p>
          <a:p>
            <a:pPr>
              <a:lnSpc>
                <a:spcPct val="90000"/>
              </a:lnSpc>
              <a:buFont typeface="Monotype Sorts" pitchFamily="2" charset="2"/>
              <a:buNone/>
            </a:pPr>
            <a:r>
              <a:rPr lang="en-GB" altLang="en-US" sz="2400" smtClean="0">
                <a:ea typeface="'??"/>
                <a:cs typeface="'??"/>
              </a:rPr>
              <a:t>    Therefore   D=36.6, and V</a:t>
            </a:r>
            <a:r>
              <a:rPr lang="en-GB" altLang="en-US" sz="2400" baseline="30000" smtClean="0">
                <a:ea typeface="'??"/>
                <a:cs typeface="'??"/>
              </a:rPr>
              <a:t>2</a:t>
            </a:r>
            <a:r>
              <a:rPr lang="en-GB" altLang="en-US" sz="2400" smtClean="0">
                <a:ea typeface="'??"/>
                <a:cs typeface="'??"/>
              </a:rPr>
              <a:t> =100.</a:t>
            </a:r>
          </a:p>
          <a:p>
            <a:pPr>
              <a:lnSpc>
                <a:spcPct val="90000"/>
              </a:lnSpc>
              <a:buFont typeface="Symbol" panose="05050102010706020507" pitchFamily="18" charset="2"/>
              <a:buChar char="·"/>
            </a:pPr>
            <a:endParaRPr lang="en-GB" altLang="en-US" sz="2000" smtClean="0">
              <a:ea typeface="'??"/>
              <a:cs typeface="'??"/>
            </a:endParaRPr>
          </a:p>
        </p:txBody>
      </p:sp>
    </p:spTree>
    <p:extLst>
      <p:ext uri="{BB962C8B-B14F-4D97-AF65-F5344CB8AC3E}">
        <p14:creationId xmlns:p14="http://schemas.microsoft.com/office/powerpoint/2010/main" val="1570318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dissolve">
                                      <p:cBhvr>
                                        <p:cTn id="7" dur="500"/>
                                        <p:tgtEl>
                                          <p:spTgt spid="6522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2291">
                                            <p:txEl>
                                              <p:pRg st="1" end="1"/>
                                            </p:txEl>
                                          </p:spTgt>
                                        </p:tgtEl>
                                        <p:attrNameLst>
                                          <p:attrName>style.visibility</p:attrName>
                                        </p:attrNameLst>
                                      </p:cBhvr>
                                      <p:to>
                                        <p:strVal val="visible"/>
                                      </p:to>
                                    </p:set>
                                    <p:animEffect transition="in" filter="dissolve">
                                      <p:cBhvr>
                                        <p:cTn id="10" dur="500"/>
                                        <p:tgtEl>
                                          <p:spTgt spid="652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52291">
                                            <p:txEl>
                                              <p:pRg st="3" end="3"/>
                                            </p:txEl>
                                          </p:spTgt>
                                        </p:tgtEl>
                                        <p:attrNameLst>
                                          <p:attrName>style.visibility</p:attrName>
                                        </p:attrNameLst>
                                      </p:cBhvr>
                                      <p:to>
                                        <p:strVal val="visible"/>
                                      </p:to>
                                    </p:set>
                                    <p:animEffect transition="in" filter="dissolve">
                                      <p:cBhvr>
                                        <p:cTn id="15" dur="500"/>
                                        <p:tgtEl>
                                          <p:spTgt spid="65229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52291">
                                            <p:txEl>
                                              <p:pRg st="4" end="4"/>
                                            </p:txEl>
                                          </p:spTgt>
                                        </p:tgtEl>
                                        <p:attrNameLst>
                                          <p:attrName>style.visibility</p:attrName>
                                        </p:attrNameLst>
                                      </p:cBhvr>
                                      <p:to>
                                        <p:strVal val="visible"/>
                                      </p:to>
                                    </p:set>
                                    <p:animEffect transition="in" filter="dissolve">
                                      <p:cBhvr>
                                        <p:cTn id="20" dur="500"/>
                                        <p:tgtEl>
                                          <p:spTgt spid="65229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2291">
                                            <p:txEl>
                                              <p:pRg st="5" end="5"/>
                                            </p:txEl>
                                          </p:spTgt>
                                        </p:tgtEl>
                                        <p:attrNameLst>
                                          <p:attrName>style.visibility</p:attrName>
                                        </p:attrNameLst>
                                      </p:cBhvr>
                                      <p:to>
                                        <p:strVal val="visible"/>
                                      </p:to>
                                    </p:set>
                                    <p:animEffect transition="in" filter="dissolve">
                                      <p:cBhvr>
                                        <p:cTn id="25" dur="500"/>
                                        <p:tgtEl>
                                          <p:spTgt spid="65229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52291">
                                            <p:txEl>
                                              <p:pRg st="7" end="7"/>
                                            </p:txEl>
                                          </p:spTgt>
                                        </p:tgtEl>
                                        <p:attrNameLst>
                                          <p:attrName>style.visibility</p:attrName>
                                        </p:attrNameLst>
                                      </p:cBhvr>
                                      <p:to>
                                        <p:strVal val="visible"/>
                                      </p:to>
                                    </p:set>
                                    <p:animEffect transition="in" filter="dissolve">
                                      <p:cBhvr>
                                        <p:cTn id="30" dur="500"/>
                                        <p:tgtEl>
                                          <p:spTgt spid="65229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52291">
                                            <p:txEl>
                                              <p:pRg st="8" end="8"/>
                                            </p:txEl>
                                          </p:spTgt>
                                        </p:tgtEl>
                                        <p:attrNameLst>
                                          <p:attrName>style.visibility</p:attrName>
                                        </p:attrNameLst>
                                      </p:cBhvr>
                                      <p:to>
                                        <p:strVal val="visible"/>
                                      </p:to>
                                    </p:set>
                                    <p:animEffect transition="in" filter="dissolve">
                                      <p:cBhvr>
                                        <p:cTn id="35" dur="500"/>
                                        <p:tgtEl>
                                          <p:spTgt spid="65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5364"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934E0250-0230-43CD-BD7B-DD368E306DD9}" type="slidenum">
              <a:rPr kumimoji="0" lang="en-US" altLang="en-US" sz="1400" smtClean="0">
                <a:solidFill>
                  <a:schemeClr val="bg2"/>
                </a:solidFill>
                <a:latin typeface="Arial" panose="020B0604020202020204" pitchFamily="34" charset="0"/>
              </a:rPr>
              <a:pPr>
                <a:spcBef>
                  <a:spcPct val="50000"/>
                </a:spcBef>
                <a:buClrTx/>
                <a:buFontTx/>
                <a:buNone/>
              </a:pPr>
              <a:t>18</a:t>
            </a:fld>
            <a:endParaRPr kumimoji="0" lang="en-US" altLang="en-US" sz="1400" smtClean="0">
              <a:solidFill>
                <a:schemeClr val="bg2"/>
              </a:solidFill>
              <a:latin typeface="Arial" panose="020B0604020202020204" pitchFamily="34" charset="0"/>
            </a:endParaRPr>
          </a:p>
        </p:txBody>
      </p:sp>
      <p:sp>
        <p:nvSpPr>
          <p:cNvPr id="15365" name="Rectangle 2"/>
          <p:cNvSpPr>
            <a:spLocks noGrp="1" noChangeArrowheads="1"/>
          </p:cNvSpPr>
          <p:nvPr>
            <p:ph type="title"/>
          </p:nvPr>
        </p:nvSpPr>
        <p:spPr>
          <a:xfrm>
            <a:off x="228600" y="381000"/>
            <a:ext cx="8610600" cy="533400"/>
          </a:xfrm>
        </p:spPr>
        <p:txBody>
          <a:bodyPr/>
          <a:lstStyle/>
          <a:p>
            <a:pPr algn="ctr"/>
            <a:r>
              <a:rPr lang="en-US" altLang="zh-TW" sz="3600" dirty="0" smtClean="0">
                <a:solidFill>
                  <a:schemeClr val="hlink"/>
                </a:solidFill>
                <a:ea typeface="新細明體" pitchFamily="18" charset="-120"/>
                <a:cs typeface="Times New Roman" panose="02020603050405020304" pitchFamily="18" charset="0"/>
              </a:rPr>
              <a:t>Estimation of Mean and SD</a:t>
            </a:r>
          </a:p>
        </p:txBody>
      </p:sp>
      <p:sp>
        <p:nvSpPr>
          <p:cNvPr id="627715" name="Text Box 3"/>
          <p:cNvSpPr txBox="1">
            <a:spLocks noChangeArrowheads="1"/>
          </p:cNvSpPr>
          <p:nvPr/>
        </p:nvSpPr>
        <p:spPr bwMode="auto">
          <a:xfrm>
            <a:off x="1009650" y="4586288"/>
            <a:ext cx="3638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rgbClr val="006600"/>
                </a:solidFill>
              </a:rPr>
              <a:t>Expected task time: </a:t>
            </a:r>
          </a:p>
        </p:txBody>
      </p:sp>
      <p:graphicFrame>
        <p:nvGraphicFramePr>
          <p:cNvPr id="627716" name="Object 4"/>
          <p:cNvGraphicFramePr>
            <a:graphicFrameLocks noChangeAspect="1"/>
          </p:cNvGraphicFramePr>
          <p:nvPr/>
        </p:nvGraphicFramePr>
        <p:xfrm>
          <a:off x="4953000" y="4191000"/>
          <a:ext cx="2222500" cy="1200150"/>
        </p:xfrm>
        <a:graphic>
          <a:graphicData uri="http://schemas.openxmlformats.org/presentationml/2006/ole">
            <mc:AlternateContent xmlns:mc="http://schemas.openxmlformats.org/markup-compatibility/2006">
              <mc:Choice xmlns:v="urn:schemas-microsoft-com:vml" Requires="v">
                <p:oleObj spid="_x0000_s113669" name="Equation" r:id="rId3" imgW="1777229" imgH="723586" progId="Equation.3">
                  <p:embed/>
                </p:oleObj>
              </mc:Choice>
              <mc:Fallback>
                <p:oleObj name="Equation" r:id="rId3" imgW="1777229" imgH="72358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191000"/>
                        <a:ext cx="22225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717" name="Text Box 5"/>
          <p:cNvSpPr txBox="1">
            <a:spLocks noChangeArrowheads="1"/>
          </p:cNvSpPr>
          <p:nvPr/>
        </p:nvSpPr>
        <p:spPr bwMode="auto">
          <a:xfrm>
            <a:off x="1009650" y="5595938"/>
            <a:ext cx="3560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rgbClr val="CC0099"/>
                </a:solidFill>
              </a:rPr>
              <a:t>Standard deviation: </a:t>
            </a:r>
          </a:p>
        </p:txBody>
      </p:sp>
      <p:graphicFrame>
        <p:nvGraphicFramePr>
          <p:cNvPr id="627718" name="Object 6"/>
          <p:cNvGraphicFramePr>
            <a:graphicFrameLocks noChangeAspect="1"/>
          </p:cNvGraphicFramePr>
          <p:nvPr/>
        </p:nvGraphicFramePr>
        <p:xfrm>
          <a:off x="4592638" y="5373688"/>
          <a:ext cx="1674812" cy="912812"/>
        </p:xfrm>
        <a:graphic>
          <a:graphicData uri="http://schemas.openxmlformats.org/presentationml/2006/ole">
            <mc:AlternateContent xmlns:mc="http://schemas.openxmlformats.org/markup-compatibility/2006">
              <mc:Choice xmlns:v="urn:schemas-microsoft-com:vml" Requires="v">
                <p:oleObj spid="_x0000_s113670" name="Equation" r:id="rId5" imgW="1167893" imgH="723586" progId="Equation.3">
                  <p:embed/>
                </p:oleObj>
              </mc:Choice>
              <mc:Fallback>
                <p:oleObj name="Equation" r:id="rId5" imgW="1167893" imgH="72358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638" y="5373688"/>
                        <a:ext cx="1674812"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7719" name="Object 7"/>
          <p:cNvGraphicFramePr>
            <a:graphicFrameLocks noChangeAspect="1"/>
          </p:cNvGraphicFramePr>
          <p:nvPr/>
        </p:nvGraphicFramePr>
        <p:xfrm>
          <a:off x="6554788" y="5087938"/>
          <a:ext cx="1960562" cy="1236662"/>
        </p:xfrm>
        <a:graphic>
          <a:graphicData uri="http://schemas.openxmlformats.org/presentationml/2006/ole">
            <mc:AlternateContent xmlns:mc="http://schemas.openxmlformats.org/markup-compatibility/2006">
              <mc:Choice xmlns:v="urn:schemas-microsoft-com:vml" Requires="v">
                <p:oleObj spid="_x0000_s113671" name="Equation" r:id="rId7" imgW="1612900" imgH="800100" progId="Equation.3">
                  <p:embed/>
                </p:oleObj>
              </mc:Choice>
              <mc:Fallback>
                <p:oleObj name="Equation" r:id="rId7" imgW="1612900" imgH="800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4788" y="5087938"/>
                        <a:ext cx="1960562"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720" name="Line 8"/>
          <p:cNvSpPr>
            <a:spLocks noChangeShapeType="1"/>
          </p:cNvSpPr>
          <p:nvPr/>
        </p:nvSpPr>
        <p:spPr bwMode="auto">
          <a:xfrm>
            <a:off x="2552700" y="3849688"/>
            <a:ext cx="62103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1" name="Text Box 9"/>
          <p:cNvSpPr txBox="1">
            <a:spLocks noChangeArrowheads="1"/>
          </p:cNvSpPr>
          <p:nvPr/>
        </p:nvSpPr>
        <p:spPr bwMode="auto">
          <a:xfrm>
            <a:off x="4667250" y="3824288"/>
            <a:ext cx="481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rgbClr val="000000"/>
                </a:solidFill>
              </a:rPr>
              <a:t>m</a:t>
            </a:r>
          </a:p>
        </p:txBody>
      </p:sp>
      <p:sp>
        <p:nvSpPr>
          <p:cNvPr id="627722" name="Text Box 10"/>
          <p:cNvSpPr txBox="1">
            <a:spLocks noChangeArrowheads="1"/>
          </p:cNvSpPr>
          <p:nvPr/>
        </p:nvSpPr>
        <p:spPr bwMode="auto">
          <a:xfrm>
            <a:off x="8027988" y="3881438"/>
            <a:ext cx="395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rgbClr val="000000"/>
                </a:solidFill>
              </a:rPr>
              <a:t>b</a:t>
            </a:r>
          </a:p>
        </p:txBody>
      </p:sp>
      <p:sp>
        <p:nvSpPr>
          <p:cNvPr id="627723" name="Text Box 11"/>
          <p:cNvSpPr txBox="1">
            <a:spLocks noChangeArrowheads="1"/>
          </p:cNvSpPr>
          <p:nvPr/>
        </p:nvSpPr>
        <p:spPr bwMode="auto">
          <a:xfrm>
            <a:off x="857250" y="1716088"/>
            <a:ext cx="432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2800">
                <a:solidFill>
                  <a:schemeClr val="bg2"/>
                </a:solidFill>
              </a:rPr>
              <a:t>Beta-distribution</a:t>
            </a:r>
          </a:p>
        </p:txBody>
      </p:sp>
      <p:sp>
        <p:nvSpPr>
          <p:cNvPr id="627724" name="Line 12"/>
          <p:cNvSpPr>
            <a:spLocks noChangeShapeType="1"/>
          </p:cNvSpPr>
          <p:nvPr/>
        </p:nvSpPr>
        <p:spPr bwMode="auto">
          <a:xfrm flipH="1">
            <a:off x="4819650" y="1811338"/>
            <a:ext cx="19050" cy="200025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5" name="Text Box 13"/>
          <p:cNvSpPr txBox="1">
            <a:spLocks noChangeArrowheads="1"/>
          </p:cNvSpPr>
          <p:nvPr/>
        </p:nvSpPr>
        <p:spPr bwMode="auto">
          <a:xfrm>
            <a:off x="3562350" y="3805238"/>
            <a:ext cx="366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rgbClr val="000000"/>
                </a:solidFill>
              </a:rPr>
              <a:t>a</a:t>
            </a:r>
          </a:p>
        </p:txBody>
      </p:sp>
      <p:sp>
        <p:nvSpPr>
          <p:cNvPr id="627726" name="Freeform 14"/>
          <p:cNvSpPr>
            <a:spLocks/>
          </p:cNvSpPr>
          <p:nvPr/>
        </p:nvSpPr>
        <p:spPr bwMode="auto">
          <a:xfrm>
            <a:off x="3771900" y="1719263"/>
            <a:ext cx="4495800" cy="2130425"/>
          </a:xfrm>
          <a:custGeom>
            <a:avLst/>
            <a:gdLst>
              <a:gd name="T0" fmla="*/ 0 w 2832"/>
              <a:gd name="T1" fmla="*/ 2147483646 h 1342"/>
              <a:gd name="T2" fmla="*/ 2147483646 w 2832"/>
              <a:gd name="T3" fmla="*/ 2147483646 h 1342"/>
              <a:gd name="T4" fmla="*/ 2147483646 w 2832"/>
              <a:gd name="T5" fmla="*/ 2147483646 h 1342"/>
              <a:gd name="T6" fmla="*/ 2147483646 w 2832"/>
              <a:gd name="T7" fmla="*/ 2147483646 h 1342"/>
              <a:gd name="T8" fmla="*/ 2147483646 w 2832"/>
              <a:gd name="T9" fmla="*/ 2147483646 h 1342"/>
              <a:gd name="T10" fmla="*/ 2147483646 w 2832"/>
              <a:gd name="T11" fmla="*/ 2147483646 h 1342"/>
              <a:gd name="T12" fmla="*/ 2147483646 w 2832"/>
              <a:gd name="T13" fmla="*/ 2147483646 h 1342"/>
              <a:gd name="T14" fmla="*/ 2147483646 w 2832"/>
              <a:gd name="T15" fmla="*/ 2147483646 h 1342"/>
              <a:gd name="T16" fmla="*/ 2147483646 w 2832"/>
              <a:gd name="T17" fmla="*/ 2147483646 h 1342"/>
              <a:gd name="T18" fmla="*/ 2147483646 w 2832"/>
              <a:gd name="T19" fmla="*/ 2147483646 h 1342"/>
              <a:gd name="T20" fmla="*/ 2147483646 w 2832"/>
              <a:gd name="T21" fmla="*/ 2147483646 h 1342"/>
              <a:gd name="T22" fmla="*/ 2147483646 w 2832"/>
              <a:gd name="T23" fmla="*/ 2147483646 h 1342"/>
              <a:gd name="T24" fmla="*/ 2147483646 w 2832"/>
              <a:gd name="T25" fmla="*/ 2147483646 h 1342"/>
              <a:gd name="T26" fmla="*/ 2147483646 w 2832"/>
              <a:gd name="T27" fmla="*/ 2147483646 h 1342"/>
              <a:gd name="T28" fmla="*/ 2147483646 w 2832"/>
              <a:gd name="T29" fmla="*/ 2147483646 h 1342"/>
              <a:gd name="T30" fmla="*/ 2147483646 w 2832"/>
              <a:gd name="T31" fmla="*/ 2147483646 h 1342"/>
              <a:gd name="T32" fmla="*/ 2147483646 w 2832"/>
              <a:gd name="T33" fmla="*/ 2147483646 h 1342"/>
              <a:gd name="T34" fmla="*/ 2147483646 w 2832"/>
              <a:gd name="T35" fmla="*/ 2147483646 h 1342"/>
              <a:gd name="T36" fmla="*/ 2147483646 w 2832"/>
              <a:gd name="T37" fmla="*/ 2147483646 h 1342"/>
              <a:gd name="T38" fmla="*/ 2147483646 w 2832"/>
              <a:gd name="T39" fmla="*/ 2147483646 h 1342"/>
              <a:gd name="T40" fmla="*/ 2147483646 w 2832"/>
              <a:gd name="T41" fmla="*/ 2147483646 h 1342"/>
              <a:gd name="T42" fmla="*/ 2147483646 w 2832"/>
              <a:gd name="T43" fmla="*/ 2147483646 h 1342"/>
              <a:gd name="T44" fmla="*/ 2147483646 w 2832"/>
              <a:gd name="T45" fmla="*/ 2147483646 h 13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32" h="1342">
                <a:moveTo>
                  <a:pt x="0" y="1342"/>
                </a:moveTo>
                <a:cubicBezTo>
                  <a:pt x="8" y="1330"/>
                  <a:pt x="34" y="1310"/>
                  <a:pt x="48" y="1282"/>
                </a:cubicBezTo>
                <a:cubicBezTo>
                  <a:pt x="62" y="1254"/>
                  <a:pt x="70" y="1206"/>
                  <a:pt x="84" y="1174"/>
                </a:cubicBezTo>
                <a:cubicBezTo>
                  <a:pt x="98" y="1142"/>
                  <a:pt x="114" y="1124"/>
                  <a:pt x="132" y="1090"/>
                </a:cubicBezTo>
                <a:cubicBezTo>
                  <a:pt x="150" y="1056"/>
                  <a:pt x="176" y="1012"/>
                  <a:pt x="192" y="970"/>
                </a:cubicBezTo>
                <a:cubicBezTo>
                  <a:pt x="208" y="928"/>
                  <a:pt x="216" y="876"/>
                  <a:pt x="228" y="838"/>
                </a:cubicBezTo>
                <a:cubicBezTo>
                  <a:pt x="240" y="800"/>
                  <a:pt x="248" y="786"/>
                  <a:pt x="264" y="742"/>
                </a:cubicBezTo>
                <a:cubicBezTo>
                  <a:pt x="280" y="698"/>
                  <a:pt x="302" y="632"/>
                  <a:pt x="324" y="574"/>
                </a:cubicBezTo>
                <a:cubicBezTo>
                  <a:pt x="346" y="516"/>
                  <a:pt x="370" y="464"/>
                  <a:pt x="396" y="394"/>
                </a:cubicBezTo>
                <a:cubicBezTo>
                  <a:pt x="422" y="324"/>
                  <a:pt x="448" y="216"/>
                  <a:pt x="480" y="154"/>
                </a:cubicBezTo>
                <a:cubicBezTo>
                  <a:pt x="512" y="92"/>
                  <a:pt x="544" y="44"/>
                  <a:pt x="588" y="22"/>
                </a:cubicBezTo>
                <a:cubicBezTo>
                  <a:pt x="632" y="0"/>
                  <a:pt x="702" y="2"/>
                  <a:pt x="744" y="22"/>
                </a:cubicBezTo>
                <a:cubicBezTo>
                  <a:pt x="786" y="42"/>
                  <a:pt x="808" y="94"/>
                  <a:pt x="840" y="142"/>
                </a:cubicBezTo>
                <a:cubicBezTo>
                  <a:pt x="872" y="190"/>
                  <a:pt x="892" y="242"/>
                  <a:pt x="936" y="310"/>
                </a:cubicBezTo>
                <a:cubicBezTo>
                  <a:pt x="980" y="378"/>
                  <a:pt x="1048" y="480"/>
                  <a:pt x="1104" y="550"/>
                </a:cubicBezTo>
                <a:cubicBezTo>
                  <a:pt x="1160" y="620"/>
                  <a:pt x="1210" y="678"/>
                  <a:pt x="1272" y="730"/>
                </a:cubicBezTo>
                <a:cubicBezTo>
                  <a:pt x="1334" y="782"/>
                  <a:pt x="1420" y="828"/>
                  <a:pt x="1476" y="862"/>
                </a:cubicBezTo>
                <a:cubicBezTo>
                  <a:pt x="1532" y="896"/>
                  <a:pt x="1542" y="900"/>
                  <a:pt x="1608" y="934"/>
                </a:cubicBezTo>
                <a:cubicBezTo>
                  <a:pt x="1674" y="968"/>
                  <a:pt x="1772" y="1026"/>
                  <a:pt x="1872" y="1066"/>
                </a:cubicBezTo>
                <a:cubicBezTo>
                  <a:pt x="1972" y="1106"/>
                  <a:pt x="2104" y="1144"/>
                  <a:pt x="2208" y="1174"/>
                </a:cubicBezTo>
                <a:cubicBezTo>
                  <a:pt x="2312" y="1204"/>
                  <a:pt x="2420" y="1226"/>
                  <a:pt x="2496" y="1246"/>
                </a:cubicBezTo>
                <a:cubicBezTo>
                  <a:pt x="2572" y="1266"/>
                  <a:pt x="2608" y="1280"/>
                  <a:pt x="2664" y="1294"/>
                </a:cubicBezTo>
                <a:cubicBezTo>
                  <a:pt x="2720" y="1308"/>
                  <a:pt x="2797" y="1323"/>
                  <a:pt x="2832" y="1330"/>
                </a:cubicBezTo>
              </a:path>
            </a:pathLst>
          </a:custGeom>
          <a:noFill/>
          <a:ln w="31750" cap="sq"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317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7723"/>
                                        </p:tgtEl>
                                        <p:attrNameLst>
                                          <p:attrName>style.visibility</p:attrName>
                                        </p:attrNameLst>
                                      </p:cBhvr>
                                      <p:to>
                                        <p:strVal val="visible"/>
                                      </p:to>
                                    </p:set>
                                    <p:anim calcmode="lin" valueType="num">
                                      <p:cBhvr additive="base">
                                        <p:cTn id="7" dur="500" fill="hold"/>
                                        <p:tgtEl>
                                          <p:spTgt spid="627723"/>
                                        </p:tgtEl>
                                        <p:attrNameLst>
                                          <p:attrName>ppt_x</p:attrName>
                                        </p:attrNameLst>
                                      </p:cBhvr>
                                      <p:tavLst>
                                        <p:tav tm="0">
                                          <p:val>
                                            <p:strVal val="0-#ppt_w/2"/>
                                          </p:val>
                                        </p:tav>
                                        <p:tav tm="100000">
                                          <p:val>
                                            <p:strVal val="#ppt_x"/>
                                          </p:val>
                                        </p:tav>
                                      </p:tavLst>
                                    </p:anim>
                                    <p:anim calcmode="lin" valueType="num">
                                      <p:cBhvr additive="base">
                                        <p:cTn id="8" dur="500" fill="hold"/>
                                        <p:tgtEl>
                                          <p:spTgt spid="627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27720"/>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627726"/>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627725"/>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627724"/>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627721"/>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62772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627715"/>
                                        </p:tgtEl>
                                        <p:attrNameLst>
                                          <p:attrName>style.visibility</p:attrName>
                                        </p:attrNameLst>
                                      </p:cBhvr>
                                      <p:to>
                                        <p:strVal val="visible"/>
                                      </p:to>
                                    </p:set>
                                    <p:anim calcmode="lin" valueType="num">
                                      <p:cBhvr additive="base">
                                        <p:cTn id="32" dur="500" fill="hold"/>
                                        <p:tgtEl>
                                          <p:spTgt spid="627715"/>
                                        </p:tgtEl>
                                        <p:attrNameLst>
                                          <p:attrName>ppt_x</p:attrName>
                                        </p:attrNameLst>
                                      </p:cBhvr>
                                      <p:tavLst>
                                        <p:tav tm="0">
                                          <p:val>
                                            <p:strVal val="1+#ppt_w/2"/>
                                          </p:val>
                                        </p:tav>
                                        <p:tav tm="100000">
                                          <p:val>
                                            <p:strVal val="#ppt_x"/>
                                          </p:val>
                                        </p:tav>
                                      </p:tavLst>
                                    </p:anim>
                                    <p:anim calcmode="lin" valueType="num">
                                      <p:cBhvr additive="base">
                                        <p:cTn id="33" dur="500" fill="hold"/>
                                        <p:tgtEl>
                                          <p:spTgt spid="627715"/>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62771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27717"/>
                                        </p:tgtEl>
                                        <p:attrNameLst>
                                          <p:attrName>style.visibility</p:attrName>
                                        </p:attrNameLst>
                                      </p:cBhvr>
                                      <p:to>
                                        <p:strVal val="visible"/>
                                      </p:to>
                                    </p:set>
                                    <p:anim calcmode="lin" valueType="num">
                                      <p:cBhvr additive="base">
                                        <p:cTn id="42" dur="500" fill="hold"/>
                                        <p:tgtEl>
                                          <p:spTgt spid="627717"/>
                                        </p:tgtEl>
                                        <p:attrNameLst>
                                          <p:attrName>ppt_x</p:attrName>
                                        </p:attrNameLst>
                                      </p:cBhvr>
                                      <p:tavLst>
                                        <p:tav tm="0">
                                          <p:val>
                                            <p:strVal val="1+#ppt_w/2"/>
                                          </p:val>
                                        </p:tav>
                                        <p:tav tm="100000">
                                          <p:val>
                                            <p:strVal val="#ppt_x"/>
                                          </p:val>
                                        </p:tav>
                                      </p:tavLst>
                                    </p:anim>
                                    <p:anim calcmode="lin" valueType="num">
                                      <p:cBhvr additive="base">
                                        <p:cTn id="43" dur="500" fill="hold"/>
                                        <p:tgtEl>
                                          <p:spTgt spid="62771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62771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627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autoUpdateAnimBg="0"/>
      <p:bldP spid="627717" grpId="0" autoUpdateAnimBg="0"/>
      <p:bldP spid="627720" grpId="0" animBg="1"/>
      <p:bldP spid="627721" grpId="0" autoUpdateAnimBg="0"/>
      <p:bldP spid="627722" grpId="0" autoUpdateAnimBg="0"/>
      <p:bldP spid="627723" grpId="0" autoUpdateAnimBg="0"/>
      <p:bldP spid="627724" grpId="0" animBg="1"/>
      <p:bldP spid="627725" grpId="0" autoUpdateAnimBg="0"/>
      <p:bldP spid="62772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638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344AF5B3-0840-4184-8D9E-9D548CD146DC}" type="slidenum">
              <a:rPr kumimoji="0" lang="en-US" altLang="en-US" sz="1400" smtClean="0">
                <a:solidFill>
                  <a:schemeClr val="bg2"/>
                </a:solidFill>
                <a:latin typeface="Arial" panose="020B0604020202020204" pitchFamily="34" charset="0"/>
              </a:rPr>
              <a:pPr>
                <a:spcBef>
                  <a:spcPct val="50000"/>
                </a:spcBef>
                <a:buClrTx/>
                <a:buFontTx/>
                <a:buNone/>
              </a:pPr>
              <a:t>19</a:t>
            </a:fld>
            <a:endParaRPr kumimoji="0" lang="en-US" altLang="en-US" sz="1400" smtClean="0">
              <a:solidFill>
                <a:schemeClr val="bg2"/>
              </a:solidFill>
              <a:latin typeface="Arial" panose="020B0604020202020204" pitchFamily="34" charset="0"/>
            </a:endParaRPr>
          </a:p>
        </p:txBody>
      </p:sp>
      <p:sp>
        <p:nvSpPr>
          <p:cNvPr id="16389" name="Rectangle 2"/>
          <p:cNvSpPr>
            <a:spLocks noGrp="1" noChangeArrowheads="1"/>
          </p:cNvSpPr>
          <p:nvPr>
            <p:ph type="title"/>
          </p:nvPr>
        </p:nvSpPr>
        <p:spPr>
          <a:xfrm>
            <a:off x="914400" y="533400"/>
            <a:ext cx="7391400" cy="533400"/>
          </a:xfrm>
        </p:spPr>
        <p:txBody>
          <a:bodyPr/>
          <a:lstStyle/>
          <a:p>
            <a:pPr algn="ctr"/>
            <a:r>
              <a:rPr lang="en-US" altLang="zh-TW" sz="3600" dirty="0" smtClean="0">
                <a:solidFill>
                  <a:schemeClr val="hlink"/>
                </a:solidFill>
                <a:ea typeface="新細明體" pitchFamily="18" charset="-120"/>
                <a:cs typeface="Times New Roman" panose="02020603050405020304" pitchFamily="18" charset="0"/>
              </a:rPr>
              <a:t>The PERT Approach</a:t>
            </a:r>
          </a:p>
        </p:txBody>
      </p:sp>
      <p:sp>
        <p:nvSpPr>
          <p:cNvPr id="622595" name="Rectangle 3"/>
          <p:cNvSpPr>
            <a:spLocks noGrp="1" noChangeArrowheads="1"/>
          </p:cNvSpPr>
          <p:nvPr>
            <p:ph type="body" idx="1"/>
          </p:nvPr>
        </p:nvSpPr>
        <p:spPr>
          <a:xfrm>
            <a:off x="1038225" y="1685925"/>
            <a:ext cx="7267575" cy="4229100"/>
          </a:xfrm>
        </p:spPr>
        <p:txBody>
          <a:bodyPr/>
          <a:lstStyle/>
          <a:p>
            <a:pPr>
              <a:buClr>
                <a:schemeClr val="hlink"/>
              </a:buClr>
              <a:buFont typeface="Wingdings" panose="05000000000000000000" pitchFamily="2" charset="2"/>
              <a:buNone/>
            </a:pPr>
            <a:r>
              <a:rPr lang="en-US" altLang="en-US" smtClean="0">
                <a:ea typeface="'??"/>
                <a:cs typeface="'??"/>
              </a:rPr>
              <a:t>The PERT (Program evaluation and review technique) approach addresses situations where </a:t>
            </a:r>
            <a:r>
              <a:rPr lang="en-US" altLang="en-US" smtClean="0">
                <a:solidFill>
                  <a:schemeClr val="hlink"/>
                </a:solidFill>
                <a:ea typeface="'??"/>
                <a:cs typeface="'??"/>
              </a:rPr>
              <a:t>uncertainties</a:t>
            </a:r>
            <a:r>
              <a:rPr lang="en-US" altLang="en-US" smtClean="0">
                <a:ea typeface="'??"/>
                <a:cs typeface="'??"/>
              </a:rPr>
              <a:t> must be considered.</a:t>
            </a:r>
          </a:p>
          <a:p>
            <a:pPr>
              <a:buClr>
                <a:schemeClr val="hlink"/>
              </a:buClr>
              <a:buFont typeface="Wingdings" panose="05000000000000000000" pitchFamily="2" charset="2"/>
              <a:buChar char="§"/>
            </a:pPr>
            <a:endParaRPr lang="en-US" altLang="en-US" smtClean="0">
              <a:ea typeface="'??"/>
              <a:cs typeface="'??"/>
            </a:endParaRPr>
          </a:p>
        </p:txBody>
      </p:sp>
    </p:spTree>
    <p:extLst>
      <p:ext uri="{BB962C8B-B14F-4D97-AF65-F5344CB8AC3E}">
        <p14:creationId xmlns:p14="http://schemas.microsoft.com/office/powerpoint/2010/main" val="145428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animEffect transition="in" filter="dissolve">
                                      <p:cBhvr>
                                        <p:cTn id="7" dur="500"/>
                                        <p:tgtEl>
                                          <p:spTgt spid="622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3555" name="Rectangle 2"/>
          <p:cNvSpPr>
            <a:spLocks noGrp="1" noChangeArrowheads="1"/>
          </p:cNvSpPr>
          <p:nvPr>
            <p:ph type="title"/>
          </p:nvPr>
        </p:nvSpPr>
        <p:spPr/>
        <p:txBody>
          <a:bodyPr/>
          <a:lstStyle/>
          <a:p>
            <a:pPr eaLnBrk="1" hangingPunct="1"/>
            <a:r>
              <a:rPr lang="en-US" altLang="en-US" smtClean="0"/>
              <a:t>Network Planning Techniques</a:t>
            </a:r>
          </a:p>
        </p:txBody>
      </p:sp>
      <p:sp>
        <p:nvSpPr>
          <p:cNvPr id="13315" name="Rectangle 3"/>
          <p:cNvSpPr>
            <a:spLocks noGrp="1" noChangeArrowheads="1"/>
          </p:cNvSpPr>
          <p:nvPr>
            <p:ph type="body" idx="1"/>
          </p:nvPr>
        </p:nvSpPr>
        <p:spPr>
          <a:xfrm>
            <a:off x="762000" y="2017713"/>
            <a:ext cx="8193088" cy="4114800"/>
          </a:xfrm>
        </p:spPr>
        <p:txBody>
          <a:bodyPr/>
          <a:lstStyle/>
          <a:p>
            <a:pPr eaLnBrk="1" hangingPunct="1"/>
            <a:r>
              <a:rPr lang="en-US" altLang="en-US" sz="2400" b="1" u="sng" dirty="0" smtClean="0">
                <a:solidFill>
                  <a:srgbClr val="FF0000"/>
                </a:solidFill>
              </a:rPr>
              <a:t>Program Evaluation &amp; Review Technique (PERT):</a:t>
            </a:r>
          </a:p>
          <a:p>
            <a:pPr lvl="1" eaLnBrk="1" hangingPunct="1"/>
            <a:r>
              <a:rPr lang="en-US" altLang="en-US" sz="2400" dirty="0" smtClean="0"/>
              <a:t>Developed to manage the Polaris missile project</a:t>
            </a:r>
          </a:p>
          <a:p>
            <a:pPr lvl="1" eaLnBrk="1" hangingPunct="1"/>
            <a:r>
              <a:rPr lang="en-US" altLang="en-US" sz="2400" dirty="0" smtClean="0"/>
              <a:t>Many tasks pushed the boundaries of science &amp; engineering (tasks’ duration = probabilistic)</a:t>
            </a:r>
          </a:p>
          <a:p>
            <a:pPr lvl="1" eaLnBrk="1" hangingPunct="1"/>
            <a:endParaRPr lang="en-US" altLang="en-US" sz="2000" dirty="0" smtClean="0"/>
          </a:p>
          <a:p>
            <a:pPr eaLnBrk="1" hangingPunct="1"/>
            <a:r>
              <a:rPr lang="en-US" altLang="en-US" sz="2400" b="1" u="sng" dirty="0" smtClean="0">
                <a:solidFill>
                  <a:schemeClr val="folHlink"/>
                </a:solidFill>
              </a:rPr>
              <a:t>Critical Path Method (CPM):</a:t>
            </a:r>
          </a:p>
          <a:p>
            <a:pPr lvl="1" eaLnBrk="1" hangingPunct="1"/>
            <a:r>
              <a:rPr lang="en-US" altLang="en-US" sz="2400" dirty="0" smtClean="0"/>
              <a:t>Developed to coordinate maintenance projects in the chemical industry</a:t>
            </a:r>
          </a:p>
          <a:p>
            <a:pPr lvl="1" eaLnBrk="1" hangingPunct="1"/>
            <a:r>
              <a:rPr lang="en-US" altLang="en-US" sz="2400" dirty="0" smtClean="0"/>
              <a:t>A complex undertaking, but individual tasks are routine (tasks’ duration = deterministic)</a:t>
            </a:r>
          </a:p>
          <a:p>
            <a:pPr eaLnBrk="1" hangingPunct="1"/>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subTnLst>
                                    <p:animClr clrSpc="rgb" dir="cw">
                                      <p:cBhvr override="childStyle">
                                        <p:cTn dur="1" fill="hold" display="0" masterRel="nextClick" afterEffect="1"/>
                                        <p:tgtEl>
                                          <p:spTgt spid="13315">
                                            <p:txEl>
                                              <p:pRg st="0" end="0"/>
                                            </p:txEl>
                                          </p:spTgt>
                                        </p:tgtEl>
                                        <p:attrNameLst>
                                          <p:attrName>ppt_c</p:attrName>
                                        </p:attrNameLst>
                                      </p:cBhvr>
                                      <p:to>
                                        <a:srgbClr val="969696"/>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subTnLst>
                                    <p:animClr clrSpc="rgb" dir="cw">
                                      <p:cBhvr override="childStyle">
                                        <p:cTn dur="1" fill="hold" display="0" masterRel="nextClick" afterEffect="1"/>
                                        <p:tgtEl>
                                          <p:spTgt spid="13315">
                                            <p:txEl>
                                              <p:pRg st="1" end="1"/>
                                            </p:txEl>
                                          </p:spTgt>
                                        </p:tgtEl>
                                        <p:attrNameLst>
                                          <p:attrName>ppt_c</p:attrName>
                                        </p:attrNameLst>
                                      </p:cBhvr>
                                      <p:to>
                                        <a:srgbClr val="969696"/>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500"/>
                                        <p:tgtEl>
                                          <p:spTgt spid="13315">
                                            <p:txEl>
                                              <p:pRg st="2" end="2"/>
                                            </p:txEl>
                                          </p:spTgt>
                                        </p:tgtEl>
                                      </p:cBhvr>
                                    </p:animEffect>
                                  </p:childTnLst>
                                  <p:subTnLst>
                                    <p:animClr clrSpc="rgb" dir="cw">
                                      <p:cBhvr override="childStyle">
                                        <p:cTn dur="1" fill="hold" display="0" masterRel="nextClick" afterEffect="1"/>
                                        <p:tgtEl>
                                          <p:spTgt spid="13315">
                                            <p:txEl>
                                              <p:pRg st="2" end="2"/>
                                            </p:txEl>
                                          </p:spTgt>
                                        </p:tgtEl>
                                        <p:attrNameLst>
                                          <p:attrName>ppt_c</p:attrName>
                                        </p:attrNameLst>
                                      </p:cBhvr>
                                      <p:to>
                                        <a:srgbClr val="969696"/>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fade">
                                      <p:cBhvr>
                                        <p:cTn id="22" dur="500"/>
                                        <p:tgtEl>
                                          <p:spTgt spid="13315">
                                            <p:txEl>
                                              <p:pRg st="4" end="4"/>
                                            </p:txEl>
                                          </p:spTgt>
                                        </p:tgtEl>
                                      </p:cBhvr>
                                    </p:animEffect>
                                  </p:childTnLst>
                                  <p:subTnLst>
                                    <p:animClr clrSpc="rgb" dir="cw">
                                      <p:cBhvr override="childStyle">
                                        <p:cTn dur="1" fill="hold" display="0" masterRel="nextClick" afterEffect="1"/>
                                        <p:tgtEl>
                                          <p:spTgt spid="13315">
                                            <p:txEl>
                                              <p:pRg st="4" end="4"/>
                                            </p:txEl>
                                          </p:spTgt>
                                        </p:tgtEl>
                                        <p:attrNameLst>
                                          <p:attrName>ppt_c</p:attrName>
                                        </p:attrNameLst>
                                      </p:cBhvr>
                                      <p:to>
                                        <a:srgbClr val="969696"/>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Effect transition="in" filter="fade">
                                      <p:cBhvr>
                                        <p:cTn id="27" dur="500"/>
                                        <p:tgtEl>
                                          <p:spTgt spid="13315">
                                            <p:txEl>
                                              <p:pRg st="5" end="5"/>
                                            </p:txEl>
                                          </p:spTgt>
                                        </p:tgtEl>
                                      </p:cBhvr>
                                    </p:animEffect>
                                  </p:childTnLst>
                                  <p:subTnLst>
                                    <p:animClr clrSpc="rgb" dir="cw">
                                      <p:cBhvr override="childStyle">
                                        <p:cTn dur="1" fill="hold" display="0" masterRel="nextClick" afterEffect="1"/>
                                        <p:tgtEl>
                                          <p:spTgt spid="13315">
                                            <p:txEl>
                                              <p:pRg st="5" end="5"/>
                                            </p:txEl>
                                          </p:spTgt>
                                        </p:tgtEl>
                                        <p:attrNameLst>
                                          <p:attrName>ppt_c</p:attrName>
                                        </p:attrNameLst>
                                      </p:cBhvr>
                                      <p:to>
                                        <a:srgbClr val="969696"/>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315">
                                            <p:txEl>
                                              <p:pRg st="6" end="6"/>
                                            </p:txEl>
                                          </p:spTgt>
                                        </p:tgtEl>
                                        <p:attrNameLst>
                                          <p:attrName>style.visibility</p:attrName>
                                        </p:attrNameLst>
                                      </p:cBhvr>
                                      <p:to>
                                        <p:strVal val="visible"/>
                                      </p:to>
                                    </p:set>
                                    <p:animEffect transition="in" filter="fade">
                                      <p:cBhvr>
                                        <p:cTn id="32" dur="500"/>
                                        <p:tgtEl>
                                          <p:spTgt spid="13315">
                                            <p:txEl>
                                              <p:pRg st="6" end="6"/>
                                            </p:txEl>
                                          </p:spTgt>
                                        </p:tgtEl>
                                      </p:cBhvr>
                                    </p:animEffect>
                                  </p:childTnLst>
                                  <p:subTnLst>
                                    <p:animClr clrSpc="rgb" dir="cw">
                                      <p:cBhvr override="childStyle">
                                        <p:cTn dur="1" fill="hold" display="0" masterRel="nextClick" afterEffect="1"/>
                                        <p:tgtEl>
                                          <p:spTgt spid="13315">
                                            <p:txEl>
                                              <p:pRg st="6" end="6"/>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741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730840B7-6F4F-4C2A-884B-306849C4B0A1}" type="slidenum">
              <a:rPr kumimoji="0" lang="en-US" altLang="en-US" sz="1400" smtClean="0">
                <a:solidFill>
                  <a:schemeClr val="bg2"/>
                </a:solidFill>
                <a:latin typeface="Arial" panose="020B0604020202020204" pitchFamily="34" charset="0"/>
              </a:rPr>
              <a:pPr>
                <a:spcBef>
                  <a:spcPct val="50000"/>
                </a:spcBef>
                <a:buClrTx/>
                <a:buFontTx/>
                <a:buNone/>
              </a:pPr>
              <a:t>20</a:t>
            </a:fld>
            <a:endParaRPr kumimoji="0" lang="en-US" altLang="en-US" sz="1400" smtClean="0">
              <a:solidFill>
                <a:schemeClr val="bg2"/>
              </a:solidFill>
              <a:latin typeface="Arial" panose="020B0604020202020204" pitchFamily="34" charset="0"/>
            </a:endParaRPr>
          </a:p>
        </p:txBody>
      </p:sp>
      <p:sp>
        <p:nvSpPr>
          <p:cNvPr id="17413" name="Rectangle 2"/>
          <p:cNvSpPr>
            <a:spLocks noGrp="1" noChangeArrowheads="1"/>
          </p:cNvSpPr>
          <p:nvPr>
            <p:ph type="title"/>
          </p:nvPr>
        </p:nvSpPr>
        <p:spPr>
          <a:xfrm>
            <a:off x="914400" y="533400"/>
            <a:ext cx="7239000" cy="533400"/>
          </a:xfrm>
        </p:spPr>
        <p:txBody>
          <a:bodyPr/>
          <a:lstStyle/>
          <a:p>
            <a:pPr algn="ctr"/>
            <a:r>
              <a:rPr lang="en-US" altLang="zh-TW" sz="3600" dirty="0" smtClean="0">
                <a:solidFill>
                  <a:schemeClr val="hlink"/>
                </a:solidFill>
                <a:ea typeface="新細明體" pitchFamily="18" charset="-120"/>
                <a:cs typeface="Times New Roman" panose="02020603050405020304" pitchFamily="18" charset="0"/>
              </a:rPr>
              <a:t>The PERT Approach (cont</a:t>
            </a:r>
            <a:r>
              <a:rPr lang="en-US" altLang="zh-TW" sz="3600" dirty="0" smtClean="0">
                <a:solidFill>
                  <a:schemeClr val="hlink"/>
                </a:solidFill>
                <a:latin typeface="Times New Roman" panose="02020603050405020304" pitchFamily="18" charset="0"/>
                <a:ea typeface="新細明體" pitchFamily="18" charset="-120"/>
                <a:cs typeface="Times New Roman" panose="02020603050405020304" pitchFamily="18" charset="0"/>
              </a:rPr>
              <a:t>’</a:t>
            </a:r>
            <a:r>
              <a:rPr lang="en-US" altLang="zh-TW" sz="3600" dirty="0" smtClean="0">
                <a:solidFill>
                  <a:schemeClr val="hlink"/>
                </a:solidFill>
                <a:ea typeface="新細明體" pitchFamily="18" charset="-120"/>
                <a:cs typeface="Times New Roman" panose="02020603050405020304" pitchFamily="18" charset="0"/>
              </a:rPr>
              <a:t>d)</a:t>
            </a:r>
          </a:p>
        </p:txBody>
      </p:sp>
      <p:sp>
        <p:nvSpPr>
          <p:cNvPr id="623619" name="Rectangle 3"/>
          <p:cNvSpPr>
            <a:spLocks noGrp="1" noChangeArrowheads="1"/>
          </p:cNvSpPr>
          <p:nvPr>
            <p:ph type="body" idx="1"/>
          </p:nvPr>
        </p:nvSpPr>
        <p:spPr>
          <a:xfrm>
            <a:off x="457200" y="2209800"/>
            <a:ext cx="8489950" cy="3657600"/>
          </a:xfrm>
        </p:spPr>
        <p:txBody>
          <a:bodyPr/>
          <a:lstStyle/>
          <a:p>
            <a:pPr>
              <a:buClr>
                <a:schemeClr val="hlink"/>
              </a:buClr>
              <a:buFont typeface="Wingdings" panose="05000000000000000000" pitchFamily="2" charset="2"/>
              <a:buChar char="§"/>
            </a:pPr>
            <a:r>
              <a:rPr lang="en-US" altLang="en-US" sz="2400" dirty="0" smtClean="0">
                <a:ea typeface="'??"/>
                <a:cs typeface="'??"/>
              </a:rPr>
              <a:t>Now assume that the activity times are </a:t>
            </a:r>
            <a:r>
              <a:rPr lang="en-US" altLang="en-US" sz="2400" dirty="0" smtClean="0">
                <a:solidFill>
                  <a:srgbClr val="040CA8"/>
                </a:solidFill>
                <a:ea typeface="'??"/>
                <a:cs typeface="'??"/>
              </a:rPr>
              <a:t>independent</a:t>
            </a:r>
            <a:r>
              <a:rPr lang="en-US" altLang="en-US" sz="2400" dirty="0" smtClean="0">
                <a:ea typeface="'??"/>
                <a:cs typeface="'??"/>
              </a:rPr>
              <a:t> random variables.</a:t>
            </a:r>
          </a:p>
          <a:p>
            <a:pPr>
              <a:buClr>
                <a:schemeClr val="hlink"/>
              </a:buClr>
              <a:buFont typeface="Wingdings" panose="05000000000000000000" pitchFamily="2" charset="2"/>
              <a:buChar char="§"/>
            </a:pPr>
            <a:r>
              <a:rPr lang="en-US" altLang="en-US" sz="2400" dirty="0" smtClean="0">
                <a:ea typeface="'??"/>
                <a:cs typeface="'??"/>
              </a:rPr>
              <a:t>Further, assume that there are n activities in the project, k of which are critical.  Denote the activity times of the critical activities by the random variables d</a:t>
            </a:r>
            <a:r>
              <a:rPr lang="en-US" altLang="en-US" sz="2400" baseline="-25000" dirty="0" smtClean="0">
                <a:ea typeface="'??"/>
                <a:cs typeface="'??"/>
              </a:rPr>
              <a:t>i</a:t>
            </a:r>
            <a:r>
              <a:rPr lang="en-US" altLang="en-US" sz="2400" dirty="0" smtClean="0">
                <a:ea typeface="'??"/>
                <a:cs typeface="'??"/>
              </a:rPr>
              <a:t> with mean E(d</a:t>
            </a:r>
            <a:r>
              <a:rPr lang="en-US" altLang="en-US" sz="2400" baseline="-25000" dirty="0" smtClean="0">
                <a:ea typeface="'??"/>
                <a:cs typeface="'??"/>
              </a:rPr>
              <a:t>i</a:t>
            </a:r>
            <a:r>
              <a:rPr lang="en-US" altLang="en-US" sz="2400" dirty="0" smtClean="0">
                <a:ea typeface="'??"/>
                <a:cs typeface="'??"/>
              </a:rPr>
              <a:t>) and variances V(d</a:t>
            </a:r>
            <a:r>
              <a:rPr lang="en-US" altLang="en-US" sz="2400" baseline="-25000" dirty="0" smtClean="0">
                <a:ea typeface="'??"/>
                <a:cs typeface="'??"/>
              </a:rPr>
              <a:t>i</a:t>
            </a:r>
            <a:r>
              <a:rPr lang="en-US" altLang="en-US" sz="2400" dirty="0" smtClean="0">
                <a:ea typeface="'??"/>
                <a:cs typeface="'??"/>
              </a:rPr>
              <a:t>), for </a:t>
            </a:r>
            <a:r>
              <a:rPr lang="en-US" altLang="en-US" sz="2400" dirty="0" err="1" smtClean="0">
                <a:ea typeface="'??"/>
                <a:cs typeface="'??"/>
              </a:rPr>
              <a:t>i</a:t>
            </a:r>
            <a:r>
              <a:rPr lang="en-US" altLang="en-US" sz="2400" dirty="0" smtClean="0">
                <a:ea typeface="'??"/>
                <a:cs typeface="'??"/>
              </a:rPr>
              <a:t>=1,2, </a:t>
            </a:r>
            <a:r>
              <a:rPr lang="en-US" altLang="en-US" sz="2400" dirty="0" smtClean="0">
                <a:latin typeface="Times New Roman" panose="02020603050405020304" pitchFamily="18" charset="0"/>
                <a:ea typeface="'??"/>
                <a:cs typeface="'??"/>
              </a:rPr>
              <a:t>…</a:t>
            </a:r>
            <a:r>
              <a:rPr lang="en-US" altLang="en-US" sz="2400" dirty="0" smtClean="0">
                <a:ea typeface="'??"/>
                <a:cs typeface="'??"/>
              </a:rPr>
              <a:t>, k. </a:t>
            </a:r>
          </a:p>
          <a:p>
            <a:pPr>
              <a:buClr>
                <a:schemeClr val="hlink"/>
              </a:buClr>
              <a:buFont typeface="Wingdings" panose="05000000000000000000" pitchFamily="2" charset="2"/>
              <a:buChar char="§"/>
            </a:pPr>
            <a:r>
              <a:rPr lang="en-US" altLang="en-US" sz="2400" dirty="0" smtClean="0">
                <a:ea typeface="'??"/>
                <a:cs typeface="'??"/>
              </a:rPr>
              <a:t>Then, the total project time (the total length of the critical path) is the random variable:</a:t>
            </a:r>
          </a:p>
          <a:p>
            <a:pPr>
              <a:buClr>
                <a:schemeClr val="hlink"/>
              </a:buClr>
              <a:buFont typeface="Wingdings" panose="05000000000000000000" pitchFamily="2" charset="2"/>
              <a:buChar char="§"/>
            </a:pPr>
            <a:r>
              <a:rPr lang="en-US" altLang="en-US" sz="2400" dirty="0" smtClean="0">
                <a:ea typeface="'??"/>
                <a:cs typeface="'??"/>
              </a:rPr>
              <a:t>         X= d</a:t>
            </a:r>
            <a:r>
              <a:rPr lang="en-US" altLang="en-US" sz="2400" baseline="-25000" dirty="0" smtClean="0">
                <a:ea typeface="'??"/>
                <a:cs typeface="'??"/>
              </a:rPr>
              <a:t>1 </a:t>
            </a:r>
            <a:r>
              <a:rPr lang="en-US" altLang="en-US" sz="2400" dirty="0" smtClean="0">
                <a:ea typeface="'??"/>
                <a:cs typeface="'??"/>
              </a:rPr>
              <a:t>+ d</a:t>
            </a:r>
            <a:r>
              <a:rPr lang="en-US" altLang="en-US" sz="2400" baseline="-25000" dirty="0" smtClean="0">
                <a:ea typeface="'??"/>
                <a:cs typeface="'??"/>
              </a:rPr>
              <a:t>2 </a:t>
            </a:r>
            <a:r>
              <a:rPr lang="en-US" altLang="en-US" sz="2400" dirty="0" smtClean="0">
                <a:ea typeface="'??"/>
                <a:cs typeface="'??"/>
              </a:rPr>
              <a:t>+,</a:t>
            </a:r>
            <a:r>
              <a:rPr lang="en-US" altLang="en-US" sz="2400" dirty="0" smtClean="0">
                <a:latin typeface="Times New Roman" panose="02020603050405020304" pitchFamily="18" charset="0"/>
                <a:ea typeface="'??"/>
                <a:cs typeface="'??"/>
              </a:rPr>
              <a:t>…</a:t>
            </a:r>
            <a:r>
              <a:rPr lang="en-US" altLang="en-US" sz="2400" dirty="0" smtClean="0">
                <a:ea typeface="'??"/>
                <a:cs typeface="'??"/>
              </a:rPr>
              <a:t>, +</a:t>
            </a:r>
            <a:r>
              <a:rPr lang="en-US" altLang="en-US" sz="2400" dirty="0" err="1" smtClean="0">
                <a:ea typeface="'??"/>
                <a:cs typeface="'??"/>
              </a:rPr>
              <a:t>d</a:t>
            </a:r>
            <a:r>
              <a:rPr lang="en-US" altLang="en-US" sz="2400" baseline="-25000" dirty="0" err="1" smtClean="0">
                <a:ea typeface="'??"/>
                <a:cs typeface="'??"/>
              </a:rPr>
              <a:t>k</a:t>
            </a:r>
            <a:endParaRPr lang="en-US" altLang="en-US" sz="2400" dirty="0" smtClean="0">
              <a:ea typeface="'??"/>
              <a:cs typeface="'??"/>
            </a:endParaRPr>
          </a:p>
          <a:p>
            <a:pPr>
              <a:buClr>
                <a:schemeClr val="hlink"/>
              </a:buClr>
              <a:buFont typeface="Wingdings" panose="05000000000000000000" pitchFamily="2" charset="2"/>
              <a:buChar char="§"/>
            </a:pPr>
            <a:endParaRPr lang="en-US" altLang="en-US" sz="2800" dirty="0" smtClean="0">
              <a:ea typeface="'??"/>
              <a:cs typeface="'??"/>
            </a:endParaRPr>
          </a:p>
        </p:txBody>
      </p:sp>
    </p:spTree>
    <p:extLst>
      <p:ext uri="{BB962C8B-B14F-4D97-AF65-F5344CB8AC3E}">
        <p14:creationId xmlns:p14="http://schemas.microsoft.com/office/powerpoint/2010/main" val="3396066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dissolve">
                                      <p:cBhvr>
                                        <p:cTn id="7" dur="500"/>
                                        <p:tgtEl>
                                          <p:spTgt spid="623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dissolve">
                                      <p:cBhvr>
                                        <p:cTn id="12" dur="500"/>
                                        <p:tgtEl>
                                          <p:spTgt spid="623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dissolve">
                                      <p:cBhvr>
                                        <p:cTn id="17" dur="500"/>
                                        <p:tgtEl>
                                          <p:spTgt spid="623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dissolve">
                                      <p:cBhvr>
                                        <p:cTn id="22" dur="500"/>
                                        <p:tgtEl>
                                          <p:spTgt spid="623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1843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4895E4D0-1019-4EC2-AEE8-315A11901B72}" type="slidenum">
              <a:rPr kumimoji="0" lang="en-US" altLang="en-US" sz="1400" smtClean="0">
                <a:solidFill>
                  <a:schemeClr val="bg2"/>
                </a:solidFill>
                <a:latin typeface="Arial" panose="020B0604020202020204" pitchFamily="34" charset="0"/>
              </a:rPr>
              <a:pPr>
                <a:spcBef>
                  <a:spcPct val="50000"/>
                </a:spcBef>
                <a:buClrTx/>
                <a:buFontTx/>
                <a:buNone/>
              </a:pPr>
              <a:t>21</a:t>
            </a:fld>
            <a:endParaRPr kumimoji="0" lang="en-US" altLang="en-US" sz="1400" smtClean="0">
              <a:solidFill>
                <a:schemeClr val="bg2"/>
              </a:solidFill>
              <a:latin typeface="Arial" panose="020B0604020202020204" pitchFamily="34" charset="0"/>
            </a:endParaRPr>
          </a:p>
        </p:txBody>
      </p:sp>
      <p:sp>
        <p:nvSpPr>
          <p:cNvPr id="18437" name="Rectangle 2"/>
          <p:cNvSpPr>
            <a:spLocks noGrp="1" noChangeArrowheads="1"/>
          </p:cNvSpPr>
          <p:nvPr>
            <p:ph type="title"/>
          </p:nvPr>
        </p:nvSpPr>
        <p:spPr>
          <a:xfrm>
            <a:off x="914400" y="533400"/>
            <a:ext cx="73152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The PERT Approach (cont</a:t>
            </a:r>
            <a:r>
              <a:rPr lang="en-US" altLang="zh-TW" smtClean="0">
                <a:solidFill>
                  <a:schemeClr val="hlink"/>
                </a:solidFill>
                <a:latin typeface="Times New Roman" panose="02020603050405020304" pitchFamily="18" charset="0"/>
                <a:ea typeface="新細明體" pitchFamily="18" charset="-120"/>
                <a:cs typeface="Times New Roman" panose="02020603050405020304" pitchFamily="18" charset="0"/>
              </a:rPr>
              <a:t>’</a:t>
            </a:r>
            <a:r>
              <a:rPr lang="en-US" altLang="zh-TW" smtClean="0">
                <a:solidFill>
                  <a:schemeClr val="hlink"/>
                </a:solidFill>
                <a:ea typeface="新細明體" pitchFamily="18" charset="-120"/>
                <a:cs typeface="Times New Roman" panose="02020603050405020304" pitchFamily="18" charset="0"/>
              </a:rPr>
              <a:t>d)</a:t>
            </a:r>
          </a:p>
        </p:txBody>
      </p:sp>
      <p:sp>
        <p:nvSpPr>
          <p:cNvPr id="653315" name="Rectangle 3"/>
          <p:cNvSpPr>
            <a:spLocks noGrp="1" noChangeArrowheads="1"/>
          </p:cNvSpPr>
          <p:nvPr>
            <p:ph type="body" idx="1"/>
          </p:nvPr>
        </p:nvSpPr>
        <p:spPr>
          <a:xfrm>
            <a:off x="152400" y="1676400"/>
            <a:ext cx="8763000" cy="4724400"/>
          </a:xfrm>
        </p:spPr>
        <p:txBody>
          <a:bodyPr/>
          <a:lstStyle/>
          <a:p>
            <a:pPr>
              <a:lnSpc>
                <a:spcPct val="80000"/>
              </a:lnSpc>
              <a:buClr>
                <a:schemeClr val="hlink"/>
              </a:buClr>
              <a:buFont typeface="Wingdings" panose="05000000000000000000" pitchFamily="2" charset="2"/>
              <a:buChar char="§"/>
            </a:pPr>
            <a:r>
              <a:rPr lang="en-US" altLang="en-US" sz="2800" smtClean="0">
                <a:ea typeface="'??"/>
                <a:cs typeface="'??"/>
              </a:rPr>
              <a:t>The mean project length, E(X), and its variance, V(X):</a:t>
            </a:r>
          </a:p>
          <a:p>
            <a:pPr>
              <a:lnSpc>
                <a:spcPct val="80000"/>
              </a:lnSpc>
              <a:buClr>
                <a:schemeClr val="hlink"/>
              </a:buClr>
              <a:buFont typeface="Wingdings" panose="05000000000000000000" pitchFamily="2" charset="2"/>
              <a:buNone/>
            </a:pPr>
            <a:r>
              <a:rPr lang="en-US" altLang="en-US" sz="2800" smtClean="0">
                <a:ea typeface="'??"/>
                <a:cs typeface="'??"/>
              </a:rPr>
              <a:t>         E(X)= E(d</a:t>
            </a:r>
            <a:r>
              <a:rPr lang="en-US" altLang="en-US" sz="2800" baseline="-25000" smtClean="0">
                <a:ea typeface="'??"/>
                <a:cs typeface="'??"/>
              </a:rPr>
              <a:t>1</a:t>
            </a:r>
            <a:r>
              <a:rPr lang="en-US" altLang="en-US" sz="2800" smtClean="0">
                <a:ea typeface="'??"/>
                <a:cs typeface="'??"/>
              </a:rPr>
              <a:t>)+E(d</a:t>
            </a:r>
            <a:r>
              <a:rPr lang="en-US" altLang="en-US" sz="2800" baseline="-25000" smtClean="0">
                <a:ea typeface="'??"/>
                <a:cs typeface="'??"/>
              </a:rPr>
              <a:t>2</a:t>
            </a:r>
            <a:r>
              <a:rPr lang="en-US" altLang="en-US" sz="2800" smtClean="0">
                <a:ea typeface="'??"/>
                <a:cs typeface="'??"/>
              </a:rPr>
              <a:t>)+,</a:t>
            </a:r>
            <a:r>
              <a:rPr lang="en-US" altLang="en-US" sz="2800" smtClean="0">
                <a:latin typeface="Times New Roman" panose="02020603050405020304" pitchFamily="18" charset="0"/>
                <a:ea typeface="'??"/>
                <a:cs typeface="'??"/>
              </a:rPr>
              <a:t>…</a:t>
            </a:r>
            <a:r>
              <a:rPr lang="en-US" altLang="en-US" sz="2800" smtClean="0">
                <a:ea typeface="'??"/>
                <a:cs typeface="'??"/>
              </a:rPr>
              <a:t>, +E(d</a:t>
            </a:r>
            <a:r>
              <a:rPr lang="en-US" altLang="en-US" sz="2800" baseline="-25000" smtClean="0">
                <a:ea typeface="'??"/>
                <a:cs typeface="'??"/>
              </a:rPr>
              <a:t>k</a:t>
            </a:r>
            <a:r>
              <a:rPr lang="en-US" altLang="en-US" sz="2800" smtClean="0">
                <a:ea typeface="'??"/>
                <a:cs typeface="'??"/>
              </a:rPr>
              <a:t>)</a:t>
            </a:r>
          </a:p>
          <a:p>
            <a:pPr>
              <a:lnSpc>
                <a:spcPct val="80000"/>
              </a:lnSpc>
              <a:buClr>
                <a:schemeClr val="hlink"/>
              </a:buClr>
              <a:buFont typeface="Wingdings" panose="05000000000000000000" pitchFamily="2" charset="2"/>
              <a:buNone/>
            </a:pPr>
            <a:r>
              <a:rPr lang="en-US" altLang="en-US" sz="2800" smtClean="0">
                <a:ea typeface="'??"/>
                <a:cs typeface="'??"/>
              </a:rPr>
              <a:t>         V(X)= V(d</a:t>
            </a:r>
            <a:r>
              <a:rPr lang="en-US" altLang="en-US" sz="2800" baseline="-25000" smtClean="0">
                <a:ea typeface="'??"/>
                <a:cs typeface="'??"/>
              </a:rPr>
              <a:t>1</a:t>
            </a:r>
            <a:r>
              <a:rPr lang="en-US" altLang="en-US" sz="2800" smtClean="0">
                <a:ea typeface="'??"/>
                <a:cs typeface="'??"/>
              </a:rPr>
              <a:t>)+V(d</a:t>
            </a:r>
            <a:r>
              <a:rPr lang="en-US" altLang="en-US" sz="2800" baseline="-25000" smtClean="0">
                <a:ea typeface="'??"/>
                <a:cs typeface="'??"/>
              </a:rPr>
              <a:t>2</a:t>
            </a:r>
            <a:r>
              <a:rPr lang="en-US" altLang="en-US" sz="2800" smtClean="0">
                <a:ea typeface="'??"/>
                <a:cs typeface="'??"/>
              </a:rPr>
              <a:t>)+,</a:t>
            </a:r>
            <a:r>
              <a:rPr lang="en-US" altLang="en-US" sz="2800" smtClean="0">
                <a:latin typeface="Times New Roman" panose="02020603050405020304" pitchFamily="18" charset="0"/>
                <a:ea typeface="'??"/>
                <a:cs typeface="'??"/>
              </a:rPr>
              <a:t>…</a:t>
            </a:r>
            <a:r>
              <a:rPr lang="en-US" altLang="en-US" sz="2800" smtClean="0">
                <a:ea typeface="'??"/>
                <a:cs typeface="'??"/>
              </a:rPr>
              <a:t>, +V(d</a:t>
            </a:r>
            <a:r>
              <a:rPr lang="en-US" altLang="en-US" sz="2800" baseline="-25000" smtClean="0">
                <a:ea typeface="'??"/>
                <a:cs typeface="'??"/>
              </a:rPr>
              <a:t>k</a:t>
            </a:r>
            <a:r>
              <a:rPr lang="en-US" altLang="en-US" sz="2800" smtClean="0">
                <a:ea typeface="'??"/>
                <a:cs typeface="'??"/>
              </a:rPr>
              <a:t>)</a:t>
            </a:r>
          </a:p>
          <a:p>
            <a:pPr>
              <a:lnSpc>
                <a:spcPct val="80000"/>
              </a:lnSpc>
              <a:spcBef>
                <a:spcPct val="60000"/>
              </a:spcBef>
              <a:buClr>
                <a:schemeClr val="hlink"/>
              </a:buClr>
              <a:buFont typeface="Wingdings" panose="05000000000000000000" pitchFamily="2" charset="2"/>
              <a:buChar char="§"/>
            </a:pPr>
            <a:r>
              <a:rPr lang="en-US" altLang="en-US" sz="2800" smtClean="0">
                <a:solidFill>
                  <a:srgbClr val="040CA8"/>
                </a:solidFill>
                <a:ea typeface="'??"/>
                <a:cs typeface="'??"/>
              </a:rPr>
              <a:t>Assumption</a:t>
            </a:r>
            <a:r>
              <a:rPr lang="en-US" altLang="en-US" sz="2800" smtClean="0">
                <a:solidFill>
                  <a:schemeClr val="hlink"/>
                </a:solidFill>
                <a:ea typeface="'??"/>
                <a:cs typeface="'??"/>
              </a:rPr>
              <a:t>:</a:t>
            </a:r>
          </a:p>
          <a:p>
            <a:pPr lvl="1">
              <a:lnSpc>
                <a:spcPct val="80000"/>
              </a:lnSpc>
              <a:buClr>
                <a:schemeClr val="hlink"/>
              </a:buClr>
              <a:buFont typeface="Wingdings" panose="05000000000000000000" pitchFamily="2" charset="2"/>
              <a:buChar char="§"/>
            </a:pPr>
            <a:r>
              <a:rPr lang="en-US" altLang="en-US" sz="2400" smtClean="0">
                <a:ea typeface="'??"/>
                <a:cs typeface="'??"/>
              </a:rPr>
              <a:t>Activity times are independent random variables.</a:t>
            </a:r>
          </a:p>
          <a:p>
            <a:pPr lvl="1">
              <a:lnSpc>
                <a:spcPct val="80000"/>
              </a:lnSpc>
              <a:buClr>
                <a:schemeClr val="hlink"/>
              </a:buClr>
              <a:buFont typeface="Wingdings" panose="05000000000000000000" pitchFamily="2" charset="2"/>
              <a:buChar char="§"/>
            </a:pPr>
            <a:r>
              <a:rPr lang="en-US" altLang="en-US" sz="2400" smtClean="0">
                <a:ea typeface="'??"/>
                <a:cs typeface="'??"/>
              </a:rPr>
              <a:t>The project duration (=sum of times of activity on a critical path) is normally distributed. </a:t>
            </a:r>
          </a:p>
          <a:p>
            <a:pPr lvl="2">
              <a:lnSpc>
                <a:spcPct val="80000"/>
              </a:lnSpc>
              <a:buClr>
                <a:schemeClr val="hlink"/>
              </a:buClr>
              <a:buFont typeface="Wingdings" panose="05000000000000000000" pitchFamily="2" charset="2"/>
              <a:buChar char="§"/>
            </a:pPr>
            <a:r>
              <a:rPr lang="en-US" altLang="en-US" smtClean="0">
                <a:ea typeface="'??"/>
                <a:cs typeface="'??"/>
              </a:rPr>
              <a:t>Based on the </a:t>
            </a:r>
            <a:r>
              <a:rPr lang="en-US" altLang="en-US" i="1" smtClean="0">
                <a:ea typeface="'??"/>
                <a:cs typeface="'??"/>
              </a:rPr>
              <a:t>Central Limit Theorem</a:t>
            </a:r>
            <a:r>
              <a:rPr lang="en-US" altLang="en-US" smtClean="0">
                <a:ea typeface="'??"/>
                <a:cs typeface="'??"/>
              </a:rPr>
              <a:t>, which states that the distribution of the sum of independent random variables is approximately normal when the number of terms in the sum if sufficiently large.</a:t>
            </a:r>
            <a:endParaRPr lang="en-US" altLang="en-US" sz="3200" smtClean="0">
              <a:ea typeface="'??"/>
              <a:cs typeface="'??"/>
            </a:endParaRPr>
          </a:p>
        </p:txBody>
      </p:sp>
    </p:spTree>
    <p:extLst>
      <p:ext uri="{BB962C8B-B14F-4D97-AF65-F5344CB8AC3E}">
        <p14:creationId xmlns:p14="http://schemas.microsoft.com/office/powerpoint/2010/main" val="74300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33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33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33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0483" name="Footer Placeholder 2"/>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20484" name="Slide Number Placeholder 3"/>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DA3AD8FC-7D99-49D1-A4D2-8EAFDD242B8B}" type="slidenum">
              <a:rPr kumimoji="0" lang="en-US" altLang="en-US" sz="1400" smtClean="0">
                <a:solidFill>
                  <a:schemeClr val="bg2"/>
                </a:solidFill>
                <a:latin typeface="Arial" panose="020B0604020202020204" pitchFamily="34" charset="0"/>
              </a:rPr>
              <a:pPr>
                <a:spcBef>
                  <a:spcPct val="50000"/>
                </a:spcBef>
                <a:buClrTx/>
                <a:buFontTx/>
                <a:buNone/>
              </a:pPr>
              <a:t>22</a:t>
            </a:fld>
            <a:endParaRPr kumimoji="0" lang="en-US" altLang="en-US" sz="1400" smtClean="0">
              <a:solidFill>
                <a:schemeClr val="bg2"/>
              </a:solidFill>
              <a:latin typeface="Arial" panose="020B0604020202020204" pitchFamily="34" charset="0"/>
            </a:endParaRPr>
          </a:p>
        </p:txBody>
      </p:sp>
      <p:pic>
        <p:nvPicPr>
          <p:cNvPr id="20485" name="Picture 2" descr="7490-5b-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651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150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42F2CBE6-0CB1-430E-83F7-E8FEED0896C6}" type="slidenum">
              <a:rPr kumimoji="0" lang="en-US" altLang="en-US" sz="1400" smtClean="0">
                <a:solidFill>
                  <a:schemeClr val="bg2"/>
                </a:solidFill>
                <a:latin typeface="Arial" panose="020B0604020202020204" pitchFamily="34" charset="0"/>
              </a:rPr>
              <a:pPr>
                <a:spcBef>
                  <a:spcPct val="50000"/>
                </a:spcBef>
                <a:buClrTx/>
                <a:buFontTx/>
                <a:buNone/>
              </a:pPr>
              <a:t>23</a:t>
            </a:fld>
            <a:endParaRPr kumimoji="0" lang="en-US" altLang="en-US" sz="1400" smtClean="0">
              <a:solidFill>
                <a:schemeClr val="bg2"/>
              </a:solidFill>
              <a:latin typeface="Arial" panose="020B0604020202020204" pitchFamily="34" charset="0"/>
            </a:endParaRPr>
          </a:p>
        </p:txBody>
      </p:sp>
      <p:sp>
        <p:nvSpPr>
          <p:cNvPr id="21509"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Example: Shopping Mall Renovation</a:t>
            </a:r>
          </a:p>
        </p:txBody>
      </p:sp>
      <p:sp>
        <p:nvSpPr>
          <p:cNvPr id="21510" name="Text Box 3"/>
          <p:cNvSpPr txBox="1">
            <a:spLocks noChangeArrowheads="1"/>
          </p:cNvSpPr>
          <p:nvPr/>
        </p:nvSpPr>
        <p:spPr bwMode="auto">
          <a:xfrm>
            <a:off x="434975" y="1758950"/>
            <a:ext cx="84042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tabLst>
                <a:tab pos="2800350" algn="l"/>
                <a:tab pos="4114800" algn="l"/>
                <a:tab pos="5429250" algn="l"/>
                <a:tab pos="6229350" algn="l"/>
                <a:tab pos="7086600" algn="l"/>
                <a:tab pos="7829550" algn="l"/>
              </a:tabLst>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tabLst>
                <a:tab pos="2800350" algn="l"/>
                <a:tab pos="4114800" algn="l"/>
                <a:tab pos="5429250" algn="l"/>
                <a:tab pos="6229350" algn="l"/>
                <a:tab pos="7086600" algn="l"/>
                <a:tab pos="7829550" algn="l"/>
              </a:tabLst>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tabLst>
                <a:tab pos="2800350" algn="l"/>
                <a:tab pos="4114800" algn="l"/>
                <a:tab pos="5429250" algn="l"/>
                <a:tab pos="6229350" algn="l"/>
                <a:tab pos="7086600" algn="l"/>
                <a:tab pos="7829550" algn="l"/>
              </a:tabLst>
              <a:defRPr kumimoji="1" sz="2400">
                <a:solidFill>
                  <a:schemeClr val="tx1"/>
                </a:solidFill>
                <a:latin typeface="Comic Sans MS" panose="030F0702030302020204" pitchFamily="66" charset="0"/>
              </a:defRPr>
            </a:lvl3pPr>
            <a:lvl4pPr marL="1600200" indent="-228600">
              <a:spcBef>
                <a:spcPct val="20000"/>
              </a:spcBef>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4pPr>
            <a:lvl5pPr marL="2057400" indent="-228600">
              <a:spcBef>
                <a:spcPct val="20000"/>
              </a:spcBef>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tabLst>
                <a:tab pos="2800350" algn="l"/>
                <a:tab pos="4114800" algn="l"/>
                <a:tab pos="5429250" algn="l"/>
                <a:tab pos="6229350" algn="l"/>
                <a:tab pos="7086600" algn="l"/>
                <a:tab pos="7829550" algn="l"/>
              </a:tabLst>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u="sng">
                <a:solidFill>
                  <a:srgbClr val="000000"/>
                </a:solidFill>
              </a:rPr>
              <a:t>Activity		IP	a	m	b</a:t>
            </a:r>
          </a:p>
          <a:p>
            <a:pPr>
              <a:spcBef>
                <a:spcPct val="0"/>
              </a:spcBef>
              <a:buClrTx/>
              <a:buFontTx/>
              <a:buNone/>
            </a:pPr>
            <a:r>
              <a:rPr kumimoji="0" lang="en-US" altLang="en-US" sz="2400" b="1">
                <a:solidFill>
                  <a:srgbClr val="000000"/>
                </a:solidFill>
              </a:rPr>
              <a:t>A: </a:t>
            </a:r>
            <a:r>
              <a:rPr kumimoji="0" lang="en-US" altLang="en-US" sz="1800" b="1">
                <a:solidFill>
                  <a:srgbClr val="000000"/>
                </a:solidFill>
              </a:rPr>
              <a:t>Prepare initial design</a:t>
            </a:r>
            <a:r>
              <a:rPr kumimoji="0" lang="en-US" altLang="en-US" sz="2400" b="1">
                <a:solidFill>
                  <a:srgbClr val="000000"/>
                </a:solidFill>
              </a:rPr>
              <a:t> 	-	1	3	5</a:t>
            </a:r>
          </a:p>
          <a:p>
            <a:pPr>
              <a:spcBef>
                <a:spcPct val="0"/>
              </a:spcBef>
              <a:buClrTx/>
              <a:buFontTx/>
              <a:buNone/>
            </a:pPr>
            <a:r>
              <a:rPr kumimoji="0" lang="en-US" altLang="en-US" sz="2400" b="1">
                <a:solidFill>
                  <a:srgbClr val="000000"/>
                </a:solidFill>
              </a:rPr>
              <a:t>B: </a:t>
            </a:r>
            <a:r>
              <a:rPr kumimoji="0" lang="en-US" altLang="en-US" sz="1800" b="1">
                <a:solidFill>
                  <a:srgbClr val="000000"/>
                </a:solidFill>
              </a:rPr>
              <a:t>Identify new potential clients</a:t>
            </a:r>
            <a:r>
              <a:rPr kumimoji="0" lang="en-US" altLang="en-US" sz="2400" b="1">
                <a:solidFill>
                  <a:srgbClr val="000000"/>
                </a:solidFill>
              </a:rPr>
              <a:t>	-	4	5	12</a:t>
            </a:r>
          </a:p>
          <a:p>
            <a:pPr>
              <a:spcBef>
                <a:spcPct val="0"/>
              </a:spcBef>
              <a:buClrTx/>
              <a:buFontTx/>
              <a:buNone/>
            </a:pPr>
            <a:r>
              <a:rPr kumimoji="0" lang="en-US" altLang="en-US" sz="2400" b="1">
                <a:solidFill>
                  <a:srgbClr val="000000"/>
                </a:solidFill>
              </a:rPr>
              <a:t>C: </a:t>
            </a:r>
            <a:r>
              <a:rPr kumimoji="0" lang="en-US" altLang="en-US" sz="1800" b="1">
                <a:solidFill>
                  <a:srgbClr val="000000"/>
                </a:solidFill>
              </a:rPr>
              <a:t>Develop prospectus for tenants</a:t>
            </a:r>
            <a:r>
              <a:rPr kumimoji="0" lang="en-US" altLang="en-US" sz="2400" b="1">
                <a:solidFill>
                  <a:srgbClr val="000000"/>
                </a:solidFill>
              </a:rPr>
              <a:t>	A	2	3	10</a:t>
            </a:r>
          </a:p>
          <a:p>
            <a:pPr>
              <a:spcBef>
                <a:spcPct val="0"/>
              </a:spcBef>
              <a:buClrTx/>
              <a:buFontTx/>
              <a:buNone/>
            </a:pPr>
            <a:r>
              <a:rPr kumimoji="0" lang="en-US" altLang="en-US" sz="2400" b="1">
                <a:solidFill>
                  <a:srgbClr val="000000"/>
                </a:solidFill>
              </a:rPr>
              <a:t>D: </a:t>
            </a:r>
            <a:r>
              <a:rPr kumimoji="0" lang="en-US" altLang="en-US" sz="1800" b="1">
                <a:solidFill>
                  <a:srgbClr val="000000"/>
                </a:solidFill>
              </a:rPr>
              <a:t>Prepare final design</a:t>
            </a:r>
            <a:r>
              <a:rPr kumimoji="0" lang="en-US" altLang="en-US" sz="2400" b="1">
                <a:solidFill>
                  <a:srgbClr val="000000"/>
                </a:solidFill>
              </a:rPr>
              <a:t>		A	1	8	9</a:t>
            </a:r>
          </a:p>
          <a:p>
            <a:pPr>
              <a:spcBef>
                <a:spcPct val="0"/>
              </a:spcBef>
              <a:buClrTx/>
              <a:buFontTx/>
              <a:buNone/>
            </a:pPr>
            <a:r>
              <a:rPr kumimoji="0" lang="en-US" altLang="en-US" sz="2400" b="1">
                <a:solidFill>
                  <a:srgbClr val="000000"/>
                </a:solidFill>
              </a:rPr>
              <a:t>E: </a:t>
            </a:r>
            <a:r>
              <a:rPr kumimoji="0" lang="en-US" altLang="en-US" sz="1800" b="1">
                <a:solidFill>
                  <a:srgbClr val="000000"/>
                </a:solidFill>
              </a:rPr>
              <a:t>Obtain planning permission</a:t>
            </a:r>
            <a:r>
              <a:rPr kumimoji="0" lang="en-US" altLang="en-US" sz="2400" b="1">
                <a:solidFill>
                  <a:srgbClr val="000000"/>
                </a:solidFill>
              </a:rPr>
              <a:t>	D	1	2	3</a:t>
            </a:r>
          </a:p>
          <a:p>
            <a:pPr>
              <a:spcBef>
                <a:spcPct val="0"/>
              </a:spcBef>
              <a:buClrTx/>
              <a:buFontTx/>
              <a:buNone/>
            </a:pPr>
            <a:r>
              <a:rPr kumimoji="0" lang="en-US" altLang="en-US" sz="2400" b="1">
                <a:solidFill>
                  <a:srgbClr val="000000"/>
                </a:solidFill>
              </a:rPr>
              <a:t>F: </a:t>
            </a:r>
            <a:r>
              <a:rPr kumimoji="0" lang="en-US" altLang="en-US" sz="1800" b="1">
                <a:solidFill>
                  <a:srgbClr val="000000"/>
                </a:solidFill>
              </a:rPr>
              <a:t>Obtain finance from bank</a:t>
            </a:r>
            <a:r>
              <a:rPr kumimoji="0" lang="en-US" altLang="en-US" sz="2400" b="1">
                <a:solidFill>
                  <a:srgbClr val="000000"/>
                </a:solidFill>
              </a:rPr>
              <a:t>	E	1	3	5</a:t>
            </a:r>
          </a:p>
          <a:p>
            <a:pPr>
              <a:spcBef>
                <a:spcPct val="0"/>
              </a:spcBef>
              <a:buClrTx/>
              <a:buFontTx/>
              <a:buNone/>
            </a:pPr>
            <a:r>
              <a:rPr kumimoji="0" lang="en-US" altLang="en-US" sz="2400" b="1">
                <a:solidFill>
                  <a:srgbClr val="000000"/>
                </a:solidFill>
              </a:rPr>
              <a:t>G: </a:t>
            </a:r>
            <a:r>
              <a:rPr kumimoji="0" lang="en-US" altLang="en-US" sz="1800" b="1">
                <a:solidFill>
                  <a:srgbClr val="000000"/>
                </a:solidFill>
              </a:rPr>
              <a:t>Select contractor</a:t>
            </a:r>
            <a:r>
              <a:rPr kumimoji="0" lang="en-US" altLang="en-US" sz="2400" b="1">
                <a:solidFill>
                  <a:srgbClr val="000000"/>
                </a:solidFill>
              </a:rPr>
              <a:t>		D	2	4	6</a:t>
            </a:r>
          </a:p>
          <a:p>
            <a:pPr>
              <a:spcBef>
                <a:spcPct val="0"/>
              </a:spcBef>
              <a:buClrTx/>
              <a:buFontTx/>
              <a:buNone/>
            </a:pPr>
            <a:r>
              <a:rPr kumimoji="0" lang="en-US" altLang="en-US" sz="2400" b="1">
                <a:solidFill>
                  <a:srgbClr val="000000"/>
                </a:solidFill>
              </a:rPr>
              <a:t>H: </a:t>
            </a:r>
            <a:r>
              <a:rPr kumimoji="0" lang="en-US" altLang="en-US" sz="1800" b="1">
                <a:solidFill>
                  <a:srgbClr val="000000"/>
                </a:solidFill>
              </a:rPr>
              <a:t>Construction</a:t>
            </a:r>
            <a:r>
              <a:rPr kumimoji="0" lang="en-US" altLang="en-US" sz="2400" b="1">
                <a:solidFill>
                  <a:srgbClr val="000000"/>
                </a:solidFill>
              </a:rPr>
              <a:t>		G, F	10	17	18</a:t>
            </a:r>
          </a:p>
          <a:p>
            <a:pPr>
              <a:spcBef>
                <a:spcPct val="0"/>
              </a:spcBef>
              <a:buClrTx/>
              <a:buFontTx/>
              <a:buNone/>
            </a:pPr>
            <a:r>
              <a:rPr kumimoji="0" lang="en-US" altLang="en-US" sz="2400" b="1">
                <a:solidFill>
                  <a:srgbClr val="000000"/>
                </a:solidFill>
              </a:rPr>
              <a:t>I: </a:t>
            </a:r>
            <a:r>
              <a:rPr kumimoji="0" lang="en-US" altLang="en-US" sz="1800" b="1">
                <a:solidFill>
                  <a:srgbClr val="000000"/>
                </a:solidFill>
              </a:rPr>
              <a:t>Finalize tenant contracts</a:t>
            </a:r>
            <a:r>
              <a:rPr kumimoji="0" lang="en-US" altLang="en-US" sz="2400" b="1">
                <a:solidFill>
                  <a:srgbClr val="000000"/>
                </a:solidFill>
              </a:rPr>
              <a:t>	B, C, E	6	13	14</a:t>
            </a:r>
          </a:p>
          <a:p>
            <a:pPr>
              <a:spcBef>
                <a:spcPct val="0"/>
              </a:spcBef>
              <a:buClrTx/>
              <a:buFontTx/>
              <a:buNone/>
            </a:pPr>
            <a:r>
              <a:rPr kumimoji="0" lang="en-US" altLang="en-US" sz="2400" b="1">
                <a:solidFill>
                  <a:srgbClr val="000000"/>
                </a:solidFill>
              </a:rPr>
              <a:t>J: </a:t>
            </a:r>
            <a:r>
              <a:rPr kumimoji="0" lang="en-US" altLang="en-US" sz="1800" b="1">
                <a:solidFill>
                  <a:srgbClr val="000000"/>
                </a:solidFill>
              </a:rPr>
              <a:t>Tenants move in</a:t>
            </a:r>
            <a:r>
              <a:rPr kumimoji="0" lang="en-US" altLang="en-US" sz="2400" b="1">
                <a:solidFill>
                  <a:srgbClr val="000000"/>
                </a:solidFill>
              </a:rPr>
              <a:t>		I, H	1	2	3</a:t>
            </a:r>
            <a:endParaRPr kumimoji="0" lang="en-US" altLang="en-US" sz="2400" b="1" i="1">
              <a:solidFill>
                <a:srgbClr val="000000"/>
              </a:solidFill>
            </a:endParaRPr>
          </a:p>
        </p:txBody>
      </p:sp>
    </p:spTree>
    <p:extLst>
      <p:ext uri="{BB962C8B-B14F-4D97-AF65-F5344CB8AC3E}">
        <p14:creationId xmlns:p14="http://schemas.microsoft.com/office/powerpoint/2010/main" val="136830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253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01AAD4E9-46A4-456B-8CE8-272EC86289CA}" type="slidenum">
              <a:rPr kumimoji="0" lang="en-US" altLang="en-US" sz="1400" smtClean="0">
                <a:solidFill>
                  <a:schemeClr val="bg2"/>
                </a:solidFill>
                <a:latin typeface="Arial" panose="020B0604020202020204" pitchFamily="34" charset="0"/>
              </a:rPr>
              <a:pPr>
                <a:spcBef>
                  <a:spcPct val="50000"/>
                </a:spcBef>
                <a:buClrTx/>
                <a:buFontTx/>
                <a:buNone/>
              </a:pPr>
              <a:t>24</a:t>
            </a:fld>
            <a:endParaRPr kumimoji="0" lang="en-US" altLang="en-US" sz="1400" smtClean="0">
              <a:solidFill>
                <a:schemeClr val="bg2"/>
              </a:solidFill>
              <a:latin typeface="Arial" panose="020B0604020202020204" pitchFamily="34" charset="0"/>
            </a:endParaRPr>
          </a:p>
        </p:txBody>
      </p:sp>
      <p:sp>
        <p:nvSpPr>
          <p:cNvPr id="22533"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Example: Issues to Address</a:t>
            </a:r>
          </a:p>
        </p:txBody>
      </p:sp>
      <p:sp>
        <p:nvSpPr>
          <p:cNvPr id="22534" name="Text Box 3"/>
          <p:cNvSpPr txBox="1">
            <a:spLocks noChangeArrowheads="1"/>
          </p:cNvSpPr>
          <p:nvPr/>
        </p:nvSpPr>
        <p:spPr bwMode="auto">
          <a:xfrm>
            <a:off x="1066800" y="2133600"/>
            <a:ext cx="7610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AutoNum type="arabicPeriod"/>
            </a:pPr>
            <a:r>
              <a:rPr kumimoji="0" lang="en-US" altLang="en-US" sz="2800">
                <a:solidFill>
                  <a:schemeClr val="bg2"/>
                </a:solidFill>
              </a:rPr>
              <a:t>Schedule the project.</a:t>
            </a:r>
          </a:p>
          <a:p>
            <a:pPr>
              <a:spcBef>
                <a:spcPct val="0"/>
              </a:spcBef>
              <a:buClrTx/>
              <a:buFontTx/>
              <a:buAutoNum type="arabicPeriod"/>
            </a:pPr>
            <a:endParaRPr kumimoji="0" lang="en-US" altLang="en-US" sz="2800">
              <a:solidFill>
                <a:schemeClr val="bg2"/>
              </a:solidFill>
            </a:endParaRPr>
          </a:p>
          <a:p>
            <a:pPr>
              <a:spcBef>
                <a:spcPct val="0"/>
              </a:spcBef>
              <a:buClrTx/>
              <a:buFontTx/>
              <a:buNone/>
            </a:pPr>
            <a:r>
              <a:rPr kumimoji="0" lang="en-US" altLang="en-US" sz="2800">
                <a:solidFill>
                  <a:schemeClr val="bg2"/>
                </a:solidFill>
              </a:rPr>
              <a:t>2. What is the probability  of completing the project in 36 weeks?</a:t>
            </a:r>
          </a:p>
        </p:txBody>
      </p:sp>
    </p:spTree>
    <p:extLst>
      <p:ext uri="{BB962C8B-B14F-4D97-AF65-F5344CB8AC3E}">
        <p14:creationId xmlns:p14="http://schemas.microsoft.com/office/powerpoint/2010/main" val="1804198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355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39CC8660-DCB8-4F47-96A5-32322BD904EB}" type="slidenum">
              <a:rPr kumimoji="0" lang="en-US" altLang="en-US" sz="1400" smtClean="0">
                <a:solidFill>
                  <a:schemeClr val="bg2"/>
                </a:solidFill>
                <a:latin typeface="Arial" panose="020B0604020202020204" pitchFamily="34" charset="0"/>
              </a:rPr>
              <a:pPr>
                <a:spcBef>
                  <a:spcPct val="50000"/>
                </a:spcBef>
                <a:buClrTx/>
                <a:buFontTx/>
                <a:buNone/>
              </a:pPr>
              <a:t>25</a:t>
            </a:fld>
            <a:endParaRPr kumimoji="0" lang="en-US" altLang="en-US" sz="1400" smtClean="0">
              <a:solidFill>
                <a:schemeClr val="bg2"/>
              </a:solidFill>
              <a:latin typeface="Arial" panose="020B0604020202020204" pitchFamily="34" charset="0"/>
            </a:endParaRPr>
          </a:p>
        </p:txBody>
      </p:sp>
      <p:sp>
        <p:nvSpPr>
          <p:cNvPr id="23557"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Expected Activity Time and SD</a:t>
            </a:r>
          </a:p>
        </p:txBody>
      </p:sp>
      <p:sp>
        <p:nvSpPr>
          <p:cNvPr id="23558" name="Text Box 3"/>
          <p:cNvSpPr txBox="1">
            <a:spLocks noChangeArrowheads="1"/>
          </p:cNvSpPr>
          <p:nvPr/>
        </p:nvSpPr>
        <p:spPr bwMode="auto">
          <a:xfrm>
            <a:off x="825500" y="1687513"/>
            <a:ext cx="56705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u="sng">
                <a:solidFill>
                  <a:schemeClr val="bg2"/>
                </a:solidFill>
              </a:rPr>
              <a:t>Act	a	m	b	t	</a:t>
            </a:r>
            <a:r>
              <a:rPr kumimoji="0" lang="en-US" altLang="en-US" sz="2800" u="sng">
                <a:solidFill>
                  <a:schemeClr val="bg2"/>
                </a:solidFill>
                <a:sym typeface="Symbol" panose="05050102010706020507" pitchFamily="18" charset="2"/>
              </a:rPr>
              <a:t></a:t>
            </a:r>
            <a:r>
              <a:rPr kumimoji="0" lang="en-US" altLang="en-US" sz="2800" u="sng" baseline="30000">
                <a:solidFill>
                  <a:schemeClr val="bg2"/>
                </a:solidFill>
              </a:rPr>
              <a:t>2</a:t>
            </a:r>
            <a:r>
              <a:rPr kumimoji="0" lang="en-US" altLang="en-US" sz="2800">
                <a:solidFill>
                  <a:srgbClr val="FF5050"/>
                </a:solidFill>
              </a:rPr>
              <a:t>	</a:t>
            </a:r>
            <a:endParaRPr kumimoji="0" lang="en-US" altLang="en-US" sz="2800"/>
          </a:p>
          <a:p>
            <a:pPr>
              <a:spcBef>
                <a:spcPct val="0"/>
              </a:spcBef>
              <a:buClrTx/>
              <a:buFontTx/>
              <a:buNone/>
            </a:pPr>
            <a:r>
              <a:rPr kumimoji="0" lang="en-US" altLang="en-US" sz="2800">
                <a:solidFill>
                  <a:schemeClr val="bg2"/>
                </a:solidFill>
              </a:rPr>
              <a:t>A</a:t>
            </a:r>
            <a:r>
              <a:rPr kumimoji="0" lang="en-US" altLang="en-US" sz="2800">
                <a:solidFill>
                  <a:srgbClr val="000000"/>
                </a:solidFill>
              </a:rPr>
              <a:t>	1	3	5	3	0.44	</a:t>
            </a:r>
          </a:p>
          <a:p>
            <a:pPr>
              <a:spcBef>
                <a:spcPct val="0"/>
              </a:spcBef>
              <a:buClrTx/>
              <a:buFontTx/>
              <a:buNone/>
            </a:pPr>
            <a:r>
              <a:rPr kumimoji="0" lang="en-US" altLang="en-US" sz="2800">
                <a:solidFill>
                  <a:srgbClr val="000000"/>
                </a:solidFill>
              </a:rPr>
              <a:t>B	4	5	12	6	1.78	</a:t>
            </a:r>
          </a:p>
          <a:p>
            <a:pPr>
              <a:spcBef>
                <a:spcPct val="0"/>
              </a:spcBef>
              <a:buClrTx/>
              <a:buFontTx/>
              <a:buNone/>
            </a:pPr>
            <a:r>
              <a:rPr kumimoji="0" lang="en-US" altLang="en-US" sz="2800">
                <a:solidFill>
                  <a:srgbClr val="000000"/>
                </a:solidFill>
              </a:rPr>
              <a:t>C	2	3	10	4	1.78	</a:t>
            </a:r>
          </a:p>
          <a:p>
            <a:pPr>
              <a:spcBef>
                <a:spcPct val="0"/>
              </a:spcBef>
              <a:buClrTx/>
              <a:buFontTx/>
              <a:buNone/>
            </a:pPr>
            <a:r>
              <a:rPr kumimoji="0" lang="en-US" altLang="en-US" sz="2800">
                <a:solidFill>
                  <a:srgbClr val="000000"/>
                </a:solidFill>
              </a:rPr>
              <a:t>D	1	8	9	7	1.78	</a:t>
            </a:r>
          </a:p>
          <a:p>
            <a:pPr>
              <a:spcBef>
                <a:spcPct val="0"/>
              </a:spcBef>
              <a:buClrTx/>
              <a:buFontTx/>
              <a:buNone/>
            </a:pPr>
            <a:r>
              <a:rPr kumimoji="0" lang="en-US" altLang="en-US" sz="2800">
                <a:solidFill>
                  <a:srgbClr val="000000"/>
                </a:solidFill>
              </a:rPr>
              <a:t>E	1	2	3	2	0.11	</a:t>
            </a:r>
          </a:p>
          <a:p>
            <a:pPr>
              <a:spcBef>
                <a:spcPct val="0"/>
              </a:spcBef>
              <a:buClrTx/>
              <a:buFontTx/>
              <a:buNone/>
            </a:pPr>
            <a:r>
              <a:rPr kumimoji="0" lang="en-US" altLang="en-US" sz="2800">
                <a:solidFill>
                  <a:srgbClr val="000000"/>
                </a:solidFill>
              </a:rPr>
              <a:t>F	1	3	5	3	0.44	</a:t>
            </a:r>
          </a:p>
          <a:p>
            <a:pPr>
              <a:spcBef>
                <a:spcPct val="0"/>
              </a:spcBef>
              <a:buClrTx/>
              <a:buFontTx/>
              <a:buNone/>
            </a:pPr>
            <a:r>
              <a:rPr kumimoji="0" lang="en-US" altLang="en-US" sz="2800">
                <a:solidFill>
                  <a:srgbClr val="000000"/>
                </a:solidFill>
              </a:rPr>
              <a:t>G	2	4	6	4	0.44	</a:t>
            </a:r>
          </a:p>
          <a:p>
            <a:pPr>
              <a:spcBef>
                <a:spcPct val="0"/>
              </a:spcBef>
              <a:buClrTx/>
              <a:buFontTx/>
              <a:buNone/>
            </a:pPr>
            <a:r>
              <a:rPr kumimoji="0" lang="en-US" altLang="en-US" sz="2800">
                <a:solidFill>
                  <a:srgbClr val="000000"/>
                </a:solidFill>
              </a:rPr>
              <a:t>H	10	17	18	16	1.78	</a:t>
            </a:r>
          </a:p>
          <a:p>
            <a:pPr>
              <a:spcBef>
                <a:spcPct val="0"/>
              </a:spcBef>
              <a:buClrTx/>
              <a:buFontTx/>
              <a:buNone/>
            </a:pPr>
            <a:r>
              <a:rPr kumimoji="0" lang="en-US" altLang="en-US" sz="2800">
                <a:solidFill>
                  <a:srgbClr val="000000"/>
                </a:solidFill>
              </a:rPr>
              <a:t>I	6	13	14	12	1.78	</a:t>
            </a:r>
          </a:p>
          <a:p>
            <a:pPr>
              <a:spcBef>
                <a:spcPct val="0"/>
              </a:spcBef>
              <a:buClrTx/>
              <a:buFontTx/>
              <a:buNone/>
            </a:pPr>
            <a:r>
              <a:rPr kumimoji="0" lang="en-US" altLang="en-US" sz="2800">
                <a:solidFill>
                  <a:srgbClr val="000000"/>
                </a:solidFill>
              </a:rPr>
              <a:t>J	1	2	3	2	0.11</a:t>
            </a:r>
          </a:p>
        </p:txBody>
      </p:sp>
      <p:sp>
        <p:nvSpPr>
          <p:cNvPr id="23559" name="Text Box 4"/>
          <p:cNvSpPr txBox="1">
            <a:spLocks noChangeArrowheads="1"/>
          </p:cNvSpPr>
          <p:nvPr/>
        </p:nvSpPr>
        <p:spPr bwMode="auto">
          <a:xfrm>
            <a:off x="7223125" y="25209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endParaRPr kumimoji="0" lang="en-GB" altLang="en-US" sz="2400"/>
          </a:p>
        </p:txBody>
      </p:sp>
      <p:graphicFrame>
        <p:nvGraphicFramePr>
          <p:cNvPr id="630789" name="Object 5"/>
          <p:cNvGraphicFramePr>
            <a:graphicFrameLocks noChangeAspect="1"/>
          </p:cNvGraphicFramePr>
          <p:nvPr/>
        </p:nvGraphicFramePr>
        <p:xfrm>
          <a:off x="6648450" y="1776413"/>
          <a:ext cx="2230438" cy="765175"/>
        </p:xfrm>
        <a:graphic>
          <a:graphicData uri="http://schemas.openxmlformats.org/presentationml/2006/ole">
            <mc:AlternateContent xmlns:mc="http://schemas.openxmlformats.org/markup-compatibility/2006">
              <mc:Choice xmlns:v="urn:schemas-microsoft-com:vml" Requires="v">
                <p:oleObj spid="_x0000_s114692" name="Equation" r:id="rId3" imgW="1143000" imgH="393700" progId="Equation.3">
                  <p:embed/>
                </p:oleObj>
              </mc:Choice>
              <mc:Fallback>
                <p:oleObj name="Equation" r:id="rId3" imgW="11430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450" y="1776413"/>
                        <a:ext cx="22304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0790" name="Object 6"/>
          <p:cNvGraphicFramePr>
            <a:graphicFrameLocks noChangeAspect="1"/>
          </p:cNvGraphicFramePr>
          <p:nvPr/>
        </p:nvGraphicFramePr>
        <p:xfrm>
          <a:off x="6556375" y="2960688"/>
          <a:ext cx="2032000" cy="738187"/>
        </p:xfrm>
        <a:graphic>
          <a:graphicData uri="http://schemas.openxmlformats.org/presentationml/2006/ole">
            <mc:AlternateContent xmlns:mc="http://schemas.openxmlformats.org/markup-compatibility/2006">
              <mc:Choice xmlns:v="urn:schemas-microsoft-com:vml" Requires="v">
                <p:oleObj spid="_x0000_s114693" name="Equation" r:id="rId5" imgW="1600200" imgH="584200" progId="Equation.3">
                  <p:embed/>
                </p:oleObj>
              </mc:Choice>
              <mc:Fallback>
                <p:oleObj name="Equation" r:id="rId5" imgW="16002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6375" y="2960688"/>
                        <a:ext cx="20320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0791" name="Line 7"/>
          <p:cNvSpPr>
            <a:spLocks noChangeShapeType="1"/>
          </p:cNvSpPr>
          <p:nvPr/>
        </p:nvSpPr>
        <p:spPr bwMode="auto">
          <a:xfrm flipH="1">
            <a:off x="4981575" y="2135188"/>
            <a:ext cx="1619250" cy="247650"/>
          </a:xfrm>
          <a:prstGeom prst="line">
            <a:avLst/>
          </a:prstGeom>
          <a:noFill/>
          <a:ln w="9525">
            <a:solidFill>
              <a:srgbClr val="99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792" name="Line 8"/>
          <p:cNvSpPr>
            <a:spLocks noChangeShapeType="1"/>
          </p:cNvSpPr>
          <p:nvPr/>
        </p:nvSpPr>
        <p:spPr bwMode="auto">
          <a:xfrm flipH="1" flipV="1">
            <a:off x="6267450" y="2874963"/>
            <a:ext cx="571500" cy="247650"/>
          </a:xfrm>
          <a:prstGeom prst="line">
            <a:avLst/>
          </a:prstGeom>
          <a:noFill/>
          <a:ln w="9525">
            <a:solidFill>
              <a:srgbClr val="99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15428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078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3079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63079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630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1" grpId="0" animBg="1"/>
      <p:bldP spid="63079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4580"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EAC8B893-7E43-4EC9-8A3B-08EB6FF244B9}" type="slidenum">
              <a:rPr kumimoji="0" lang="en-US" altLang="en-US" sz="1400" smtClean="0">
                <a:solidFill>
                  <a:schemeClr val="bg2"/>
                </a:solidFill>
                <a:latin typeface="Arial" panose="020B0604020202020204" pitchFamily="34" charset="0"/>
              </a:rPr>
              <a:pPr>
                <a:spcBef>
                  <a:spcPct val="50000"/>
                </a:spcBef>
                <a:buClrTx/>
                <a:buFontTx/>
                <a:buNone/>
              </a:pPr>
              <a:t>26</a:t>
            </a:fld>
            <a:endParaRPr kumimoji="0" lang="en-US" altLang="en-US" sz="1400" smtClean="0">
              <a:solidFill>
                <a:schemeClr val="bg2"/>
              </a:solidFill>
              <a:latin typeface="Arial" panose="020B0604020202020204" pitchFamily="34" charset="0"/>
            </a:endParaRPr>
          </a:p>
        </p:txBody>
      </p:sp>
      <p:sp>
        <p:nvSpPr>
          <p:cNvPr id="24581"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CPM with Expected Activity Times</a:t>
            </a:r>
          </a:p>
        </p:txBody>
      </p:sp>
      <p:sp>
        <p:nvSpPr>
          <p:cNvPr id="24582" name="Oval 3"/>
          <p:cNvSpPr>
            <a:spLocks noChangeArrowheads="1"/>
          </p:cNvSpPr>
          <p:nvPr/>
        </p:nvSpPr>
        <p:spPr bwMode="auto">
          <a:xfrm>
            <a:off x="304800" y="32718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400" b="1">
                <a:solidFill>
                  <a:srgbClr val="000000"/>
                </a:solidFill>
              </a:rPr>
              <a:t>1</a:t>
            </a:r>
          </a:p>
        </p:txBody>
      </p:sp>
      <p:sp>
        <p:nvSpPr>
          <p:cNvPr id="24583" name="Oval 4"/>
          <p:cNvSpPr>
            <a:spLocks noChangeArrowheads="1"/>
          </p:cNvSpPr>
          <p:nvPr/>
        </p:nvSpPr>
        <p:spPr bwMode="auto">
          <a:xfrm>
            <a:off x="914400" y="51768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A,3</a:t>
            </a:r>
          </a:p>
        </p:txBody>
      </p:sp>
      <p:sp>
        <p:nvSpPr>
          <p:cNvPr id="24584" name="Line 5"/>
          <p:cNvSpPr>
            <a:spLocks noChangeShapeType="1"/>
          </p:cNvSpPr>
          <p:nvPr/>
        </p:nvSpPr>
        <p:spPr bwMode="auto">
          <a:xfrm>
            <a:off x="609600" y="3805238"/>
            <a:ext cx="450850" cy="1371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Oval 7"/>
          <p:cNvSpPr>
            <a:spLocks noChangeArrowheads="1"/>
          </p:cNvSpPr>
          <p:nvPr/>
        </p:nvSpPr>
        <p:spPr bwMode="auto">
          <a:xfrm>
            <a:off x="2819400" y="52530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D,7</a:t>
            </a:r>
          </a:p>
        </p:txBody>
      </p:sp>
      <p:sp>
        <p:nvSpPr>
          <p:cNvPr id="24586" name="Line 8"/>
          <p:cNvSpPr>
            <a:spLocks noChangeShapeType="1"/>
          </p:cNvSpPr>
          <p:nvPr/>
        </p:nvSpPr>
        <p:spPr bwMode="auto">
          <a:xfrm flipV="1">
            <a:off x="838200" y="2128838"/>
            <a:ext cx="3124200" cy="1371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Oval 10"/>
          <p:cNvSpPr>
            <a:spLocks noChangeArrowheads="1"/>
          </p:cNvSpPr>
          <p:nvPr/>
        </p:nvSpPr>
        <p:spPr bwMode="auto">
          <a:xfrm>
            <a:off x="4038600" y="3200400"/>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E,2</a:t>
            </a:r>
          </a:p>
        </p:txBody>
      </p:sp>
      <p:sp>
        <p:nvSpPr>
          <p:cNvPr id="24588" name="Line 11"/>
          <p:cNvSpPr>
            <a:spLocks noChangeShapeType="1"/>
          </p:cNvSpPr>
          <p:nvPr/>
        </p:nvSpPr>
        <p:spPr bwMode="auto">
          <a:xfrm flipV="1">
            <a:off x="1295400" y="2357438"/>
            <a:ext cx="2774950" cy="28194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Oval 13"/>
          <p:cNvSpPr>
            <a:spLocks noChangeArrowheads="1"/>
          </p:cNvSpPr>
          <p:nvPr/>
        </p:nvSpPr>
        <p:spPr bwMode="auto">
          <a:xfrm>
            <a:off x="5410200" y="52530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1800" b="1">
                <a:solidFill>
                  <a:srgbClr val="000000"/>
                </a:solidFill>
              </a:rPr>
              <a:t>H,16</a:t>
            </a:r>
          </a:p>
        </p:txBody>
      </p:sp>
      <p:sp>
        <p:nvSpPr>
          <p:cNvPr id="24590" name="Oval 14"/>
          <p:cNvSpPr>
            <a:spLocks noChangeArrowheads="1"/>
          </p:cNvSpPr>
          <p:nvPr/>
        </p:nvSpPr>
        <p:spPr bwMode="auto">
          <a:xfrm>
            <a:off x="6477000" y="30432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J,2</a:t>
            </a:r>
          </a:p>
        </p:txBody>
      </p:sp>
      <p:sp>
        <p:nvSpPr>
          <p:cNvPr id="24591" name="Line 15"/>
          <p:cNvSpPr>
            <a:spLocks noChangeShapeType="1"/>
          </p:cNvSpPr>
          <p:nvPr/>
        </p:nvSpPr>
        <p:spPr bwMode="auto">
          <a:xfrm flipV="1">
            <a:off x="3124200" y="3576638"/>
            <a:ext cx="946150" cy="1676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Line 16"/>
          <p:cNvSpPr>
            <a:spLocks noChangeShapeType="1"/>
          </p:cNvSpPr>
          <p:nvPr/>
        </p:nvSpPr>
        <p:spPr bwMode="auto">
          <a:xfrm flipV="1">
            <a:off x="1524000" y="5481638"/>
            <a:ext cx="13017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Oval 17"/>
          <p:cNvSpPr>
            <a:spLocks noChangeArrowheads="1"/>
          </p:cNvSpPr>
          <p:nvPr/>
        </p:nvSpPr>
        <p:spPr bwMode="auto">
          <a:xfrm>
            <a:off x="3962400" y="18240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1800" b="1">
                <a:solidFill>
                  <a:srgbClr val="000000"/>
                </a:solidFill>
              </a:rPr>
              <a:t>I,12</a:t>
            </a:r>
          </a:p>
        </p:txBody>
      </p:sp>
      <p:sp>
        <p:nvSpPr>
          <p:cNvPr id="24594" name="Line 18"/>
          <p:cNvSpPr>
            <a:spLocks noChangeShapeType="1"/>
          </p:cNvSpPr>
          <p:nvPr/>
        </p:nvSpPr>
        <p:spPr bwMode="auto">
          <a:xfrm>
            <a:off x="4419600" y="3652838"/>
            <a:ext cx="1136650" cy="16002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Line 19"/>
          <p:cNvSpPr>
            <a:spLocks noChangeShapeType="1"/>
          </p:cNvSpPr>
          <p:nvPr/>
        </p:nvSpPr>
        <p:spPr bwMode="auto">
          <a:xfrm>
            <a:off x="3352800" y="5557838"/>
            <a:ext cx="205740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Oval 24"/>
          <p:cNvSpPr>
            <a:spLocks noChangeArrowheads="1"/>
          </p:cNvSpPr>
          <p:nvPr/>
        </p:nvSpPr>
        <p:spPr bwMode="auto">
          <a:xfrm>
            <a:off x="8229600" y="3043238"/>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End</a:t>
            </a:r>
          </a:p>
        </p:txBody>
      </p:sp>
      <p:sp>
        <p:nvSpPr>
          <p:cNvPr id="24597" name="Line 25"/>
          <p:cNvSpPr>
            <a:spLocks noChangeShapeType="1"/>
          </p:cNvSpPr>
          <p:nvPr/>
        </p:nvSpPr>
        <p:spPr bwMode="auto">
          <a:xfrm flipV="1">
            <a:off x="5891213" y="3500438"/>
            <a:ext cx="814387" cy="19050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6"/>
          <p:cNvSpPr>
            <a:spLocks noChangeShapeType="1"/>
          </p:cNvSpPr>
          <p:nvPr/>
        </p:nvSpPr>
        <p:spPr bwMode="auto">
          <a:xfrm>
            <a:off x="4456113" y="2128838"/>
            <a:ext cx="2020887" cy="10668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9"/>
          <p:cNvSpPr>
            <a:spLocks noChangeShapeType="1"/>
          </p:cNvSpPr>
          <p:nvPr/>
        </p:nvSpPr>
        <p:spPr bwMode="auto">
          <a:xfrm flipV="1">
            <a:off x="4267200" y="2357438"/>
            <a:ext cx="0" cy="8382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30"/>
          <p:cNvSpPr>
            <a:spLocks noChangeShapeType="1"/>
          </p:cNvSpPr>
          <p:nvPr/>
        </p:nvSpPr>
        <p:spPr bwMode="auto">
          <a:xfrm>
            <a:off x="7010400" y="3271838"/>
            <a:ext cx="121920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Oval 32"/>
          <p:cNvSpPr>
            <a:spLocks noChangeArrowheads="1"/>
          </p:cNvSpPr>
          <p:nvPr/>
        </p:nvSpPr>
        <p:spPr bwMode="auto">
          <a:xfrm>
            <a:off x="2295525" y="2462213"/>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B,6</a:t>
            </a:r>
          </a:p>
        </p:txBody>
      </p:sp>
      <p:sp>
        <p:nvSpPr>
          <p:cNvPr id="24602" name="Oval 34"/>
          <p:cNvSpPr>
            <a:spLocks noChangeArrowheads="1"/>
          </p:cNvSpPr>
          <p:nvPr/>
        </p:nvSpPr>
        <p:spPr bwMode="auto">
          <a:xfrm>
            <a:off x="2619375" y="3376613"/>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C,4</a:t>
            </a:r>
          </a:p>
        </p:txBody>
      </p:sp>
      <p:sp>
        <p:nvSpPr>
          <p:cNvPr id="24603" name="Oval 36"/>
          <p:cNvSpPr>
            <a:spLocks noChangeArrowheads="1"/>
          </p:cNvSpPr>
          <p:nvPr/>
        </p:nvSpPr>
        <p:spPr bwMode="auto">
          <a:xfrm>
            <a:off x="4705350" y="4191000"/>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F,3</a:t>
            </a:r>
          </a:p>
        </p:txBody>
      </p:sp>
      <p:sp>
        <p:nvSpPr>
          <p:cNvPr id="24604" name="Line 38"/>
          <p:cNvSpPr>
            <a:spLocks noChangeShapeType="1"/>
          </p:cNvSpPr>
          <p:nvPr/>
        </p:nvSpPr>
        <p:spPr bwMode="auto">
          <a:xfrm flipV="1">
            <a:off x="1285875" y="3810000"/>
            <a:ext cx="135255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Oval 40"/>
          <p:cNvSpPr>
            <a:spLocks noChangeArrowheads="1"/>
          </p:cNvSpPr>
          <p:nvPr/>
        </p:nvSpPr>
        <p:spPr bwMode="auto">
          <a:xfrm>
            <a:off x="4133850" y="5286375"/>
            <a:ext cx="533400" cy="533400"/>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r>
              <a:rPr kumimoji="0" lang="en-US" altLang="en-US" sz="2000" b="1">
                <a:solidFill>
                  <a:srgbClr val="000000"/>
                </a:solidFill>
              </a:rPr>
              <a:t>G,4</a:t>
            </a:r>
          </a:p>
        </p:txBody>
      </p:sp>
      <p:sp>
        <p:nvSpPr>
          <p:cNvPr id="24606" name="Line 41"/>
          <p:cNvSpPr>
            <a:spLocks noChangeShapeType="1"/>
          </p:cNvSpPr>
          <p:nvPr/>
        </p:nvSpPr>
        <p:spPr bwMode="auto">
          <a:xfrm flipV="1">
            <a:off x="3381375" y="5562600"/>
            <a:ext cx="6762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87703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5604"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EB588689-740A-4F23-974F-EE8A92669FC8}" type="slidenum">
              <a:rPr kumimoji="0" lang="en-US" altLang="en-US" sz="1400" smtClean="0">
                <a:solidFill>
                  <a:schemeClr val="bg2"/>
                </a:solidFill>
                <a:latin typeface="Arial" panose="020B0604020202020204" pitchFamily="34" charset="0"/>
              </a:rPr>
              <a:pPr>
                <a:spcBef>
                  <a:spcPct val="50000"/>
                </a:spcBef>
                <a:buClrTx/>
                <a:buFontTx/>
                <a:buNone/>
              </a:pPr>
              <a:t>27</a:t>
            </a:fld>
            <a:endParaRPr kumimoji="0" lang="en-US" altLang="en-US" sz="1400" smtClean="0">
              <a:solidFill>
                <a:schemeClr val="bg2"/>
              </a:solidFill>
              <a:latin typeface="Arial" panose="020B0604020202020204" pitchFamily="34" charset="0"/>
            </a:endParaRPr>
          </a:p>
        </p:txBody>
      </p:sp>
      <p:sp>
        <p:nvSpPr>
          <p:cNvPr id="25605"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Critical Path and Expected Time</a:t>
            </a:r>
          </a:p>
        </p:txBody>
      </p:sp>
      <p:sp>
        <p:nvSpPr>
          <p:cNvPr id="632835" name="Text Box 3"/>
          <p:cNvSpPr txBox="1">
            <a:spLocks noChangeArrowheads="1"/>
          </p:cNvSpPr>
          <p:nvPr/>
        </p:nvSpPr>
        <p:spPr bwMode="auto">
          <a:xfrm>
            <a:off x="990600" y="2060575"/>
            <a:ext cx="723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914400" indent="-45720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AutoNum type="arabicPeriod"/>
            </a:pPr>
            <a:r>
              <a:rPr kumimoji="0" lang="en-US" altLang="en-US" sz="2400" b="1">
                <a:solidFill>
                  <a:srgbClr val="000000"/>
                </a:solidFill>
              </a:rPr>
              <a:t>Critical path: A-D-E-F-H-J. </a:t>
            </a:r>
          </a:p>
          <a:p>
            <a:pPr>
              <a:spcBef>
                <a:spcPct val="0"/>
              </a:spcBef>
              <a:buClrTx/>
              <a:buFontTx/>
              <a:buAutoNum type="arabicPeriod"/>
            </a:pPr>
            <a:endParaRPr kumimoji="0" lang="en-US" altLang="en-US" sz="2400" b="1">
              <a:solidFill>
                <a:srgbClr val="000000"/>
              </a:solidFill>
            </a:endParaRPr>
          </a:p>
          <a:p>
            <a:pPr>
              <a:spcBef>
                <a:spcPct val="0"/>
              </a:spcBef>
              <a:buClrTx/>
              <a:buFontTx/>
              <a:buAutoNum type="arabicPeriod"/>
            </a:pPr>
            <a:r>
              <a:rPr kumimoji="0" lang="en-US" altLang="en-US" sz="2400" b="1">
                <a:solidFill>
                  <a:srgbClr val="000000"/>
                </a:solidFill>
              </a:rPr>
              <a:t>Expected Completion time: 33 weeks</a:t>
            </a:r>
          </a:p>
          <a:p>
            <a:pPr>
              <a:spcBef>
                <a:spcPct val="0"/>
              </a:spcBef>
              <a:buClrTx/>
              <a:buFontTx/>
              <a:buAutoNum type="arabicPeriod"/>
            </a:pPr>
            <a:endParaRPr kumimoji="0" lang="en-US" altLang="en-US" sz="2400" b="1">
              <a:solidFill>
                <a:srgbClr val="000000"/>
              </a:solidFill>
            </a:endParaRPr>
          </a:p>
          <a:p>
            <a:pPr>
              <a:spcBef>
                <a:spcPct val="0"/>
              </a:spcBef>
              <a:buClrTx/>
              <a:buFontTx/>
              <a:buAutoNum type="arabicPeriod"/>
            </a:pPr>
            <a:r>
              <a:rPr kumimoji="0" lang="en-US" altLang="en-US" sz="2400" b="1">
                <a:solidFill>
                  <a:srgbClr val="000000"/>
                </a:solidFill>
              </a:rPr>
              <a:t>What is the probability to complete the project within 36 weeks?</a:t>
            </a:r>
          </a:p>
          <a:p>
            <a:pPr>
              <a:spcBef>
                <a:spcPct val="0"/>
              </a:spcBef>
              <a:buClrTx/>
              <a:buFontTx/>
              <a:buNone/>
            </a:pPr>
            <a:endParaRPr kumimoji="0" lang="en-US" altLang="en-US" sz="2400" b="1">
              <a:solidFill>
                <a:srgbClr val="000000"/>
              </a:solidFill>
            </a:endParaRPr>
          </a:p>
          <a:p>
            <a:pPr lvl="1">
              <a:spcBef>
                <a:spcPct val="0"/>
              </a:spcBef>
              <a:buClrTx/>
              <a:buFontTx/>
              <a:buNone/>
            </a:pPr>
            <a:r>
              <a:rPr kumimoji="0" lang="en-US" altLang="en-US" sz="2400" b="1">
                <a:solidFill>
                  <a:srgbClr val="000000"/>
                </a:solidFill>
              </a:rPr>
              <a:t>-- Use the critical path to assess the probability</a:t>
            </a:r>
          </a:p>
        </p:txBody>
      </p:sp>
    </p:spTree>
    <p:extLst>
      <p:ext uri="{BB962C8B-B14F-4D97-AF65-F5344CB8AC3E}">
        <p14:creationId xmlns:p14="http://schemas.microsoft.com/office/powerpoint/2010/main" val="356840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2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662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67B9B692-1950-498D-B75F-500C171BC90A}" type="slidenum">
              <a:rPr kumimoji="0" lang="en-US" altLang="en-US" sz="1400" smtClean="0">
                <a:solidFill>
                  <a:schemeClr val="bg2"/>
                </a:solidFill>
                <a:latin typeface="Arial" panose="020B0604020202020204" pitchFamily="34" charset="0"/>
              </a:rPr>
              <a:pPr>
                <a:spcBef>
                  <a:spcPct val="50000"/>
                </a:spcBef>
                <a:buClrTx/>
                <a:buFontTx/>
                <a:buNone/>
              </a:pPr>
              <a:t>28</a:t>
            </a:fld>
            <a:endParaRPr kumimoji="0" lang="en-US" altLang="en-US" sz="1400" smtClean="0">
              <a:solidFill>
                <a:schemeClr val="bg2"/>
              </a:solidFill>
              <a:latin typeface="Arial" panose="020B0604020202020204" pitchFamily="34" charset="0"/>
            </a:endParaRPr>
          </a:p>
        </p:txBody>
      </p:sp>
      <p:sp>
        <p:nvSpPr>
          <p:cNvPr id="26629"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Probability Assessment</a:t>
            </a:r>
          </a:p>
        </p:txBody>
      </p:sp>
      <p:sp>
        <p:nvSpPr>
          <p:cNvPr id="633859" name="Text Box 3"/>
          <p:cNvSpPr txBox="1">
            <a:spLocks noChangeArrowheads="1"/>
          </p:cNvSpPr>
          <p:nvPr/>
        </p:nvSpPr>
        <p:spPr bwMode="auto">
          <a:xfrm>
            <a:off x="514350" y="1600200"/>
            <a:ext cx="613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rgbClr val="008080"/>
                </a:solidFill>
              </a:rPr>
              <a:t>Expected project completion time:</a:t>
            </a:r>
          </a:p>
        </p:txBody>
      </p:sp>
      <p:sp>
        <p:nvSpPr>
          <p:cNvPr id="633860" name="Text Box 4"/>
          <p:cNvSpPr txBox="1">
            <a:spLocks noChangeArrowheads="1"/>
          </p:cNvSpPr>
          <p:nvPr/>
        </p:nvSpPr>
        <p:spPr bwMode="auto">
          <a:xfrm>
            <a:off x="723900" y="2106613"/>
            <a:ext cx="5468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0066FF"/>
                </a:solidFill>
              </a:rPr>
              <a:t>Sum of the expected activity times</a:t>
            </a:r>
          </a:p>
          <a:p>
            <a:pPr>
              <a:spcBef>
                <a:spcPct val="0"/>
              </a:spcBef>
              <a:buClrTx/>
              <a:buFontTx/>
              <a:buNone/>
            </a:pPr>
            <a:r>
              <a:rPr kumimoji="0" lang="en-US" altLang="en-US" sz="2400" b="1">
                <a:solidFill>
                  <a:srgbClr val="0066FF"/>
                </a:solidFill>
              </a:rPr>
              <a:t>along the critical path.   </a:t>
            </a:r>
          </a:p>
        </p:txBody>
      </p:sp>
      <p:sp>
        <p:nvSpPr>
          <p:cNvPr id="633861" name="Text Box 5"/>
          <p:cNvSpPr txBox="1">
            <a:spLocks noChangeArrowheads="1"/>
          </p:cNvSpPr>
          <p:nvPr/>
        </p:nvSpPr>
        <p:spPr bwMode="auto">
          <a:xfrm>
            <a:off x="749300" y="2963863"/>
            <a:ext cx="385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0066FF"/>
                </a:solidFill>
                <a:sym typeface="Symbol" panose="05050102010706020507" pitchFamily="18" charset="2"/>
              </a:rPr>
              <a:t> = 3+7+2+3+16+2 = 33</a:t>
            </a:r>
            <a:endParaRPr kumimoji="0" lang="en-US" altLang="en-US" sz="2400" b="1">
              <a:solidFill>
                <a:srgbClr val="0066FF"/>
              </a:solidFill>
            </a:endParaRPr>
          </a:p>
        </p:txBody>
      </p:sp>
      <p:sp>
        <p:nvSpPr>
          <p:cNvPr id="633862" name="Text Box 6"/>
          <p:cNvSpPr txBox="1">
            <a:spLocks noChangeArrowheads="1"/>
          </p:cNvSpPr>
          <p:nvPr/>
        </p:nvSpPr>
        <p:spPr bwMode="auto">
          <a:xfrm>
            <a:off x="438150" y="3771900"/>
            <a:ext cx="646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rgbClr val="660066"/>
                </a:solidFill>
              </a:rPr>
              <a:t>Variance of project-completion time</a:t>
            </a:r>
          </a:p>
        </p:txBody>
      </p:sp>
      <p:sp>
        <p:nvSpPr>
          <p:cNvPr id="633863" name="Text Box 7"/>
          <p:cNvSpPr txBox="1">
            <a:spLocks noChangeArrowheads="1"/>
          </p:cNvSpPr>
          <p:nvPr/>
        </p:nvSpPr>
        <p:spPr bwMode="auto">
          <a:xfrm>
            <a:off x="704850" y="4373563"/>
            <a:ext cx="4213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008080"/>
                </a:solidFill>
              </a:rPr>
              <a:t>Sum of the variances along</a:t>
            </a:r>
          </a:p>
          <a:p>
            <a:pPr>
              <a:spcBef>
                <a:spcPct val="0"/>
              </a:spcBef>
              <a:buClrTx/>
              <a:buFontTx/>
              <a:buNone/>
            </a:pPr>
            <a:r>
              <a:rPr kumimoji="0" lang="en-US" altLang="en-US" sz="2400" b="1">
                <a:solidFill>
                  <a:srgbClr val="008080"/>
                </a:solidFill>
              </a:rPr>
              <a:t>the critical path.   </a:t>
            </a:r>
          </a:p>
        </p:txBody>
      </p:sp>
      <p:sp>
        <p:nvSpPr>
          <p:cNvPr id="633864" name="Text Box 8"/>
          <p:cNvSpPr txBox="1">
            <a:spLocks noChangeArrowheads="1"/>
          </p:cNvSpPr>
          <p:nvPr/>
        </p:nvSpPr>
        <p:spPr bwMode="auto">
          <a:xfrm>
            <a:off x="342900" y="5240338"/>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006600"/>
                </a:solidFill>
                <a:sym typeface="Symbol" panose="05050102010706020507" pitchFamily="18" charset="2"/>
              </a:rPr>
              <a:t></a:t>
            </a:r>
            <a:r>
              <a:rPr kumimoji="0" lang="en-US" altLang="en-US" sz="2400" b="1" baseline="30000">
                <a:solidFill>
                  <a:srgbClr val="006600"/>
                </a:solidFill>
                <a:sym typeface="Symbol" panose="05050102010706020507" pitchFamily="18" charset="2"/>
              </a:rPr>
              <a:t>2</a:t>
            </a:r>
            <a:r>
              <a:rPr kumimoji="0" lang="en-US" altLang="en-US" sz="2400" b="1">
                <a:solidFill>
                  <a:srgbClr val="006600"/>
                </a:solidFill>
                <a:sym typeface="Symbol" panose="05050102010706020507" pitchFamily="18" charset="2"/>
              </a:rPr>
              <a:t> = 0.44+1.78+0.11+0.44+1.78+0.11= 4.66</a:t>
            </a:r>
            <a:endParaRPr kumimoji="0" lang="en-US" altLang="en-US" sz="2400" b="1">
              <a:solidFill>
                <a:srgbClr val="006600"/>
              </a:solidFill>
            </a:endParaRPr>
          </a:p>
        </p:txBody>
      </p:sp>
      <p:sp>
        <p:nvSpPr>
          <p:cNvPr id="633865" name="Text Box 9"/>
          <p:cNvSpPr txBox="1">
            <a:spLocks noChangeArrowheads="1"/>
          </p:cNvSpPr>
          <p:nvPr/>
        </p:nvSpPr>
        <p:spPr bwMode="auto">
          <a:xfrm>
            <a:off x="833438" y="5732463"/>
            <a:ext cx="150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006600"/>
                </a:solidFill>
                <a:sym typeface="Symbol" panose="05050102010706020507" pitchFamily="18" charset="2"/>
              </a:rPr>
              <a:t> = 2.15</a:t>
            </a:r>
            <a:endParaRPr kumimoji="0" lang="en-US" altLang="en-US" sz="2400" b="1">
              <a:solidFill>
                <a:srgbClr val="006600"/>
              </a:solidFill>
            </a:endParaRPr>
          </a:p>
        </p:txBody>
      </p:sp>
      <p:sp>
        <p:nvSpPr>
          <p:cNvPr id="26637" name="AutoShape 10"/>
          <p:cNvSpPr>
            <a:spLocks noChangeArrowheads="1"/>
          </p:cNvSpPr>
          <p:nvPr/>
        </p:nvSpPr>
        <p:spPr bwMode="auto">
          <a:xfrm>
            <a:off x="6172200" y="2536825"/>
            <a:ext cx="2819400" cy="1314450"/>
          </a:xfrm>
          <a:prstGeom prst="wedgeRoundRectCallout">
            <a:avLst>
              <a:gd name="adj1" fmla="val -16889"/>
              <a:gd name="adj2" fmla="val 66667"/>
              <a:gd name="adj3" fmla="val 16667"/>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graphicFrame>
        <p:nvGraphicFramePr>
          <p:cNvPr id="26638" name="Object 11">
            <a:hlinkClick r:id="" action="ppaction://ole?verb=0"/>
          </p:cNvPr>
          <p:cNvGraphicFramePr>
            <a:graphicFrameLocks/>
          </p:cNvGraphicFramePr>
          <p:nvPr/>
        </p:nvGraphicFramePr>
        <p:xfrm>
          <a:off x="7177088" y="3940175"/>
          <a:ext cx="1704975" cy="1714500"/>
        </p:xfrm>
        <a:graphic>
          <a:graphicData uri="http://schemas.openxmlformats.org/presentationml/2006/ole">
            <mc:AlternateContent xmlns:mc="http://schemas.openxmlformats.org/markup-compatibility/2006">
              <mc:Choice xmlns:v="urn:schemas-microsoft-com:vml" Requires="v">
                <p:oleObj spid="_x0000_s115715" name="Clip" r:id="rId3" imgW="2941638" imgH="2817813" progId="MS_ClipArt_Gallery.2">
                  <p:embed/>
                </p:oleObj>
              </mc:Choice>
              <mc:Fallback>
                <p:oleObj name="Clip" r:id="rId3" imgW="2941638" imgH="2817813"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088" y="3940175"/>
                        <a:ext cx="1704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9" name="Text Box 12"/>
          <p:cNvSpPr txBox="1">
            <a:spLocks noChangeArrowheads="1"/>
          </p:cNvSpPr>
          <p:nvPr/>
        </p:nvSpPr>
        <p:spPr bwMode="auto">
          <a:xfrm>
            <a:off x="6172200" y="2651125"/>
            <a:ext cx="2857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000" b="1">
                <a:solidFill>
                  <a:srgbClr val="0066FF"/>
                </a:solidFill>
              </a:rPr>
              <a:t>Used to obtain</a:t>
            </a:r>
          </a:p>
          <a:p>
            <a:pPr>
              <a:spcBef>
                <a:spcPct val="0"/>
              </a:spcBef>
              <a:buClrTx/>
              <a:buFontTx/>
              <a:buNone/>
            </a:pPr>
            <a:r>
              <a:rPr kumimoji="0" lang="en-US" altLang="en-US" sz="2000" b="1">
                <a:solidFill>
                  <a:srgbClr val="0066FF"/>
                </a:solidFill>
              </a:rPr>
              <a:t>probability of project</a:t>
            </a:r>
          </a:p>
          <a:p>
            <a:pPr>
              <a:spcBef>
                <a:spcPct val="0"/>
              </a:spcBef>
              <a:buClrTx/>
              <a:buFontTx/>
              <a:buNone/>
            </a:pPr>
            <a:r>
              <a:rPr kumimoji="0" lang="en-US" altLang="en-US" sz="2000" b="1">
                <a:solidFill>
                  <a:srgbClr val="0066FF"/>
                </a:solidFill>
              </a:rPr>
              <a:t>completion   </a:t>
            </a:r>
          </a:p>
        </p:txBody>
      </p:sp>
    </p:spTree>
    <p:extLst>
      <p:ext uri="{BB962C8B-B14F-4D97-AF65-F5344CB8AC3E}">
        <p14:creationId xmlns:p14="http://schemas.microsoft.com/office/powerpoint/2010/main" val="1218372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3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3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38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38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3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3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3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autoUpdateAnimBg="0"/>
      <p:bldP spid="633860" grpId="0" autoUpdateAnimBg="0"/>
      <p:bldP spid="633861" grpId="0" autoUpdateAnimBg="0"/>
      <p:bldP spid="633862" grpId="0" autoUpdateAnimBg="0"/>
      <p:bldP spid="633863" grpId="0" autoUpdateAnimBg="0"/>
      <p:bldP spid="633864" grpId="0" autoUpdateAnimBg="0"/>
      <p:bldP spid="63386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765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DA684265-E8E9-4A3B-850B-31D9FF0C671E}" type="slidenum">
              <a:rPr kumimoji="0" lang="en-US" altLang="en-US" sz="1400" smtClean="0">
                <a:solidFill>
                  <a:schemeClr val="bg2"/>
                </a:solidFill>
                <a:latin typeface="Arial" panose="020B0604020202020204" pitchFamily="34" charset="0"/>
              </a:rPr>
              <a:pPr>
                <a:spcBef>
                  <a:spcPct val="50000"/>
                </a:spcBef>
                <a:buClrTx/>
                <a:buFontTx/>
                <a:buNone/>
              </a:pPr>
              <a:t>29</a:t>
            </a:fld>
            <a:endParaRPr kumimoji="0" lang="en-US" altLang="en-US" sz="1400" smtClean="0">
              <a:solidFill>
                <a:schemeClr val="bg2"/>
              </a:solidFill>
              <a:latin typeface="Arial" panose="020B0604020202020204" pitchFamily="34" charset="0"/>
            </a:endParaRPr>
          </a:p>
        </p:txBody>
      </p:sp>
      <p:sp>
        <p:nvSpPr>
          <p:cNvPr id="27653"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Assessment by Normal Distribution</a:t>
            </a:r>
          </a:p>
        </p:txBody>
      </p:sp>
      <p:sp>
        <p:nvSpPr>
          <p:cNvPr id="634883" name="Text Box 3"/>
          <p:cNvSpPr txBox="1">
            <a:spLocks noChangeArrowheads="1"/>
          </p:cNvSpPr>
          <p:nvPr/>
        </p:nvSpPr>
        <p:spPr bwMode="auto">
          <a:xfrm>
            <a:off x="685800" y="2133600"/>
            <a:ext cx="455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2800">
                <a:solidFill>
                  <a:srgbClr val="000000"/>
                </a:solidFill>
              </a:rPr>
              <a:t>Assume X ~ N(33</a:t>
            </a:r>
            <a:r>
              <a:rPr kumimoji="0" lang="en-US" altLang="en-US" sz="2800">
                <a:solidFill>
                  <a:srgbClr val="000000"/>
                </a:solidFill>
                <a:sym typeface="Symbol" panose="05050102010706020507" pitchFamily="18" charset="2"/>
              </a:rPr>
              <a:t>, 2.15</a:t>
            </a:r>
            <a:r>
              <a:rPr kumimoji="0" lang="en-US" altLang="en-US" sz="2800" baseline="30000">
                <a:solidFill>
                  <a:srgbClr val="000000"/>
                </a:solidFill>
                <a:sym typeface="Symbol" panose="05050102010706020507" pitchFamily="18" charset="2"/>
              </a:rPr>
              <a:t>2</a:t>
            </a:r>
            <a:r>
              <a:rPr kumimoji="0" lang="en-US" altLang="en-US" sz="2800">
                <a:solidFill>
                  <a:srgbClr val="000000"/>
                </a:solidFill>
                <a:sym typeface="Symbol" panose="05050102010706020507" pitchFamily="18" charset="2"/>
              </a:rPr>
              <a:t>)</a:t>
            </a:r>
            <a:endParaRPr kumimoji="0" lang="en-US" altLang="en-US" sz="2800">
              <a:solidFill>
                <a:srgbClr val="000000"/>
              </a:solidFill>
            </a:endParaRPr>
          </a:p>
        </p:txBody>
      </p:sp>
      <p:sp>
        <p:nvSpPr>
          <p:cNvPr id="634884" name="Text Box 4"/>
          <p:cNvSpPr txBox="1">
            <a:spLocks noChangeArrowheads="1"/>
          </p:cNvSpPr>
          <p:nvPr/>
        </p:nvSpPr>
        <p:spPr bwMode="auto">
          <a:xfrm>
            <a:off x="800100" y="1595438"/>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2800" i="1">
                <a:solidFill>
                  <a:schemeClr val="bg2"/>
                </a:solidFill>
              </a:rPr>
              <a:t>P(X </a:t>
            </a:r>
            <a:r>
              <a:rPr kumimoji="0" lang="en-US" altLang="en-US" sz="2800" i="1">
                <a:solidFill>
                  <a:schemeClr val="bg2"/>
                </a:solidFill>
                <a:sym typeface="Symbol" panose="05050102010706020507" pitchFamily="18" charset="2"/>
              </a:rPr>
              <a:t></a:t>
            </a:r>
            <a:r>
              <a:rPr kumimoji="0" lang="en-US" altLang="en-US" sz="2800" i="1">
                <a:solidFill>
                  <a:schemeClr val="bg2"/>
                </a:solidFill>
              </a:rPr>
              <a:t>  36) = ?</a:t>
            </a:r>
          </a:p>
        </p:txBody>
      </p:sp>
      <p:grpSp>
        <p:nvGrpSpPr>
          <p:cNvPr id="634885" name="Group 5"/>
          <p:cNvGrpSpPr>
            <a:grpSpLocks/>
          </p:cNvGrpSpPr>
          <p:nvPr/>
        </p:nvGrpSpPr>
        <p:grpSpPr bwMode="auto">
          <a:xfrm>
            <a:off x="665163" y="2743200"/>
            <a:ext cx="8174037" cy="3865563"/>
            <a:chOff x="100" y="956"/>
            <a:chExt cx="4958" cy="2797"/>
          </a:xfrm>
        </p:grpSpPr>
        <p:sp>
          <p:nvSpPr>
            <p:cNvPr id="27658" name="Freeform 6"/>
            <p:cNvSpPr>
              <a:spLocks/>
            </p:cNvSpPr>
            <p:nvPr/>
          </p:nvSpPr>
          <p:spPr bwMode="auto">
            <a:xfrm>
              <a:off x="1270" y="2364"/>
              <a:ext cx="373" cy="882"/>
            </a:xfrm>
            <a:custGeom>
              <a:avLst/>
              <a:gdLst>
                <a:gd name="T0" fmla="*/ 0 w 373"/>
                <a:gd name="T1" fmla="*/ 0 h 882"/>
                <a:gd name="T2" fmla="*/ 93 w 373"/>
                <a:gd name="T3" fmla="*/ 47 h 882"/>
                <a:gd name="T4" fmla="*/ 161 w 373"/>
                <a:gd name="T5" fmla="*/ 140 h 882"/>
                <a:gd name="T6" fmla="*/ 209 w 373"/>
                <a:gd name="T7" fmla="*/ 208 h 882"/>
                <a:gd name="T8" fmla="*/ 279 w 373"/>
                <a:gd name="T9" fmla="*/ 326 h 882"/>
                <a:gd name="T10" fmla="*/ 324 w 373"/>
                <a:gd name="T11" fmla="*/ 417 h 882"/>
                <a:gd name="T12" fmla="*/ 372 w 373"/>
                <a:gd name="T13" fmla="*/ 510 h 882"/>
                <a:gd name="T14" fmla="*/ 372 w 373"/>
                <a:gd name="T15" fmla="*/ 881 h 882"/>
                <a:gd name="T16" fmla="*/ 0 w 373"/>
                <a:gd name="T17" fmla="*/ 881 h 882"/>
                <a:gd name="T18" fmla="*/ 0 w 373"/>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3" h="882">
                  <a:moveTo>
                    <a:pt x="0" y="0"/>
                  </a:moveTo>
                  <a:lnTo>
                    <a:pt x="93" y="47"/>
                  </a:lnTo>
                  <a:lnTo>
                    <a:pt x="161" y="140"/>
                  </a:lnTo>
                  <a:lnTo>
                    <a:pt x="209" y="208"/>
                  </a:lnTo>
                  <a:lnTo>
                    <a:pt x="279" y="326"/>
                  </a:lnTo>
                  <a:lnTo>
                    <a:pt x="324" y="417"/>
                  </a:lnTo>
                  <a:lnTo>
                    <a:pt x="372" y="510"/>
                  </a:lnTo>
                  <a:lnTo>
                    <a:pt x="372" y="881"/>
                  </a:lnTo>
                  <a:lnTo>
                    <a:pt x="0" y="881"/>
                  </a:lnTo>
                  <a:lnTo>
                    <a:pt x="0"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59" name="Freeform 7"/>
            <p:cNvSpPr>
              <a:spLocks/>
            </p:cNvSpPr>
            <p:nvPr/>
          </p:nvSpPr>
          <p:spPr bwMode="auto">
            <a:xfrm>
              <a:off x="536" y="2364"/>
              <a:ext cx="735" cy="882"/>
            </a:xfrm>
            <a:custGeom>
              <a:avLst/>
              <a:gdLst>
                <a:gd name="T0" fmla="*/ 734 w 735"/>
                <a:gd name="T1" fmla="*/ 0 h 882"/>
                <a:gd name="T2" fmla="*/ 641 w 735"/>
                <a:gd name="T3" fmla="*/ 47 h 882"/>
                <a:gd name="T4" fmla="*/ 571 w 735"/>
                <a:gd name="T5" fmla="*/ 140 h 882"/>
                <a:gd name="T6" fmla="*/ 525 w 735"/>
                <a:gd name="T7" fmla="*/ 208 h 882"/>
                <a:gd name="T8" fmla="*/ 455 w 735"/>
                <a:gd name="T9" fmla="*/ 326 h 882"/>
                <a:gd name="T10" fmla="*/ 408 w 735"/>
                <a:gd name="T11" fmla="*/ 417 h 882"/>
                <a:gd name="T12" fmla="*/ 195 w 735"/>
                <a:gd name="T13" fmla="*/ 747 h 882"/>
                <a:gd name="T14" fmla="*/ 142 w 735"/>
                <a:gd name="T15" fmla="*/ 769 h 882"/>
                <a:gd name="T16" fmla="*/ 91 w 735"/>
                <a:gd name="T17" fmla="*/ 800 h 882"/>
                <a:gd name="T18" fmla="*/ 44 w 735"/>
                <a:gd name="T19" fmla="*/ 832 h 882"/>
                <a:gd name="T20" fmla="*/ 0 w 735"/>
                <a:gd name="T21" fmla="*/ 872 h 882"/>
                <a:gd name="T22" fmla="*/ 734 w 735"/>
                <a:gd name="T23" fmla="*/ 881 h 882"/>
                <a:gd name="T24" fmla="*/ 734 w 735"/>
                <a:gd name="T25" fmla="*/ 0 h 8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5" h="882">
                  <a:moveTo>
                    <a:pt x="734" y="0"/>
                  </a:moveTo>
                  <a:lnTo>
                    <a:pt x="641" y="47"/>
                  </a:lnTo>
                  <a:lnTo>
                    <a:pt x="571" y="140"/>
                  </a:lnTo>
                  <a:lnTo>
                    <a:pt x="525" y="208"/>
                  </a:lnTo>
                  <a:lnTo>
                    <a:pt x="455" y="326"/>
                  </a:lnTo>
                  <a:lnTo>
                    <a:pt x="408" y="417"/>
                  </a:lnTo>
                  <a:lnTo>
                    <a:pt x="195" y="747"/>
                  </a:lnTo>
                  <a:lnTo>
                    <a:pt x="142" y="769"/>
                  </a:lnTo>
                  <a:lnTo>
                    <a:pt x="91" y="800"/>
                  </a:lnTo>
                  <a:lnTo>
                    <a:pt x="44" y="832"/>
                  </a:lnTo>
                  <a:lnTo>
                    <a:pt x="0" y="872"/>
                  </a:lnTo>
                  <a:lnTo>
                    <a:pt x="734" y="881"/>
                  </a:lnTo>
                  <a:lnTo>
                    <a:pt x="734"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60" name="Line 8"/>
            <p:cNvSpPr>
              <a:spLocks noChangeShapeType="1"/>
            </p:cNvSpPr>
            <p:nvPr/>
          </p:nvSpPr>
          <p:spPr bwMode="auto">
            <a:xfrm>
              <a:off x="1270" y="2369"/>
              <a:ext cx="1" cy="872"/>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61" name="Rectangle 9"/>
            <p:cNvSpPr>
              <a:spLocks noChangeArrowheads="1"/>
            </p:cNvSpPr>
            <p:nvPr/>
          </p:nvSpPr>
          <p:spPr bwMode="auto">
            <a:xfrm>
              <a:off x="716" y="3276"/>
              <a:ext cx="12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p>
          </p:txBody>
        </p:sp>
        <p:sp>
          <p:nvSpPr>
            <p:cNvPr id="27662" name="Rectangle 10"/>
            <p:cNvSpPr>
              <a:spLocks noChangeArrowheads="1"/>
            </p:cNvSpPr>
            <p:nvPr/>
          </p:nvSpPr>
          <p:spPr bwMode="auto">
            <a:xfrm>
              <a:off x="860" y="3270"/>
              <a:ext cx="50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 33</a:t>
              </a:r>
            </a:p>
          </p:txBody>
        </p:sp>
        <p:sp>
          <p:nvSpPr>
            <p:cNvPr id="27663" name="Rectangle 11"/>
            <p:cNvSpPr>
              <a:spLocks noChangeArrowheads="1"/>
            </p:cNvSpPr>
            <p:nvPr/>
          </p:nvSpPr>
          <p:spPr bwMode="auto">
            <a:xfrm>
              <a:off x="591" y="2085"/>
              <a:ext cx="13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endParaRPr kumimoji="0" lang="en-US" altLang="en-US" sz="2800">
                <a:solidFill>
                  <a:schemeClr val="bg2"/>
                </a:solidFill>
              </a:endParaRPr>
            </a:p>
          </p:txBody>
        </p:sp>
        <p:sp>
          <p:nvSpPr>
            <p:cNvPr id="27664" name="Rectangle 12"/>
            <p:cNvSpPr>
              <a:spLocks noChangeArrowheads="1"/>
            </p:cNvSpPr>
            <p:nvPr/>
          </p:nvSpPr>
          <p:spPr bwMode="auto">
            <a:xfrm>
              <a:off x="735" y="2106"/>
              <a:ext cx="653"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 2.15</a:t>
              </a:r>
            </a:p>
          </p:txBody>
        </p:sp>
        <p:sp>
          <p:nvSpPr>
            <p:cNvPr id="27665" name="Line 13"/>
            <p:cNvSpPr>
              <a:spLocks noChangeShapeType="1"/>
            </p:cNvSpPr>
            <p:nvPr/>
          </p:nvSpPr>
          <p:spPr bwMode="auto">
            <a:xfrm>
              <a:off x="1642" y="2867"/>
              <a:ext cx="1" cy="38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66" name="Rectangle 14"/>
            <p:cNvSpPr>
              <a:spLocks noChangeArrowheads="1"/>
            </p:cNvSpPr>
            <p:nvPr/>
          </p:nvSpPr>
          <p:spPr bwMode="auto">
            <a:xfrm>
              <a:off x="1522" y="3270"/>
              <a:ext cx="26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36</a:t>
              </a:r>
            </a:p>
          </p:txBody>
        </p:sp>
        <p:sp>
          <p:nvSpPr>
            <p:cNvPr id="27667" name="Freeform 15"/>
            <p:cNvSpPr>
              <a:spLocks/>
            </p:cNvSpPr>
            <p:nvPr/>
          </p:nvSpPr>
          <p:spPr bwMode="auto">
            <a:xfrm>
              <a:off x="1270" y="2356"/>
              <a:ext cx="924" cy="890"/>
            </a:xfrm>
            <a:custGeom>
              <a:avLst/>
              <a:gdLst>
                <a:gd name="T0" fmla="*/ 923 w 924"/>
                <a:gd name="T1" fmla="*/ 889 h 890"/>
                <a:gd name="T2" fmla="*/ 827 w 924"/>
                <a:gd name="T3" fmla="*/ 880 h 890"/>
                <a:gd name="T4" fmla="*/ 777 w 924"/>
                <a:gd name="T5" fmla="*/ 868 h 890"/>
                <a:gd name="T6" fmla="*/ 730 w 924"/>
                <a:gd name="T7" fmla="*/ 855 h 890"/>
                <a:gd name="T8" fmla="*/ 681 w 924"/>
                <a:gd name="T9" fmla="*/ 834 h 890"/>
                <a:gd name="T10" fmla="*/ 631 w 924"/>
                <a:gd name="T11" fmla="*/ 806 h 890"/>
                <a:gd name="T12" fmla="*/ 584 w 924"/>
                <a:gd name="T13" fmla="*/ 770 h 890"/>
                <a:gd name="T14" fmla="*/ 485 w 924"/>
                <a:gd name="T15" fmla="*/ 667 h 890"/>
                <a:gd name="T16" fmla="*/ 389 w 924"/>
                <a:gd name="T17" fmla="*/ 521 h 890"/>
                <a:gd name="T18" fmla="*/ 292 w 924"/>
                <a:gd name="T19" fmla="*/ 347 h 890"/>
                <a:gd name="T20" fmla="*/ 243 w 924"/>
                <a:gd name="T21" fmla="*/ 258 h 890"/>
                <a:gd name="T22" fmla="*/ 193 w 924"/>
                <a:gd name="T23" fmla="*/ 176 h 890"/>
                <a:gd name="T24" fmla="*/ 146 w 924"/>
                <a:gd name="T25" fmla="*/ 104 h 890"/>
                <a:gd name="T26" fmla="*/ 97 w 924"/>
                <a:gd name="T27" fmla="*/ 47 h 890"/>
                <a:gd name="T28" fmla="*/ 47 w 924"/>
                <a:gd name="T29" fmla="*/ 11 h 890"/>
                <a:gd name="T30" fmla="*/ 0 w 924"/>
                <a:gd name="T31" fmla="*/ 0 h 8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4" h="890">
                  <a:moveTo>
                    <a:pt x="923" y="889"/>
                  </a:moveTo>
                  <a:lnTo>
                    <a:pt x="827" y="880"/>
                  </a:lnTo>
                  <a:lnTo>
                    <a:pt x="777" y="868"/>
                  </a:lnTo>
                  <a:lnTo>
                    <a:pt x="730" y="855"/>
                  </a:lnTo>
                  <a:lnTo>
                    <a:pt x="681" y="834"/>
                  </a:lnTo>
                  <a:lnTo>
                    <a:pt x="631" y="806"/>
                  </a:lnTo>
                  <a:lnTo>
                    <a:pt x="584" y="770"/>
                  </a:lnTo>
                  <a:lnTo>
                    <a:pt x="485" y="667"/>
                  </a:lnTo>
                  <a:lnTo>
                    <a:pt x="389" y="521"/>
                  </a:lnTo>
                  <a:lnTo>
                    <a:pt x="292" y="347"/>
                  </a:lnTo>
                  <a:lnTo>
                    <a:pt x="243" y="258"/>
                  </a:lnTo>
                  <a:lnTo>
                    <a:pt x="193" y="176"/>
                  </a:lnTo>
                  <a:lnTo>
                    <a:pt x="146" y="104"/>
                  </a:lnTo>
                  <a:lnTo>
                    <a:pt x="97" y="47"/>
                  </a:lnTo>
                  <a:lnTo>
                    <a:pt x="47" y="11"/>
                  </a:lnTo>
                  <a:lnTo>
                    <a:pt x="0" y="0"/>
                  </a:lnTo>
                </a:path>
              </a:pathLst>
            </a:custGeom>
            <a:noFill/>
            <a:ln w="50800" cap="rnd"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68" name="Freeform 16"/>
            <p:cNvSpPr>
              <a:spLocks/>
            </p:cNvSpPr>
            <p:nvPr/>
          </p:nvSpPr>
          <p:spPr bwMode="auto">
            <a:xfrm>
              <a:off x="345" y="2356"/>
              <a:ext cx="926" cy="890"/>
            </a:xfrm>
            <a:custGeom>
              <a:avLst/>
              <a:gdLst>
                <a:gd name="T0" fmla="*/ 0 w 926"/>
                <a:gd name="T1" fmla="*/ 889 h 890"/>
                <a:gd name="T2" fmla="*/ 96 w 926"/>
                <a:gd name="T3" fmla="*/ 880 h 890"/>
                <a:gd name="T4" fmla="*/ 146 w 926"/>
                <a:gd name="T5" fmla="*/ 868 h 890"/>
                <a:gd name="T6" fmla="*/ 195 w 926"/>
                <a:gd name="T7" fmla="*/ 855 h 890"/>
                <a:gd name="T8" fmla="*/ 242 w 926"/>
                <a:gd name="T9" fmla="*/ 834 h 890"/>
                <a:gd name="T10" fmla="*/ 292 w 926"/>
                <a:gd name="T11" fmla="*/ 806 h 890"/>
                <a:gd name="T12" fmla="*/ 341 w 926"/>
                <a:gd name="T13" fmla="*/ 770 h 890"/>
                <a:gd name="T14" fmla="*/ 438 w 926"/>
                <a:gd name="T15" fmla="*/ 667 h 890"/>
                <a:gd name="T16" fmla="*/ 534 w 926"/>
                <a:gd name="T17" fmla="*/ 521 h 890"/>
                <a:gd name="T18" fmla="*/ 633 w 926"/>
                <a:gd name="T19" fmla="*/ 347 h 890"/>
                <a:gd name="T20" fmla="*/ 680 w 926"/>
                <a:gd name="T21" fmla="*/ 258 h 890"/>
                <a:gd name="T22" fmla="*/ 730 w 926"/>
                <a:gd name="T23" fmla="*/ 176 h 890"/>
                <a:gd name="T24" fmla="*/ 779 w 926"/>
                <a:gd name="T25" fmla="*/ 104 h 890"/>
                <a:gd name="T26" fmla="*/ 826 w 926"/>
                <a:gd name="T27" fmla="*/ 47 h 890"/>
                <a:gd name="T28" fmla="*/ 876 w 926"/>
                <a:gd name="T29" fmla="*/ 11 h 890"/>
                <a:gd name="T30" fmla="*/ 925 w 926"/>
                <a:gd name="T31" fmla="*/ 0 h 8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6" h="890">
                  <a:moveTo>
                    <a:pt x="0" y="889"/>
                  </a:moveTo>
                  <a:lnTo>
                    <a:pt x="96" y="880"/>
                  </a:lnTo>
                  <a:lnTo>
                    <a:pt x="146" y="868"/>
                  </a:lnTo>
                  <a:lnTo>
                    <a:pt x="195" y="855"/>
                  </a:lnTo>
                  <a:lnTo>
                    <a:pt x="242" y="834"/>
                  </a:lnTo>
                  <a:lnTo>
                    <a:pt x="292" y="806"/>
                  </a:lnTo>
                  <a:lnTo>
                    <a:pt x="341" y="770"/>
                  </a:lnTo>
                  <a:lnTo>
                    <a:pt x="438" y="667"/>
                  </a:lnTo>
                  <a:lnTo>
                    <a:pt x="534" y="521"/>
                  </a:lnTo>
                  <a:lnTo>
                    <a:pt x="633" y="347"/>
                  </a:lnTo>
                  <a:lnTo>
                    <a:pt x="680" y="258"/>
                  </a:lnTo>
                  <a:lnTo>
                    <a:pt x="730" y="176"/>
                  </a:lnTo>
                  <a:lnTo>
                    <a:pt x="779" y="104"/>
                  </a:lnTo>
                  <a:lnTo>
                    <a:pt x="826" y="47"/>
                  </a:lnTo>
                  <a:lnTo>
                    <a:pt x="876" y="11"/>
                  </a:lnTo>
                  <a:lnTo>
                    <a:pt x="925" y="0"/>
                  </a:lnTo>
                </a:path>
              </a:pathLst>
            </a:custGeom>
            <a:noFill/>
            <a:ln w="50800" cap="rnd" cmpd="sng">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69" name="Freeform 17"/>
            <p:cNvSpPr>
              <a:spLocks/>
            </p:cNvSpPr>
            <p:nvPr/>
          </p:nvSpPr>
          <p:spPr bwMode="auto">
            <a:xfrm>
              <a:off x="345" y="2377"/>
              <a:ext cx="1849" cy="869"/>
            </a:xfrm>
            <a:custGeom>
              <a:avLst/>
              <a:gdLst>
                <a:gd name="T0" fmla="*/ 0 w 1849"/>
                <a:gd name="T1" fmla="*/ 0 h 869"/>
                <a:gd name="T2" fmla="*/ 0 w 1849"/>
                <a:gd name="T3" fmla="*/ 868 h 869"/>
                <a:gd name="T4" fmla="*/ 1848 w 1849"/>
                <a:gd name="T5" fmla="*/ 868 h 869"/>
                <a:gd name="T6" fmla="*/ 0 60000 65536"/>
                <a:gd name="T7" fmla="*/ 0 60000 65536"/>
                <a:gd name="T8" fmla="*/ 0 60000 65536"/>
              </a:gdLst>
              <a:ahLst/>
              <a:cxnLst>
                <a:cxn ang="T6">
                  <a:pos x="T0" y="T1"/>
                </a:cxn>
                <a:cxn ang="T7">
                  <a:pos x="T2" y="T3"/>
                </a:cxn>
                <a:cxn ang="T8">
                  <a:pos x="T4" y="T5"/>
                </a:cxn>
              </a:cxnLst>
              <a:rect l="0" t="0" r="r" b="b"/>
              <a:pathLst>
                <a:path w="1849" h="869">
                  <a:moveTo>
                    <a:pt x="0" y="0"/>
                  </a:moveTo>
                  <a:lnTo>
                    <a:pt x="0" y="868"/>
                  </a:lnTo>
                  <a:lnTo>
                    <a:pt x="1848" y="868"/>
                  </a:lnTo>
                </a:path>
              </a:pathLst>
            </a:custGeom>
            <a:noFill/>
            <a:ln w="254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0" name="Line 18"/>
            <p:cNvSpPr>
              <a:spLocks noChangeShapeType="1"/>
            </p:cNvSpPr>
            <p:nvPr/>
          </p:nvSpPr>
          <p:spPr bwMode="auto">
            <a:xfrm>
              <a:off x="331" y="2377"/>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1" name="Line 19"/>
            <p:cNvSpPr>
              <a:spLocks noChangeShapeType="1"/>
            </p:cNvSpPr>
            <p:nvPr/>
          </p:nvSpPr>
          <p:spPr bwMode="auto">
            <a:xfrm>
              <a:off x="331" y="2462"/>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2" name="Line 20"/>
            <p:cNvSpPr>
              <a:spLocks noChangeShapeType="1"/>
            </p:cNvSpPr>
            <p:nvPr/>
          </p:nvSpPr>
          <p:spPr bwMode="auto">
            <a:xfrm>
              <a:off x="331" y="254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3" name="Line 21"/>
            <p:cNvSpPr>
              <a:spLocks noChangeShapeType="1"/>
            </p:cNvSpPr>
            <p:nvPr/>
          </p:nvSpPr>
          <p:spPr bwMode="auto">
            <a:xfrm>
              <a:off x="331" y="2637"/>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4" name="Line 22"/>
            <p:cNvSpPr>
              <a:spLocks noChangeShapeType="1"/>
            </p:cNvSpPr>
            <p:nvPr/>
          </p:nvSpPr>
          <p:spPr bwMode="auto">
            <a:xfrm>
              <a:off x="331" y="2724"/>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5" name="Line 23"/>
            <p:cNvSpPr>
              <a:spLocks noChangeShapeType="1"/>
            </p:cNvSpPr>
            <p:nvPr/>
          </p:nvSpPr>
          <p:spPr bwMode="auto">
            <a:xfrm>
              <a:off x="331" y="2811"/>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6" name="Line 24"/>
            <p:cNvSpPr>
              <a:spLocks noChangeShapeType="1"/>
            </p:cNvSpPr>
            <p:nvPr/>
          </p:nvSpPr>
          <p:spPr bwMode="auto">
            <a:xfrm>
              <a:off x="331" y="289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7" name="Line 25"/>
            <p:cNvSpPr>
              <a:spLocks noChangeShapeType="1"/>
            </p:cNvSpPr>
            <p:nvPr/>
          </p:nvSpPr>
          <p:spPr bwMode="auto">
            <a:xfrm>
              <a:off x="331" y="2986"/>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8" name="Line 26"/>
            <p:cNvSpPr>
              <a:spLocks noChangeShapeType="1"/>
            </p:cNvSpPr>
            <p:nvPr/>
          </p:nvSpPr>
          <p:spPr bwMode="auto">
            <a:xfrm>
              <a:off x="331" y="3073"/>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79" name="Line 27"/>
            <p:cNvSpPr>
              <a:spLocks noChangeShapeType="1"/>
            </p:cNvSpPr>
            <p:nvPr/>
          </p:nvSpPr>
          <p:spPr bwMode="auto">
            <a:xfrm>
              <a:off x="331" y="315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0" name="Line 28"/>
            <p:cNvSpPr>
              <a:spLocks noChangeShapeType="1"/>
            </p:cNvSpPr>
            <p:nvPr/>
          </p:nvSpPr>
          <p:spPr bwMode="auto">
            <a:xfrm>
              <a:off x="2193"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1" name="Line 29"/>
            <p:cNvSpPr>
              <a:spLocks noChangeShapeType="1"/>
            </p:cNvSpPr>
            <p:nvPr/>
          </p:nvSpPr>
          <p:spPr bwMode="auto">
            <a:xfrm>
              <a:off x="2010"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2" name="Line 30"/>
            <p:cNvSpPr>
              <a:spLocks noChangeShapeType="1"/>
            </p:cNvSpPr>
            <p:nvPr/>
          </p:nvSpPr>
          <p:spPr bwMode="auto">
            <a:xfrm>
              <a:off x="1824"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3" name="Line 31"/>
            <p:cNvSpPr>
              <a:spLocks noChangeShapeType="1"/>
            </p:cNvSpPr>
            <p:nvPr/>
          </p:nvSpPr>
          <p:spPr bwMode="auto">
            <a:xfrm>
              <a:off x="1640"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4" name="Line 32"/>
            <p:cNvSpPr>
              <a:spLocks noChangeShapeType="1"/>
            </p:cNvSpPr>
            <p:nvPr/>
          </p:nvSpPr>
          <p:spPr bwMode="auto">
            <a:xfrm>
              <a:off x="1454"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5" name="Line 33"/>
            <p:cNvSpPr>
              <a:spLocks noChangeShapeType="1"/>
            </p:cNvSpPr>
            <p:nvPr/>
          </p:nvSpPr>
          <p:spPr bwMode="auto">
            <a:xfrm>
              <a:off x="1270"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6" name="Line 34"/>
            <p:cNvSpPr>
              <a:spLocks noChangeShapeType="1"/>
            </p:cNvSpPr>
            <p:nvPr/>
          </p:nvSpPr>
          <p:spPr bwMode="auto">
            <a:xfrm>
              <a:off x="1084"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7" name="Line 35"/>
            <p:cNvSpPr>
              <a:spLocks noChangeShapeType="1"/>
            </p:cNvSpPr>
            <p:nvPr/>
          </p:nvSpPr>
          <p:spPr bwMode="auto">
            <a:xfrm>
              <a:off x="900"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8" name="Line 36"/>
            <p:cNvSpPr>
              <a:spLocks noChangeShapeType="1"/>
            </p:cNvSpPr>
            <p:nvPr/>
          </p:nvSpPr>
          <p:spPr bwMode="auto">
            <a:xfrm>
              <a:off x="714"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89" name="Line 37"/>
            <p:cNvSpPr>
              <a:spLocks noChangeShapeType="1"/>
            </p:cNvSpPr>
            <p:nvPr/>
          </p:nvSpPr>
          <p:spPr bwMode="auto">
            <a:xfrm>
              <a:off x="530" y="3246"/>
              <a:ext cx="1" cy="1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90" name="Rectangle 38"/>
            <p:cNvSpPr>
              <a:spLocks noChangeArrowheads="1"/>
            </p:cNvSpPr>
            <p:nvPr/>
          </p:nvSpPr>
          <p:spPr bwMode="auto">
            <a:xfrm>
              <a:off x="2032" y="3270"/>
              <a:ext cx="15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X</a:t>
              </a:r>
            </a:p>
          </p:txBody>
        </p:sp>
        <p:sp>
          <p:nvSpPr>
            <p:cNvPr id="634919" name="Rectangle 39"/>
            <p:cNvSpPr>
              <a:spLocks noChangeArrowheads="1"/>
            </p:cNvSpPr>
            <p:nvPr/>
          </p:nvSpPr>
          <p:spPr bwMode="auto">
            <a:xfrm>
              <a:off x="100" y="1551"/>
              <a:ext cx="1217"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lang="en-US" sz="2800">
                  <a:solidFill>
                    <a:schemeClr val="bg2"/>
                  </a:solidFill>
                  <a:effectLst>
                    <a:outerShdw blurRad="38100" dist="38100" dir="2700000" algn="tl">
                      <a:srgbClr val="C0C0C0"/>
                    </a:outerShdw>
                  </a:effectLst>
                  <a:latin typeface="Comic Sans MS" pitchFamily="66" charset="0"/>
                </a:rPr>
                <a:t>Normal </a:t>
              </a:r>
              <a:br>
                <a:rPr lang="en-US" sz="2800">
                  <a:solidFill>
                    <a:schemeClr val="bg2"/>
                  </a:solidFill>
                  <a:effectLst>
                    <a:outerShdw blurRad="38100" dist="38100" dir="2700000" algn="tl">
                      <a:srgbClr val="C0C0C0"/>
                    </a:outerShdw>
                  </a:effectLst>
                  <a:latin typeface="Comic Sans MS" pitchFamily="66" charset="0"/>
                </a:rPr>
              </a:br>
              <a:r>
                <a:rPr lang="en-US" sz="2800">
                  <a:solidFill>
                    <a:schemeClr val="bg2"/>
                  </a:solidFill>
                  <a:effectLst>
                    <a:outerShdw blurRad="38100" dist="38100" dir="2700000" algn="tl">
                      <a:srgbClr val="C0C0C0"/>
                    </a:outerShdw>
                  </a:effectLst>
                  <a:latin typeface="Comic Sans MS" pitchFamily="66" charset="0"/>
                </a:rPr>
                <a:t>Distribution</a:t>
              </a:r>
            </a:p>
          </p:txBody>
        </p:sp>
        <p:sp>
          <p:nvSpPr>
            <p:cNvPr id="27692" name="Line 40"/>
            <p:cNvSpPr>
              <a:spLocks noChangeShapeType="1"/>
            </p:cNvSpPr>
            <p:nvPr/>
          </p:nvSpPr>
          <p:spPr bwMode="auto">
            <a:xfrm>
              <a:off x="1827" y="1267"/>
              <a:ext cx="539"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93" name="Line 41"/>
            <p:cNvSpPr>
              <a:spLocks noChangeShapeType="1"/>
            </p:cNvSpPr>
            <p:nvPr/>
          </p:nvSpPr>
          <p:spPr bwMode="auto">
            <a:xfrm>
              <a:off x="2630" y="1267"/>
              <a:ext cx="688"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694" name="Rectangle 42"/>
            <p:cNvSpPr>
              <a:spLocks noChangeArrowheads="1"/>
            </p:cNvSpPr>
            <p:nvPr/>
          </p:nvSpPr>
          <p:spPr bwMode="auto">
            <a:xfrm>
              <a:off x="1413" y="1118"/>
              <a:ext cx="1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rPr>
                <a:t>z</a:t>
              </a:r>
            </a:p>
          </p:txBody>
        </p:sp>
        <p:sp>
          <p:nvSpPr>
            <p:cNvPr id="27695" name="Rectangle 43"/>
            <p:cNvSpPr>
              <a:spLocks noChangeArrowheads="1"/>
            </p:cNvSpPr>
            <p:nvPr/>
          </p:nvSpPr>
          <p:spPr bwMode="auto">
            <a:xfrm>
              <a:off x="1832" y="979"/>
              <a:ext cx="14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rPr>
                <a:t>T</a:t>
              </a:r>
            </a:p>
          </p:txBody>
        </p:sp>
        <p:sp>
          <p:nvSpPr>
            <p:cNvPr id="27696" name="Rectangle 44"/>
            <p:cNvSpPr>
              <a:spLocks noChangeArrowheads="1"/>
            </p:cNvSpPr>
            <p:nvPr/>
          </p:nvSpPr>
          <p:spPr bwMode="auto">
            <a:xfrm>
              <a:off x="2209" y="979"/>
              <a:ext cx="12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p>
          </p:txBody>
        </p:sp>
        <p:sp>
          <p:nvSpPr>
            <p:cNvPr id="27697" name="Rectangle 45"/>
            <p:cNvSpPr>
              <a:spLocks noChangeArrowheads="1"/>
            </p:cNvSpPr>
            <p:nvPr/>
          </p:nvSpPr>
          <p:spPr bwMode="auto">
            <a:xfrm>
              <a:off x="1627" y="1095"/>
              <a:ext cx="11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698" name="Rectangle 46"/>
            <p:cNvSpPr>
              <a:spLocks noChangeArrowheads="1"/>
            </p:cNvSpPr>
            <p:nvPr/>
          </p:nvSpPr>
          <p:spPr bwMode="auto">
            <a:xfrm>
              <a:off x="2056" y="956"/>
              <a:ext cx="8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699" name="Rectangle 47"/>
            <p:cNvSpPr>
              <a:spLocks noChangeArrowheads="1"/>
            </p:cNvSpPr>
            <p:nvPr/>
          </p:nvSpPr>
          <p:spPr bwMode="auto">
            <a:xfrm>
              <a:off x="2430" y="1095"/>
              <a:ext cx="11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700" name="Rectangle 48"/>
            <p:cNvSpPr>
              <a:spLocks noChangeArrowheads="1"/>
            </p:cNvSpPr>
            <p:nvPr/>
          </p:nvSpPr>
          <p:spPr bwMode="auto">
            <a:xfrm>
              <a:off x="2907" y="956"/>
              <a:ext cx="8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701" name="Rectangle 49"/>
            <p:cNvSpPr>
              <a:spLocks noChangeArrowheads="1"/>
            </p:cNvSpPr>
            <p:nvPr/>
          </p:nvSpPr>
          <p:spPr bwMode="auto">
            <a:xfrm>
              <a:off x="3382" y="1095"/>
              <a:ext cx="10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702" name="Rectangle 50"/>
            <p:cNvSpPr>
              <a:spLocks noChangeArrowheads="1"/>
            </p:cNvSpPr>
            <p:nvPr/>
          </p:nvSpPr>
          <p:spPr bwMode="auto">
            <a:xfrm>
              <a:off x="2004" y="1264"/>
              <a:ext cx="13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endParaRPr kumimoji="0" lang="en-US" altLang="en-US" sz="2800" i="1">
                <a:solidFill>
                  <a:schemeClr val="bg2"/>
                </a:solidFill>
              </a:endParaRPr>
            </a:p>
          </p:txBody>
        </p:sp>
        <p:sp>
          <p:nvSpPr>
            <p:cNvPr id="27703" name="Rectangle 51"/>
            <p:cNvSpPr>
              <a:spLocks noChangeArrowheads="1"/>
            </p:cNvSpPr>
            <p:nvPr/>
          </p:nvSpPr>
          <p:spPr bwMode="auto">
            <a:xfrm>
              <a:off x="2621" y="979"/>
              <a:ext cx="26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36</a:t>
              </a:r>
            </a:p>
          </p:txBody>
        </p:sp>
        <p:sp>
          <p:nvSpPr>
            <p:cNvPr id="27704" name="Rectangle 52"/>
            <p:cNvSpPr>
              <a:spLocks noChangeArrowheads="1"/>
            </p:cNvSpPr>
            <p:nvPr/>
          </p:nvSpPr>
          <p:spPr bwMode="auto">
            <a:xfrm>
              <a:off x="3080" y="979"/>
              <a:ext cx="26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33</a:t>
              </a:r>
            </a:p>
          </p:txBody>
        </p:sp>
        <p:sp>
          <p:nvSpPr>
            <p:cNvPr id="27705" name="Rectangle 53"/>
            <p:cNvSpPr>
              <a:spLocks noChangeArrowheads="1"/>
            </p:cNvSpPr>
            <p:nvPr/>
          </p:nvSpPr>
          <p:spPr bwMode="auto">
            <a:xfrm>
              <a:off x="2908" y="1287"/>
              <a:ext cx="41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2.15</a:t>
              </a:r>
            </a:p>
          </p:txBody>
        </p:sp>
        <p:sp>
          <p:nvSpPr>
            <p:cNvPr id="27706" name="Rectangle 54"/>
            <p:cNvSpPr>
              <a:spLocks noChangeArrowheads="1"/>
            </p:cNvSpPr>
            <p:nvPr/>
          </p:nvSpPr>
          <p:spPr bwMode="auto">
            <a:xfrm>
              <a:off x="3566" y="1118"/>
              <a:ext cx="2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1.4</a:t>
              </a:r>
            </a:p>
          </p:txBody>
        </p:sp>
        <p:sp>
          <p:nvSpPr>
            <p:cNvPr id="27707" name="Rectangle 55"/>
            <p:cNvSpPr>
              <a:spLocks noChangeArrowheads="1"/>
            </p:cNvSpPr>
            <p:nvPr/>
          </p:nvSpPr>
          <p:spPr bwMode="auto">
            <a:xfrm>
              <a:off x="3730" y="1118"/>
              <a:ext cx="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endParaRPr kumimoji="0" lang="en-GB" altLang="en-US" sz="2800">
                <a:solidFill>
                  <a:schemeClr val="bg2"/>
                </a:solidFill>
              </a:endParaRPr>
            </a:p>
          </p:txBody>
        </p:sp>
        <p:sp>
          <p:nvSpPr>
            <p:cNvPr id="27708" name="Rectangle 56"/>
            <p:cNvSpPr>
              <a:spLocks noChangeArrowheads="1"/>
            </p:cNvSpPr>
            <p:nvPr/>
          </p:nvSpPr>
          <p:spPr bwMode="auto">
            <a:xfrm>
              <a:off x="3679" y="1118"/>
              <a:ext cx="5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a:t>
              </a:r>
            </a:p>
          </p:txBody>
        </p:sp>
        <p:sp>
          <p:nvSpPr>
            <p:cNvPr id="27709" name="Freeform 57"/>
            <p:cNvSpPr>
              <a:spLocks/>
            </p:cNvSpPr>
            <p:nvPr/>
          </p:nvSpPr>
          <p:spPr bwMode="auto">
            <a:xfrm>
              <a:off x="3905" y="2347"/>
              <a:ext cx="386" cy="914"/>
            </a:xfrm>
            <a:custGeom>
              <a:avLst/>
              <a:gdLst>
                <a:gd name="T0" fmla="*/ 0 w 386"/>
                <a:gd name="T1" fmla="*/ 0 h 914"/>
                <a:gd name="T2" fmla="*/ 97 w 386"/>
                <a:gd name="T3" fmla="*/ 49 h 914"/>
                <a:gd name="T4" fmla="*/ 167 w 386"/>
                <a:gd name="T5" fmla="*/ 145 h 914"/>
                <a:gd name="T6" fmla="*/ 216 w 386"/>
                <a:gd name="T7" fmla="*/ 216 h 914"/>
                <a:gd name="T8" fmla="*/ 289 w 386"/>
                <a:gd name="T9" fmla="*/ 337 h 914"/>
                <a:gd name="T10" fmla="*/ 336 w 386"/>
                <a:gd name="T11" fmla="*/ 432 h 914"/>
                <a:gd name="T12" fmla="*/ 385 w 386"/>
                <a:gd name="T13" fmla="*/ 528 h 914"/>
                <a:gd name="T14" fmla="*/ 385 w 386"/>
                <a:gd name="T15" fmla="*/ 913 h 914"/>
                <a:gd name="T16" fmla="*/ 0 w 386"/>
                <a:gd name="T17" fmla="*/ 913 h 914"/>
                <a:gd name="T18" fmla="*/ 0 w 386"/>
                <a:gd name="T19" fmla="*/ 0 h 9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6" h="914">
                  <a:moveTo>
                    <a:pt x="0" y="0"/>
                  </a:moveTo>
                  <a:lnTo>
                    <a:pt x="97" y="49"/>
                  </a:lnTo>
                  <a:lnTo>
                    <a:pt x="167" y="145"/>
                  </a:lnTo>
                  <a:lnTo>
                    <a:pt x="216" y="216"/>
                  </a:lnTo>
                  <a:lnTo>
                    <a:pt x="289" y="337"/>
                  </a:lnTo>
                  <a:lnTo>
                    <a:pt x="336" y="432"/>
                  </a:lnTo>
                  <a:lnTo>
                    <a:pt x="385" y="528"/>
                  </a:lnTo>
                  <a:lnTo>
                    <a:pt x="385" y="913"/>
                  </a:lnTo>
                  <a:lnTo>
                    <a:pt x="0" y="913"/>
                  </a:lnTo>
                  <a:lnTo>
                    <a:pt x="0"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10" name="Freeform 58"/>
            <p:cNvSpPr>
              <a:spLocks/>
            </p:cNvSpPr>
            <p:nvPr/>
          </p:nvSpPr>
          <p:spPr bwMode="auto">
            <a:xfrm>
              <a:off x="3108" y="2347"/>
              <a:ext cx="798" cy="921"/>
            </a:xfrm>
            <a:custGeom>
              <a:avLst/>
              <a:gdLst>
                <a:gd name="T0" fmla="*/ 797 w 798"/>
                <a:gd name="T1" fmla="*/ 0 h 921"/>
                <a:gd name="T2" fmla="*/ 701 w 798"/>
                <a:gd name="T3" fmla="*/ 49 h 921"/>
                <a:gd name="T4" fmla="*/ 629 w 798"/>
                <a:gd name="T5" fmla="*/ 145 h 921"/>
                <a:gd name="T6" fmla="*/ 582 w 798"/>
                <a:gd name="T7" fmla="*/ 216 h 921"/>
                <a:gd name="T8" fmla="*/ 509 w 798"/>
                <a:gd name="T9" fmla="*/ 337 h 921"/>
                <a:gd name="T10" fmla="*/ 460 w 798"/>
                <a:gd name="T11" fmla="*/ 432 h 921"/>
                <a:gd name="T12" fmla="*/ 258 w 798"/>
                <a:gd name="T13" fmla="*/ 736 h 921"/>
                <a:gd name="T14" fmla="*/ 0 w 798"/>
                <a:gd name="T15" fmla="*/ 920 h 921"/>
                <a:gd name="T16" fmla="*/ 797 w 798"/>
                <a:gd name="T17" fmla="*/ 913 h 921"/>
                <a:gd name="T18" fmla="*/ 797 w 798"/>
                <a:gd name="T19" fmla="*/ 0 h 9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8" h="921">
                  <a:moveTo>
                    <a:pt x="797" y="0"/>
                  </a:moveTo>
                  <a:lnTo>
                    <a:pt x="701" y="49"/>
                  </a:lnTo>
                  <a:lnTo>
                    <a:pt x="629" y="145"/>
                  </a:lnTo>
                  <a:lnTo>
                    <a:pt x="582" y="216"/>
                  </a:lnTo>
                  <a:lnTo>
                    <a:pt x="509" y="337"/>
                  </a:lnTo>
                  <a:lnTo>
                    <a:pt x="460" y="432"/>
                  </a:lnTo>
                  <a:lnTo>
                    <a:pt x="258" y="736"/>
                  </a:lnTo>
                  <a:lnTo>
                    <a:pt x="0" y="920"/>
                  </a:lnTo>
                  <a:lnTo>
                    <a:pt x="797" y="913"/>
                  </a:lnTo>
                  <a:lnTo>
                    <a:pt x="797"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11" name="Line 59"/>
            <p:cNvSpPr>
              <a:spLocks noChangeShapeType="1"/>
            </p:cNvSpPr>
            <p:nvPr/>
          </p:nvSpPr>
          <p:spPr bwMode="auto">
            <a:xfrm>
              <a:off x="3905" y="2352"/>
              <a:ext cx="1" cy="904"/>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12" name="Rectangle 60"/>
            <p:cNvSpPr>
              <a:spLocks noChangeArrowheads="1"/>
            </p:cNvSpPr>
            <p:nvPr/>
          </p:nvSpPr>
          <p:spPr bwMode="auto">
            <a:xfrm>
              <a:off x="3318" y="3267"/>
              <a:ext cx="12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endParaRPr kumimoji="0" lang="en-US" altLang="en-US" sz="2800">
                <a:solidFill>
                  <a:schemeClr val="bg2"/>
                </a:solidFill>
              </a:endParaRPr>
            </a:p>
          </p:txBody>
        </p:sp>
        <p:sp>
          <p:nvSpPr>
            <p:cNvPr id="27713" name="Rectangle 61"/>
            <p:cNvSpPr>
              <a:spLocks noChangeArrowheads="1"/>
            </p:cNvSpPr>
            <p:nvPr/>
          </p:nvSpPr>
          <p:spPr bwMode="auto">
            <a:xfrm>
              <a:off x="3462" y="3444"/>
              <a:ext cx="1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z</a:t>
              </a:r>
            </a:p>
          </p:txBody>
        </p:sp>
        <p:sp>
          <p:nvSpPr>
            <p:cNvPr id="27714" name="Rectangle 62"/>
            <p:cNvSpPr>
              <a:spLocks noChangeArrowheads="1"/>
            </p:cNvSpPr>
            <p:nvPr/>
          </p:nvSpPr>
          <p:spPr bwMode="auto">
            <a:xfrm>
              <a:off x="3544" y="3284"/>
              <a:ext cx="3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 0</a:t>
              </a:r>
            </a:p>
          </p:txBody>
        </p:sp>
        <p:sp>
          <p:nvSpPr>
            <p:cNvPr id="27715" name="Rectangle 63"/>
            <p:cNvSpPr>
              <a:spLocks noChangeArrowheads="1"/>
            </p:cNvSpPr>
            <p:nvPr/>
          </p:nvSpPr>
          <p:spPr bwMode="auto">
            <a:xfrm>
              <a:off x="4169" y="2059"/>
              <a:ext cx="13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i="1">
                  <a:solidFill>
                    <a:schemeClr val="bg2"/>
                  </a:solidFill>
                  <a:sym typeface="Symbol" panose="05050102010706020507" pitchFamily="18" charset="2"/>
                </a:rPr>
                <a:t></a:t>
              </a:r>
            </a:p>
          </p:txBody>
        </p:sp>
        <p:sp>
          <p:nvSpPr>
            <p:cNvPr id="27716" name="Rectangle 64"/>
            <p:cNvSpPr>
              <a:spLocks noChangeArrowheads="1"/>
            </p:cNvSpPr>
            <p:nvPr/>
          </p:nvSpPr>
          <p:spPr bwMode="auto">
            <a:xfrm>
              <a:off x="4318" y="2237"/>
              <a:ext cx="11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z</a:t>
              </a:r>
            </a:p>
          </p:txBody>
        </p:sp>
        <p:sp>
          <p:nvSpPr>
            <p:cNvPr id="27717" name="Rectangle 65"/>
            <p:cNvSpPr>
              <a:spLocks noChangeArrowheads="1"/>
            </p:cNvSpPr>
            <p:nvPr/>
          </p:nvSpPr>
          <p:spPr bwMode="auto">
            <a:xfrm>
              <a:off x="4418" y="2077"/>
              <a:ext cx="33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 1</a:t>
              </a:r>
            </a:p>
          </p:txBody>
        </p:sp>
        <p:sp>
          <p:nvSpPr>
            <p:cNvPr id="27718" name="Line 66"/>
            <p:cNvSpPr>
              <a:spLocks noChangeShapeType="1"/>
            </p:cNvSpPr>
            <p:nvPr/>
          </p:nvSpPr>
          <p:spPr bwMode="auto">
            <a:xfrm>
              <a:off x="4290" y="2868"/>
              <a:ext cx="1" cy="39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19" name="Freeform 67"/>
            <p:cNvSpPr>
              <a:spLocks/>
            </p:cNvSpPr>
            <p:nvPr/>
          </p:nvSpPr>
          <p:spPr bwMode="auto">
            <a:xfrm>
              <a:off x="3905" y="2339"/>
              <a:ext cx="958" cy="922"/>
            </a:xfrm>
            <a:custGeom>
              <a:avLst/>
              <a:gdLst>
                <a:gd name="T0" fmla="*/ 957 w 958"/>
                <a:gd name="T1" fmla="*/ 921 h 922"/>
                <a:gd name="T2" fmla="*/ 857 w 958"/>
                <a:gd name="T3" fmla="*/ 911 h 922"/>
                <a:gd name="T4" fmla="*/ 806 w 958"/>
                <a:gd name="T5" fmla="*/ 899 h 922"/>
                <a:gd name="T6" fmla="*/ 756 w 958"/>
                <a:gd name="T7" fmla="*/ 885 h 922"/>
                <a:gd name="T8" fmla="*/ 705 w 958"/>
                <a:gd name="T9" fmla="*/ 864 h 922"/>
                <a:gd name="T10" fmla="*/ 654 w 958"/>
                <a:gd name="T11" fmla="*/ 834 h 922"/>
                <a:gd name="T12" fmla="*/ 605 w 958"/>
                <a:gd name="T13" fmla="*/ 797 h 922"/>
                <a:gd name="T14" fmla="*/ 503 w 958"/>
                <a:gd name="T15" fmla="*/ 691 h 922"/>
                <a:gd name="T16" fmla="*/ 403 w 958"/>
                <a:gd name="T17" fmla="*/ 540 h 922"/>
                <a:gd name="T18" fmla="*/ 303 w 958"/>
                <a:gd name="T19" fmla="*/ 359 h 922"/>
                <a:gd name="T20" fmla="*/ 252 w 958"/>
                <a:gd name="T21" fmla="*/ 267 h 922"/>
                <a:gd name="T22" fmla="*/ 201 w 958"/>
                <a:gd name="T23" fmla="*/ 182 h 922"/>
                <a:gd name="T24" fmla="*/ 152 w 958"/>
                <a:gd name="T25" fmla="*/ 108 h 922"/>
                <a:gd name="T26" fmla="*/ 101 w 958"/>
                <a:gd name="T27" fmla="*/ 49 h 922"/>
                <a:gd name="T28" fmla="*/ 50 w 958"/>
                <a:gd name="T29" fmla="*/ 12 h 922"/>
                <a:gd name="T30" fmla="*/ 0 w 958"/>
                <a:gd name="T31" fmla="*/ 0 h 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58" h="922">
                  <a:moveTo>
                    <a:pt x="957" y="921"/>
                  </a:moveTo>
                  <a:lnTo>
                    <a:pt x="857" y="911"/>
                  </a:lnTo>
                  <a:lnTo>
                    <a:pt x="806" y="899"/>
                  </a:lnTo>
                  <a:lnTo>
                    <a:pt x="756" y="885"/>
                  </a:lnTo>
                  <a:lnTo>
                    <a:pt x="705" y="864"/>
                  </a:lnTo>
                  <a:lnTo>
                    <a:pt x="654" y="834"/>
                  </a:lnTo>
                  <a:lnTo>
                    <a:pt x="605" y="797"/>
                  </a:lnTo>
                  <a:lnTo>
                    <a:pt x="503" y="691"/>
                  </a:lnTo>
                  <a:lnTo>
                    <a:pt x="403" y="540"/>
                  </a:lnTo>
                  <a:lnTo>
                    <a:pt x="303" y="359"/>
                  </a:lnTo>
                  <a:lnTo>
                    <a:pt x="252" y="267"/>
                  </a:lnTo>
                  <a:lnTo>
                    <a:pt x="201" y="182"/>
                  </a:lnTo>
                  <a:lnTo>
                    <a:pt x="152" y="108"/>
                  </a:lnTo>
                  <a:lnTo>
                    <a:pt x="101" y="49"/>
                  </a:lnTo>
                  <a:lnTo>
                    <a:pt x="50" y="12"/>
                  </a:lnTo>
                  <a:lnTo>
                    <a:pt x="0" y="0"/>
                  </a:lnTo>
                </a:path>
              </a:pathLst>
            </a:custGeom>
            <a:noFill/>
            <a:ln w="508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0" name="Freeform 68"/>
            <p:cNvSpPr>
              <a:spLocks/>
            </p:cNvSpPr>
            <p:nvPr/>
          </p:nvSpPr>
          <p:spPr bwMode="auto">
            <a:xfrm>
              <a:off x="2947" y="2339"/>
              <a:ext cx="959" cy="922"/>
            </a:xfrm>
            <a:custGeom>
              <a:avLst/>
              <a:gdLst>
                <a:gd name="T0" fmla="*/ 0 w 959"/>
                <a:gd name="T1" fmla="*/ 921 h 922"/>
                <a:gd name="T2" fmla="*/ 100 w 959"/>
                <a:gd name="T3" fmla="*/ 911 h 922"/>
                <a:gd name="T4" fmla="*/ 151 w 959"/>
                <a:gd name="T5" fmla="*/ 899 h 922"/>
                <a:gd name="T6" fmla="*/ 203 w 959"/>
                <a:gd name="T7" fmla="*/ 885 h 922"/>
                <a:gd name="T8" fmla="*/ 252 w 959"/>
                <a:gd name="T9" fmla="*/ 864 h 922"/>
                <a:gd name="T10" fmla="*/ 303 w 959"/>
                <a:gd name="T11" fmla="*/ 834 h 922"/>
                <a:gd name="T12" fmla="*/ 354 w 959"/>
                <a:gd name="T13" fmla="*/ 797 h 922"/>
                <a:gd name="T14" fmla="*/ 454 w 959"/>
                <a:gd name="T15" fmla="*/ 691 h 922"/>
                <a:gd name="T16" fmla="*/ 554 w 959"/>
                <a:gd name="T17" fmla="*/ 540 h 922"/>
                <a:gd name="T18" fmla="*/ 656 w 959"/>
                <a:gd name="T19" fmla="*/ 359 h 922"/>
                <a:gd name="T20" fmla="*/ 705 w 959"/>
                <a:gd name="T21" fmla="*/ 267 h 922"/>
                <a:gd name="T22" fmla="*/ 756 w 959"/>
                <a:gd name="T23" fmla="*/ 182 h 922"/>
                <a:gd name="T24" fmla="*/ 807 w 959"/>
                <a:gd name="T25" fmla="*/ 108 h 922"/>
                <a:gd name="T26" fmla="*/ 856 w 959"/>
                <a:gd name="T27" fmla="*/ 49 h 922"/>
                <a:gd name="T28" fmla="*/ 907 w 959"/>
                <a:gd name="T29" fmla="*/ 12 h 922"/>
                <a:gd name="T30" fmla="*/ 958 w 959"/>
                <a:gd name="T31" fmla="*/ 0 h 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59" h="922">
                  <a:moveTo>
                    <a:pt x="0" y="921"/>
                  </a:moveTo>
                  <a:lnTo>
                    <a:pt x="100" y="911"/>
                  </a:lnTo>
                  <a:lnTo>
                    <a:pt x="151" y="899"/>
                  </a:lnTo>
                  <a:lnTo>
                    <a:pt x="203" y="885"/>
                  </a:lnTo>
                  <a:lnTo>
                    <a:pt x="252" y="864"/>
                  </a:lnTo>
                  <a:lnTo>
                    <a:pt x="303" y="834"/>
                  </a:lnTo>
                  <a:lnTo>
                    <a:pt x="354" y="797"/>
                  </a:lnTo>
                  <a:lnTo>
                    <a:pt x="454" y="691"/>
                  </a:lnTo>
                  <a:lnTo>
                    <a:pt x="554" y="540"/>
                  </a:lnTo>
                  <a:lnTo>
                    <a:pt x="656" y="359"/>
                  </a:lnTo>
                  <a:lnTo>
                    <a:pt x="705" y="267"/>
                  </a:lnTo>
                  <a:lnTo>
                    <a:pt x="756" y="182"/>
                  </a:lnTo>
                  <a:lnTo>
                    <a:pt x="807" y="108"/>
                  </a:lnTo>
                  <a:lnTo>
                    <a:pt x="856" y="49"/>
                  </a:lnTo>
                  <a:lnTo>
                    <a:pt x="907" y="12"/>
                  </a:lnTo>
                  <a:lnTo>
                    <a:pt x="958" y="0"/>
                  </a:lnTo>
                </a:path>
              </a:pathLst>
            </a:custGeom>
            <a:noFill/>
            <a:ln w="508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1" name="Freeform 69"/>
            <p:cNvSpPr>
              <a:spLocks/>
            </p:cNvSpPr>
            <p:nvPr/>
          </p:nvSpPr>
          <p:spPr bwMode="auto">
            <a:xfrm>
              <a:off x="2947" y="2360"/>
              <a:ext cx="1916" cy="901"/>
            </a:xfrm>
            <a:custGeom>
              <a:avLst/>
              <a:gdLst>
                <a:gd name="T0" fmla="*/ 0 w 1916"/>
                <a:gd name="T1" fmla="*/ 0 h 901"/>
                <a:gd name="T2" fmla="*/ 0 w 1916"/>
                <a:gd name="T3" fmla="*/ 900 h 901"/>
                <a:gd name="T4" fmla="*/ 1915 w 1916"/>
                <a:gd name="T5" fmla="*/ 900 h 901"/>
                <a:gd name="T6" fmla="*/ 0 60000 65536"/>
                <a:gd name="T7" fmla="*/ 0 60000 65536"/>
                <a:gd name="T8" fmla="*/ 0 60000 65536"/>
              </a:gdLst>
              <a:ahLst/>
              <a:cxnLst>
                <a:cxn ang="T6">
                  <a:pos x="T0" y="T1"/>
                </a:cxn>
                <a:cxn ang="T7">
                  <a:pos x="T2" y="T3"/>
                </a:cxn>
                <a:cxn ang="T8">
                  <a:pos x="T4" y="T5"/>
                </a:cxn>
              </a:cxnLst>
              <a:rect l="0" t="0" r="r" b="b"/>
              <a:pathLst>
                <a:path w="1916" h="901">
                  <a:moveTo>
                    <a:pt x="0" y="0"/>
                  </a:moveTo>
                  <a:lnTo>
                    <a:pt x="0" y="900"/>
                  </a:lnTo>
                  <a:lnTo>
                    <a:pt x="1915" y="900"/>
                  </a:lnTo>
                </a:path>
              </a:pathLst>
            </a:custGeom>
            <a:noFill/>
            <a:ln w="254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2" name="Line 70"/>
            <p:cNvSpPr>
              <a:spLocks noChangeShapeType="1"/>
            </p:cNvSpPr>
            <p:nvPr/>
          </p:nvSpPr>
          <p:spPr bwMode="auto">
            <a:xfrm>
              <a:off x="2933" y="236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3" name="Line 71"/>
            <p:cNvSpPr>
              <a:spLocks noChangeShapeType="1"/>
            </p:cNvSpPr>
            <p:nvPr/>
          </p:nvSpPr>
          <p:spPr bwMode="auto">
            <a:xfrm>
              <a:off x="2933" y="244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4" name="Line 72"/>
            <p:cNvSpPr>
              <a:spLocks noChangeShapeType="1"/>
            </p:cNvSpPr>
            <p:nvPr/>
          </p:nvSpPr>
          <p:spPr bwMode="auto">
            <a:xfrm>
              <a:off x="2933" y="253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5" name="Line 73"/>
            <p:cNvSpPr>
              <a:spLocks noChangeShapeType="1"/>
            </p:cNvSpPr>
            <p:nvPr/>
          </p:nvSpPr>
          <p:spPr bwMode="auto">
            <a:xfrm>
              <a:off x="2933" y="262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6" name="Line 74"/>
            <p:cNvSpPr>
              <a:spLocks noChangeShapeType="1"/>
            </p:cNvSpPr>
            <p:nvPr/>
          </p:nvSpPr>
          <p:spPr bwMode="auto">
            <a:xfrm>
              <a:off x="2933" y="272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7" name="Line 75"/>
            <p:cNvSpPr>
              <a:spLocks noChangeShapeType="1"/>
            </p:cNvSpPr>
            <p:nvPr/>
          </p:nvSpPr>
          <p:spPr bwMode="auto">
            <a:xfrm>
              <a:off x="2933" y="281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8" name="Line 76"/>
            <p:cNvSpPr>
              <a:spLocks noChangeShapeType="1"/>
            </p:cNvSpPr>
            <p:nvPr/>
          </p:nvSpPr>
          <p:spPr bwMode="auto">
            <a:xfrm>
              <a:off x="2933" y="290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29" name="Line 77"/>
            <p:cNvSpPr>
              <a:spLocks noChangeShapeType="1"/>
            </p:cNvSpPr>
            <p:nvPr/>
          </p:nvSpPr>
          <p:spPr bwMode="auto">
            <a:xfrm>
              <a:off x="2933" y="2991"/>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0" name="Line 78"/>
            <p:cNvSpPr>
              <a:spLocks noChangeShapeType="1"/>
            </p:cNvSpPr>
            <p:nvPr/>
          </p:nvSpPr>
          <p:spPr bwMode="auto">
            <a:xfrm>
              <a:off x="2933" y="3081"/>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1" name="Line 79"/>
            <p:cNvSpPr>
              <a:spLocks noChangeShapeType="1"/>
            </p:cNvSpPr>
            <p:nvPr/>
          </p:nvSpPr>
          <p:spPr bwMode="auto">
            <a:xfrm>
              <a:off x="2933" y="316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2" name="Line 80"/>
            <p:cNvSpPr>
              <a:spLocks noChangeShapeType="1"/>
            </p:cNvSpPr>
            <p:nvPr/>
          </p:nvSpPr>
          <p:spPr bwMode="auto">
            <a:xfrm>
              <a:off x="4862"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3" name="Line 81"/>
            <p:cNvSpPr>
              <a:spLocks noChangeShapeType="1"/>
            </p:cNvSpPr>
            <p:nvPr/>
          </p:nvSpPr>
          <p:spPr bwMode="auto">
            <a:xfrm>
              <a:off x="4671"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4" name="Line 82"/>
            <p:cNvSpPr>
              <a:spLocks noChangeShapeType="1"/>
            </p:cNvSpPr>
            <p:nvPr/>
          </p:nvSpPr>
          <p:spPr bwMode="auto">
            <a:xfrm>
              <a:off x="4479"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5" name="Line 83"/>
            <p:cNvSpPr>
              <a:spLocks noChangeShapeType="1"/>
            </p:cNvSpPr>
            <p:nvPr/>
          </p:nvSpPr>
          <p:spPr bwMode="auto">
            <a:xfrm>
              <a:off x="4288"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6" name="Line 84"/>
            <p:cNvSpPr>
              <a:spLocks noChangeShapeType="1"/>
            </p:cNvSpPr>
            <p:nvPr/>
          </p:nvSpPr>
          <p:spPr bwMode="auto">
            <a:xfrm>
              <a:off x="4096"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7" name="Line 85"/>
            <p:cNvSpPr>
              <a:spLocks noChangeShapeType="1"/>
            </p:cNvSpPr>
            <p:nvPr/>
          </p:nvSpPr>
          <p:spPr bwMode="auto">
            <a:xfrm>
              <a:off x="3905"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8" name="Line 86"/>
            <p:cNvSpPr>
              <a:spLocks noChangeShapeType="1"/>
            </p:cNvSpPr>
            <p:nvPr/>
          </p:nvSpPr>
          <p:spPr bwMode="auto">
            <a:xfrm>
              <a:off x="3713"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39" name="Line 87"/>
            <p:cNvSpPr>
              <a:spLocks noChangeShapeType="1"/>
            </p:cNvSpPr>
            <p:nvPr/>
          </p:nvSpPr>
          <p:spPr bwMode="auto">
            <a:xfrm>
              <a:off x="3523"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40" name="Line 88"/>
            <p:cNvSpPr>
              <a:spLocks noChangeShapeType="1"/>
            </p:cNvSpPr>
            <p:nvPr/>
          </p:nvSpPr>
          <p:spPr bwMode="auto">
            <a:xfrm>
              <a:off x="3330"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41" name="Line 89"/>
            <p:cNvSpPr>
              <a:spLocks noChangeShapeType="1"/>
            </p:cNvSpPr>
            <p:nvPr/>
          </p:nvSpPr>
          <p:spPr bwMode="auto">
            <a:xfrm>
              <a:off x="3140" y="3261"/>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42" name="Rectangle 90"/>
            <p:cNvSpPr>
              <a:spLocks noChangeArrowheads="1"/>
            </p:cNvSpPr>
            <p:nvPr/>
          </p:nvSpPr>
          <p:spPr bwMode="auto">
            <a:xfrm>
              <a:off x="4708" y="3280"/>
              <a:ext cx="15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Z</a:t>
              </a:r>
            </a:p>
          </p:txBody>
        </p:sp>
        <p:sp>
          <p:nvSpPr>
            <p:cNvPr id="27743" name="Rectangle 91"/>
            <p:cNvSpPr>
              <a:spLocks noChangeArrowheads="1"/>
            </p:cNvSpPr>
            <p:nvPr/>
          </p:nvSpPr>
          <p:spPr bwMode="auto">
            <a:xfrm>
              <a:off x="4098" y="3284"/>
              <a:ext cx="283"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1.4</a:t>
              </a:r>
            </a:p>
          </p:txBody>
        </p:sp>
        <p:grpSp>
          <p:nvGrpSpPr>
            <p:cNvPr id="27744" name="Group 92"/>
            <p:cNvGrpSpPr>
              <a:grpSpLocks/>
            </p:cNvGrpSpPr>
            <p:nvPr/>
          </p:nvGrpSpPr>
          <p:grpSpPr bwMode="auto">
            <a:xfrm>
              <a:off x="1643" y="2131"/>
              <a:ext cx="1555" cy="740"/>
              <a:chOff x="1643" y="2131"/>
              <a:chExt cx="1555" cy="740"/>
            </a:xfrm>
          </p:grpSpPr>
          <p:sp>
            <p:nvSpPr>
              <p:cNvPr id="27746" name="Freeform 93"/>
              <p:cNvSpPr>
                <a:spLocks/>
              </p:cNvSpPr>
              <p:nvPr/>
            </p:nvSpPr>
            <p:spPr bwMode="auto">
              <a:xfrm>
                <a:off x="1645" y="2163"/>
                <a:ext cx="1553" cy="708"/>
              </a:xfrm>
              <a:custGeom>
                <a:avLst/>
                <a:gdLst>
                  <a:gd name="T0" fmla="*/ 0 w 1553"/>
                  <a:gd name="T1" fmla="*/ 360 h 708"/>
                  <a:gd name="T2" fmla="*/ 77 w 1553"/>
                  <a:gd name="T3" fmla="*/ 263 h 708"/>
                  <a:gd name="T4" fmla="*/ 136 w 1553"/>
                  <a:gd name="T5" fmla="*/ 212 h 708"/>
                  <a:gd name="T6" fmla="*/ 202 w 1553"/>
                  <a:gd name="T7" fmla="*/ 163 h 708"/>
                  <a:gd name="T8" fmla="*/ 274 w 1553"/>
                  <a:gd name="T9" fmla="*/ 125 h 708"/>
                  <a:gd name="T10" fmla="*/ 355 w 1553"/>
                  <a:gd name="T11" fmla="*/ 87 h 708"/>
                  <a:gd name="T12" fmla="*/ 452 w 1553"/>
                  <a:gd name="T13" fmla="*/ 53 h 708"/>
                  <a:gd name="T14" fmla="*/ 581 w 1553"/>
                  <a:gd name="T15" fmla="*/ 19 h 708"/>
                  <a:gd name="T16" fmla="*/ 700 w 1553"/>
                  <a:gd name="T17" fmla="*/ 6 h 708"/>
                  <a:gd name="T18" fmla="*/ 806 w 1553"/>
                  <a:gd name="T19" fmla="*/ 2 h 708"/>
                  <a:gd name="T20" fmla="*/ 919 w 1553"/>
                  <a:gd name="T21" fmla="*/ 13 h 708"/>
                  <a:gd name="T22" fmla="*/ 1019 w 1553"/>
                  <a:gd name="T23" fmla="*/ 34 h 708"/>
                  <a:gd name="T24" fmla="*/ 1112 w 1553"/>
                  <a:gd name="T25" fmla="*/ 74 h 708"/>
                  <a:gd name="T26" fmla="*/ 1207 w 1553"/>
                  <a:gd name="T27" fmla="*/ 137 h 708"/>
                  <a:gd name="T28" fmla="*/ 1283 w 1553"/>
                  <a:gd name="T29" fmla="*/ 210 h 708"/>
                  <a:gd name="T30" fmla="*/ 1324 w 1553"/>
                  <a:gd name="T31" fmla="*/ 258 h 708"/>
                  <a:gd name="T32" fmla="*/ 1434 w 1553"/>
                  <a:gd name="T33" fmla="*/ 88 h 708"/>
                  <a:gd name="T34" fmla="*/ 1436 w 1553"/>
                  <a:gd name="T35" fmla="*/ 184 h 708"/>
                  <a:gd name="T36" fmla="*/ 1444 w 1553"/>
                  <a:gd name="T37" fmla="*/ 280 h 708"/>
                  <a:gd name="T38" fmla="*/ 1461 w 1553"/>
                  <a:gd name="T39" fmla="*/ 371 h 708"/>
                  <a:gd name="T40" fmla="*/ 1486 w 1553"/>
                  <a:gd name="T41" fmla="*/ 465 h 708"/>
                  <a:gd name="T42" fmla="*/ 1535 w 1553"/>
                  <a:gd name="T43" fmla="*/ 585 h 708"/>
                  <a:gd name="T44" fmla="*/ 1516 w 1553"/>
                  <a:gd name="T45" fmla="*/ 639 h 708"/>
                  <a:gd name="T46" fmla="*/ 1441 w 1553"/>
                  <a:gd name="T47" fmla="*/ 622 h 708"/>
                  <a:gd name="T48" fmla="*/ 1380 w 1553"/>
                  <a:gd name="T49" fmla="*/ 619 h 708"/>
                  <a:gd name="T50" fmla="*/ 1322 w 1553"/>
                  <a:gd name="T51" fmla="*/ 626 h 708"/>
                  <a:gd name="T52" fmla="*/ 1262 w 1553"/>
                  <a:gd name="T53" fmla="*/ 644 h 708"/>
                  <a:gd name="T54" fmla="*/ 1197 w 1553"/>
                  <a:gd name="T55" fmla="*/ 674 h 708"/>
                  <a:gd name="T56" fmla="*/ 1133 w 1553"/>
                  <a:gd name="T57" fmla="*/ 641 h 708"/>
                  <a:gd name="T58" fmla="*/ 1210 w 1553"/>
                  <a:gd name="T59" fmla="*/ 450 h 708"/>
                  <a:gd name="T60" fmla="*/ 1113 w 1553"/>
                  <a:gd name="T61" fmla="*/ 369 h 708"/>
                  <a:gd name="T62" fmla="*/ 1018 w 1553"/>
                  <a:gd name="T63" fmla="*/ 306 h 708"/>
                  <a:gd name="T64" fmla="*/ 932 w 1553"/>
                  <a:gd name="T65" fmla="*/ 258 h 708"/>
                  <a:gd name="T66" fmla="*/ 829 w 1553"/>
                  <a:gd name="T67" fmla="*/ 216 h 708"/>
                  <a:gd name="T68" fmla="*/ 730 w 1553"/>
                  <a:gd name="T69" fmla="*/ 195 h 708"/>
                  <a:gd name="T70" fmla="*/ 636 w 1553"/>
                  <a:gd name="T71" fmla="*/ 182 h 708"/>
                  <a:gd name="T72" fmla="*/ 528 w 1553"/>
                  <a:gd name="T73" fmla="*/ 187 h 708"/>
                  <a:gd name="T74" fmla="*/ 423 w 1553"/>
                  <a:gd name="T75" fmla="*/ 197 h 708"/>
                  <a:gd name="T76" fmla="*/ 301 w 1553"/>
                  <a:gd name="T77" fmla="*/ 216 h 708"/>
                  <a:gd name="T78" fmla="*/ 208 w 1553"/>
                  <a:gd name="T79" fmla="*/ 248 h 708"/>
                  <a:gd name="T80" fmla="*/ 142 w 1553"/>
                  <a:gd name="T81" fmla="*/ 281 h 708"/>
                  <a:gd name="T82" fmla="*/ 87 w 1553"/>
                  <a:gd name="T83" fmla="*/ 320 h 7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53" h="708">
                    <a:moveTo>
                      <a:pt x="6" y="396"/>
                    </a:moveTo>
                    <a:lnTo>
                      <a:pt x="0" y="360"/>
                    </a:lnTo>
                    <a:lnTo>
                      <a:pt x="47" y="298"/>
                    </a:lnTo>
                    <a:lnTo>
                      <a:pt x="77" y="263"/>
                    </a:lnTo>
                    <a:lnTo>
                      <a:pt x="110" y="238"/>
                    </a:lnTo>
                    <a:lnTo>
                      <a:pt x="136" y="212"/>
                    </a:lnTo>
                    <a:lnTo>
                      <a:pt x="171" y="187"/>
                    </a:lnTo>
                    <a:lnTo>
                      <a:pt x="202" y="163"/>
                    </a:lnTo>
                    <a:lnTo>
                      <a:pt x="242" y="143"/>
                    </a:lnTo>
                    <a:lnTo>
                      <a:pt x="274" y="125"/>
                    </a:lnTo>
                    <a:lnTo>
                      <a:pt x="307" y="105"/>
                    </a:lnTo>
                    <a:lnTo>
                      <a:pt x="355" y="87"/>
                    </a:lnTo>
                    <a:lnTo>
                      <a:pt x="399" y="70"/>
                    </a:lnTo>
                    <a:lnTo>
                      <a:pt x="452" y="53"/>
                    </a:lnTo>
                    <a:lnTo>
                      <a:pt x="523" y="32"/>
                    </a:lnTo>
                    <a:lnTo>
                      <a:pt x="581" y="19"/>
                    </a:lnTo>
                    <a:lnTo>
                      <a:pt x="630" y="13"/>
                    </a:lnTo>
                    <a:lnTo>
                      <a:pt x="700" y="6"/>
                    </a:lnTo>
                    <a:lnTo>
                      <a:pt x="753" y="0"/>
                    </a:lnTo>
                    <a:lnTo>
                      <a:pt x="806" y="2"/>
                    </a:lnTo>
                    <a:lnTo>
                      <a:pt x="862" y="4"/>
                    </a:lnTo>
                    <a:lnTo>
                      <a:pt x="919" y="13"/>
                    </a:lnTo>
                    <a:lnTo>
                      <a:pt x="968" y="21"/>
                    </a:lnTo>
                    <a:lnTo>
                      <a:pt x="1019" y="34"/>
                    </a:lnTo>
                    <a:lnTo>
                      <a:pt x="1066" y="53"/>
                    </a:lnTo>
                    <a:lnTo>
                      <a:pt x="1112" y="74"/>
                    </a:lnTo>
                    <a:lnTo>
                      <a:pt x="1161" y="101"/>
                    </a:lnTo>
                    <a:lnTo>
                      <a:pt x="1207" y="137"/>
                    </a:lnTo>
                    <a:lnTo>
                      <a:pt x="1243" y="169"/>
                    </a:lnTo>
                    <a:lnTo>
                      <a:pt x="1283" y="210"/>
                    </a:lnTo>
                    <a:lnTo>
                      <a:pt x="1311" y="241"/>
                    </a:lnTo>
                    <a:lnTo>
                      <a:pt x="1324" y="258"/>
                    </a:lnTo>
                    <a:lnTo>
                      <a:pt x="1423" y="43"/>
                    </a:lnTo>
                    <a:lnTo>
                      <a:pt x="1434" y="88"/>
                    </a:lnTo>
                    <a:lnTo>
                      <a:pt x="1434" y="137"/>
                    </a:lnTo>
                    <a:lnTo>
                      <a:pt x="1436" y="184"/>
                    </a:lnTo>
                    <a:lnTo>
                      <a:pt x="1440" y="230"/>
                    </a:lnTo>
                    <a:lnTo>
                      <a:pt x="1444" y="280"/>
                    </a:lnTo>
                    <a:lnTo>
                      <a:pt x="1453" y="330"/>
                    </a:lnTo>
                    <a:lnTo>
                      <a:pt x="1461" y="371"/>
                    </a:lnTo>
                    <a:lnTo>
                      <a:pt x="1473" y="420"/>
                    </a:lnTo>
                    <a:lnTo>
                      <a:pt x="1486" y="465"/>
                    </a:lnTo>
                    <a:lnTo>
                      <a:pt x="1504" y="523"/>
                    </a:lnTo>
                    <a:lnTo>
                      <a:pt x="1535" y="585"/>
                    </a:lnTo>
                    <a:lnTo>
                      <a:pt x="1552" y="651"/>
                    </a:lnTo>
                    <a:lnTo>
                      <a:pt x="1516" y="639"/>
                    </a:lnTo>
                    <a:lnTo>
                      <a:pt x="1481" y="631"/>
                    </a:lnTo>
                    <a:lnTo>
                      <a:pt x="1441" y="622"/>
                    </a:lnTo>
                    <a:lnTo>
                      <a:pt x="1403" y="618"/>
                    </a:lnTo>
                    <a:lnTo>
                      <a:pt x="1380" y="619"/>
                    </a:lnTo>
                    <a:lnTo>
                      <a:pt x="1356" y="621"/>
                    </a:lnTo>
                    <a:lnTo>
                      <a:pt x="1322" y="626"/>
                    </a:lnTo>
                    <a:lnTo>
                      <a:pt x="1290" y="635"/>
                    </a:lnTo>
                    <a:lnTo>
                      <a:pt x="1262" y="644"/>
                    </a:lnTo>
                    <a:lnTo>
                      <a:pt x="1230" y="659"/>
                    </a:lnTo>
                    <a:lnTo>
                      <a:pt x="1197" y="674"/>
                    </a:lnTo>
                    <a:lnTo>
                      <a:pt x="1149" y="707"/>
                    </a:lnTo>
                    <a:lnTo>
                      <a:pt x="1133" y="641"/>
                    </a:lnTo>
                    <a:lnTo>
                      <a:pt x="1225" y="466"/>
                    </a:lnTo>
                    <a:lnTo>
                      <a:pt x="1210" y="450"/>
                    </a:lnTo>
                    <a:lnTo>
                      <a:pt x="1157" y="405"/>
                    </a:lnTo>
                    <a:lnTo>
                      <a:pt x="1113" y="369"/>
                    </a:lnTo>
                    <a:lnTo>
                      <a:pt x="1055" y="326"/>
                    </a:lnTo>
                    <a:lnTo>
                      <a:pt x="1018" y="306"/>
                    </a:lnTo>
                    <a:lnTo>
                      <a:pt x="983" y="285"/>
                    </a:lnTo>
                    <a:lnTo>
                      <a:pt x="932" y="258"/>
                    </a:lnTo>
                    <a:lnTo>
                      <a:pt x="884" y="234"/>
                    </a:lnTo>
                    <a:lnTo>
                      <a:pt x="829" y="216"/>
                    </a:lnTo>
                    <a:lnTo>
                      <a:pt x="781" y="204"/>
                    </a:lnTo>
                    <a:lnTo>
                      <a:pt x="730" y="195"/>
                    </a:lnTo>
                    <a:lnTo>
                      <a:pt x="678" y="184"/>
                    </a:lnTo>
                    <a:lnTo>
                      <a:pt x="636" y="182"/>
                    </a:lnTo>
                    <a:lnTo>
                      <a:pt x="582" y="183"/>
                    </a:lnTo>
                    <a:lnTo>
                      <a:pt x="528" y="187"/>
                    </a:lnTo>
                    <a:lnTo>
                      <a:pt x="478" y="190"/>
                    </a:lnTo>
                    <a:lnTo>
                      <a:pt x="423" y="197"/>
                    </a:lnTo>
                    <a:lnTo>
                      <a:pt x="361" y="207"/>
                    </a:lnTo>
                    <a:lnTo>
                      <a:pt x="301" y="216"/>
                    </a:lnTo>
                    <a:lnTo>
                      <a:pt x="246" y="237"/>
                    </a:lnTo>
                    <a:lnTo>
                      <a:pt x="208" y="248"/>
                    </a:lnTo>
                    <a:lnTo>
                      <a:pt x="170" y="265"/>
                    </a:lnTo>
                    <a:lnTo>
                      <a:pt x="142" y="281"/>
                    </a:lnTo>
                    <a:lnTo>
                      <a:pt x="113" y="300"/>
                    </a:lnTo>
                    <a:lnTo>
                      <a:pt x="87" y="320"/>
                    </a:lnTo>
                    <a:lnTo>
                      <a:pt x="6" y="396"/>
                    </a:lnTo>
                  </a:path>
                </a:pathLst>
              </a:custGeom>
              <a:solidFill>
                <a:schemeClr val="tx2"/>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7747" name="Freeform 94"/>
              <p:cNvSpPr>
                <a:spLocks/>
              </p:cNvSpPr>
              <p:nvPr/>
            </p:nvSpPr>
            <p:spPr bwMode="auto">
              <a:xfrm>
                <a:off x="1643" y="2131"/>
                <a:ext cx="1537" cy="670"/>
              </a:xfrm>
              <a:custGeom>
                <a:avLst/>
                <a:gdLst>
                  <a:gd name="T0" fmla="*/ 51 w 1537"/>
                  <a:gd name="T1" fmla="*/ 304 h 670"/>
                  <a:gd name="T2" fmla="*/ 105 w 1537"/>
                  <a:gd name="T3" fmla="*/ 246 h 670"/>
                  <a:gd name="T4" fmla="*/ 165 w 1537"/>
                  <a:gd name="T5" fmla="*/ 196 h 670"/>
                  <a:gd name="T6" fmla="*/ 237 w 1537"/>
                  <a:gd name="T7" fmla="*/ 146 h 670"/>
                  <a:gd name="T8" fmla="*/ 302 w 1537"/>
                  <a:gd name="T9" fmla="*/ 109 h 670"/>
                  <a:gd name="T10" fmla="*/ 394 w 1537"/>
                  <a:gd name="T11" fmla="*/ 74 h 670"/>
                  <a:gd name="T12" fmla="*/ 517 w 1537"/>
                  <a:gd name="T13" fmla="*/ 35 h 670"/>
                  <a:gd name="T14" fmla="*/ 625 w 1537"/>
                  <a:gd name="T15" fmla="*/ 15 h 670"/>
                  <a:gd name="T16" fmla="*/ 748 w 1537"/>
                  <a:gd name="T17" fmla="*/ 0 h 670"/>
                  <a:gd name="T18" fmla="*/ 856 w 1537"/>
                  <a:gd name="T19" fmla="*/ 2 h 670"/>
                  <a:gd name="T20" fmla="*/ 962 w 1537"/>
                  <a:gd name="T21" fmla="*/ 16 h 670"/>
                  <a:gd name="T22" fmla="*/ 1058 w 1537"/>
                  <a:gd name="T23" fmla="*/ 46 h 670"/>
                  <a:gd name="T24" fmla="*/ 1152 w 1537"/>
                  <a:gd name="T25" fmla="*/ 90 h 670"/>
                  <a:gd name="T26" fmla="*/ 1234 w 1537"/>
                  <a:gd name="T27" fmla="*/ 153 h 670"/>
                  <a:gd name="T28" fmla="*/ 1300 w 1537"/>
                  <a:gd name="T29" fmla="*/ 220 h 670"/>
                  <a:gd name="T30" fmla="*/ 1425 w 1537"/>
                  <a:gd name="T31" fmla="*/ 73 h 670"/>
                  <a:gd name="T32" fmla="*/ 1425 w 1537"/>
                  <a:gd name="T33" fmla="*/ 164 h 670"/>
                  <a:gd name="T34" fmla="*/ 1433 w 1537"/>
                  <a:gd name="T35" fmla="*/ 256 h 670"/>
                  <a:gd name="T36" fmla="*/ 1448 w 1537"/>
                  <a:gd name="T37" fmla="*/ 343 h 670"/>
                  <a:gd name="T38" fmla="*/ 1471 w 1537"/>
                  <a:gd name="T39" fmla="*/ 433 h 670"/>
                  <a:gd name="T40" fmla="*/ 1506 w 1537"/>
                  <a:gd name="T41" fmla="*/ 537 h 670"/>
                  <a:gd name="T42" fmla="*/ 1536 w 1537"/>
                  <a:gd name="T43" fmla="*/ 612 h 670"/>
                  <a:gd name="T44" fmla="*/ 1465 w 1537"/>
                  <a:gd name="T45" fmla="*/ 592 h 670"/>
                  <a:gd name="T46" fmla="*/ 1388 w 1537"/>
                  <a:gd name="T47" fmla="*/ 581 h 670"/>
                  <a:gd name="T48" fmla="*/ 1342 w 1537"/>
                  <a:gd name="T49" fmla="*/ 584 h 670"/>
                  <a:gd name="T50" fmla="*/ 1275 w 1537"/>
                  <a:gd name="T51" fmla="*/ 598 h 670"/>
                  <a:gd name="T52" fmla="*/ 1215 w 1537"/>
                  <a:gd name="T53" fmla="*/ 623 h 670"/>
                  <a:gd name="T54" fmla="*/ 1134 w 1537"/>
                  <a:gd name="T55" fmla="*/ 669 h 670"/>
                  <a:gd name="T56" fmla="*/ 1199 w 1537"/>
                  <a:gd name="T57" fmla="*/ 423 h 670"/>
                  <a:gd name="T58" fmla="*/ 1101 w 1537"/>
                  <a:gd name="T59" fmla="*/ 347 h 670"/>
                  <a:gd name="T60" fmla="*/ 1007 w 1537"/>
                  <a:gd name="T61" fmla="*/ 287 h 670"/>
                  <a:gd name="T62" fmla="*/ 923 w 1537"/>
                  <a:gd name="T63" fmla="*/ 244 h 670"/>
                  <a:gd name="T64" fmla="*/ 820 w 1537"/>
                  <a:gd name="T65" fmla="*/ 205 h 670"/>
                  <a:gd name="T66" fmla="*/ 722 w 1537"/>
                  <a:gd name="T67" fmla="*/ 187 h 670"/>
                  <a:gd name="T68" fmla="*/ 629 w 1537"/>
                  <a:gd name="T69" fmla="*/ 176 h 670"/>
                  <a:gd name="T70" fmla="*/ 521 w 1537"/>
                  <a:gd name="T71" fmla="*/ 183 h 670"/>
                  <a:gd name="T72" fmla="*/ 416 w 1537"/>
                  <a:gd name="T73" fmla="*/ 194 h 670"/>
                  <a:gd name="T74" fmla="*/ 294 w 1537"/>
                  <a:gd name="T75" fmla="*/ 215 h 670"/>
                  <a:gd name="T76" fmla="*/ 202 w 1537"/>
                  <a:gd name="T77" fmla="*/ 245 h 670"/>
                  <a:gd name="T78" fmla="*/ 133 w 1537"/>
                  <a:gd name="T79" fmla="*/ 279 h 670"/>
                  <a:gd name="T80" fmla="*/ 82 w 1537"/>
                  <a:gd name="T81" fmla="*/ 317 h 6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37" h="670">
                    <a:moveTo>
                      <a:pt x="0" y="393"/>
                    </a:moveTo>
                    <a:lnTo>
                      <a:pt x="51" y="304"/>
                    </a:lnTo>
                    <a:lnTo>
                      <a:pt x="76" y="276"/>
                    </a:lnTo>
                    <a:lnTo>
                      <a:pt x="105" y="246"/>
                    </a:lnTo>
                    <a:lnTo>
                      <a:pt x="131" y="223"/>
                    </a:lnTo>
                    <a:lnTo>
                      <a:pt x="165" y="196"/>
                    </a:lnTo>
                    <a:lnTo>
                      <a:pt x="197" y="171"/>
                    </a:lnTo>
                    <a:lnTo>
                      <a:pt x="237" y="146"/>
                    </a:lnTo>
                    <a:lnTo>
                      <a:pt x="269" y="128"/>
                    </a:lnTo>
                    <a:lnTo>
                      <a:pt x="302" y="109"/>
                    </a:lnTo>
                    <a:lnTo>
                      <a:pt x="349" y="89"/>
                    </a:lnTo>
                    <a:lnTo>
                      <a:pt x="394" y="74"/>
                    </a:lnTo>
                    <a:lnTo>
                      <a:pt x="446" y="57"/>
                    </a:lnTo>
                    <a:lnTo>
                      <a:pt x="517" y="35"/>
                    </a:lnTo>
                    <a:lnTo>
                      <a:pt x="576" y="21"/>
                    </a:lnTo>
                    <a:lnTo>
                      <a:pt x="625" y="15"/>
                    </a:lnTo>
                    <a:lnTo>
                      <a:pt x="694" y="6"/>
                    </a:lnTo>
                    <a:lnTo>
                      <a:pt x="748" y="0"/>
                    </a:lnTo>
                    <a:lnTo>
                      <a:pt x="800" y="1"/>
                    </a:lnTo>
                    <a:lnTo>
                      <a:pt x="856" y="2"/>
                    </a:lnTo>
                    <a:lnTo>
                      <a:pt x="912" y="9"/>
                    </a:lnTo>
                    <a:lnTo>
                      <a:pt x="962" y="16"/>
                    </a:lnTo>
                    <a:lnTo>
                      <a:pt x="1011" y="28"/>
                    </a:lnTo>
                    <a:lnTo>
                      <a:pt x="1058" y="46"/>
                    </a:lnTo>
                    <a:lnTo>
                      <a:pt x="1105" y="64"/>
                    </a:lnTo>
                    <a:lnTo>
                      <a:pt x="1152" y="90"/>
                    </a:lnTo>
                    <a:lnTo>
                      <a:pt x="1199" y="123"/>
                    </a:lnTo>
                    <a:lnTo>
                      <a:pt x="1234" y="153"/>
                    </a:lnTo>
                    <a:lnTo>
                      <a:pt x="1272" y="191"/>
                    </a:lnTo>
                    <a:lnTo>
                      <a:pt x="1300" y="220"/>
                    </a:lnTo>
                    <a:lnTo>
                      <a:pt x="1339" y="262"/>
                    </a:lnTo>
                    <a:lnTo>
                      <a:pt x="1425" y="73"/>
                    </a:lnTo>
                    <a:lnTo>
                      <a:pt x="1424" y="120"/>
                    </a:lnTo>
                    <a:lnTo>
                      <a:pt x="1425" y="164"/>
                    </a:lnTo>
                    <a:lnTo>
                      <a:pt x="1428" y="209"/>
                    </a:lnTo>
                    <a:lnTo>
                      <a:pt x="1433" y="256"/>
                    </a:lnTo>
                    <a:lnTo>
                      <a:pt x="1441" y="304"/>
                    </a:lnTo>
                    <a:lnTo>
                      <a:pt x="1448" y="343"/>
                    </a:lnTo>
                    <a:lnTo>
                      <a:pt x="1460" y="389"/>
                    </a:lnTo>
                    <a:lnTo>
                      <a:pt x="1471" y="433"/>
                    </a:lnTo>
                    <a:lnTo>
                      <a:pt x="1489" y="488"/>
                    </a:lnTo>
                    <a:lnTo>
                      <a:pt x="1506" y="537"/>
                    </a:lnTo>
                    <a:lnTo>
                      <a:pt x="1520" y="570"/>
                    </a:lnTo>
                    <a:lnTo>
                      <a:pt x="1536" y="612"/>
                    </a:lnTo>
                    <a:lnTo>
                      <a:pt x="1501" y="600"/>
                    </a:lnTo>
                    <a:lnTo>
                      <a:pt x="1465" y="592"/>
                    </a:lnTo>
                    <a:lnTo>
                      <a:pt x="1425" y="584"/>
                    </a:lnTo>
                    <a:lnTo>
                      <a:pt x="1388" y="581"/>
                    </a:lnTo>
                    <a:lnTo>
                      <a:pt x="1364" y="581"/>
                    </a:lnTo>
                    <a:lnTo>
                      <a:pt x="1342" y="584"/>
                    </a:lnTo>
                    <a:lnTo>
                      <a:pt x="1307" y="590"/>
                    </a:lnTo>
                    <a:lnTo>
                      <a:pt x="1275" y="598"/>
                    </a:lnTo>
                    <a:lnTo>
                      <a:pt x="1247" y="607"/>
                    </a:lnTo>
                    <a:lnTo>
                      <a:pt x="1215" y="623"/>
                    </a:lnTo>
                    <a:lnTo>
                      <a:pt x="1182" y="638"/>
                    </a:lnTo>
                    <a:lnTo>
                      <a:pt x="1134" y="669"/>
                    </a:lnTo>
                    <a:lnTo>
                      <a:pt x="1243" y="460"/>
                    </a:lnTo>
                    <a:lnTo>
                      <a:pt x="1199" y="423"/>
                    </a:lnTo>
                    <a:lnTo>
                      <a:pt x="1146" y="381"/>
                    </a:lnTo>
                    <a:lnTo>
                      <a:pt x="1101" y="347"/>
                    </a:lnTo>
                    <a:lnTo>
                      <a:pt x="1044" y="308"/>
                    </a:lnTo>
                    <a:lnTo>
                      <a:pt x="1007" y="287"/>
                    </a:lnTo>
                    <a:lnTo>
                      <a:pt x="973" y="268"/>
                    </a:lnTo>
                    <a:lnTo>
                      <a:pt x="923" y="244"/>
                    </a:lnTo>
                    <a:lnTo>
                      <a:pt x="875" y="222"/>
                    </a:lnTo>
                    <a:lnTo>
                      <a:pt x="820" y="205"/>
                    </a:lnTo>
                    <a:lnTo>
                      <a:pt x="773" y="195"/>
                    </a:lnTo>
                    <a:lnTo>
                      <a:pt x="722" y="187"/>
                    </a:lnTo>
                    <a:lnTo>
                      <a:pt x="670" y="177"/>
                    </a:lnTo>
                    <a:lnTo>
                      <a:pt x="629" y="176"/>
                    </a:lnTo>
                    <a:lnTo>
                      <a:pt x="576" y="178"/>
                    </a:lnTo>
                    <a:lnTo>
                      <a:pt x="521" y="183"/>
                    </a:lnTo>
                    <a:lnTo>
                      <a:pt x="471" y="187"/>
                    </a:lnTo>
                    <a:lnTo>
                      <a:pt x="416" y="194"/>
                    </a:lnTo>
                    <a:lnTo>
                      <a:pt x="354" y="203"/>
                    </a:lnTo>
                    <a:lnTo>
                      <a:pt x="294" y="215"/>
                    </a:lnTo>
                    <a:lnTo>
                      <a:pt x="240" y="235"/>
                    </a:lnTo>
                    <a:lnTo>
                      <a:pt x="202" y="245"/>
                    </a:lnTo>
                    <a:lnTo>
                      <a:pt x="164" y="262"/>
                    </a:lnTo>
                    <a:lnTo>
                      <a:pt x="133" y="279"/>
                    </a:lnTo>
                    <a:lnTo>
                      <a:pt x="105" y="296"/>
                    </a:lnTo>
                    <a:lnTo>
                      <a:pt x="82" y="317"/>
                    </a:lnTo>
                    <a:lnTo>
                      <a:pt x="0" y="393"/>
                    </a:lnTo>
                  </a:path>
                </a:pathLst>
              </a:custGeom>
              <a:solidFill>
                <a:schemeClr val="tx2"/>
              </a:solidFill>
              <a:ln w="12700" cap="rnd"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grpSp>
        <p:sp>
          <p:nvSpPr>
            <p:cNvPr id="634975" name="Rectangle 95"/>
            <p:cNvSpPr>
              <a:spLocks noChangeArrowheads="1"/>
            </p:cNvSpPr>
            <p:nvPr/>
          </p:nvSpPr>
          <p:spPr bwMode="auto">
            <a:xfrm>
              <a:off x="1619" y="1573"/>
              <a:ext cx="343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a:spcBef>
                  <a:spcPct val="50000"/>
                </a:spcBef>
                <a:defRPr/>
              </a:pPr>
              <a:r>
                <a:rPr lang="en-US" sz="2800">
                  <a:solidFill>
                    <a:schemeClr val="bg2"/>
                  </a:solidFill>
                  <a:effectLst>
                    <a:outerShdw blurRad="38100" dist="38100" dir="2700000" algn="tl">
                      <a:srgbClr val="C0C0C0"/>
                    </a:outerShdw>
                  </a:effectLst>
                  <a:latin typeface="Comic Sans MS" pitchFamily="66" charset="0"/>
                </a:rPr>
                <a:t>Standardized Normal Distribution</a:t>
              </a:r>
            </a:p>
          </p:txBody>
        </p:sp>
      </p:grpSp>
      <p:sp>
        <p:nvSpPr>
          <p:cNvPr id="634976" name="Text Box 96"/>
          <p:cNvSpPr txBox="1">
            <a:spLocks noChangeArrowheads="1"/>
          </p:cNvSpPr>
          <p:nvPr/>
        </p:nvSpPr>
        <p:spPr bwMode="auto">
          <a:xfrm>
            <a:off x="5334000" y="1752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2800" i="1">
                <a:solidFill>
                  <a:schemeClr val="bg2"/>
                </a:solidFill>
              </a:rPr>
              <a:t>P(Z </a:t>
            </a:r>
            <a:r>
              <a:rPr kumimoji="0" lang="en-US" altLang="en-US" sz="2800" i="1">
                <a:solidFill>
                  <a:schemeClr val="bg2"/>
                </a:solidFill>
                <a:sym typeface="Symbol" panose="05050102010706020507" pitchFamily="18" charset="2"/>
              </a:rPr>
              <a:t></a:t>
            </a:r>
            <a:r>
              <a:rPr kumimoji="0" lang="en-US" altLang="en-US" sz="2800" i="1">
                <a:solidFill>
                  <a:schemeClr val="bg2"/>
                </a:solidFill>
              </a:rPr>
              <a:t>  1.4) = ?</a:t>
            </a:r>
          </a:p>
        </p:txBody>
      </p:sp>
    </p:spTree>
    <p:extLst>
      <p:ext uri="{BB962C8B-B14F-4D97-AF65-F5344CB8AC3E}">
        <p14:creationId xmlns:p14="http://schemas.microsoft.com/office/powerpoint/2010/main" val="654630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8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48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P spid="634884" grpId="0" autoUpdateAnimBg="0"/>
      <p:bldP spid="63497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4579" name="Rectangle 2"/>
          <p:cNvSpPr>
            <a:spLocks noGrp="1" noChangeArrowheads="1"/>
          </p:cNvSpPr>
          <p:nvPr>
            <p:ph type="title"/>
          </p:nvPr>
        </p:nvSpPr>
        <p:spPr/>
        <p:txBody>
          <a:bodyPr/>
          <a:lstStyle/>
          <a:p>
            <a:pPr eaLnBrk="1" hangingPunct="1"/>
            <a:r>
              <a:rPr lang="en-US" altLang="en-US" smtClean="0"/>
              <a:t>Both PERT and CPM</a:t>
            </a:r>
          </a:p>
        </p:txBody>
      </p:sp>
      <p:sp>
        <p:nvSpPr>
          <p:cNvPr id="14339" name="Rectangle 3"/>
          <p:cNvSpPr>
            <a:spLocks noGrp="1" noChangeArrowheads="1"/>
          </p:cNvSpPr>
          <p:nvPr>
            <p:ph type="body" idx="1"/>
          </p:nvPr>
        </p:nvSpPr>
        <p:spPr/>
        <p:txBody>
          <a:bodyPr/>
          <a:lstStyle/>
          <a:p>
            <a:pPr eaLnBrk="1" hangingPunct="1">
              <a:lnSpc>
                <a:spcPct val="120000"/>
              </a:lnSpc>
            </a:pPr>
            <a:r>
              <a:rPr lang="en-US" altLang="en-US" sz="2800" smtClean="0"/>
              <a:t>Graphically display the precedence relationships &amp; sequence of activities</a:t>
            </a:r>
          </a:p>
          <a:p>
            <a:pPr eaLnBrk="1" hangingPunct="1">
              <a:lnSpc>
                <a:spcPct val="120000"/>
              </a:lnSpc>
            </a:pPr>
            <a:r>
              <a:rPr lang="en-US" altLang="en-US" sz="2800" smtClean="0"/>
              <a:t>Estimate the project’s duration</a:t>
            </a:r>
          </a:p>
          <a:p>
            <a:pPr eaLnBrk="1" hangingPunct="1">
              <a:lnSpc>
                <a:spcPct val="120000"/>
              </a:lnSpc>
            </a:pPr>
            <a:r>
              <a:rPr lang="en-US" altLang="en-US" sz="2800" smtClean="0"/>
              <a:t>Identify critical activities that cannot be delayed without delaying the project</a:t>
            </a:r>
          </a:p>
          <a:p>
            <a:pPr eaLnBrk="1" hangingPunct="1">
              <a:lnSpc>
                <a:spcPct val="120000"/>
              </a:lnSpc>
            </a:pPr>
            <a:r>
              <a:rPr lang="en-US" altLang="en-US" sz="2800" smtClean="0"/>
              <a:t>Estimate the amount of slack associated with non-critical activities</a:t>
            </a:r>
          </a:p>
          <a:p>
            <a:pPr eaLnBrk="1" hangingPunct="1"/>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rgbClr val="B2B2B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rgbClr val="B2B2B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500"/>
                                        <p:tgtEl>
                                          <p:spTgt spid="14339">
                                            <p:txEl>
                                              <p:pRg st="3" end="3"/>
                                            </p:txEl>
                                          </p:spTgt>
                                        </p:tgtEl>
                                      </p:cBhvr>
                                    </p:animEffect>
                                  </p:childTnLst>
                                  <p:subTnLst>
                                    <p:animClr clrSpc="rgb" dir="cw">
                                      <p:cBhvr override="childStyle">
                                        <p:cTn dur="1" fill="hold" display="0" masterRel="nextClick" afterEffect="1"/>
                                        <p:tgtEl>
                                          <p:spTgt spid="14339">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2867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D46FE8EA-1744-474C-92F5-4D2025A46062}" type="slidenum">
              <a:rPr kumimoji="0" lang="en-US" altLang="en-US" sz="1400" smtClean="0">
                <a:solidFill>
                  <a:schemeClr val="bg2"/>
                </a:solidFill>
                <a:latin typeface="Arial" panose="020B0604020202020204" pitchFamily="34" charset="0"/>
              </a:rPr>
              <a:pPr>
                <a:spcBef>
                  <a:spcPct val="50000"/>
                </a:spcBef>
                <a:buClrTx/>
                <a:buFontTx/>
                <a:buNone/>
              </a:pPr>
              <a:t>30</a:t>
            </a:fld>
            <a:endParaRPr kumimoji="0" lang="en-US" altLang="en-US" sz="1400" smtClean="0">
              <a:solidFill>
                <a:schemeClr val="bg2"/>
              </a:solidFill>
              <a:latin typeface="Arial" panose="020B0604020202020204" pitchFamily="34" charset="0"/>
            </a:endParaRPr>
          </a:p>
        </p:txBody>
      </p:sp>
      <p:sp>
        <p:nvSpPr>
          <p:cNvPr id="28677" name="Rectangle 2"/>
          <p:cNvSpPr>
            <a:spLocks noGrp="1" noChangeArrowheads="1"/>
          </p:cNvSpPr>
          <p:nvPr>
            <p:ph type="title"/>
          </p:nvPr>
        </p:nvSpPr>
        <p:spPr>
          <a:xfrm>
            <a:off x="0" y="381000"/>
            <a:ext cx="91440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Obtain the Probability</a:t>
            </a:r>
          </a:p>
        </p:txBody>
      </p:sp>
      <p:grpSp>
        <p:nvGrpSpPr>
          <p:cNvPr id="28678" name="Group 3"/>
          <p:cNvGrpSpPr>
            <a:grpSpLocks/>
          </p:cNvGrpSpPr>
          <p:nvPr/>
        </p:nvGrpSpPr>
        <p:grpSpPr bwMode="auto">
          <a:xfrm>
            <a:off x="746125" y="1538288"/>
            <a:ext cx="8050213" cy="4741862"/>
            <a:chOff x="283" y="860"/>
            <a:chExt cx="4563" cy="2787"/>
          </a:xfrm>
        </p:grpSpPr>
        <p:sp>
          <p:nvSpPr>
            <p:cNvPr id="28680" name="Freeform 4"/>
            <p:cNvSpPr>
              <a:spLocks/>
            </p:cNvSpPr>
            <p:nvPr/>
          </p:nvSpPr>
          <p:spPr bwMode="auto">
            <a:xfrm>
              <a:off x="3755" y="2116"/>
              <a:ext cx="386" cy="914"/>
            </a:xfrm>
            <a:custGeom>
              <a:avLst/>
              <a:gdLst>
                <a:gd name="T0" fmla="*/ 0 w 386"/>
                <a:gd name="T1" fmla="*/ 0 h 914"/>
                <a:gd name="T2" fmla="*/ 96 w 386"/>
                <a:gd name="T3" fmla="*/ 49 h 914"/>
                <a:gd name="T4" fmla="*/ 167 w 386"/>
                <a:gd name="T5" fmla="*/ 145 h 914"/>
                <a:gd name="T6" fmla="*/ 216 w 386"/>
                <a:gd name="T7" fmla="*/ 216 h 914"/>
                <a:gd name="T8" fmla="*/ 289 w 386"/>
                <a:gd name="T9" fmla="*/ 337 h 914"/>
                <a:gd name="T10" fmla="*/ 336 w 386"/>
                <a:gd name="T11" fmla="*/ 432 h 914"/>
                <a:gd name="T12" fmla="*/ 385 w 386"/>
                <a:gd name="T13" fmla="*/ 528 h 914"/>
                <a:gd name="T14" fmla="*/ 385 w 386"/>
                <a:gd name="T15" fmla="*/ 913 h 914"/>
                <a:gd name="T16" fmla="*/ 0 w 386"/>
                <a:gd name="T17" fmla="*/ 913 h 914"/>
                <a:gd name="T18" fmla="*/ 0 w 386"/>
                <a:gd name="T19" fmla="*/ 0 h 9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6" h="914">
                  <a:moveTo>
                    <a:pt x="0" y="0"/>
                  </a:moveTo>
                  <a:lnTo>
                    <a:pt x="96" y="49"/>
                  </a:lnTo>
                  <a:lnTo>
                    <a:pt x="167" y="145"/>
                  </a:lnTo>
                  <a:lnTo>
                    <a:pt x="216" y="216"/>
                  </a:lnTo>
                  <a:lnTo>
                    <a:pt x="289" y="337"/>
                  </a:lnTo>
                  <a:lnTo>
                    <a:pt x="336" y="432"/>
                  </a:lnTo>
                  <a:lnTo>
                    <a:pt x="385" y="528"/>
                  </a:lnTo>
                  <a:lnTo>
                    <a:pt x="385" y="913"/>
                  </a:lnTo>
                  <a:lnTo>
                    <a:pt x="0" y="913"/>
                  </a:lnTo>
                  <a:lnTo>
                    <a:pt x="0"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81" name="Freeform 5"/>
            <p:cNvSpPr>
              <a:spLocks/>
            </p:cNvSpPr>
            <p:nvPr/>
          </p:nvSpPr>
          <p:spPr bwMode="auto">
            <a:xfrm>
              <a:off x="2957" y="2116"/>
              <a:ext cx="799" cy="921"/>
            </a:xfrm>
            <a:custGeom>
              <a:avLst/>
              <a:gdLst>
                <a:gd name="T0" fmla="*/ 798 w 799"/>
                <a:gd name="T1" fmla="*/ 0 h 921"/>
                <a:gd name="T2" fmla="*/ 702 w 799"/>
                <a:gd name="T3" fmla="*/ 49 h 921"/>
                <a:gd name="T4" fmla="*/ 629 w 799"/>
                <a:gd name="T5" fmla="*/ 145 h 921"/>
                <a:gd name="T6" fmla="*/ 582 w 799"/>
                <a:gd name="T7" fmla="*/ 216 h 921"/>
                <a:gd name="T8" fmla="*/ 509 w 799"/>
                <a:gd name="T9" fmla="*/ 337 h 921"/>
                <a:gd name="T10" fmla="*/ 460 w 799"/>
                <a:gd name="T11" fmla="*/ 432 h 921"/>
                <a:gd name="T12" fmla="*/ 258 w 799"/>
                <a:gd name="T13" fmla="*/ 736 h 921"/>
                <a:gd name="T14" fmla="*/ 0 w 799"/>
                <a:gd name="T15" fmla="*/ 920 h 921"/>
                <a:gd name="T16" fmla="*/ 798 w 799"/>
                <a:gd name="T17" fmla="*/ 913 h 921"/>
                <a:gd name="T18" fmla="*/ 798 w 799"/>
                <a:gd name="T19" fmla="*/ 0 h 9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9" h="921">
                  <a:moveTo>
                    <a:pt x="798" y="0"/>
                  </a:moveTo>
                  <a:lnTo>
                    <a:pt x="702" y="49"/>
                  </a:lnTo>
                  <a:lnTo>
                    <a:pt x="629" y="145"/>
                  </a:lnTo>
                  <a:lnTo>
                    <a:pt x="582" y="216"/>
                  </a:lnTo>
                  <a:lnTo>
                    <a:pt x="509" y="337"/>
                  </a:lnTo>
                  <a:lnTo>
                    <a:pt x="460" y="432"/>
                  </a:lnTo>
                  <a:lnTo>
                    <a:pt x="258" y="736"/>
                  </a:lnTo>
                  <a:lnTo>
                    <a:pt x="0" y="920"/>
                  </a:lnTo>
                  <a:lnTo>
                    <a:pt x="798" y="913"/>
                  </a:lnTo>
                  <a:lnTo>
                    <a:pt x="798" y="0"/>
                  </a:lnTo>
                </a:path>
              </a:pathLst>
            </a:custGeom>
            <a:solidFill>
              <a:schemeClr val="accent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82" name="Line 6"/>
            <p:cNvSpPr>
              <a:spLocks noChangeShapeType="1"/>
            </p:cNvSpPr>
            <p:nvPr/>
          </p:nvSpPr>
          <p:spPr bwMode="auto">
            <a:xfrm>
              <a:off x="3755" y="2121"/>
              <a:ext cx="1" cy="904"/>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83" name="Rectangle 7"/>
            <p:cNvSpPr>
              <a:spLocks noChangeArrowheads="1"/>
            </p:cNvSpPr>
            <p:nvPr/>
          </p:nvSpPr>
          <p:spPr bwMode="auto">
            <a:xfrm>
              <a:off x="3168" y="3034"/>
              <a:ext cx="37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i="1">
                  <a:solidFill>
                    <a:schemeClr val="bg2"/>
                  </a:solidFill>
                  <a:sym typeface="Symbol" panose="05050102010706020507" pitchFamily="18" charset="2"/>
                </a:rPr>
                <a:t></a:t>
              </a:r>
              <a:r>
                <a:rPr kumimoji="0" lang="en-US" altLang="en-US" sz="2400" b="1" i="1" baseline="-25000">
                  <a:solidFill>
                    <a:schemeClr val="bg2"/>
                  </a:solidFill>
                  <a:sym typeface="Symbol" panose="05050102010706020507" pitchFamily="18" charset="2"/>
                </a:rPr>
                <a:t>z</a:t>
              </a:r>
              <a:r>
                <a:rPr kumimoji="0" lang="en-US" altLang="en-US" sz="2400" b="1" i="1">
                  <a:solidFill>
                    <a:schemeClr val="bg2"/>
                  </a:solidFill>
                  <a:sym typeface="Symbol" panose="05050102010706020507" pitchFamily="18" charset="2"/>
                </a:rPr>
                <a:t>=0</a:t>
              </a:r>
              <a:endParaRPr kumimoji="0" lang="en-US" altLang="en-US" sz="2800">
                <a:solidFill>
                  <a:schemeClr val="bg2"/>
                </a:solidFill>
              </a:endParaRPr>
            </a:p>
          </p:txBody>
        </p:sp>
        <p:sp>
          <p:nvSpPr>
            <p:cNvPr id="28684" name="Rectangle 8"/>
            <p:cNvSpPr>
              <a:spLocks noChangeArrowheads="1"/>
            </p:cNvSpPr>
            <p:nvPr/>
          </p:nvSpPr>
          <p:spPr bwMode="auto">
            <a:xfrm>
              <a:off x="3311" y="3213"/>
              <a:ext cx="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endParaRPr kumimoji="0" lang="en-GB" altLang="en-US" sz="2800">
                <a:solidFill>
                  <a:schemeClr val="bg2"/>
                </a:solidFill>
              </a:endParaRPr>
            </a:p>
          </p:txBody>
        </p:sp>
        <p:sp>
          <p:nvSpPr>
            <p:cNvPr id="28685" name="Rectangle 9"/>
            <p:cNvSpPr>
              <a:spLocks noChangeArrowheads="1"/>
            </p:cNvSpPr>
            <p:nvPr/>
          </p:nvSpPr>
          <p:spPr bwMode="auto">
            <a:xfrm>
              <a:off x="3393" y="3054"/>
              <a:ext cx="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a:t>
              </a:r>
            </a:p>
          </p:txBody>
        </p:sp>
        <p:sp>
          <p:nvSpPr>
            <p:cNvPr id="28686" name="Rectangle 10"/>
            <p:cNvSpPr>
              <a:spLocks noChangeArrowheads="1"/>
            </p:cNvSpPr>
            <p:nvPr/>
          </p:nvSpPr>
          <p:spPr bwMode="auto">
            <a:xfrm>
              <a:off x="4018" y="1827"/>
              <a:ext cx="37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i="1">
                  <a:solidFill>
                    <a:schemeClr val="bg2"/>
                  </a:solidFill>
                  <a:sym typeface="Symbol" panose="05050102010706020507" pitchFamily="18" charset="2"/>
                </a:rPr>
                <a:t></a:t>
              </a:r>
              <a:r>
                <a:rPr kumimoji="0" lang="en-US" altLang="en-US" sz="2400" b="1" i="1" baseline="-25000">
                  <a:solidFill>
                    <a:schemeClr val="bg2"/>
                  </a:solidFill>
                  <a:sym typeface="Symbol" panose="05050102010706020507" pitchFamily="18" charset="2"/>
                </a:rPr>
                <a:t>z</a:t>
              </a:r>
              <a:r>
                <a:rPr kumimoji="0" lang="en-US" altLang="en-US" sz="2400" b="1" i="1">
                  <a:solidFill>
                    <a:schemeClr val="bg2"/>
                  </a:solidFill>
                  <a:sym typeface="Symbol" panose="05050102010706020507" pitchFamily="18" charset="2"/>
                </a:rPr>
                <a:t>=1</a:t>
              </a:r>
              <a:endParaRPr kumimoji="0" lang="en-US" altLang="en-US" sz="2800">
                <a:solidFill>
                  <a:schemeClr val="bg2"/>
                </a:solidFill>
              </a:endParaRPr>
            </a:p>
          </p:txBody>
        </p:sp>
        <p:sp>
          <p:nvSpPr>
            <p:cNvPr id="28687" name="Rectangle 11"/>
            <p:cNvSpPr>
              <a:spLocks noChangeArrowheads="1"/>
            </p:cNvSpPr>
            <p:nvPr/>
          </p:nvSpPr>
          <p:spPr bwMode="auto">
            <a:xfrm>
              <a:off x="4167" y="2006"/>
              <a:ext cx="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endParaRPr kumimoji="0" lang="en-GB" altLang="en-US" sz="2800">
                <a:solidFill>
                  <a:schemeClr val="bg2"/>
                </a:solidFill>
              </a:endParaRPr>
            </a:p>
          </p:txBody>
        </p:sp>
        <p:sp>
          <p:nvSpPr>
            <p:cNvPr id="28688" name="Rectangle 12"/>
            <p:cNvSpPr>
              <a:spLocks noChangeArrowheads="1"/>
            </p:cNvSpPr>
            <p:nvPr/>
          </p:nvSpPr>
          <p:spPr bwMode="auto">
            <a:xfrm>
              <a:off x="4268" y="1845"/>
              <a:ext cx="6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 </a:t>
              </a:r>
            </a:p>
          </p:txBody>
        </p:sp>
        <p:sp>
          <p:nvSpPr>
            <p:cNvPr id="28689" name="Line 13"/>
            <p:cNvSpPr>
              <a:spLocks noChangeShapeType="1"/>
            </p:cNvSpPr>
            <p:nvPr/>
          </p:nvSpPr>
          <p:spPr bwMode="auto">
            <a:xfrm>
              <a:off x="4140" y="2637"/>
              <a:ext cx="1" cy="39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0" name="Freeform 14"/>
            <p:cNvSpPr>
              <a:spLocks/>
            </p:cNvSpPr>
            <p:nvPr/>
          </p:nvSpPr>
          <p:spPr bwMode="auto">
            <a:xfrm>
              <a:off x="3755" y="2108"/>
              <a:ext cx="958" cy="922"/>
            </a:xfrm>
            <a:custGeom>
              <a:avLst/>
              <a:gdLst>
                <a:gd name="T0" fmla="*/ 957 w 958"/>
                <a:gd name="T1" fmla="*/ 921 h 922"/>
                <a:gd name="T2" fmla="*/ 856 w 958"/>
                <a:gd name="T3" fmla="*/ 911 h 922"/>
                <a:gd name="T4" fmla="*/ 805 w 958"/>
                <a:gd name="T5" fmla="*/ 899 h 922"/>
                <a:gd name="T6" fmla="*/ 756 w 958"/>
                <a:gd name="T7" fmla="*/ 885 h 922"/>
                <a:gd name="T8" fmla="*/ 705 w 958"/>
                <a:gd name="T9" fmla="*/ 864 h 922"/>
                <a:gd name="T10" fmla="*/ 654 w 958"/>
                <a:gd name="T11" fmla="*/ 834 h 922"/>
                <a:gd name="T12" fmla="*/ 605 w 958"/>
                <a:gd name="T13" fmla="*/ 797 h 922"/>
                <a:gd name="T14" fmla="*/ 503 w 958"/>
                <a:gd name="T15" fmla="*/ 691 h 922"/>
                <a:gd name="T16" fmla="*/ 403 w 958"/>
                <a:gd name="T17" fmla="*/ 540 h 922"/>
                <a:gd name="T18" fmla="*/ 302 w 958"/>
                <a:gd name="T19" fmla="*/ 359 h 922"/>
                <a:gd name="T20" fmla="*/ 251 w 958"/>
                <a:gd name="T21" fmla="*/ 267 h 922"/>
                <a:gd name="T22" fmla="*/ 200 w 958"/>
                <a:gd name="T23" fmla="*/ 182 h 922"/>
                <a:gd name="T24" fmla="*/ 151 w 958"/>
                <a:gd name="T25" fmla="*/ 108 h 922"/>
                <a:gd name="T26" fmla="*/ 100 w 958"/>
                <a:gd name="T27" fmla="*/ 49 h 922"/>
                <a:gd name="T28" fmla="*/ 49 w 958"/>
                <a:gd name="T29" fmla="*/ 12 h 922"/>
                <a:gd name="T30" fmla="*/ 0 w 958"/>
                <a:gd name="T31" fmla="*/ 0 h 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58" h="922">
                  <a:moveTo>
                    <a:pt x="957" y="921"/>
                  </a:moveTo>
                  <a:lnTo>
                    <a:pt x="856" y="911"/>
                  </a:lnTo>
                  <a:lnTo>
                    <a:pt x="805" y="899"/>
                  </a:lnTo>
                  <a:lnTo>
                    <a:pt x="756" y="885"/>
                  </a:lnTo>
                  <a:lnTo>
                    <a:pt x="705" y="864"/>
                  </a:lnTo>
                  <a:lnTo>
                    <a:pt x="654" y="834"/>
                  </a:lnTo>
                  <a:lnTo>
                    <a:pt x="605" y="797"/>
                  </a:lnTo>
                  <a:lnTo>
                    <a:pt x="503" y="691"/>
                  </a:lnTo>
                  <a:lnTo>
                    <a:pt x="403" y="540"/>
                  </a:lnTo>
                  <a:lnTo>
                    <a:pt x="302" y="359"/>
                  </a:lnTo>
                  <a:lnTo>
                    <a:pt x="251" y="267"/>
                  </a:lnTo>
                  <a:lnTo>
                    <a:pt x="200" y="182"/>
                  </a:lnTo>
                  <a:lnTo>
                    <a:pt x="151" y="108"/>
                  </a:lnTo>
                  <a:lnTo>
                    <a:pt x="100" y="49"/>
                  </a:lnTo>
                  <a:lnTo>
                    <a:pt x="49" y="12"/>
                  </a:lnTo>
                  <a:lnTo>
                    <a:pt x="0" y="0"/>
                  </a:lnTo>
                </a:path>
              </a:pathLst>
            </a:custGeom>
            <a:noFill/>
            <a:ln w="508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1" name="Freeform 15"/>
            <p:cNvSpPr>
              <a:spLocks/>
            </p:cNvSpPr>
            <p:nvPr/>
          </p:nvSpPr>
          <p:spPr bwMode="auto">
            <a:xfrm>
              <a:off x="2796" y="2108"/>
              <a:ext cx="960" cy="922"/>
            </a:xfrm>
            <a:custGeom>
              <a:avLst/>
              <a:gdLst>
                <a:gd name="T0" fmla="*/ 0 w 960"/>
                <a:gd name="T1" fmla="*/ 921 h 922"/>
                <a:gd name="T2" fmla="*/ 101 w 960"/>
                <a:gd name="T3" fmla="*/ 911 h 922"/>
                <a:gd name="T4" fmla="*/ 152 w 960"/>
                <a:gd name="T5" fmla="*/ 899 h 922"/>
                <a:gd name="T6" fmla="*/ 203 w 960"/>
                <a:gd name="T7" fmla="*/ 885 h 922"/>
                <a:gd name="T8" fmla="*/ 252 w 960"/>
                <a:gd name="T9" fmla="*/ 864 h 922"/>
                <a:gd name="T10" fmla="*/ 303 w 960"/>
                <a:gd name="T11" fmla="*/ 834 h 922"/>
                <a:gd name="T12" fmla="*/ 354 w 960"/>
                <a:gd name="T13" fmla="*/ 797 h 922"/>
                <a:gd name="T14" fmla="*/ 454 w 960"/>
                <a:gd name="T15" fmla="*/ 691 h 922"/>
                <a:gd name="T16" fmla="*/ 554 w 960"/>
                <a:gd name="T17" fmla="*/ 540 h 922"/>
                <a:gd name="T18" fmla="*/ 656 w 960"/>
                <a:gd name="T19" fmla="*/ 359 h 922"/>
                <a:gd name="T20" fmla="*/ 706 w 960"/>
                <a:gd name="T21" fmla="*/ 267 h 922"/>
                <a:gd name="T22" fmla="*/ 757 w 960"/>
                <a:gd name="T23" fmla="*/ 182 h 922"/>
                <a:gd name="T24" fmla="*/ 808 w 960"/>
                <a:gd name="T25" fmla="*/ 108 h 922"/>
                <a:gd name="T26" fmla="*/ 857 w 960"/>
                <a:gd name="T27" fmla="*/ 49 h 922"/>
                <a:gd name="T28" fmla="*/ 908 w 960"/>
                <a:gd name="T29" fmla="*/ 12 h 922"/>
                <a:gd name="T30" fmla="*/ 959 w 960"/>
                <a:gd name="T31" fmla="*/ 0 h 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60" h="922">
                  <a:moveTo>
                    <a:pt x="0" y="921"/>
                  </a:moveTo>
                  <a:lnTo>
                    <a:pt x="101" y="911"/>
                  </a:lnTo>
                  <a:lnTo>
                    <a:pt x="152" y="899"/>
                  </a:lnTo>
                  <a:lnTo>
                    <a:pt x="203" y="885"/>
                  </a:lnTo>
                  <a:lnTo>
                    <a:pt x="252" y="864"/>
                  </a:lnTo>
                  <a:lnTo>
                    <a:pt x="303" y="834"/>
                  </a:lnTo>
                  <a:lnTo>
                    <a:pt x="354" y="797"/>
                  </a:lnTo>
                  <a:lnTo>
                    <a:pt x="454" y="691"/>
                  </a:lnTo>
                  <a:lnTo>
                    <a:pt x="554" y="540"/>
                  </a:lnTo>
                  <a:lnTo>
                    <a:pt x="656" y="359"/>
                  </a:lnTo>
                  <a:lnTo>
                    <a:pt x="706" y="267"/>
                  </a:lnTo>
                  <a:lnTo>
                    <a:pt x="757" y="182"/>
                  </a:lnTo>
                  <a:lnTo>
                    <a:pt x="808" y="108"/>
                  </a:lnTo>
                  <a:lnTo>
                    <a:pt x="857" y="49"/>
                  </a:lnTo>
                  <a:lnTo>
                    <a:pt x="908" y="12"/>
                  </a:lnTo>
                  <a:lnTo>
                    <a:pt x="959" y="0"/>
                  </a:lnTo>
                </a:path>
              </a:pathLst>
            </a:custGeom>
            <a:noFill/>
            <a:ln w="508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2" name="Freeform 16"/>
            <p:cNvSpPr>
              <a:spLocks/>
            </p:cNvSpPr>
            <p:nvPr/>
          </p:nvSpPr>
          <p:spPr bwMode="auto">
            <a:xfrm>
              <a:off x="2796" y="2129"/>
              <a:ext cx="1917" cy="901"/>
            </a:xfrm>
            <a:custGeom>
              <a:avLst/>
              <a:gdLst>
                <a:gd name="T0" fmla="*/ 0 w 1917"/>
                <a:gd name="T1" fmla="*/ 0 h 901"/>
                <a:gd name="T2" fmla="*/ 0 w 1917"/>
                <a:gd name="T3" fmla="*/ 900 h 901"/>
                <a:gd name="T4" fmla="*/ 1916 w 1917"/>
                <a:gd name="T5" fmla="*/ 900 h 901"/>
                <a:gd name="T6" fmla="*/ 0 60000 65536"/>
                <a:gd name="T7" fmla="*/ 0 60000 65536"/>
                <a:gd name="T8" fmla="*/ 0 60000 65536"/>
              </a:gdLst>
              <a:ahLst/>
              <a:cxnLst>
                <a:cxn ang="T6">
                  <a:pos x="T0" y="T1"/>
                </a:cxn>
                <a:cxn ang="T7">
                  <a:pos x="T2" y="T3"/>
                </a:cxn>
                <a:cxn ang="T8">
                  <a:pos x="T4" y="T5"/>
                </a:cxn>
              </a:cxnLst>
              <a:rect l="0" t="0" r="r" b="b"/>
              <a:pathLst>
                <a:path w="1917" h="901">
                  <a:moveTo>
                    <a:pt x="0" y="0"/>
                  </a:moveTo>
                  <a:lnTo>
                    <a:pt x="0" y="900"/>
                  </a:lnTo>
                  <a:lnTo>
                    <a:pt x="1916" y="900"/>
                  </a:lnTo>
                </a:path>
              </a:pathLst>
            </a:custGeom>
            <a:noFill/>
            <a:ln w="254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3" name="Line 17"/>
            <p:cNvSpPr>
              <a:spLocks noChangeShapeType="1"/>
            </p:cNvSpPr>
            <p:nvPr/>
          </p:nvSpPr>
          <p:spPr bwMode="auto">
            <a:xfrm>
              <a:off x="2782" y="212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4" name="Line 18"/>
            <p:cNvSpPr>
              <a:spLocks noChangeShapeType="1"/>
            </p:cNvSpPr>
            <p:nvPr/>
          </p:nvSpPr>
          <p:spPr bwMode="auto">
            <a:xfrm>
              <a:off x="2782" y="221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5" name="Line 19"/>
            <p:cNvSpPr>
              <a:spLocks noChangeShapeType="1"/>
            </p:cNvSpPr>
            <p:nvPr/>
          </p:nvSpPr>
          <p:spPr bwMode="auto">
            <a:xfrm>
              <a:off x="2782" y="230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6" name="Line 20"/>
            <p:cNvSpPr>
              <a:spLocks noChangeShapeType="1"/>
            </p:cNvSpPr>
            <p:nvPr/>
          </p:nvSpPr>
          <p:spPr bwMode="auto">
            <a:xfrm>
              <a:off x="2782" y="239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7" name="Line 21"/>
            <p:cNvSpPr>
              <a:spLocks noChangeShapeType="1"/>
            </p:cNvSpPr>
            <p:nvPr/>
          </p:nvSpPr>
          <p:spPr bwMode="auto">
            <a:xfrm>
              <a:off x="2782" y="248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8" name="Line 22"/>
            <p:cNvSpPr>
              <a:spLocks noChangeShapeType="1"/>
            </p:cNvSpPr>
            <p:nvPr/>
          </p:nvSpPr>
          <p:spPr bwMode="auto">
            <a:xfrm>
              <a:off x="2782" y="257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699" name="Line 23"/>
            <p:cNvSpPr>
              <a:spLocks noChangeShapeType="1"/>
            </p:cNvSpPr>
            <p:nvPr/>
          </p:nvSpPr>
          <p:spPr bwMode="auto">
            <a:xfrm>
              <a:off x="2782" y="2669"/>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0" name="Line 24"/>
            <p:cNvSpPr>
              <a:spLocks noChangeShapeType="1"/>
            </p:cNvSpPr>
            <p:nvPr/>
          </p:nvSpPr>
          <p:spPr bwMode="auto">
            <a:xfrm>
              <a:off x="2782" y="276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1" name="Line 25"/>
            <p:cNvSpPr>
              <a:spLocks noChangeShapeType="1"/>
            </p:cNvSpPr>
            <p:nvPr/>
          </p:nvSpPr>
          <p:spPr bwMode="auto">
            <a:xfrm>
              <a:off x="2782" y="2850"/>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2" name="Line 26"/>
            <p:cNvSpPr>
              <a:spLocks noChangeShapeType="1"/>
            </p:cNvSpPr>
            <p:nvPr/>
          </p:nvSpPr>
          <p:spPr bwMode="auto">
            <a:xfrm>
              <a:off x="2782" y="2938"/>
              <a:ext cx="6" cy="1"/>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3" name="Line 27"/>
            <p:cNvSpPr>
              <a:spLocks noChangeShapeType="1"/>
            </p:cNvSpPr>
            <p:nvPr/>
          </p:nvSpPr>
          <p:spPr bwMode="auto">
            <a:xfrm>
              <a:off x="4712"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4" name="Line 28"/>
            <p:cNvSpPr>
              <a:spLocks noChangeShapeType="1"/>
            </p:cNvSpPr>
            <p:nvPr/>
          </p:nvSpPr>
          <p:spPr bwMode="auto">
            <a:xfrm>
              <a:off x="4521"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5" name="Line 29"/>
            <p:cNvSpPr>
              <a:spLocks noChangeShapeType="1"/>
            </p:cNvSpPr>
            <p:nvPr/>
          </p:nvSpPr>
          <p:spPr bwMode="auto">
            <a:xfrm>
              <a:off x="4329"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6" name="Line 30"/>
            <p:cNvSpPr>
              <a:spLocks noChangeShapeType="1"/>
            </p:cNvSpPr>
            <p:nvPr/>
          </p:nvSpPr>
          <p:spPr bwMode="auto">
            <a:xfrm>
              <a:off x="4138"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7" name="Line 31"/>
            <p:cNvSpPr>
              <a:spLocks noChangeShapeType="1"/>
            </p:cNvSpPr>
            <p:nvPr/>
          </p:nvSpPr>
          <p:spPr bwMode="auto">
            <a:xfrm>
              <a:off x="3946"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8" name="Line 32"/>
            <p:cNvSpPr>
              <a:spLocks noChangeShapeType="1"/>
            </p:cNvSpPr>
            <p:nvPr/>
          </p:nvSpPr>
          <p:spPr bwMode="auto">
            <a:xfrm>
              <a:off x="3755"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09" name="Line 33"/>
            <p:cNvSpPr>
              <a:spLocks noChangeShapeType="1"/>
            </p:cNvSpPr>
            <p:nvPr/>
          </p:nvSpPr>
          <p:spPr bwMode="auto">
            <a:xfrm>
              <a:off x="3562"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10" name="Line 34"/>
            <p:cNvSpPr>
              <a:spLocks noChangeShapeType="1"/>
            </p:cNvSpPr>
            <p:nvPr/>
          </p:nvSpPr>
          <p:spPr bwMode="auto">
            <a:xfrm>
              <a:off x="3372"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11" name="Line 35"/>
            <p:cNvSpPr>
              <a:spLocks noChangeShapeType="1"/>
            </p:cNvSpPr>
            <p:nvPr/>
          </p:nvSpPr>
          <p:spPr bwMode="auto">
            <a:xfrm>
              <a:off x="3179"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12" name="Line 36"/>
            <p:cNvSpPr>
              <a:spLocks noChangeShapeType="1"/>
            </p:cNvSpPr>
            <p:nvPr/>
          </p:nvSpPr>
          <p:spPr bwMode="auto">
            <a:xfrm>
              <a:off x="2989" y="3030"/>
              <a:ext cx="1" cy="10"/>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13" name="Rectangle 37"/>
            <p:cNvSpPr>
              <a:spLocks noChangeArrowheads="1"/>
            </p:cNvSpPr>
            <p:nvPr/>
          </p:nvSpPr>
          <p:spPr bwMode="auto">
            <a:xfrm>
              <a:off x="4558" y="3047"/>
              <a:ext cx="1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z</a:t>
              </a:r>
            </a:p>
          </p:txBody>
        </p:sp>
        <p:sp>
          <p:nvSpPr>
            <p:cNvPr id="28714" name="Rectangle 38"/>
            <p:cNvSpPr>
              <a:spLocks noChangeArrowheads="1"/>
            </p:cNvSpPr>
            <p:nvPr/>
          </p:nvSpPr>
          <p:spPr bwMode="auto">
            <a:xfrm>
              <a:off x="3947" y="3054"/>
              <a:ext cx="26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a:solidFill>
                    <a:schemeClr val="bg2"/>
                  </a:solidFill>
                </a:rPr>
                <a:t>1.4</a:t>
              </a:r>
            </a:p>
          </p:txBody>
        </p:sp>
        <p:sp>
          <p:nvSpPr>
            <p:cNvPr id="28715" name="Rectangle 39"/>
            <p:cNvSpPr>
              <a:spLocks noChangeArrowheads="1"/>
            </p:cNvSpPr>
            <p:nvPr/>
          </p:nvSpPr>
          <p:spPr bwMode="auto">
            <a:xfrm>
              <a:off x="699" y="1475"/>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16" name="Rectangle 40"/>
            <p:cNvSpPr>
              <a:spLocks noChangeArrowheads="1"/>
            </p:cNvSpPr>
            <p:nvPr/>
          </p:nvSpPr>
          <p:spPr bwMode="auto">
            <a:xfrm>
              <a:off x="1215" y="1475"/>
              <a:ext cx="10"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17" name="Rectangle 41"/>
            <p:cNvSpPr>
              <a:spLocks noChangeArrowheads="1"/>
            </p:cNvSpPr>
            <p:nvPr/>
          </p:nvSpPr>
          <p:spPr bwMode="auto">
            <a:xfrm>
              <a:off x="1766" y="1475"/>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18" name="Rectangle 42"/>
            <p:cNvSpPr>
              <a:spLocks noChangeArrowheads="1"/>
            </p:cNvSpPr>
            <p:nvPr/>
          </p:nvSpPr>
          <p:spPr bwMode="auto">
            <a:xfrm>
              <a:off x="359" y="1475"/>
              <a:ext cx="340"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19" name="Rectangle 43"/>
            <p:cNvSpPr>
              <a:spLocks noChangeArrowheads="1"/>
            </p:cNvSpPr>
            <p:nvPr/>
          </p:nvSpPr>
          <p:spPr bwMode="auto">
            <a:xfrm>
              <a:off x="473" y="1558"/>
              <a:ext cx="13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Z</a:t>
              </a:r>
            </a:p>
          </p:txBody>
        </p:sp>
        <p:sp>
          <p:nvSpPr>
            <p:cNvPr id="28720" name="Rectangle 44"/>
            <p:cNvSpPr>
              <a:spLocks noChangeArrowheads="1"/>
            </p:cNvSpPr>
            <p:nvPr/>
          </p:nvSpPr>
          <p:spPr bwMode="auto">
            <a:xfrm>
              <a:off x="708" y="1475"/>
              <a:ext cx="507"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1" name="Rectangle 45"/>
            <p:cNvSpPr>
              <a:spLocks noChangeArrowheads="1"/>
            </p:cNvSpPr>
            <p:nvPr/>
          </p:nvSpPr>
          <p:spPr bwMode="auto">
            <a:xfrm>
              <a:off x="831" y="1558"/>
              <a:ext cx="33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.00</a:t>
              </a:r>
            </a:p>
          </p:txBody>
        </p:sp>
        <p:sp>
          <p:nvSpPr>
            <p:cNvPr id="28722" name="Rectangle 46"/>
            <p:cNvSpPr>
              <a:spLocks noChangeArrowheads="1"/>
            </p:cNvSpPr>
            <p:nvPr/>
          </p:nvSpPr>
          <p:spPr bwMode="auto">
            <a:xfrm>
              <a:off x="1225" y="1475"/>
              <a:ext cx="541"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3" name="Rectangle 47"/>
            <p:cNvSpPr>
              <a:spLocks noChangeArrowheads="1"/>
            </p:cNvSpPr>
            <p:nvPr/>
          </p:nvSpPr>
          <p:spPr bwMode="auto">
            <a:xfrm>
              <a:off x="1365" y="1558"/>
              <a:ext cx="33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.01</a:t>
              </a:r>
            </a:p>
          </p:txBody>
        </p:sp>
        <p:sp>
          <p:nvSpPr>
            <p:cNvPr id="28724" name="Rectangle 48"/>
            <p:cNvSpPr>
              <a:spLocks noChangeArrowheads="1"/>
            </p:cNvSpPr>
            <p:nvPr/>
          </p:nvSpPr>
          <p:spPr bwMode="auto">
            <a:xfrm>
              <a:off x="1775" y="1475"/>
              <a:ext cx="540"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5" name="Rectangle 49"/>
            <p:cNvSpPr>
              <a:spLocks noChangeArrowheads="1"/>
            </p:cNvSpPr>
            <p:nvPr/>
          </p:nvSpPr>
          <p:spPr bwMode="auto">
            <a:xfrm>
              <a:off x="1912" y="1558"/>
              <a:ext cx="33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.02</a:t>
              </a:r>
            </a:p>
          </p:txBody>
        </p:sp>
        <p:sp>
          <p:nvSpPr>
            <p:cNvPr id="28726" name="Rectangle 50"/>
            <p:cNvSpPr>
              <a:spLocks noChangeArrowheads="1"/>
            </p:cNvSpPr>
            <p:nvPr/>
          </p:nvSpPr>
          <p:spPr bwMode="auto">
            <a:xfrm>
              <a:off x="358" y="1858"/>
              <a:ext cx="341"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7" name="Rectangle 51"/>
            <p:cNvSpPr>
              <a:spLocks noChangeArrowheads="1"/>
            </p:cNvSpPr>
            <p:nvPr/>
          </p:nvSpPr>
          <p:spPr bwMode="auto">
            <a:xfrm>
              <a:off x="699" y="1858"/>
              <a:ext cx="9"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8" name="Rectangle 52"/>
            <p:cNvSpPr>
              <a:spLocks noChangeArrowheads="1"/>
            </p:cNvSpPr>
            <p:nvPr/>
          </p:nvSpPr>
          <p:spPr bwMode="auto">
            <a:xfrm>
              <a:off x="708" y="1858"/>
              <a:ext cx="507"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29" name="Rectangle 53"/>
            <p:cNvSpPr>
              <a:spLocks noChangeArrowheads="1"/>
            </p:cNvSpPr>
            <p:nvPr/>
          </p:nvSpPr>
          <p:spPr bwMode="auto">
            <a:xfrm>
              <a:off x="1215" y="1858"/>
              <a:ext cx="10"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0" name="Rectangle 54"/>
            <p:cNvSpPr>
              <a:spLocks noChangeArrowheads="1"/>
            </p:cNvSpPr>
            <p:nvPr/>
          </p:nvSpPr>
          <p:spPr bwMode="auto">
            <a:xfrm>
              <a:off x="1225" y="1858"/>
              <a:ext cx="541"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1" name="Rectangle 55"/>
            <p:cNvSpPr>
              <a:spLocks noChangeArrowheads="1"/>
            </p:cNvSpPr>
            <p:nvPr/>
          </p:nvSpPr>
          <p:spPr bwMode="auto">
            <a:xfrm>
              <a:off x="1766" y="1858"/>
              <a:ext cx="9"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2" name="Rectangle 56"/>
            <p:cNvSpPr>
              <a:spLocks noChangeArrowheads="1"/>
            </p:cNvSpPr>
            <p:nvPr/>
          </p:nvSpPr>
          <p:spPr bwMode="auto">
            <a:xfrm>
              <a:off x="1775" y="1858"/>
              <a:ext cx="540"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3" name="Rectangle 57"/>
            <p:cNvSpPr>
              <a:spLocks noChangeArrowheads="1"/>
            </p:cNvSpPr>
            <p:nvPr/>
          </p:nvSpPr>
          <p:spPr bwMode="auto">
            <a:xfrm>
              <a:off x="699" y="1867"/>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4" name="Rectangle 58"/>
            <p:cNvSpPr>
              <a:spLocks noChangeArrowheads="1"/>
            </p:cNvSpPr>
            <p:nvPr/>
          </p:nvSpPr>
          <p:spPr bwMode="auto">
            <a:xfrm>
              <a:off x="1215" y="1867"/>
              <a:ext cx="10"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5" name="Rectangle 59"/>
            <p:cNvSpPr>
              <a:spLocks noChangeArrowheads="1"/>
            </p:cNvSpPr>
            <p:nvPr/>
          </p:nvSpPr>
          <p:spPr bwMode="auto">
            <a:xfrm>
              <a:off x="1766" y="1867"/>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6" name="Rectangle 60"/>
            <p:cNvSpPr>
              <a:spLocks noChangeArrowheads="1"/>
            </p:cNvSpPr>
            <p:nvPr/>
          </p:nvSpPr>
          <p:spPr bwMode="auto">
            <a:xfrm>
              <a:off x="359" y="1867"/>
              <a:ext cx="340"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37" name="Rectangle 61"/>
            <p:cNvSpPr>
              <a:spLocks noChangeArrowheads="1"/>
            </p:cNvSpPr>
            <p:nvPr/>
          </p:nvSpPr>
          <p:spPr bwMode="auto">
            <a:xfrm>
              <a:off x="402" y="1950"/>
              <a:ext cx="33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0.0</a:t>
              </a:r>
            </a:p>
          </p:txBody>
        </p:sp>
        <p:sp>
          <p:nvSpPr>
            <p:cNvPr id="28738" name="Rectangle 62"/>
            <p:cNvSpPr>
              <a:spLocks noChangeArrowheads="1"/>
            </p:cNvSpPr>
            <p:nvPr/>
          </p:nvSpPr>
          <p:spPr bwMode="auto">
            <a:xfrm>
              <a:off x="732" y="1945"/>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.5000</a:t>
              </a:r>
            </a:p>
          </p:txBody>
        </p:sp>
        <p:sp>
          <p:nvSpPr>
            <p:cNvPr id="28739" name="Rectangle 63"/>
            <p:cNvSpPr>
              <a:spLocks noChangeArrowheads="1"/>
            </p:cNvSpPr>
            <p:nvPr/>
          </p:nvSpPr>
          <p:spPr bwMode="auto">
            <a:xfrm>
              <a:off x="1264" y="1945"/>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.5040</a:t>
              </a:r>
            </a:p>
          </p:txBody>
        </p:sp>
        <p:sp>
          <p:nvSpPr>
            <p:cNvPr id="28740" name="Rectangle 64"/>
            <p:cNvSpPr>
              <a:spLocks noChangeArrowheads="1"/>
            </p:cNvSpPr>
            <p:nvPr/>
          </p:nvSpPr>
          <p:spPr bwMode="auto">
            <a:xfrm>
              <a:off x="1813" y="1945"/>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.5080</a:t>
              </a:r>
            </a:p>
          </p:txBody>
        </p:sp>
        <p:sp>
          <p:nvSpPr>
            <p:cNvPr id="28741" name="Rectangle 65"/>
            <p:cNvSpPr>
              <a:spLocks noChangeArrowheads="1"/>
            </p:cNvSpPr>
            <p:nvPr/>
          </p:nvSpPr>
          <p:spPr bwMode="auto">
            <a:xfrm>
              <a:off x="358" y="2250"/>
              <a:ext cx="341"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2" name="Rectangle 66"/>
            <p:cNvSpPr>
              <a:spLocks noChangeArrowheads="1"/>
            </p:cNvSpPr>
            <p:nvPr/>
          </p:nvSpPr>
          <p:spPr bwMode="auto">
            <a:xfrm>
              <a:off x="699" y="2250"/>
              <a:ext cx="9"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3" name="Rectangle 67"/>
            <p:cNvSpPr>
              <a:spLocks noChangeArrowheads="1"/>
            </p:cNvSpPr>
            <p:nvPr/>
          </p:nvSpPr>
          <p:spPr bwMode="auto">
            <a:xfrm>
              <a:off x="708" y="2250"/>
              <a:ext cx="507"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4" name="Rectangle 68"/>
            <p:cNvSpPr>
              <a:spLocks noChangeArrowheads="1"/>
            </p:cNvSpPr>
            <p:nvPr/>
          </p:nvSpPr>
          <p:spPr bwMode="auto">
            <a:xfrm>
              <a:off x="1215" y="2250"/>
              <a:ext cx="10"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5" name="Rectangle 69"/>
            <p:cNvSpPr>
              <a:spLocks noChangeArrowheads="1"/>
            </p:cNvSpPr>
            <p:nvPr/>
          </p:nvSpPr>
          <p:spPr bwMode="auto">
            <a:xfrm>
              <a:off x="1225" y="2250"/>
              <a:ext cx="541"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6" name="Rectangle 70"/>
            <p:cNvSpPr>
              <a:spLocks noChangeArrowheads="1"/>
            </p:cNvSpPr>
            <p:nvPr/>
          </p:nvSpPr>
          <p:spPr bwMode="auto">
            <a:xfrm>
              <a:off x="1766" y="2250"/>
              <a:ext cx="9"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7" name="Rectangle 71"/>
            <p:cNvSpPr>
              <a:spLocks noChangeArrowheads="1"/>
            </p:cNvSpPr>
            <p:nvPr/>
          </p:nvSpPr>
          <p:spPr bwMode="auto">
            <a:xfrm>
              <a:off x="1775" y="2250"/>
              <a:ext cx="540" cy="9"/>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8" name="Rectangle 72"/>
            <p:cNvSpPr>
              <a:spLocks noChangeArrowheads="1"/>
            </p:cNvSpPr>
            <p:nvPr/>
          </p:nvSpPr>
          <p:spPr bwMode="auto">
            <a:xfrm>
              <a:off x="699" y="2259"/>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49" name="Rectangle 73"/>
            <p:cNvSpPr>
              <a:spLocks noChangeArrowheads="1"/>
            </p:cNvSpPr>
            <p:nvPr/>
          </p:nvSpPr>
          <p:spPr bwMode="auto">
            <a:xfrm>
              <a:off x="1215" y="2259"/>
              <a:ext cx="10"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0" name="Rectangle 74"/>
            <p:cNvSpPr>
              <a:spLocks noChangeArrowheads="1"/>
            </p:cNvSpPr>
            <p:nvPr/>
          </p:nvSpPr>
          <p:spPr bwMode="auto">
            <a:xfrm>
              <a:off x="1766" y="2259"/>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1" name="Rectangle 75"/>
            <p:cNvSpPr>
              <a:spLocks noChangeArrowheads="1"/>
            </p:cNvSpPr>
            <p:nvPr/>
          </p:nvSpPr>
          <p:spPr bwMode="auto">
            <a:xfrm>
              <a:off x="359" y="2259"/>
              <a:ext cx="340"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2" name="Rectangle 76"/>
            <p:cNvSpPr>
              <a:spLocks noChangeArrowheads="1"/>
            </p:cNvSpPr>
            <p:nvPr/>
          </p:nvSpPr>
          <p:spPr bwMode="auto">
            <a:xfrm>
              <a:off x="498" y="2342"/>
              <a:ext cx="8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a:t>
              </a:r>
            </a:p>
          </p:txBody>
        </p:sp>
        <p:sp>
          <p:nvSpPr>
            <p:cNvPr id="28753" name="Rectangle 77"/>
            <p:cNvSpPr>
              <a:spLocks noChangeArrowheads="1"/>
            </p:cNvSpPr>
            <p:nvPr/>
          </p:nvSpPr>
          <p:spPr bwMode="auto">
            <a:xfrm>
              <a:off x="934" y="2337"/>
              <a:ext cx="8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a:t>
              </a:r>
            </a:p>
          </p:txBody>
        </p:sp>
        <p:sp>
          <p:nvSpPr>
            <p:cNvPr id="28754" name="Rectangle 78"/>
            <p:cNvSpPr>
              <a:spLocks noChangeArrowheads="1"/>
            </p:cNvSpPr>
            <p:nvPr/>
          </p:nvSpPr>
          <p:spPr bwMode="auto">
            <a:xfrm>
              <a:off x="1466" y="2337"/>
              <a:ext cx="8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a:t>
              </a:r>
            </a:p>
          </p:txBody>
        </p:sp>
        <p:sp>
          <p:nvSpPr>
            <p:cNvPr id="28755" name="Rectangle 79"/>
            <p:cNvSpPr>
              <a:spLocks noChangeArrowheads="1"/>
            </p:cNvSpPr>
            <p:nvPr/>
          </p:nvSpPr>
          <p:spPr bwMode="auto">
            <a:xfrm>
              <a:off x="2015" y="2337"/>
              <a:ext cx="8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a:t>
              </a:r>
            </a:p>
          </p:txBody>
        </p:sp>
        <p:sp>
          <p:nvSpPr>
            <p:cNvPr id="28756" name="Rectangle 80"/>
            <p:cNvSpPr>
              <a:spLocks noChangeArrowheads="1"/>
            </p:cNvSpPr>
            <p:nvPr/>
          </p:nvSpPr>
          <p:spPr bwMode="auto">
            <a:xfrm>
              <a:off x="358" y="2642"/>
              <a:ext cx="341"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7" name="Rectangle 81"/>
            <p:cNvSpPr>
              <a:spLocks noChangeArrowheads="1"/>
            </p:cNvSpPr>
            <p:nvPr/>
          </p:nvSpPr>
          <p:spPr bwMode="auto">
            <a:xfrm>
              <a:off x="699" y="2642"/>
              <a:ext cx="9"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8" name="Rectangle 82"/>
            <p:cNvSpPr>
              <a:spLocks noChangeArrowheads="1"/>
            </p:cNvSpPr>
            <p:nvPr/>
          </p:nvSpPr>
          <p:spPr bwMode="auto">
            <a:xfrm>
              <a:off x="708" y="2642"/>
              <a:ext cx="507"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59" name="Rectangle 83"/>
            <p:cNvSpPr>
              <a:spLocks noChangeArrowheads="1"/>
            </p:cNvSpPr>
            <p:nvPr/>
          </p:nvSpPr>
          <p:spPr bwMode="auto">
            <a:xfrm>
              <a:off x="1215" y="2642"/>
              <a:ext cx="10"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0" name="Rectangle 84"/>
            <p:cNvSpPr>
              <a:spLocks noChangeArrowheads="1"/>
            </p:cNvSpPr>
            <p:nvPr/>
          </p:nvSpPr>
          <p:spPr bwMode="auto">
            <a:xfrm>
              <a:off x="1225" y="2642"/>
              <a:ext cx="541"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1" name="Rectangle 85"/>
            <p:cNvSpPr>
              <a:spLocks noChangeArrowheads="1"/>
            </p:cNvSpPr>
            <p:nvPr/>
          </p:nvSpPr>
          <p:spPr bwMode="auto">
            <a:xfrm>
              <a:off x="1766" y="2642"/>
              <a:ext cx="9"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2" name="Rectangle 86"/>
            <p:cNvSpPr>
              <a:spLocks noChangeArrowheads="1"/>
            </p:cNvSpPr>
            <p:nvPr/>
          </p:nvSpPr>
          <p:spPr bwMode="auto">
            <a:xfrm>
              <a:off x="1775" y="2642"/>
              <a:ext cx="540"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3" name="Rectangle 87"/>
            <p:cNvSpPr>
              <a:spLocks noChangeArrowheads="1"/>
            </p:cNvSpPr>
            <p:nvPr/>
          </p:nvSpPr>
          <p:spPr bwMode="auto">
            <a:xfrm>
              <a:off x="699" y="2652"/>
              <a:ext cx="9" cy="38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4" name="Rectangle 88"/>
            <p:cNvSpPr>
              <a:spLocks noChangeArrowheads="1"/>
            </p:cNvSpPr>
            <p:nvPr/>
          </p:nvSpPr>
          <p:spPr bwMode="auto">
            <a:xfrm>
              <a:off x="1215" y="2652"/>
              <a:ext cx="10" cy="38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5" name="Rectangle 89"/>
            <p:cNvSpPr>
              <a:spLocks noChangeArrowheads="1"/>
            </p:cNvSpPr>
            <p:nvPr/>
          </p:nvSpPr>
          <p:spPr bwMode="auto">
            <a:xfrm>
              <a:off x="1766" y="2652"/>
              <a:ext cx="9" cy="38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6" name="Rectangle 90"/>
            <p:cNvSpPr>
              <a:spLocks noChangeArrowheads="1"/>
            </p:cNvSpPr>
            <p:nvPr/>
          </p:nvSpPr>
          <p:spPr bwMode="auto">
            <a:xfrm>
              <a:off x="359" y="2652"/>
              <a:ext cx="340" cy="382"/>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7" name="Rectangle 91"/>
            <p:cNvSpPr>
              <a:spLocks noChangeArrowheads="1"/>
            </p:cNvSpPr>
            <p:nvPr/>
          </p:nvSpPr>
          <p:spPr bwMode="auto">
            <a:xfrm>
              <a:off x="402" y="2735"/>
              <a:ext cx="33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1.4</a:t>
              </a:r>
            </a:p>
          </p:txBody>
        </p:sp>
        <p:sp>
          <p:nvSpPr>
            <p:cNvPr id="28768" name="Rectangle 92"/>
            <p:cNvSpPr>
              <a:spLocks noChangeArrowheads="1"/>
            </p:cNvSpPr>
            <p:nvPr/>
          </p:nvSpPr>
          <p:spPr bwMode="auto">
            <a:xfrm>
              <a:off x="708" y="2652"/>
              <a:ext cx="507" cy="376"/>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69" name="Rectangle 93"/>
            <p:cNvSpPr>
              <a:spLocks noChangeArrowheads="1"/>
            </p:cNvSpPr>
            <p:nvPr/>
          </p:nvSpPr>
          <p:spPr bwMode="auto">
            <a:xfrm>
              <a:off x="732" y="2730"/>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.9192</a:t>
              </a:r>
            </a:p>
          </p:txBody>
        </p:sp>
        <p:sp>
          <p:nvSpPr>
            <p:cNvPr id="28770" name="Rectangle 94"/>
            <p:cNvSpPr>
              <a:spLocks noChangeArrowheads="1"/>
            </p:cNvSpPr>
            <p:nvPr/>
          </p:nvSpPr>
          <p:spPr bwMode="auto">
            <a:xfrm>
              <a:off x="708" y="3028"/>
              <a:ext cx="507" cy="6"/>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1" name="Rectangle 95"/>
            <p:cNvSpPr>
              <a:spLocks noChangeArrowheads="1"/>
            </p:cNvSpPr>
            <p:nvPr/>
          </p:nvSpPr>
          <p:spPr bwMode="auto">
            <a:xfrm>
              <a:off x="1264" y="2730"/>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.9207</a:t>
              </a:r>
            </a:p>
          </p:txBody>
        </p:sp>
        <p:sp>
          <p:nvSpPr>
            <p:cNvPr id="28772" name="Rectangle 96"/>
            <p:cNvSpPr>
              <a:spLocks noChangeArrowheads="1"/>
            </p:cNvSpPr>
            <p:nvPr/>
          </p:nvSpPr>
          <p:spPr bwMode="auto">
            <a:xfrm>
              <a:off x="1813" y="2730"/>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.9222</a:t>
              </a:r>
            </a:p>
          </p:txBody>
        </p:sp>
        <p:sp>
          <p:nvSpPr>
            <p:cNvPr id="28773" name="Rectangle 97"/>
            <p:cNvSpPr>
              <a:spLocks noChangeArrowheads="1"/>
            </p:cNvSpPr>
            <p:nvPr/>
          </p:nvSpPr>
          <p:spPr bwMode="auto">
            <a:xfrm>
              <a:off x="358" y="3034"/>
              <a:ext cx="341"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4" name="Rectangle 98"/>
            <p:cNvSpPr>
              <a:spLocks noChangeArrowheads="1"/>
            </p:cNvSpPr>
            <p:nvPr/>
          </p:nvSpPr>
          <p:spPr bwMode="auto">
            <a:xfrm>
              <a:off x="699" y="3034"/>
              <a:ext cx="9"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5" name="Rectangle 99"/>
            <p:cNvSpPr>
              <a:spLocks noChangeArrowheads="1"/>
            </p:cNvSpPr>
            <p:nvPr/>
          </p:nvSpPr>
          <p:spPr bwMode="auto">
            <a:xfrm>
              <a:off x="708" y="3034"/>
              <a:ext cx="507"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6" name="Rectangle 100"/>
            <p:cNvSpPr>
              <a:spLocks noChangeArrowheads="1"/>
            </p:cNvSpPr>
            <p:nvPr/>
          </p:nvSpPr>
          <p:spPr bwMode="auto">
            <a:xfrm>
              <a:off x="1215" y="3034"/>
              <a:ext cx="10"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7" name="Rectangle 101"/>
            <p:cNvSpPr>
              <a:spLocks noChangeArrowheads="1"/>
            </p:cNvSpPr>
            <p:nvPr/>
          </p:nvSpPr>
          <p:spPr bwMode="auto">
            <a:xfrm>
              <a:off x="1225" y="3034"/>
              <a:ext cx="541"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8" name="Rectangle 102"/>
            <p:cNvSpPr>
              <a:spLocks noChangeArrowheads="1"/>
            </p:cNvSpPr>
            <p:nvPr/>
          </p:nvSpPr>
          <p:spPr bwMode="auto">
            <a:xfrm>
              <a:off x="1766" y="3034"/>
              <a:ext cx="9"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79" name="Rectangle 103"/>
            <p:cNvSpPr>
              <a:spLocks noChangeArrowheads="1"/>
            </p:cNvSpPr>
            <p:nvPr/>
          </p:nvSpPr>
          <p:spPr bwMode="auto">
            <a:xfrm>
              <a:off x="1775" y="3034"/>
              <a:ext cx="540" cy="1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80" name="Rectangle 104"/>
            <p:cNvSpPr>
              <a:spLocks noChangeArrowheads="1"/>
            </p:cNvSpPr>
            <p:nvPr/>
          </p:nvSpPr>
          <p:spPr bwMode="auto">
            <a:xfrm>
              <a:off x="699" y="3044"/>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81" name="Rectangle 105"/>
            <p:cNvSpPr>
              <a:spLocks noChangeArrowheads="1"/>
            </p:cNvSpPr>
            <p:nvPr/>
          </p:nvSpPr>
          <p:spPr bwMode="auto">
            <a:xfrm>
              <a:off x="1215" y="3044"/>
              <a:ext cx="10"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82" name="Rectangle 106"/>
            <p:cNvSpPr>
              <a:spLocks noChangeArrowheads="1"/>
            </p:cNvSpPr>
            <p:nvPr/>
          </p:nvSpPr>
          <p:spPr bwMode="auto">
            <a:xfrm>
              <a:off x="1766" y="3044"/>
              <a:ext cx="9" cy="38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83" name="Rectangle 107"/>
            <p:cNvSpPr>
              <a:spLocks noChangeArrowheads="1"/>
            </p:cNvSpPr>
            <p:nvPr/>
          </p:nvSpPr>
          <p:spPr bwMode="auto">
            <a:xfrm>
              <a:off x="359" y="3044"/>
              <a:ext cx="340" cy="383"/>
            </a:xfrm>
            <a:prstGeom prst="rect">
              <a:avLst/>
            </a:prstGeom>
            <a:solidFill>
              <a:srgbClr val="B366B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0"/>
                </a:spcBef>
                <a:buClrTx/>
                <a:buFontTx/>
                <a:buNone/>
              </a:pPr>
              <a:endParaRPr kumimoji="0" lang="en-GB" altLang="en-US" sz="2400">
                <a:latin typeface="Times New Roman" panose="02020603050405020304" pitchFamily="18" charset="0"/>
              </a:endParaRPr>
            </a:p>
          </p:txBody>
        </p:sp>
        <p:sp>
          <p:nvSpPr>
            <p:cNvPr id="28784" name="Rectangle 108"/>
            <p:cNvSpPr>
              <a:spLocks noChangeArrowheads="1"/>
            </p:cNvSpPr>
            <p:nvPr/>
          </p:nvSpPr>
          <p:spPr bwMode="auto">
            <a:xfrm>
              <a:off x="402" y="3127"/>
              <a:ext cx="33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1.5</a:t>
              </a:r>
            </a:p>
          </p:txBody>
        </p:sp>
        <p:sp>
          <p:nvSpPr>
            <p:cNvPr id="28785" name="Rectangle 109"/>
            <p:cNvSpPr>
              <a:spLocks noChangeArrowheads="1"/>
            </p:cNvSpPr>
            <p:nvPr/>
          </p:nvSpPr>
          <p:spPr bwMode="auto">
            <a:xfrm>
              <a:off x="732" y="3122"/>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.9332</a:t>
              </a:r>
            </a:p>
          </p:txBody>
        </p:sp>
        <p:sp>
          <p:nvSpPr>
            <p:cNvPr id="28786" name="Rectangle 110"/>
            <p:cNvSpPr>
              <a:spLocks noChangeArrowheads="1"/>
            </p:cNvSpPr>
            <p:nvPr/>
          </p:nvSpPr>
          <p:spPr bwMode="auto">
            <a:xfrm>
              <a:off x="1264" y="3122"/>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.9345</a:t>
              </a:r>
            </a:p>
          </p:txBody>
        </p:sp>
        <p:sp>
          <p:nvSpPr>
            <p:cNvPr id="28787" name="Rectangle 111"/>
            <p:cNvSpPr>
              <a:spLocks noChangeArrowheads="1"/>
            </p:cNvSpPr>
            <p:nvPr/>
          </p:nvSpPr>
          <p:spPr bwMode="auto">
            <a:xfrm>
              <a:off x="1813" y="3122"/>
              <a:ext cx="58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00125">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defTabSz="1000125">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defTabSz="1000125">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defTabSz="1000125">
                <a:spcBef>
                  <a:spcPct val="20000"/>
                </a:spcBef>
                <a:buClr>
                  <a:schemeClr val="accent2"/>
                </a:buClr>
                <a:buChar char="•"/>
                <a:defRPr kumimoji="1" sz="2000">
                  <a:solidFill>
                    <a:schemeClr val="tx1"/>
                  </a:solidFill>
                  <a:latin typeface="Comic Sans MS" panose="030F0702030302020204" pitchFamily="66" charset="0"/>
                </a:defRPr>
              </a:lvl4pPr>
              <a:lvl5pPr marL="2057400" indent="-228600" defTabSz="1000125">
                <a:spcBef>
                  <a:spcPct val="20000"/>
                </a:spcBef>
                <a:buClr>
                  <a:schemeClr val="accent2"/>
                </a:buClr>
                <a:buChar char="–"/>
                <a:defRPr kumimoji="1" sz="2000">
                  <a:solidFill>
                    <a:schemeClr val="tx1"/>
                  </a:solidFill>
                  <a:latin typeface="Comic Sans MS" panose="030F0702030302020204" pitchFamily="66" charset="0"/>
                </a:defRPr>
              </a:lvl5pPr>
              <a:lvl6pPr marL="25146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defTabSz="1000125"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800" b="1">
                  <a:solidFill>
                    <a:schemeClr val="bg2"/>
                  </a:solidFill>
                </a:rPr>
                <a:t>.9357</a:t>
              </a:r>
            </a:p>
          </p:txBody>
        </p:sp>
        <p:grpSp>
          <p:nvGrpSpPr>
            <p:cNvPr id="28788" name="Group 112"/>
            <p:cNvGrpSpPr>
              <a:grpSpLocks/>
            </p:cNvGrpSpPr>
            <p:nvPr/>
          </p:nvGrpSpPr>
          <p:grpSpPr bwMode="auto">
            <a:xfrm>
              <a:off x="1324" y="1850"/>
              <a:ext cx="2384" cy="718"/>
              <a:chOff x="1324" y="1850"/>
              <a:chExt cx="2384" cy="718"/>
            </a:xfrm>
          </p:grpSpPr>
          <p:sp>
            <p:nvSpPr>
              <p:cNvPr id="28793" name="Freeform 113"/>
              <p:cNvSpPr>
                <a:spLocks/>
              </p:cNvSpPr>
              <p:nvPr/>
            </p:nvSpPr>
            <p:spPr bwMode="auto">
              <a:xfrm>
                <a:off x="1328" y="1852"/>
                <a:ext cx="2380" cy="716"/>
              </a:xfrm>
              <a:custGeom>
                <a:avLst/>
                <a:gdLst>
                  <a:gd name="T0" fmla="*/ 0 w 2380"/>
                  <a:gd name="T1" fmla="*/ 622 h 716"/>
                  <a:gd name="T2" fmla="*/ 99 w 2380"/>
                  <a:gd name="T3" fmla="*/ 509 h 716"/>
                  <a:gd name="T4" fmla="*/ 178 w 2380"/>
                  <a:gd name="T5" fmla="*/ 445 h 716"/>
                  <a:gd name="T6" fmla="*/ 268 w 2380"/>
                  <a:gd name="T7" fmla="*/ 383 h 716"/>
                  <a:gd name="T8" fmla="*/ 370 w 2380"/>
                  <a:gd name="T9" fmla="*/ 330 h 716"/>
                  <a:gd name="T10" fmla="*/ 485 w 2380"/>
                  <a:gd name="T11" fmla="*/ 274 h 716"/>
                  <a:gd name="T12" fmla="*/ 624 w 2380"/>
                  <a:gd name="T13" fmla="*/ 220 h 716"/>
                  <a:gd name="T14" fmla="*/ 813 w 2380"/>
                  <a:gd name="T15" fmla="*/ 158 h 716"/>
                  <a:gd name="T16" fmla="*/ 989 w 2380"/>
                  <a:gd name="T17" fmla="*/ 119 h 716"/>
                  <a:gd name="T18" fmla="*/ 1148 w 2380"/>
                  <a:gd name="T19" fmla="*/ 92 h 716"/>
                  <a:gd name="T20" fmla="*/ 1319 w 2380"/>
                  <a:gd name="T21" fmla="*/ 79 h 716"/>
                  <a:gd name="T22" fmla="*/ 1472 w 2380"/>
                  <a:gd name="T23" fmla="*/ 78 h 716"/>
                  <a:gd name="T24" fmla="*/ 1621 w 2380"/>
                  <a:gd name="T25" fmla="*/ 97 h 716"/>
                  <a:gd name="T26" fmla="*/ 1773 w 2380"/>
                  <a:gd name="T27" fmla="*/ 140 h 716"/>
                  <a:gd name="T28" fmla="*/ 1900 w 2380"/>
                  <a:gd name="T29" fmla="*/ 195 h 716"/>
                  <a:gd name="T30" fmla="*/ 1970 w 2380"/>
                  <a:gd name="T31" fmla="*/ 234 h 716"/>
                  <a:gd name="T32" fmla="*/ 2105 w 2380"/>
                  <a:gd name="T33" fmla="*/ 41 h 716"/>
                  <a:gd name="T34" fmla="*/ 2124 w 2380"/>
                  <a:gd name="T35" fmla="*/ 136 h 716"/>
                  <a:gd name="T36" fmla="*/ 2152 w 2380"/>
                  <a:gd name="T37" fmla="*/ 230 h 716"/>
                  <a:gd name="T38" fmla="*/ 2194 w 2380"/>
                  <a:gd name="T39" fmla="*/ 316 h 716"/>
                  <a:gd name="T40" fmla="*/ 2246 w 2380"/>
                  <a:gd name="T41" fmla="*/ 403 h 716"/>
                  <a:gd name="T42" fmla="*/ 2341 w 2380"/>
                  <a:gd name="T43" fmla="*/ 512 h 716"/>
                  <a:gd name="T44" fmla="*/ 2322 w 2380"/>
                  <a:gd name="T45" fmla="*/ 569 h 716"/>
                  <a:gd name="T46" fmla="*/ 2205 w 2380"/>
                  <a:gd name="T47" fmla="*/ 569 h 716"/>
                  <a:gd name="T48" fmla="*/ 2115 w 2380"/>
                  <a:gd name="T49" fmla="*/ 579 h 716"/>
                  <a:gd name="T50" fmla="*/ 2027 w 2380"/>
                  <a:gd name="T51" fmla="*/ 597 h 716"/>
                  <a:gd name="T52" fmla="*/ 1942 w 2380"/>
                  <a:gd name="T53" fmla="*/ 628 h 716"/>
                  <a:gd name="T54" fmla="*/ 1848 w 2380"/>
                  <a:gd name="T55" fmla="*/ 673 h 716"/>
                  <a:gd name="T56" fmla="*/ 1747 w 2380"/>
                  <a:gd name="T57" fmla="*/ 653 h 716"/>
                  <a:gd name="T58" fmla="*/ 1832 w 2380"/>
                  <a:gd name="T59" fmla="*/ 448 h 716"/>
                  <a:gd name="T60" fmla="*/ 1672 w 2380"/>
                  <a:gd name="T61" fmla="*/ 389 h 716"/>
                  <a:gd name="T62" fmla="*/ 1518 w 2380"/>
                  <a:gd name="T63" fmla="*/ 347 h 716"/>
                  <a:gd name="T64" fmla="*/ 1380 w 2380"/>
                  <a:gd name="T65" fmla="*/ 319 h 716"/>
                  <a:gd name="T66" fmla="*/ 1217 w 2380"/>
                  <a:gd name="T67" fmla="*/ 301 h 716"/>
                  <a:gd name="T68" fmla="*/ 1066 w 2380"/>
                  <a:gd name="T69" fmla="*/ 300 h 716"/>
                  <a:gd name="T70" fmla="*/ 925 w 2380"/>
                  <a:gd name="T71" fmla="*/ 307 h 716"/>
                  <a:gd name="T72" fmla="*/ 763 w 2380"/>
                  <a:gd name="T73" fmla="*/ 336 h 716"/>
                  <a:gd name="T74" fmla="*/ 605 w 2380"/>
                  <a:gd name="T75" fmla="*/ 369 h 716"/>
                  <a:gd name="T76" fmla="*/ 427 w 2380"/>
                  <a:gd name="T77" fmla="*/ 414 h 716"/>
                  <a:gd name="T78" fmla="*/ 292 w 2380"/>
                  <a:gd name="T79" fmla="*/ 465 h 716"/>
                  <a:gd name="T80" fmla="*/ 200 w 2380"/>
                  <a:gd name="T81" fmla="*/ 512 h 716"/>
                  <a:gd name="T82" fmla="*/ 125 w 2380"/>
                  <a:gd name="T83" fmla="*/ 562 h 7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80" h="716">
                    <a:moveTo>
                      <a:pt x="16" y="655"/>
                    </a:moveTo>
                    <a:lnTo>
                      <a:pt x="0" y="622"/>
                    </a:lnTo>
                    <a:lnTo>
                      <a:pt x="59" y="551"/>
                    </a:lnTo>
                    <a:lnTo>
                      <a:pt x="99" y="509"/>
                    </a:lnTo>
                    <a:lnTo>
                      <a:pt x="143" y="476"/>
                    </a:lnTo>
                    <a:lnTo>
                      <a:pt x="178" y="445"/>
                    </a:lnTo>
                    <a:lnTo>
                      <a:pt x="227" y="413"/>
                    </a:lnTo>
                    <a:lnTo>
                      <a:pt x="268" y="383"/>
                    </a:lnTo>
                    <a:lnTo>
                      <a:pt x="326" y="354"/>
                    </a:lnTo>
                    <a:lnTo>
                      <a:pt x="370" y="330"/>
                    </a:lnTo>
                    <a:lnTo>
                      <a:pt x="418" y="302"/>
                    </a:lnTo>
                    <a:lnTo>
                      <a:pt x="485" y="274"/>
                    </a:lnTo>
                    <a:lnTo>
                      <a:pt x="547" y="248"/>
                    </a:lnTo>
                    <a:lnTo>
                      <a:pt x="624" y="220"/>
                    </a:lnTo>
                    <a:lnTo>
                      <a:pt x="729" y="183"/>
                    </a:lnTo>
                    <a:lnTo>
                      <a:pt x="813" y="158"/>
                    </a:lnTo>
                    <a:lnTo>
                      <a:pt x="885" y="142"/>
                    </a:lnTo>
                    <a:lnTo>
                      <a:pt x="989" y="119"/>
                    </a:lnTo>
                    <a:lnTo>
                      <a:pt x="1067" y="102"/>
                    </a:lnTo>
                    <a:lnTo>
                      <a:pt x="1148" y="92"/>
                    </a:lnTo>
                    <a:lnTo>
                      <a:pt x="1232" y="82"/>
                    </a:lnTo>
                    <a:lnTo>
                      <a:pt x="1319" y="79"/>
                    </a:lnTo>
                    <a:lnTo>
                      <a:pt x="1394" y="76"/>
                    </a:lnTo>
                    <a:lnTo>
                      <a:pt x="1472" y="78"/>
                    </a:lnTo>
                    <a:lnTo>
                      <a:pt x="1547" y="87"/>
                    </a:lnTo>
                    <a:lnTo>
                      <a:pt x="1621" y="97"/>
                    </a:lnTo>
                    <a:lnTo>
                      <a:pt x="1696" y="114"/>
                    </a:lnTo>
                    <a:lnTo>
                      <a:pt x="1773" y="140"/>
                    </a:lnTo>
                    <a:lnTo>
                      <a:pt x="1833" y="162"/>
                    </a:lnTo>
                    <a:lnTo>
                      <a:pt x="1900" y="195"/>
                    </a:lnTo>
                    <a:lnTo>
                      <a:pt x="1946" y="219"/>
                    </a:lnTo>
                    <a:lnTo>
                      <a:pt x="1970" y="234"/>
                    </a:lnTo>
                    <a:lnTo>
                      <a:pt x="2081" y="0"/>
                    </a:lnTo>
                    <a:lnTo>
                      <a:pt x="2105" y="41"/>
                    </a:lnTo>
                    <a:lnTo>
                      <a:pt x="2113" y="91"/>
                    </a:lnTo>
                    <a:lnTo>
                      <a:pt x="2124" y="136"/>
                    </a:lnTo>
                    <a:lnTo>
                      <a:pt x="2137" y="181"/>
                    </a:lnTo>
                    <a:lnTo>
                      <a:pt x="2152" y="230"/>
                    </a:lnTo>
                    <a:lnTo>
                      <a:pt x="2176" y="277"/>
                    </a:lnTo>
                    <a:lnTo>
                      <a:pt x="2194" y="316"/>
                    </a:lnTo>
                    <a:lnTo>
                      <a:pt x="2220" y="361"/>
                    </a:lnTo>
                    <a:lnTo>
                      <a:pt x="2246" y="403"/>
                    </a:lnTo>
                    <a:lnTo>
                      <a:pt x="2284" y="457"/>
                    </a:lnTo>
                    <a:lnTo>
                      <a:pt x="2341" y="512"/>
                    </a:lnTo>
                    <a:lnTo>
                      <a:pt x="2379" y="573"/>
                    </a:lnTo>
                    <a:lnTo>
                      <a:pt x="2322" y="569"/>
                    </a:lnTo>
                    <a:lnTo>
                      <a:pt x="2268" y="568"/>
                    </a:lnTo>
                    <a:lnTo>
                      <a:pt x="2205" y="569"/>
                    </a:lnTo>
                    <a:lnTo>
                      <a:pt x="2150" y="572"/>
                    </a:lnTo>
                    <a:lnTo>
                      <a:pt x="2115" y="579"/>
                    </a:lnTo>
                    <a:lnTo>
                      <a:pt x="2079" y="585"/>
                    </a:lnTo>
                    <a:lnTo>
                      <a:pt x="2027" y="597"/>
                    </a:lnTo>
                    <a:lnTo>
                      <a:pt x="1983" y="614"/>
                    </a:lnTo>
                    <a:lnTo>
                      <a:pt x="1942" y="628"/>
                    </a:lnTo>
                    <a:lnTo>
                      <a:pt x="1896" y="652"/>
                    </a:lnTo>
                    <a:lnTo>
                      <a:pt x="1848" y="673"/>
                    </a:lnTo>
                    <a:lnTo>
                      <a:pt x="1783" y="715"/>
                    </a:lnTo>
                    <a:lnTo>
                      <a:pt x="1747" y="653"/>
                    </a:lnTo>
                    <a:lnTo>
                      <a:pt x="1857" y="461"/>
                    </a:lnTo>
                    <a:lnTo>
                      <a:pt x="1832" y="448"/>
                    </a:lnTo>
                    <a:lnTo>
                      <a:pt x="1744" y="414"/>
                    </a:lnTo>
                    <a:lnTo>
                      <a:pt x="1672" y="389"/>
                    </a:lnTo>
                    <a:lnTo>
                      <a:pt x="1576" y="359"/>
                    </a:lnTo>
                    <a:lnTo>
                      <a:pt x="1518" y="347"/>
                    </a:lnTo>
                    <a:lnTo>
                      <a:pt x="1461" y="334"/>
                    </a:lnTo>
                    <a:lnTo>
                      <a:pt x="1380" y="319"/>
                    </a:lnTo>
                    <a:lnTo>
                      <a:pt x="1304" y="305"/>
                    </a:lnTo>
                    <a:lnTo>
                      <a:pt x="1217" y="301"/>
                    </a:lnTo>
                    <a:lnTo>
                      <a:pt x="1146" y="298"/>
                    </a:lnTo>
                    <a:lnTo>
                      <a:pt x="1066" y="300"/>
                    </a:lnTo>
                    <a:lnTo>
                      <a:pt x="986" y="301"/>
                    </a:lnTo>
                    <a:lnTo>
                      <a:pt x="925" y="307"/>
                    </a:lnTo>
                    <a:lnTo>
                      <a:pt x="844" y="320"/>
                    </a:lnTo>
                    <a:lnTo>
                      <a:pt x="763" y="336"/>
                    </a:lnTo>
                    <a:lnTo>
                      <a:pt x="687" y="350"/>
                    </a:lnTo>
                    <a:lnTo>
                      <a:pt x="605" y="369"/>
                    </a:lnTo>
                    <a:lnTo>
                      <a:pt x="516" y="392"/>
                    </a:lnTo>
                    <a:lnTo>
                      <a:pt x="427" y="414"/>
                    </a:lnTo>
                    <a:lnTo>
                      <a:pt x="347" y="446"/>
                    </a:lnTo>
                    <a:lnTo>
                      <a:pt x="292" y="465"/>
                    </a:lnTo>
                    <a:lnTo>
                      <a:pt x="238" y="490"/>
                    </a:lnTo>
                    <a:lnTo>
                      <a:pt x="200" y="512"/>
                    </a:lnTo>
                    <a:lnTo>
                      <a:pt x="160" y="537"/>
                    </a:lnTo>
                    <a:lnTo>
                      <a:pt x="125" y="562"/>
                    </a:lnTo>
                    <a:lnTo>
                      <a:pt x="16" y="655"/>
                    </a:lnTo>
                  </a:path>
                </a:pathLst>
              </a:custGeom>
              <a:solidFill>
                <a:schemeClr val="tx2"/>
              </a:solidFill>
              <a:ln w="25400" cap="rnd" cmpd="sng">
                <a:solidFill>
                  <a:srgbClr val="FF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sp>
            <p:nvSpPr>
              <p:cNvPr id="28794" name="Freeform 114"/>
              <p:cNvSpPr>
                <a:spLocks/>
              </p:cNvSpPr>
              <p:nvPr/>
            </p:nvSpPr>
            <p:spPr bwMode="auto">
              <a:xfrm>
                <a:off x="1324" y="1850"/>
                <a:ext cx="2344" cy="653"/>
              </a:xfrm>
              <a:custGeom>
                <a:avLst/>
                <a:gdLst>
                  <a:gd name="T0" fmla="*/ 61 w 2344"/>
                  <a:gd name="T1" fmla="*/ 526 h 653"/>
                  <a:gd name="T2" fmla="*/ 132 w 2344"/>
                  <a:gd name="T3" fmla="*/ 458 h 653"/>
                  <a:gd name="T4" fmla="*/ 213 w 2344"/>
                  <a:gd name="T5" fmla="*/ 394 h 653"/>
                  <a:gd name="T6" fmla="*/ 312 w 2344"/>
                  <a:gd name="T7" fmla="*/ 329 h 653"/>
                  <a:gd name="T8" fmla="*/ 405 w 2344"/>
                  <a:gd name="T9" fmla="*/ 278 h 653"/>
                  <a:gd name="T10" fmla="*/ 536 w 2344"/>
                  <a:gd name="T11" fmla="*/ 224 h 653"/>
                  <a:gd name="T12" fmla="*/ 716 w 2344"/>
                  <a:gd name="T13" fmla="*/ 158 h 653"/>
                  <a:gd name="T14" fmla="*/ 872 w 2344"/>
                  <a:gd name="T15" fmla="*/ 116 h 653"/>
                  <a:gd name="T16" fmla="*/ 1055 w 2344"/>
                  <a:gd name="T17" fmla="*/ 75 h 653"/>
                  <a:gd name="T18" fmla="*/ 1217 w 2344"/>
                  <a:gd name="T19" fmla="*/ 53 h 653"/>
                  <a:gd name="T20" fmla="*/ 1379 w 2344"/>
                  <a:gd name="T21" fmla="*/ 44 h 653"/>
                  <a:gd name="T22" fmla="*/ 1529 w 2344"/>
                  <a:gd name="T23" fmla="*/ 52 h 653"/>
                  <a:gd name="T24" fmla="*/ 1677 w 2344"/>
                  <a:gd name="T25" fmla="*/ 76 h 653"/>
                  <a:gd name="T26" fmla="*/ 1811 w 2344"/>
                  <a:gd name="T27" fmla="*/ 121 h 653"/>
                  <a:gd name="T28" fmla="*/ 1922 w 2344"/>
                  <a:gd name="T29" fmla="*/ 173 h 653"/>
                  <a:gd name="T30" fmla="*/ 2082 w 2344"/>
                  <a:gd name="T31" fmla="*/ 0 h 653"/>
                  <a:gd name="T32" fmla="*/ 2099 w 2344"/>
                  <a:gd name="T33" fmla="*/ 91 h 653"/>
                  <a:gd name="T34" fmla="*/ 2125 w 2344"/>
                  <a:gd name="T35" fmla="*/ 179 h 653"/>
                  <a:gd name="T36" fmla="*/ 2165 w 2344"/>
                  <a:gd name="T37" fmla="*/ 263 h 653"/>
                  <a:gd name="T38" fmla="*/ 2215 w 2344"/>
                  <a:gd name="T39" fmla="*/ 346 h 653"/>
                  <a:gd name="T40" fmla="*/ 2285 w 2344"/>
                  <a:gd name="T41" fmla="*/ 442 h 653"/>
                  <a:gd name="T42" fmla="*/ 2343 w 2344"/>
                  <a:gd name="T43" fmla="*/ 509 h 653"/>
                  <a:gd name="T44" fmla="*/ 2232 w 2344"/>
                  <a:gd name="T45" fmla="*/ 504 h 653"/>
                  <a:gd name="T46" fmla="*/ 2115 w 2344"/>
                  <a:gd name="T47" fmla="*/ 510 h 653"/>
                  <a:gd name="T48" fmla="*/ 2047 w 2344"/>
                  <a:gd name="T49" fmla="*/ 523 h 653"/>
                  <a:gd name="T50" fmla="*/ 1948 w 2344"/>
                  <a:gd name="T51" fmla="*/ 552 h 653"/>
                  <a:gd name="T52" fmla="*/ 1864 w 2344"/>
                  <a:gd name="T53" fmla="*/ 589 h 653"/>
                  <a:gd name="T54" fmla="*/ 1747 w 2344"/>
                  <a:gd name="T55" fmla="*/ 652 h 653"/>
                  <a:gd name="T56" fmla="*/ 1803 w 2344"/>
                  <a:gd name="T57" fmla="*/ 394 h 653"/>
                  <a:gd name="T58" fmla="*/ 1645 w 2344"/>
                  <a:gd name="T59" fmla="*/ 341 h 653"/>
                  <a:gd name="T60" fmla="*/ 1493 w 2344"/>
                  <a:gd name="T61" fmla="*/ 303 h 653"/>
                  <a:gd name="T62" fmla="*/ 1360 w 2344"/>
                  <a:gd name="T63" fmla="*/ 277 h 653"/>
                  <a:gd name="T64" fmla="*/ 1198 w 2344"/>
                  <a:gd name="T65" fmla="*/ 262 h 653"/>
                  <a:gd name="T66" fmla="*/ 1048 w 2344"/>
                  <a:gd name="T67" fmla="*/ 264 h 653"/>
                  <a:gd name="T68" fmla="*/ 907 w 2344"/>
                  <a:gd name="T69" fmla="*/ 275 h 653"/>
                  <a:gd name="T70" fmla="*/ 746 w 2344"/>
                  <a:gd name="T71" fmla="*/ 304 h 653"/>
                  <a:gd name="T72" fmla="*/ 591 w 2344"/>
                  <a:gd name="T73" fmla="*/ 338 h 653"/>
                  <a:gd name="T74" fmla="*/ 411 w 2344"/>
                  <a:gd name="T75" fmla="*/ 385 h 653"/>
                  <a:gd name="T76" fmla="*/ 278 w 2344"/>
                  <a:gd name="T77" fmla="*/ 435 h 653"/>
                  <a:gd name="T78" fmla="*/ 180 w 2344"/>
                  <a:gd name="T79" fmla="*/ 483 h 653"/>
                  <a:gd name="T80" fmla="*/ 110 w 2344"/>
                  <a:gd name="T81" fmla="*/ 532 h 6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44" h="653">
                    <a:moveTo>
                      <a:pt x="0" y="625"/>
                    </a:moveTo>
                    <a:lnTo>
                      <a:pt x="61" y="526"/>
                    </a:lnTo>
                    <a:lnTo>
                      <a:pt x="94" y="493"/>
                    </a:lnTo>
                    <a:lnTo>
                      <a:pt x="132" y="458"/>
                    </a:lnTo>
                    <a:lnTo>
                      <a:pt x="167" y="429"/>
                    </a:lnTo>
                    <a:lnTo>
                      <a:pt x="213" y="394"/>
                    </a:lnTo>
                    <a:lnTo>
                      <a:pt x="258" y="362"/>
                    </a:lnTo>
                    <a:lnTo>
                      <a:pt x="312" y="329"/>
                    </a:lnTo>
                    <a:lnTo>
                      <a:pt x="358" y="305"/>
                    </a:lnTo>
                    <a:lnTo>
                      <a:pt x="405" y="278"/>
                    </a:lnTo>
                    <a:lnTo>
                      <a:pt x="472" y="248"/>
                    </a:lnTo>
                    <a:lnTo>
                      <a:pt x="536" y="224"/>
                    </a:lnTo>
                    <a:lnTo>
                      <a:pt x="613" y="195"/>
                    </a:lnTo>
                    <a:lnTo>
                      <a:pt x="716" y="158"/>
                    </a:lnTo>
                    <a:lnTo>
                      <a:pt x="801" y="134"/>
                    </a:lnTo>
                    <a:lnTo>
                      <a:pt x="872" y="116"/>
                    </a:lnTo>
                    <a:lnTo>
                      <a:pt x="975" y="92"/>
                    </a:lnTo>
                    <a:lnTo>
                      <a:pt x="1055" y="75"/>
                    </a:lnTo>
                    <a:lnTo>
                      <a:pt x="1133" y="64"/>
                    </a:lnTo>
                    <a:lnTo>
                      <a:pt x="1217" y="53"/>
                    </a:lnTo>
                    <a:lnTo>
                      <a:pt x="1303" y="49"/>
                    </a:lnTo>
                    <a:lnTo>
                      <a:pt x="1379" y="44"/>
                    </a:lnTo>
                    <a:lnTo>
                      <a:pt x="1455" y="46"/>
                    </a:lnTo>
                    <a:lnTo>
                      <a:pt x="1529" y="52"/>
                    </a:lnTo>
                    <a:lnTo>
                      <a:pt x="1601" y="61"/>
                    </a:lnTo>
                    <a:lnTo>
                      <a:pt x="1677" y="76"/>
                    </a:lnTo>
                    <a:lnTo>
                      <a:pt x="1752" y="98"/>
                    </a:lnTo>
                    <a:lnTo>
                      <a:pt x="1811" y="121"/>
                    </a:lnTo>
                    <a:lnTo>
                      <a:pt x="1876" y="149"/>
                    </a:lnTo>
                    <a:lnTo>
                      <a:pt x="1922" y="173"/>
                    </a:lnTo>
                    <a:lnTo>
                      <a:pt x="1988" y="206"/>
                    </a:lnTo>
                    <a:lnTo>
                      <a:pt x="2082" y="0"/>
                    </a:lnTo>
                    <a:lnTo>
                      <a:pt x="2088" y="47"/>
                    </a:lnTo>
                    <a:lnTo>
                      <a:pt x="2099" y="91"/>
                    </a:lnTo>
                    <a:lnTo>
                      <a:pt x="2112" y="134"/>
                    </a:lnTo>
                    <a:lnTo>
                      <a:pt x="2125" y="179"/>
                    </a:lnTo>
                    <a:lnTo>
                      <a:pt x="2147" y="225"/>
                    </a:lnTo>
                    <a:lnTo>
                      <a:pt x="2165" y="263"/>
                    </a:lnTo>
                    <a:lnTo>
                      <a:pt x="2190" y="305"/>
                    </a:lnTo>
                    <a:lnTo>
                      <a:pt x="2215" y="346"/>
                    </a:lnTo>
                    <a:lnTo>
                      <a:pt x="2250" y="396"/>
                    </a:lnTo>
                    <a:lnTo>
                      <a:pt x="2285" y="442"/>
                    </a:lnTo>
                    <a:lnTo>
                      <a:pt x="2312" y="471"/>
                    </a:lnTo>
                    <a:lnTo>
                      <a:pt x="2343" y="509"/>
                    </a:lnTo>
                    <a:lnTo>
                      <a:pt x="2289" y="504"/>
                    </a:lnTo>
                    <a:lnTo>
                      <a:pt x="2232" y="504"/>
                    </a:lnTo>
                    <a:lnTo>
                      <a:pt x="2171" y="505"/>
                    </a:lnTo>
                    <a:lnTo>
                      <a:pt x="2115" y="510"/>
                    </a:lnTo>
                    <a:lnTo>
                      <a:pt x="2080" y="516"/>
                    </a:lnTo>
                    <a:lnTo>
                      <a:pt x="2047" y="523"/>
                    </a:lnTo>
                    <a:lnTo>
                      <a:pt x="1995" y="536"/>
                    </a:lnTo>
                    <a:lnTo>
                      <a:pt x="1948" y="552"/>
                    </a:lnTo>
                    <a:lnTo>
                      <a:pt x="1909" y="566"/>
                    </a:lnTo>
                    <a:lnTo>
                      <a:pt x="1864" y="589"/>
                    </a:lnTo>
                    <a:lnTo>
                      <a:pt x="1815" y="611"/>
                    </a:lnTo>
                    <a:lnTo>
                      <a:pt x="1747" y="652"/>
                    </a:lnTo>
                    <a:lnTo>
                      <a:pt x="1877" y="422"/>
                    </a:lnTo>
                    <a:lnTo>
                      <a:pt x="1803" y="394"/>
                    </a:lnTo>
                    <a:lnTo>
                      <a:pt x="1717" y="364"/>
                    </a:lnTo>
                    <a:lnTo>
                      <a:pt x="1645" y="341"/>
                    </a:lnTo>
                    <a:lnTo>
                      <a:pt x="1552" y="315"/>
                    </a:lnTo>
                    <a:lnTo>
                      <a:pt x="1493" y="303"/>
                    </a:lnTo>
                    <a:lnTo>
                      <a:pt x="1438" y="290"/>
                    </a:lnTo>
                    <a:lnTo>
                      <a:pt x="1360" y="277"/>
                    </a:lnTo>
                    <a:lnTo>
                      <a:pt x="1283" y="266"/>
                    </a:lnTo>
                    <a:lnTo>
                      <a:pt x="1198" y="262"/>
                    </a:lnTo>
                    <a:lnTo>
                      <a:pt x="1126" y="262"/>
                    </a:lnTo>
                    <a:lnTo>
                      <a:pt x="1048" y="264"/>
                    </a:lnTo>
                    <a:lnTo>
                      <a:pt x="968" y="267"/>
                    </a:lnTo>
                    <a:lnTo>
                      <a:pt x="907" y="275"/>
                    </a:lnTo>
                    <a:lnTo>
                      <a:pt x="827" y="289"/>
                    </a:lnTo>
                    <a:lnTo>
                      <a:pt x="746" y="304"/>
                    </a:lnTo>
                    <a:lnTo>
                      <a:pt x="672" y="319"/>
                    </a:lnTo>
                    <a:lnTo>
                      <a:pt x="591" y="338"/>
                    </a:lnTo>
                    <a:lnTo>
                      <a:pt x="500" y="361"/>
                    </a:lnTo>
                    <a:lnTo>
                      <a:pt x="411" y="385"/>
                    </a:lnTo>
                    <a:lnTo>
                      <a:pt x="333" y="417"/>
                    </a:lnTo>
                    <a:lnTo>
                      <a:pt x="278" y="435"/>
                    </a:lnTo>
                    <a:lnTo>
                      <a:pt x="223" y="460"/>
                    </a:lnTo>
                    <a:lnTo>
                      <a:pt x="180" y="483"/>
                    </a:lnTo>
                    <a:lnTo>
                      <a:pt x="141" y="506"/>
                    </a:lnTo>
                    <a:lnTo>
                      <a:pt x="110" y="532"/>
                    </a:lnTo>
                    <a:lnTo>
                      <a:pt x="0" y="625"/>
                    </a:lnTo>
                  </a:path>
                </a:pathLst>
              </a:custGeom>
              <a:solidFill>
                <a:schemeClr val="tx2"/>
              </a:solidFill>
              <a:ln w="25400" cap="rnd" cmpd="sng">
                <a:solidFill>
                  <a:srgbClr val="FF33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en-US"/>
              </a:p>
            </p:txBody>
          </p:sp>
        </p:grpSp>
        <p:sp>
          <p:nvSpPr>
            <p:cNvPr id="636019" name="Rectangle 115"/>
            <p:cNvSpPr>
              <a:spLocks noChangeArrowheads="1"/>
            </p:cNvSpPr>
            <p:nvPr/>
          </p:nvSpPr>
          <p:spPr bwMode="auto">
            <a:xfrm>
              <a:off x="283" y="860"/>
              <a:ext cx="456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lang="en-US" sz="2800">
                  <a:solidFill>
                    <a:schemeClr val="bg2"/>
                  </a:solidFill>
                  <a:effectLst>
                    <a:outerShdw blurRad="38100" dist="38100" dir="2700000" algn="tl">
                      <a:srgbClr val="C0C0C0"/>
                    </a:outerShdw>
                  </a:effectLst>
                  <a:latin typeface="Comic Sans MS" pitchFamily="66" charset="0"/>
                </a:rPr>
                <a:t>Standardized Normal Probability Table (Portion)</a:t>
              </a:r>
            </a:p>
          </p:txBody>
        </p:sp>
        <p:sp>
          <p:nvSpPr>
            <p:cNvPr id="636020" name="Rectangle 116"/>
            <p:cNvSpPr>
              <a:spLocks noChangeArrowheads="1"/>
            </p:cNvSpPr>
            <p:nvPr/>
          </p:nvSpPr>
          <p:spPr bwMode="auto">
            <a:xfrm>
              <a:off x="2468" y="3396"/>
              <a:ext cx="113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lang="en-US" sz="2800">
                  <a:solidFill>
                    <a:schemeClr val="bg2"/>
                  </a:solidFill>
                  <a:effectLst>
                    <a:outerShdw blurRad="38100" dist="38100" dir="2700000" algn="tl">
                      <a:srgbClr val="C0C0C0"/>
                    </a:outerShdw>
                  </a:effectLst>
                  <a:latin typeface="Comic Sans MS" pitchFamily="66" charset="0"/>
                </a:rPr>
                <a:t>P( 0 &lt; Z &lt; z )</a:t>
              </a:r>
            </a:p>
          </p:txBody>
        </p:sp>
        <p:sp>
          <p:nvSpPr>
            <p:cNvPr id="28791" name="Line 117"/>
            <p:cNvSpPr>
              <a:spLocks noChangeShapeType="1"/>
            </p:cNvSpPr>
            <p:nvPr/>
          </p:nvSpPr>
          <p:spPr bwMode="auto">
            <a:xfrm>
              <a:off x="2306" y="3063"/>
              <a:ext cx="193" cy="282"/>
            </a:xfrm>
            <a:prstGeom prst="line">
              <a:avLst/>
            </a:prstGeom>
            <a:noFill/>
            <a:ln w="25400">
              <a:solidFill>
                <a:schemeClr val="tx2"/>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28792" name="Rectangle 118"/>
            <p:cNvSpPr>
              <a:spLocks noChangeArrowheads="1"/>
            </p:cNvSpPr>
            <p:nvPr/>
          </p:nvSpPr>
          <p:spPr bwMode="auto">
            <a:xfrm>
              <a:off x="3482" y="2708"/>
              <a:ext cx="51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lgn="ctr">
                <a:spcBef>
                  <a:spcPct val="50000"/>
                </a:spcBef>
                <a:buClrTx/>
                <a:buFontTx/>
                <a:buNone/>
              </a:pPr>
              <a:r>
                <a:rPr kumimoji="0" lang="en-US" altLang="en-US" sz="2800">
                  <a:solidFill>
                    <a:schemeClr val="bg2"/>
                  </a:solidFill>
                </a:rPr>
                <a:t>.9192</a:t>
              </a:r>
            </a:p>
          </p:txBody>
        </p:sp>
      </p:grpSp>
      <p:sp>
        <p:nvSpPr>
          <p:cNvPr id="28679" name="Text Box 119"/>
          <p:cNvSpPr txBox="1">
            <a:spLocks noChangeArrowheads="1"/>
          </p:cNvSpPr>
          <p:nvPr/>
        </p:nvSpPr>
        <p:spPr bwMode="auto">
          <a:xfrm>
            <a:off x="4838700" y="2633663"/>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0"/>
              </a:spcBef>
              <a:buClrTx/>
              <a:buFontTx/>
              <a:buNone/>
            </a:pPr>
            <a:r>
              <a:rPr kumimoji="0" lang="en-US" altLang="en-US" sz="2400" b="1">
                <a:solidFill>
                  <a:srgbClr val="660066"/>
                </a:solidFill>
              </a:rPr>
              <a:t>P(Z&lt;1.4) = 0.9192</a:t>
            </a:r>
          </a:p>
        </p:txBody>
      </p:sp>
    </p:spTree>
    <p:extLst>
      <p:ext uri="{BB962C8B-B14F-4D97-AF65-F5344CB8AC3E}">
        <p14:creationId xmlns:p14="http://schemas.microsoft.com/office/powerpoint/2010/main" val="698853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0724"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4AFD5A77-B249-4878-A91D-358152C02928}" type="slidenum">
              <a:rPr kumimoji="0" lang="en-US" altLang="en-US" sz="1400" smtClean="0">
                <a:solidFill>
                  <a:schemeClr val="bg2"/>
                </a:solidFill>
                <a:latin typeface="Arial" panose="020B0604020202020204" pitchFamily="34" charset="0"/>
              </a:rPr>
              <a:pPr>
                <a:spcBef>
                  <a:spcPct val="50000"/>
                </a:spcBef>
                <a:buClrTx/>
                <a:buFontTx/>
                <a:buNone/>
              </a:pPr>
              <a:t>31</a:t>
            </a:fld>
            <a:endParaRPr kumimoji="0" lang="en-US" altLang="en-US" sz="1400" smtClean="0">
              <a:solidFill>
                <a:schemeClr val="bg2"/>
              </a:solidFill>
              <a:latin typeface="Arial" panose="020B0604020202020204" pitchFamily="34" charset="0"/>
            </a:endParaRPr>
          </a:p>
        </p:txBody>
      </p:sp>
      <p:sp>
        <p:nvSpPr>
          <p:cNvPr id="30725" name="Rectangle 2"/>
          <p:cNvSpPr>
            <a:spLocks noGrp="1" noChangeArrowheads="1"/>
          </p:cNvSpPr>
          <p:nvPr>
            <p:ph type="title"/>
          </p:nvPr>
        </p:nvSpPr>
        <p:spPr>
          <a:xfrm>
            <a:off x="228600" y="762000"/>
            <a:ext cx="8915400" cy="685800"/>
          </a:xfrm>
        </p:spPr>
        <p:txBody>
          <a:bodyPr/>
          <a:lstStyle/>
          <a:p>
            <a:pPr algn="ctr"/>
            <a:r>
              <a:rPr lang="en-US" altLang="zh-TW" dirty="0" smtClean="0">
                <a:solidFill>
                  <a:schemeClr val="hlink"/>
                </a:solidFill>
                <a:ea typeface="新細明體" pitchFamily="18" charset="-120"/>
                <a:cs typeface="Times New Roman" panose="02020603050405020304" pitchFamily="18" charset="0"/>
              </a:rPr>
              <a:t>Completion Time with a Given Prob.</a:t>
            </a:r>
          </a:p>
        </p:txBody>
      </p:sp>
      <p:sp>
        <p:nvSpPr>
          <p:cNvPr id="637955" name="Rectangle 3"/>
          <p:cNvSpPr>
            <a:spLocks noGrp="1" noChangeArrowheads="1"/>
          </p:cNvSpPr>
          <p:nvPr>
            <p:ph type="body" idx="1"/>
          </p:nvPr>
        </p:nvSpPr>
        <p:spPr>
          <a:xfrm>
            <a:off x="304800" y="1752600"/>
            <a:ext cx="8610600" cy="4648200"/>
          </a:xfrm>
        </p:spPr>
        <p:txBody>
          <a:bodyPr/>
          <a:lstStyle/>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Using PERT, it is also possible to estimate the completion time for a desired completion probability.</a:t>
            </a:r>
          </a:p>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For example, for a 95% probability the corresponding Z value is Z</a:t>
            </a:r>
            <a:r>
              <a:rPr lang="en-US" altLang="en-US" sz="2800" baseline="-25000" smtClean="0">
                <a:ea typeface="'??"/>
                <a:cs typeface="'??"/>
                <a:sym typeface="Symbol" panose="05050102010706020507" pitchFamily="18" charset="2"/>
              </a:rPr>
              <a:t>0.95</a:t>
            </a:r>
            <a:r>
              <a:rPr lang="en-US" altLang="en-US" sz="2800" smtClean="0">
                <a:ea typeface="'??"/>
                <a:cs typeface="'??"/>
                <a:sym typeface="Symbol" panose="05050102010706020507" pitchFamily="18" charset="2"/>
              </a:rPr>
              <a:t> = 1.64.  Solving for the time T for which the probability to complete the project is 95%, we get</a:t>
            </a:r>
          </a:p>
          <a:p>
            <a:pPr marL="533400" indent="-533400">
              <a:buClr>
                <a:schemeClr val="hlink"/>
              </a:buClr>
              <a:buFont typeface="Wingdings" panose="05000000000000000000" pitchFamily="2" charset="2"/>
              <a:buNone/>
            </a:pPr>
            <a:r>
              <a:rPr lang="en-US" altLang="en-US" sz="2800" smtClean="0">
                <a:ea typeface="'??"/>
                <a:cs typeface="'??"/>
                <a:sym typeface="Symbol" panose="05050102010706020507" pitchFamily="18" charset="2"/>
              </a:rPr>
              <a:t>        Z</a:t>
            </a:r>
            <a:r>
              <a:rPr lang="en-US" altLang="en-US" sz="2800" baseline="-25000" smtClean="0">
                <a:ea typeface="'??"/>
                <a:cs typeface="'??"/>
                <a:sym typeface="Symbol" panose="05050102010706020507" pitchFamily="18" charset="2"/>
              </a:rPr>
              <a:t>0.95</a:t>
            </a:r>
            <a:r>
              <a:rPr lang="en-US" altLang="en-US" sz="2800" smtClean="0">
                <a:ea typeface="'??"/>
                <a:cs typeface="'??"/>
                <a:sym typeface="Symbol" panose="05050102010706020507" pitchFamily="18" charset="2"/>
              </a:rPr>
              <a:t> = (T </a:t>
            </a:r>
            <a:r>
              <a:rPr lang="en-US" altLang="en-US" sz="2800" smtClean="0">
                <a:latin typeface="Times New Roman" panose="02020603050405020304" pitchFamily="18" charset="0"/>
                <a:ea typeface="'??"/>
                <a:cs typeface="'??"/>
                <a:sym typeface="Symbol" panose="05050102010706020507" pitchFamily="18" charset="2"/>
              </a:rPr>
              <a:t>–</a:t>
            </a:r>
            <a:r>
              <a:rPr lang="en-US" altLang="en-US" sz="2800" smtClean="0">
                <a:ea typeface="'??"/>
                <a:cs typeface="'??"/>
                <a:sym typeface="Symbol" panose="05050102010706020507" pitchFamily="18" charset="2"/>
              </a:rPr>
              <a:t> 33)/2.15 = 1.64</a:t>
            </a:r>
          </a:p>
          <a:p>
            <a:pPr marL="533400" indent="-533400">
              <a:buClr>
                <a:schemeClr val="hlink"/>
              </a:buClr>
              <a:buFont typeface="Wingdings" panose="05000000000000000000" pitchFamily="2" charset="2"/>
              <a:buNone/>
            </a:pPr>
            <a:r>
              <a:rPr lang="en-US" altLang="en-US" sz="2800" smtClean="0">
                <a:ea typeface="'??"/>
                <a:cs typeface="'??"/>
                <a:sym typeface="Symbol" panose="05050102010706020507" pitchFamily="18" charset="2"/>
              </a:rPr>
              <a:t>       T = 33 + (2.15)(1.64) = 36.5</a:t>
            </a:r>
          </a:p>
          <a:p>
            <a:pPr marL="533400" indent="-533400">
              <a:buClr>
                <a:schemeClr val="hlink"/>
              </a:buClr>
              <a:buFont typeface="Wingdings" panose="05000000000000000000" pitchFamily="2" charset="2"/>
              <a:buChar char="§"/>
            </a:pPr>
            <a:endParaRPr lang="en-US" altLang="en-US" sz="2800" smtClean="0">
              <a:ea typeface="'??"/>
              <a:cs typeface="'??"/>
              <a:sym typeface="Symbol" panose="05050102010706020507" pitchFamily="18" charset="2"/>
            </a:endParaRPr>
          </a:p>
        </p:txBody>
      </p:sp>
    </p:spTree>
    <p:extLst>
      <p:ext uri="{BB962C8B-B14F-4D97-AF65-F5344CB8AC3E}">
        <p14:creationId xmlns:p14="http://schemas.microsoft.com/office/powerpoint/2010/main" val="556082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dissolve">
                                      <p:cBhvr>
                                        <p:cTn id="7" dur="500"/>
                                        <p:tgtEl>
                                          <p:spTgt spid="637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7955">
                                            <p:txEl>
                                              <p:pRg st="1" end="1"/>
                                            </p:txEl>
                                          </p:spTgt>
                                        </p:tgtEl>
                                        <p:attrNameLst>
                                          <p:attrName>style.visibility</p:attrName>
                                        </p:attrNameLst>
                                      </p:cBhvr>
                                      <p:to>
                                        <p:strVal val="visible"/>
                                      </p:to>
                                    </p:set>
                                    <p:animEffect transition="in" filter="dissolve">
                                      <p:cBhvr>
                                        <p:cTn id="12" dur="500"/>
                                        <p:tgtEl>
                                          <p:spTgt spid="637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7955">
                                            <p:txEl>
                                              <p:pRg st="2" end="2"/>
                                            </p:txEl>
                                          </p:spTgt>
                                        </p:tgtEl>
                                        <p:attrNameLst>
                                          <p:attrName>style.visibility</p:attrName>
                                        </p:attrNameLst>
                                      </p:cBhvr>
                                      <p:to>
                                        <p:strVal val="visible"/>
                                      </p:to>
                                    </p:set>
                                    <p:animEffect transition="in" filter="dissolve">
                                      <p:cBhvr>
                                        <p:cTn id="17" dur="500"/>
                                        <p:tgtEl>
                                          <p:spTgt spid="637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7955">
                                            <p:txEl>
                                              <p:pRg st="3" end="3"/>
                                            </p:txEl>
                                          </p:spTgt>
                                        </p:tgtEl>
                                        <p:attrNameLst>
                                          <p:attrName>style.visibility</p:attrName>
                                        </p:attrNameLst>
                                      </p:cBhvr>
                                      <p:to>
                                        <p:strVal val="visible"/>
                                      </p:to>
                                    </p:set>
                                    <p:animEffect transition="in" filter="dissolve">
                                      <p:cBhvr>
                                        <p:cTn id="22" dur="500"/>
                                        <p:tgtEl>
                                          <p:spTgt spid="637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174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FE5EE9C3-B272-4469-B79E-6C2EE678A30F}" type="slidenum">
              <a:rPr kumimoji="0" lang="en-US" altLang="en-US" sz="1400" smtClean="0">
                <a:solidFill>
                  <a:schemeClr val="bg2"/>
                </a:solidFill>
                <a:latin typeface="Arial" panose="020B0604020202020204" pitchFamily="34" charset="0"/>
              </a:rPr>
              <a:pPr>
                <a:spcBef>
                  <a:spcPct val="50000"/>
                </a:spcBef>
                <a:buClrTx/>
                <a:buFontTx/>
                <a:buNone/>
              </a:pPr>
              <a:t>32</a:t>
            </a:fld>
            <a:endParaRPr kumimoji="0" lang="en-US" altLang="en-US" sz="1400" smtClean="0">
              <a:solidFill>
                <a:schemeClr val="bg2"/>
              </a:solidFill>
              <a:latin typeface="Arial" panose="020B0604020202020204" pitchFamily="34" charset="0"/>
            </a:endParaRPr>
          </a:p>
        </p:txBody>
      </p:sp>
      <p:sp>
        <p:nvSpPr>
          <p:cNvPr id="31749" name="Rectangle 2"/>
          <p:cNvSpPr>
            <a:spLocks noGrp="1" noChangeArrowheads="1"/>
          </p:cNvSpPr>
          <p:nvPr>
            <p:ph type="title"/>
          </p:nvPr>
        </p:nvSpPr>
        <p:spPr>
          <a:xfrm>
            <a:off x="457200" y="457200"/>
            <a:ext cx="8229600" cy="1143000"/>
          </a:xfrm>
        </p:spPr>
        <p:txBody>
          <a:bodyPr/>
          <a:lstStyle/>
          <a:p>
            <a:pPr algn="ctr"/>
            <a:r>
              <a:rPr lang="en-US" altLang="zh-TW" dirty="0" smtClean="0">
                <a:solidFill>
                  <a:schemeClr val="hlink"/>
                </a:solidFill>
                <a:ea typeface="新細明體" pitchFamily="18" charset="-120"/>
                <a:cs typeface="Times New Roman" panose="02020603050405020304" pitchFamily="18" charset="0"/>
              </a:rPr>
              <a:t>A Shortcoming of Standard PERT</a:t>
            </a:r>
          </a:p>
        </p:txBody>
      </p:sp>
      <p:sp>
        <p:nvSpPr>
          <p:cNvPr id="31750" name="Rectangle 3"/>
          <p:cNvSpPr>
            <a:spLocks noGrp="1" noChangeArrowheads="1"/>
          </p:cNvSpPr>
          <p:nvPr>
            <p:ph type="body" idx="1"/>
          </p:nvPr>
        </p:nvSpPr>
        <p:spPr>
          <a:xfrm>
            <a:off x="0" y="1676400"/>
            <a:ext cx="9144000" cy="1828800"/>
          </a:xfrm>
        </p:spPr>
        <p:txBody>
          <a:bodyPr/>
          <a:lstStyle/>
          <a:p>
            <a:pPr marL="609600" indent="-609600">
              <a:lnSpc>
                <a:spcPct val="90000"/>
              </a:lnSpc>
              <a:buClr>
                <a:schemeClr val="hlink"/>
              </a:buClr>
              <a:buFont typeface="Wingdings" panose="05000000000000000000" pitchFamily="2" charset="2"/>
              <a:buNone/>
            </a:pPr>
            <a:r>
              <a:rPr lang="en-US" altLang="en-US" sz="2400" dirty="0" smtClean="0">
                <a:ea typeface="'??"/>
                <a:cs typeface="'??"/>
                <a:sym typeface="Symbol" panose="05050102010706020507" pitchFamily="18" charset="2"/>
              </a:rPr>
              <a:t>	The standard PERT method ignores all activities not on the critical path.</a:t>
            </a:r>
          </a:p>
          <a:p>
            <a:pPr marL="609600" indent="-609600">
              <a:lnSpc>
                <a:spcPct val="90000"/>
              </a:lnSpc>
              <a:buClr>
                <a:schemeClr val="hlink"/>
              </a:buClr>
              <a:buFont typeface="Wingdings" panose="05000000000000000000" pitchFamily="2" charset="2"/>
              <a:buNone/>
            </a:pPr>
            <a:endParaRPr lang="en-US" altLang="en-US" sz="2400" dirty="0" smtClean="0">
              <a:ea typeface="'??"/>
              <a:cs typeface="'??"/>
              <a:sym typeface="Symbol" panose="05050102010706020507" pitchFamily="18" charset="2"/>
            </a:endParaRPr>
          </a:p>
          <a:p>
            <a:pPr marL="609600" indent="-609600">
              <a:lnSpc>
                <a:spcPct val="90000"/>
              </a:lnSpc>
              <a:buClr>
                <a:schemeClr val="hlink"/>
              </a:buClr>
              <a:buFont typeface="Wingdings" panose="05000000000000000000" pitchFamily="2" charset="2"/>
              <a:buNone/>
            </a:pPr>
            <a:r>
              <a:rPr lang="en-US" altLang="en-US" sz="2400" dirty="0" smtClean="0">
                <a:ea typeface="'??"/>
                <a:cs typeface="'??"/>
                <a:sym typeface="Symbol" panose="05050102010706020507" pitchFamily="18" charset="2"/>
              </a:rPr>
              <a:t>	What is the probability to complete the project within 17 weeks?</a:t>
            </a:r>
          </a:p>
          <a:p>
            <a:pPr marL="609600" indent="-609600">
              <a:lnSpc>
                <a:spcPct val="90000"/>
              </a:lnSpc>
              <a:buClr>
                <a:schemeClr val="hlink"/>
              </a:buClr>
              <a:buFont typeface="Wingdings" panose="05000000000000000000" pitchFamily="2" charset="2"/>
              <a:buChar char="§"/>
            </a:pPr>
            <a:endParaRPr lang="en-US" altLang="en-US" sz="2400" dirty="0" smtClean="0">
              <a:ea typeface="'??"/>
              <a:cs typeface="'??"/>
              <a:sym typeface="Symbol" panose="05050102010706020507" pitchFamily="18" charset="2"/>
            </a:endParaRPr>
          </a:p>
          <a:p>
            <a:pPr marL="609600" indent="-609600">
              <a:lnSpc>
                <a:spcPct val="90000"/>
              </a:lnSpc>
              <a:buClr>
                <a:schemeClr val="hlink"/>
              </a:buClr>
              <a:buFont typeface="Wingdings" panose="05000000000000000000" pitchFamily="2" charset="2"/>
              <a:buChar char="§"/>
            </a:pPr>
            <a:endParaRPr lang="en-US" altLang="en-US" sz="2400" dirty="0" smtClean="0">
              <a:ea typeface="'??"/>
              <a:cs typeface="'??"/>
              <a:sym typeface="Symbol" panose="05050102010706020507" pitchFamily="18" charset="2"/>
            </a:endParaRPr>
          </a:p>
        </p:txBody>
      </p:sp>
      <p:pic>
        <p:nvPicPr>
          <p:cNvPr id="31751" name="Picture 4" descr="7490-5b-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481388"/>
            <a:ext cx="45720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414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2772"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38B332C5-9CC6-4C76-BBA5-A83A02CDA423}" type="slidenum">
              <a:rPr kumimoji="0" lang="en-US" altLang="en-US" sz="1400" smtClean="0">
                <a:solidFill>
                  <a:schemeClr val="bg2"/>
                </a:solidFill>
                <a:latin typeface="Arial" panose="020B0604020202020204" pitchFamily="34" charset="0"/>
              </a:rPr>
              <a:pPr>
                <a:spcBef>
                  <a:spcPct val="50000"/>
                </a:spcBef>
                <a:buClrTx/>
                <a:buFontTx/>
                <a:buNone/>
              </a:pPr>
              <a:t>33</a:t>
            </a:fld>
            <a:endParaRPr kumimoji="0" lang="en-US" altLang="en-US" sz="1400" smtClean="0">
              <a:solidFill>
                <a:schemeClr val="bg2"/>
              </a:solidFill>
              <a:latin typeface="Arial" panose="020B0604020202020204" pitchFamily="34" charset="0"/>
            </a:endParaRPr>
          </a:p>
        </p:txBody>
      </p:sp>
      <p:sp>
        <p:nvSpPr>
          <p:cNvPr id="32773" name="Rectangle 2"/>
          <p:cNvSpPr>
            <a:spLocks noGrp="1" noChangeArrowheads="1"/>
          </p:cNvSpPr>
          <p:nvPr>
            <p:ph type="title"/>
          </p:nvPr>
        </p:nvSpPr>
        <p:spPr>
          <a:xfrm>
            <a:off x="457200" y="457200"/>
            <a:ext cx="8229600" cy="533400"/>
          </a:xfrm>
        </p:spPr>
        <p:txBody>
          <a:bodyPr/>
          <a:lstStyle/>
          <a:p>
            <a:pPr algn="ctr"/>
            <a:r>
              <a:rPr lang="en-US" altLang="zh-TW" smtClean="0">
                <a:solidFill>
                  <a:schemeClr val="hlink"/>
                </a:solidFill>
                <a:ea typeface="新細明體" pitchFamily="18" charset="-120"/>
                <a:cs typeface="Times New Roman" panose="02020603050405020304" pitchFamily="18" charset="0"/>
              </a:rPr>
              <a:t>A Modification</a:t>
            </a:r>
          </a:p>
        </p:txBody>
      </p:sp>
      <p:sp>
        <p:nvSpPr>
          <p:cNvPr id="640003" name="Rectangle 3"/>
          <p:cNvSpPr>
            <a:spLocks noGrp="1" noChangeArrowheads="1"/>
          </p:cNvSpPr>
          <p:nvPr>
            <p:ph type="body" idx="1"/>
          </p:nvPr>
        </p:nvSpPr>
        <p:spPr>
          <a:xfrm>
            <a:off x="0" y="1676400"/>
            <a:ext cx="9144000" cy="4648200"/>
          </a:xfrm>
        </p:spPr>
        <p:txBody>
          <a:bodyPr/>
          <a:lstStyle/>
          <a:p>
            <a:pPr marL="533400" indent="-533400">
              <a:lnSpc>
                <a:spcPct val="90000"/>
              </a:lnSpc>
              <a:buClr>
                <a:schemeClr val="hlink"/>
              </a:buClr>
              <a:buFont typeface="Wingdings" panose="05000000000000000000" pitchFamily="2" charset="2"/>
              <a:buChar char="§"/>
            </a:pPr>
            <a:r>
              <a:rPr lang="en-US" altLang="en-US" sz="2400" smtClean="0">
                <a:ea typeface="'??"/>
                <a:cs typeface="'??"/>
                <a:sym typeface="Symbol" panose="05050102010706020507" pitchFamily="18" charset="2"/>
              </a:rPr>
              <a:t>Identify each sequence of activities leading from the start to the end, and then calculate separately the probability for each path to complete by a given date.</a:t>
            </a:r>
          </a:p>
          <a:p>
            <a:pPr marL="533400" indent="-533400">
              <a:lnSpc>
                <a:spcPct val="90000"/>
              </a:lnSpc>
              <a:buClr>
                <a:schemeClr val="hlink"/>
              </a:buClr>
              <a:buFont typeface="Wingdings" panose="05000000000000000000" pitchFamily="2" charset="2"/>
              <a:buChar char="§"/>
            </a:pPr>
            <a:r>
              <a:rPr lang="en-US" altLang="en-US" sz="2400" smtClean="0">
                <a:ea typeface="'??"/>
                <a:cs typeface="'??"/>
                <a:sym typeface="Symbol" panose="05050102010706020507" pitchFamily="18" charset="2"/>
              </a:rPr>
              <a:t>The above can be done by assuming that the central limit theorem holds for each sequence and then applying normal distribution theory to calculate the individual sequence (path) probabilities.</a:t>
            </a:r>
          </a:p>
          <a:p>
            <a:pPr marL="533400" indent="-533400">
              <a:lnSpc>
                <a:spcPct val="90000"/>
              </a:lnSpc>
              <a:buClr>
                <a:schemeClr val="hlink"/>
              </a:buClr>
              <a:buFont typeface="Wingdings" panose="05000000000000000000" pitchFamily="2" charset="2"/>
              <a:buChar char="§"/>
            </a:pPr>
            <a:r>
              <a:rPr lang="en-US" altLang="en-US" sz="2400" smtClean="0">
                <a:ea typeface="'??"/>
                <a:cs typeface="'??"/>
                <a:sym typeface="Symbol" panose="05050102010706020507" pitchFamily="18" charset="2"/>
              </a:rPr>
              <a:t>Assume, if necessary, that the paths are statistically independent (i.e. the time to traverse each path in the network is independent of what happens on the other paths). </a:t>
            </a:r>
          </a:p>
          <a:p>
            <a:pPr marL="533400" indent="-533400">
              <a:lnSpc>
                <a:spcPct val="90000"/>
              </a:lnSpc>
              <a:buClr>
                <a:schemeClr val="hlink"/>
              </a:buClr>
              <a:buFont typeface="Wingdings" panose="05000000000000000000" pitchFamily="2" charset="2"/>
              <a:buChar char="§"/>
            </a:pPr>
            <a:r>
              <a:rPr lang="en-US" altLang="en-US" sz="2400" smtClean="0">
                <a:ea typeface="'??"/>
                <a:cs typeface="'??"/>
                <a:sym typeface="Symbol" panose="05050102010706020507" pitchFamily="18" charset="2"/>
              </a:rPr>
              <a:t>Although this additional assumption is rarely true in practice, empirical evidence suggests that good results can be obtained. </a:t>
            </a:r>
          </a:p>
        </p:txBody>
      </p:sp>
    </p:spTree>
    <p:extLst>
      <p:ext uri="{BB962C8B-B14F-4D97-AF65-F5344CB8AC3E}">
        <p14:creationId xmlns:p14="http://schemas.microsoft.com/office/powerpoint/2010/main" val="1899310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0003">
                                            <p:txEl>
                                              <p:pRg st="0" end="0"/>
                                            </p:txEl>
                                          </p:spTgt>
                                        </p:tgtEl>
                                        <p:attrNameLst>
                                          <p:attrName>style.visibility</p:attrName>
                                        </p:attrNameLst>
                                      </p:cBhvr>
                                      <p:to>
                                        <p:strVal val="visible"/>
                                      </p:to>
                                    </p:set>
                                    <p:animEffect transition="in" filter="dissolve">
                                      <p:cBhvr>
                                        <p:cTn id="7" dur="500"/>
                                        <p:tgtEl>
                                          <p:spTgt spid="640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0003">
                                            <p:txEl>
                                              <p:pRg st="1" end="1"/>
                                            </p:txEl>
                                          </p:spTgt>
                                        </p:tgtEl>
                                        <p:attrNameLst>
                                          <p:attrName>style.visibility</p:attrName>
                                        </p:attrNameLst>
                                      </p:cBhvr>
                                      <p:to>
                                        <p:strVal val="visible"/>
                                      </p:to>
                                    </p:set>
                                    <p:animEffect transition="in" filter="dissolve">
                                      <p:cBhvr>
                                        <p:cTn id="12" dur="500"/>
                                        <p:tgtEl>
                                          <p:spTgt spid="640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0003">
                                            <p:txEl>
                                              <p:pRg st="2" end="2"/>
                                            </p:txEl>
                                          </p:spTgt>
                                        </p:tgtEl>
                                        <p:attrNameLst>
                                          <p:attrName>style.visibility</p:attrName>
                                        </p:attrNameLst>
                                      </p:cBhvr>
                                      <p:to>
                                        <p:strVal val="visible"/>
                                      </p:to>
                                    </p:set>
                                    <p:animEffect transition="in" filter="dissolve">
                                      <p:cBhvr>
                                        <p:cTn id="17" dur="500"/>
                                        <p:tgtEl>
                                          <p:spTgt spid="640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0003">
                                            <p:txEl>
                                              <p:pRg st="3" end="3"/>
                                            </p:txEl>
                                          </p:spTgt>
                                        </p:tgtEl>
                                        <p:attrNameLst>
                                          <p:attrName>style.visibility</p:attrName>
                                        </p:attrNameLst>
                                      </p:cBhvr>
                                      <p:to>
                                        <p:strVal val="visible"/>
                                      </p:to>
                                    </p:set>
                                    <p:animEffect transition="in" filter="dissolve">
                                      <p:cBhvr>
                                        <p:cTn id="22" dur="500"/>
                                        <p:tgtEl>
                                          <p:spTgt spid="640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3796"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45DC2B32-3CCD-4807-8943-0843CCFCA6B1}" type="slidenum">
              <a:rPr kumimoji="0" lang="en-US" altLang="en-US" sz="1400" smtClean="0">
                <a:solidFill>
                  <a:schemeClr val="bg2"/>
                </a:solidFill>
                <a:latin typeface="Arial" panose="020B0604020202020204" pitchFamily="34" charset="0"/>
              </a:rPr>
              <a:pPr>
                <a:spcBef>
                  <a:spcPct val="50000"/>
                </a:spcBef>
                <a:buClrTx/>
                <a:buFontTx/>
                <a:buNone/>
              </a:pPr>
              <a:t>34</a:t>
            </a:fld>
            <a:endParaRPr kumimoji="0" lang="en-US" altLang="en-US" sz="1400" smtClean="0">
              <a:solidFill>
                <a:schemeClr val="bg2"/>
              </a:solidFill>
              <a:latin typeface="Arial" panose="020B0604020202020204" pitchFamily="34" charset="0"/>
            </a:endParaRPr>
          </a:p>
        </p:txBody>
      </p:sp>
      <p:sp>
        <p:nvSpPr>
          <p:cNvPr id="33797" name="Rectangle 2"/>
          <p:cNvSpPr>
            <a:spLocks noGrp="1" noChangeArrowheads="1"/>
          </p:cNvSpPr>
          <p:nvPr>
            <p:ph type="title"/>
          </p:nvPr>
        </p:nvSpPr>
        <p:spPr>
          <a:xfrm>
            <a:off x="228600" y="228600"/>
            <a:ext cx="8686800" cy="685800"/>
          </a:xfrm>
        </p:spPr>
        <p:txBody>
          <a:bodyPr/>
          <a:lstStyle/>
          <a:p>
            <a:r>
              <a:rPr lang="en-US" altLang="zh-TW" smtClean="0">
                <a:solidFill>
                  <a:schemeClr val="hlink"/>
                </a:solidFill>
                <a:ea typeface="新細明體" pitchFamily="18" charset="-120"/>
                <a:cs typeface="Times New Roman" panose="02020603050405020304" pitchFamily="18" charset="0"/>
              </a:rPr>
              <a:t>Modified Probability of Completion</a:t>
            </a:r>
          </a:p>
        </p:txBody>
      </p:sp>
      <p:sp>
        <p:nvSpPr>
          <p:cNvPr id="641027" name="Rectangle 3"/>
          <p:cNvSpPr>
            <a:spLocks noGrp="1" noChangeArrowheads="1"/>
          </p:cNvSpPr>
          <p:nvPr>
            <p:ph type="body" idx="1"/>
          </p:nvPr>
        </p:nvSpPr>
        <p:spPr>
          <a:xfrm>
            <a:off x="381000" y="1752600"/>
            <a:ext cx="8382000" cy="4648200"/>
          </a:xfrm>
        </p:spPr>
        <p:txBody>
          <a:bodyPr/>
          <a:lstStyle/>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Once the calculations on all paths (at least those that we are concerned with) are performed, the probability of completing the whole project can be calculated.</a:t>
            </a:r>
          </a:p>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Assume there are n paths, with completion times X</a:t>
            </a:r>
            <a:r>
              <a:rPr lang="en-US" altLang="en-US" sz="2800" baseline="-25000" smtClean="0">
                <a:ea typeface="'??"/>
                <a:cs typeface="'??"/>
                <a:sym typeface="Symbol" panose="05050102010706020507" pitchFamily="18" charset="2"/>
              </a:rPr>
              <a:t>1</a:t>
            </a:r>
            <a:r>
              <a:rPr lang="en-US" altLang="en-US" sz="2800" smtClean="0">
                <a:ea typeface="'??"/>
                <a:cs typeface="'??"/>
                <a:sym typeface="Symbol" panose="05050102010706020507" pitchFamily="18" charset="2"/>
              </a:rPr>
              <a:t>, X</a:t>
            </a:r>
            <a:r>
              <a:rPr lang="en-US" altLang="en-US" sz="2800" baseline="-25000" smtClean="0">
                <a:ea typeface="'??"/>
                <a:cs typeface="'??"/>
                <a:sym typeface="Symbol" panose="05050102010706020507" pitchFamily="18" charset="2"/>
              </a:rPr>
              <a:t>2</a:t>
            </a:r>
            <a:r>
              <a:rPr lang="en-US" altLang="en-US" sz="2800" smtClean="0">
                <a:ea typeface="'??"/>
                <a:cs typeface="'??"/>
                <a:sym typeface="Symbol" panose="05050102010706020507" pitchFamily="18" charset="2"/>
              </a:rPr>
              <a:t>, </a:t>
            </a:r>
            <a:r>
              <a:rPr lang="en-US" altLang="en-US" sz="2800" smtClean="0">
                <a:latin typeface="Times New Roman" panose="02020603050405020304" pitchFamily="18" charset="0"/>
                <a:ea typeface="'??"/>
                <a:cs typeface="'??"/>
                <a:sym typeface="Symbol" panose="05050102010706020507" pitchFamily="18" charset="2"/>
              </a:rPr>
              <a:t>…</a:t>
            </a:r>
            <a:r>
              <a:rPr lang="en-US" altLang="en-US" sz="2800" smtClean="0">
                <a:ea typeface="'??"/>
                <a:cs typeface="'??"/>
                <a:sym typeface="Symbol" panose="05050102010706020507" pitchFamily="18" charset="2"/>
              </a:rPr>
              <a:t>, X</a:t>
            </a:r>
            <a:r>
              <a:rPr lang="en-US" altLang="en-US" sz="2800" baseline="-25000" smtClean="0">
                <a:ea typeface="'??"/>
                <a:cs typeface="'??"/>
                <a:sym typeface="Symbol" panose="05050102010706020507" pitchFamily="18" charset="2"/>
              </a:rPr>
              <a:t>n</a:t>
            </a:r>
            <a:r>
              <a:rPr lang="en-US" altLang="en-US" sz="2800" smtClean="0">
                <a:ea typeface="'??"/>
                <a:cs typeface="'??"/>
                <a:sym typeface="Symbol" panose="05050102010706020507" pitchFamily="18" charset="2"/>
              </a:rPr>
              <a:t>. Then, the probability of completing the project is</a:t>
            </a:r>
          </a:p>
          <a:p>
            <a:pPr marL="533400" indent="-533400">
              <a:buClr>
                <a:schemeClr val="hlink"/>
              </a:buClr>
              <a:buFont typeface="Wingdings" panose="05000000000000000000" pitchFamily="2" charset="2"/>
              <a:buNone/>
            </a:pPr>
            <a:r>
              <a:rPr lang="en-US" altLang="en-US" sz="2800" smtClean="0">
                <a:solidFill>
                  <a:srgbClr val="FFFF00"/>
                </a:solidFill>
                <a:ea typeface="'??"/>
                <a:cs typeface="'??"/>
                <a:sym typeface="Symbol" panose="05050102010706020507" pitchFamily="18" charset="2"/>
              </a:rPr>
              <a:t>      </a:t>
            </a:r>
            <a:r>
              <a:rPr lang="en-US" altLang="en-US" sz="2800" smtClean="0">
                <a:solidFill>
                  <a:schemeClr val="hlink"/>
                </a:solidFill>
                <a:ea typeface="'??"/>
                <a:cs typeface="'??"/>
                <a:sym typeface="Symbol" panose="05050102010706020507" pitchFamily="18" charset="2"/>
              </a:rPr>
              <a:t>P(X  T) = P(X</a:t>
            </a:r>
            <a:r>
              <a:rPr lang="en-US" altLang="en-US" sz="2800" baseline="-25000" smtClean="0">
                <a:solidFill>
                  <a:schemeClr val="hlink"/>
                </a:solidFill>
                <a:ea typeface="'??"/>
                <a:cs typeface="'??"/>
                <a:sym typeface="Symbol" panose="05050102010706020507" pitchFamily="18" charset="2"/>
              </a:rPr>
              <a:t>1</a:t>
            </a:r>
            <a:r>
              <a:rPr lang="en-US" altLang="en-US" sz="2800" smtClean="0">
                <a:solidFill>
                  <a:schemeClr val="hlink"/>
                </a:solidFill>
                <a:ea typeface="'??"/>
                <a:cs typeface="'??"/>
                <a:sym typeface="Symbol" panose="05050102010706020507" pitchFamily="18" charset="2"/>
              </a:rPr>
              <a:t>  T) P(X</a:t>
            </a:r>
            <a:r>
              <a:rPr lang="en-US" altLang="en-US" sz="2800" baseline="-25000" smtClean="0">
                <a:solidFill>
                  <a:schemeClr val="hlink"/>
                </a:solidFill>
                <a:ea typeface="'??"/>
                <a:cs typeface="'??"/>
                <a:sym typeface="Symbol" panose="05050102010706020507" pitchFamily="18" charset="2"/>
              </a:rPr>
              <a:t>2</a:t>
            </a:r>
            <a:r>
              <a:rPr lang="en-US" altLang="en-US" sz="2800" smtClean="0">
                <a:solidFill>
                  <a:schemeClr val="hlink"/>
                </a:solidFill>
                <a:ea typeface="'??"/>
                <a:cs typeface="'??"/>
                <a:sym typeface="Symbol" panose="05050102010706020507" pitchFamily="18" charset="2"/>
              </a:rPr>
              <a:t>  T) </a:t>
            </a:r>
            <a:r>
              <a:rPr lang="en-US" altLang="en-US" sz="2800" smtClean="0">
                <a:solidFill>
                  <a:schemeClr val="hlink"/>
                </a:solidFill>
                <a:latin typeface="Times New Roman" panose="02020603050405020304" pitchFamily="18" charset="0"/>
                <a:ea typeface="'??"/>
                <a:cs typeface="'??"/>
                <a:sym typeface="Symbol" panose="05050102010706020507" pitchFamily="18" charset="2"/>
              </a:rPr>
              <a:t>…</a:t>
            </a:r>
            <a:r>
              <a:rPr lang="en-US" altLang="en-US" sz="2800" smtClean="0">
                <a:solidFill>
                  <a:schemeClr val="hlink"/>
                </a:solidFill>
                <a:ea typeface="'??"/>
                <a:cs typeface="'??"/>
                <a:sym typeface="Symbol" panose="05050102010706020507" pitchFamily="18" charset="2"/>
              </a:rPr>
              <a:t> P(X</a:t>
            </a:r>
            <a:r>
              <a:rPr lang="en-US" altLang="en-US" sz="2800" baseline="-25000" smtClean="0">
                <a:solidFill>
                  <a:schemeClr val="hlink"/>
                </a:solidFill>
                <a:ea typeface="'??"/>
                <a:cs typeface="'??"/>
                <a:sym typeface="Symbol" panose="05050102010706020507" pitchFamily="18" charset="2"/>
              </a:rPr>
              <a:t>n</a:t>
            </a:r>
            <a:r>
              <a:rPr lang="en-US" altLang="en-US" sz="2800" smtClean="0">
                <a:solidFill>
                  <a:schemeClr val="hlink"/>
                </a:solidFill>
                <a:ea typeface="'??"/>
                <a:cs typeface="'??"/>
                <a:sym typeface="Symbol" panose="05050102010706020507" pitchFamily="18" charset="2"/>
              </a:rPr>
              <a:t>  T) </a:t>
            </a:r>
          </a:p>
          <a:p>
            <a:pPr marL="533400" indent="-533400">
              <a:buClr>
                <a:schemeClr val="hlink"/>
              </a:buClr>
              <a:buFont typeface="Wingdings" panose="05000000000000000000" pitchFamily="2" charset="2"/>
              <a:buChar char="§"/>
            </a:pPr>
            <a:endParaRPr lang="en-US" altLang="en-US" sz="2800" smtClean="0">
              <a:solidFill>
                <a:schemeClr val="hlink"/>
              </a:solidFill>
              <a:ea typeface="'??"/>
              <a:cs typeface="'??"/>
              <a:sym typeface="Symbol" panose="05050102010706020507" pitchFamily="18" charset="2"/>
            </a:endParaRPr>
          </a:p>
        </p:txBody>
      </p:sp>
    </p:spTree>
    <p:extLst>
      <p:ext uri="{BB962C8B-B14F-4D97-AF65-F5344CB8AC3E}">
        <p14:creationId xmlns:p14="http://schemas.microsoft.com/office/powerpoint/2010/main" val="1718432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animEffect transition="in" filter="dissolve">
                                      <p:cBhvr>
                                        <p:cTn id="7" dur="500"/>
                                        <p:tgtEl>
                                          <p:spTgt spid="64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1027">
                                            <p:txEl>
                                              <p:pRg st="1" end="1"/>
                                            </p:txEl>
                                          </p:spTgt>
                                        </p:tgtEl>
                                        <p:attrNameLst>
                                          <p:attrName>style.visibility</p:attrName>
                                        </p:attrNameLst>
                                      </p:cBhvr>
                                      <p:to>
                                        <p:strVal val="visible"/>
                                      </p:to>
                                    </p:set>
                                    <p:animEffect transition="in" filter="dissolve">
                                      <p:cBhvr>
                                        <p:cTn id="12" dur="500"/>
                                        <p:tgtEl>
                                          <p:spTgt spid="64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1027">
                                            <p:txEl>
                                              <p:pRg st="2" end="2"/>
                                            </p:txEl>
                                          </p:spTgt>
                                        </p:tgtEl>
                                        <p:attrNameLst>
                                          <p:attrName>style.visibility</p:attrName>
                                        </p:attrNameLst>
                                      </p:cBhvr>
                                      <p:to>
                                        <p:strVal val="visible"/>
                                      </p:to>
                                    </p:set>
                                    <p:animEffect transition="in" filter="dissolve">
                                      <p:cBhvr>
                                        <p:cTn id="17" dur="500"/>
                                        <p:tgtEl>
                                          <p:spTgt spid="64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4820"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276F858D-6E0E-46EF-9417-19549095B303}" type="slidenum">
              <a:rPr kumimoji="0" lang="en-US" altLang="en-US" sz="1400" smtClean="0">
                <a:solidFill>
                  <a:schemeClr val="bg2"/>
                </a:solidFill>
                <a:latin typeface="Arial" panose="020B0604020202020204" pitchFamily="34" charset="0"/>
              </a:rPr>
              <a:pPr>
                <a:spcBef>
                  <a:spcPct val="50000"/>
                </a:spcBef>
                <a:buClrTx/>
                <a:buFontTx/>
                <a:buNone/>
              </a:pPr>
              <a:t>35</a:t>
            </a:fld>
            <a:endParaRPr kumimoji="0" lang="en-US" altLang="en-US" sz="1400" smtClean="0">
              <a:solidFill>
                <a:schemeClr val="bg2"/>
              </a:solidFill>
              <a:latin typeface="Arial" panose="020B0604020202020204" pitchFamily="34" charset="0"/>
            </a:endParaRPr>
          </a:p>
        </p:txBody>
      </p:sp>
      <p:sp>
        <p:nvSpPr>
          <p:cNvPr id="34821" name="Rectangle 2"/>
          <p:cNvSpPr>
            <a:spLocks noGrp="1" noChangeArrowheads="1"/>
          </p:cNvSpPr>
          <p:nvPr>
            <p:ph type="title"/>
          </p:nvPr>
        </p:nvSpPr>
        <p:spPr>
          <a:xfrm>
            <a:off x="914400" y="381000"/>
            <a:ext cx="7772400" cy="990600"/>
          </a:xfrm>
        </p:spPr>
        <p:txBody>
          <a:bodyPr/>
          <a:lstStyle/>
          <a:p>
            <a:r>
              <a:rPr lang="en-US" altLang="zh-TW" dirty="0" smtClean="0">
                <a:solidFill>
                  <a:schemeClr val="hlink"/>
                </a:solidFill>
                <a:ea typeface="新細明體" pitchFamily="18" charset="-120"/>
                <a:cs typeface="Times New Roman" panose="02020603050405020304" pitchFamily="18" charset="0"/>
              </a:rPr>
              <a:t>Example: Modified Calculations</a:t>
            </a:r>
          </a:p>
        </p:txBody>
      </p:sp>
      <p:sp>
        <p:nvSpPr>
          <p:cNvPr id="642051" name="Rectangle 3"/>
          <p:cNvSpPr>
            <a:spLocks noGrp="1" noChangeArrowheads="1"/>
          </p:cNvSpPr>
          <p:nvPr>
            <p:ph type="body" idx="1"/>
          </p:nvPr>
        </p:nvSpPr>
        <p:spPr>
          <a:xfrm>
            <a:off x="762000" y="1600200"/>
            <a:ext cx="8077200" cy="4648200"/>
          </a:xfrm>
        </p:spPr>
        <p:txBody>
          <a:bodyPr/>
          <a:lstStyle/>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If no uncertainty exists, then the critical path is (A-B) and exactly 17 weeks are required to finish the project.</a:t>
            </a:r>
          </a:p>
          <a:p>
            <a:pPr marL="533400" indent="-533400">
              <a:buClr>
                <a:schemeClr val="hlink"/>
              </a:buClr>
              <a:buFont typeface="Wingdings" panose="05000000000000000000" pitchFamily="2" charset="2"/>
              <a:buChar char="§"/>
            </a:pPr>
            <a:r>
              <a:rPr lang="en-US" altLang="en-US" sz="2800" smtClean="0">
                <a:ea typeface="'??"/>
                <a:cs typeface="'??"/>
                <a:sym typeface="Symbol" panose="05050102010706020507" pitchFamily="18" charset="2"/>
              </a:rPr>
              <a:t>If the durations of the four activities are normally distributed (the means and variances are as shown in the figure above), then the durations of the two paths are normally distributed as follows:</a:t>
            </a:r>
          </a:p>
          <a:p>
            <a:pPr marL="533400" indent="-533400">
              <a:buClr>
                <a:schemeClr val="hlink"/>
              </a:buClr>
              <a:buFont typeface="Wingdings" panose="05000000000000000000" pitchFamily="2" charset="2"/>
              <a:buNone/>
            </a:pPr>
            <a:r>
              <a:rPr lang="en-US" altLang="en-US" sz="2800" smtClean="0">
                <a:ea typeface="'??"/>
                <a:cs typeface="'??"/>
                <a:sym typeface="Symbol" panose="05050102010706020507" pitchFamily="18" charset="2"/>
              </a:rPr>
              <a:t>            length (A-B) = X</a:t>
            </a:r>
            <a:r>
              <a:rPr lang="en-US" altLang="en-US" sz="2800" baseline="-25000" smtClean="0">
                <a:ea typeface="'??"/>
                <a:cs typeface="'??"/>
                <a:sym typeface="Symbol" panose="05050102010706020507" pitchFamily="18" charset="2"/>
              </a:rPr>
              <a:t>1</a:t>
            </a:r>
            <a:r>
              <a:rPr lang="en-US" altLang="en-US" sz="2800" smtClean="0">
                <a:ea typeface="'??"/>
                <a:cs typeface="'??"/>
                <a:sym typeface="Symbol" panose="05050102010706020507" pitchFamily="18" charset="2"/>
              </a:rPr>
              <a:t> ~ </a:t>
            </a:r>
            <a:r>
              <a:rPr lang="en-US" altLang="en-US" sz="2800" i="1" smtClean="0">
                <a:ea typeface="'??"/>
                <a:cs typeface="'??"/>
                <a:sym typeface="Symbol" panose="05050102010706020507" pitchFamily="18" charset="2"/>
              </a:rPr>
              <a:t>N</a:t>
            </a:r>
            <a:r>
              <a:rPr lang="en-US" altLang="en-US" sz="2800" smtClean="0">
                <a:ea typeface="'??"/>
                <a:cs typeface="'??"/>
                <a:sym typeface="Symbol" panose="05050102010706020507" pitchFamily="18" charset="2"/>
              </a:rPr>
              <a:t>(17, 3.61)</a:t>
            </a:r>
          </a:p>
          <a:p>
            <a:pPr marL="533400" indent="-533400">
              <a:buClr>
                <a:schemeClr val="hlink"/>
              </a:buClr>
              <a:buFont typeface="Wingdings" panose="05000000000000000000" pitchFamily="2" charset="2"/>
              <a:buNone/>
            </a:pPr>
            <a:r>
              <a:rPr lang="en-US" altLang="en-US" sz="2800" smtClean="0">
                <a:ea typeface="'??"/>
                <a:cs typeface="'??"/>
                <a:sym typeface="Symbol" panose="05050102010706020507" pitchFamily="18" charset="2"/>
              </a:rPr>
              <a:t>            length (C-D) = X</a:t>
            </a:r>
            <a:r>
              <a:rPr lang="en-US" altLang="en-US" sz="2800" baseline="-25000" smtClean="0">
                <a:ea typeface="'??"/>
                <a:cs typeface="'??"/>
                <a:sym typeface="Symbol" panose="05050102010706020507" pitchFamily="18" charset="2"/>
              </a:rPr>
              <a:t>2</a:t>
            </a:r>
            <a:r>
              <a:rPr lang="en-US" altLang="en-US" sz="2800" smtClean="0">
                <a:ea typeface="'??"/>
                <a:cs typeface="'??"/>
                <a:sym typeface="Symbol" panose="05050102010706020507" pitchFamily="18" charset="2"/>
              </a:rPr>
              <a:t> ~ </a:t>
            </a:r>
            <a:r>
              <a:rPr lang="en-US" altLang="en-US" sz="2800" i="1" smtClean="0">
                <a:ea typeface="'??"/>
                <a:cs typeface="'??"/>
                <a:sym typeface="Symbol" panose="05050102010706020507" pitchFamily="18" charset="2"/>
              </a:rPr>
              <a:t>N</a:t>
            </a:r>
            <a:r>
              <a:rPr lang="en-US" altLang="en-US" sz="2800" smtClean="0">
                <a:ea typeface="'??"/>
                <a:cs typeface="'??"/>
                <a:sym typeface="Symbol" panose="05050102010706020507" pitchFamily="18" charset="2"/>
              </a:rPr>
              <a:t>(16, 3.35)</a:t>
            </a:r>
          </a:p>
        </p:txBody>
      </p:sp>
    </p:spTree>
    <p:extLst>
      <p:ext uri="{BB962C8B-B14F-4D97-AF65-F5344CB8AC3E}">
        <p14:creationId xmlns:p14="http://schemas.microsoft.com/office/powerpoint/2010/main" val="243162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animEffect transition="in" filter="dissolve">
                                      <p:cBhvr>
                                        <p:cTn id="7" dur="500"/>
                                        <p:tgtEl>
                                          <p:spTgt spid="64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2051">
                                            <p:txEl>
                                              <p:pRg st="1" end="1"/>
                                            </p:txEl>
                                          </p:spTgt>
                                        </p:tgtEl>
                                        <p:attrNameLst>
                                          <p:attrName>style.visibility</p:attrName>
                                        </p:attrNameLst>
                                      </p:cBhvr>
                                      <p:to>
                                        <p:strVal val="visible"/>
                                      </p:to>
                                    </p:set>
                                    <p:animEffect transition="in" filter="dissolve">
                                      <p:cBhvr>
                                        <p:cTn id="12" dur="500"/>
                                        <p:tgtEl>
                                          <p:spTgt spid="64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2051">
                                            <p:txEl>
                                              <p:pRg st="2" end="2"/>
                                            </p:txEl>
                                          </p:spTgt>
                                        </p:tgtEl>
                                        <p:attrNameLst>
                                          <p:attrName>style.visibility</p:attrName>
                                        </p:attrNameLst>
                                      </p:cBhvr>
                                      <p:to>
                                        <p:strVal val="visible"/>
                                      </p:to>
                                    </p:set>
                                    <p:animEffect transition="in" filter="dissolve">
                                      <p:cBhvr>
                                        <p:cTn id="17" dur="500"/>
                                        <p:tgtEl>
                                          <p:spTgt spid="642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2051">
                                            <p:txEl>
                                              <p:pRg st="3" end="3"/>
                                            </p:txEl>
                                          </p:spTgt>
                                        </p:tgtEl>
                                        <p:attrNameLst>
                                          <p:attrName>style.visibility</p:attrName>
                                        </p:attrNameLst>
                                      </p:cBhvr>
                                      <p:to>
                                        <p:strVal val="visible"/>
                                      </p:to>
                                    </p:set>
                                    <p:animEffect transition="in" filter="dissolve">
                                      <p:cBhvr>
                                        <p:cTn id="22" dur="500"/>
                                        <p:tgtEl>
                                          <p:spTgt spid="642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5843" name="Footer Placeholder 4"/>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35844"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210FFC1D-A639-4E3F-BBF4-65B65418672C}" type="slidenum">
              <a:rPr kumimoji="0" lang="en-US" altLang="en-US" sz="1400" smtClean="0">
                <a:solidFill>
                  <a:schemeClr val="bg2"/>
                </a:solidFill>
                <a:latin typeface="Arial" panose="020B0604020202020204" pitchFamily="34" charset="0"/>
              </a:rPr>
              <a:pPr>
                <a:spcBef>
                  <a:spcPct val="50000"/>
                </a:spcBef>
                <a:buClrTx/>
                <a:buFontTx/>
                <a:buNone/>
              </a:pPr>
              <a:t>36</a:t>
            </a:fld>
            <a:endParaRPr kumimoji="0" lang="en-US" altLang="en-US" sz="1400" smtClean="0">
              <a:solidFill>
                <a:schemeClr val="bg2"/>
              </a:solidFill>
              <a:latin typeface="Arial" panose="020B0604020202020204" pitchFamily="34" charset="0"/>
            </a:endParaRPr>
          </a:p>
        </p:txBody>
      </p:sp>
      <p:sp>
        <p:nvSpPr>
          <p:cNvPr id="35845" name="Rectangle 2"/>
          <p:cNvSpPr>
            <a:spLocks noGrp="1" noChangeArrowheads="1"/>
          </p:cNvSpPr>
          <p:nvPr>
            <p:ph type="title"/>
          </p:nvPr>
        </p:nvSpPr>
        <p:spPr>
          <a:xfrm>
            <a:off x="381000" y="304800"/>
            <a:ext cx="8229600" cy="762000"/>
          </a:xfrm>
        </p:spPr>
        <p:txBody>
          <a:bodyPr/>
          <a:lstStyle/>
          <a:p>
            <a:r>
              <a:rPr lang="en-US" altLang="zh-TW" smtClean="0">
                <a:solidFill>
                  <a:schemeClr val="hlink"/>
                </a:solidFill>
                <a:ea typeface="新細明體" pitchFamily="18" charset="-120"/>
                <a:cs typeface="Times New Roman" panose="02020603050405020304" pitchFamily="18" charset="0"/>
              </a:rPr>
              <a:t>The Probability Density Functions</a:t>
            </a:r>
          </a:p>
        </p:txBody>
      </p:sp>
      <p:pic>
        <p:nvPicPr>
          <p:cNvPr id="35846" name="Picture 3" descr="7490-5b-10"/>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1600200"/>
            <a:ext cx="72390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07387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PERT</a:t>
            </a:r>
          </a:p>
        </p:txBody>
      </p:sp>
      <p:sp>
        <p:nvSpPr>
          <p:cNvPr id="36867" name="Footer Placeholder 4"/>
          <p:cNvSpPr>
            <a:spLocks noGrp="1"/>
          </p:cNvSpPr>
          <p:nvPr>
            <p:ph type="ftr" sz="quarter" idx="11"/>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r>
              <a:rPr kumimoji="0" lang="en-US" altLang="en-US" sz="1400" smtClean="0">
                <a:solidFill>
                  <a:schemeClr val="bg2"/>
                </a:solidFill>
                <a:latin typeface="Arial" panose="020B0604020202020204" pitchFamily="34" charset="0"/>
              </a:rPr>
              <a:t>SEEM 3530</a:t>
            </a:r>
          </a:p>
        </p:txBody>
      </p:sp>
      <p:sp>
        <p:nvSpPr>
          <p:cNvPr id="36868" name="Slide Number Placeholder 5"/>
          <p:cNvSpPr>
            <a:spLocks noGrp="1"/>
          </p:cNvSpPr>
          <p:nvPr>
            <p:ph type="sldNum" sz="quarter" idx="12"/>
          </p:nvPr>
        </p:nvSpPr>
        <p:spPr>
          <a:noFill/>
        </p:spPr>
        <p:txBody>
          <a:bodyPr/>
          <a:lstStyle>
            <a:lvl1pPr>
              <a:spcBef>
                <a:spcPct val="20000"/>
              </a:spcBef>
              <a:buClr>
                <a:schemeClr val="accent2"/>
              </a:buClr>
              <a:buFont typeface="Monotype Sorts" pitchFamily="2" charset="2"/>
              <a:buChar char="z"/>
              <a:defRPr kumimoji="1" sz="3200">
                <a:solidFill>
                  <a:schemeClr val="tx1"/>
                </a:solidFill>
                <a:latin typeface="Comic Sans MS" panose="030F0702030302020204" pitchFamily="66" charset="0"/>
              </a:defRPr>
            </a:lvl1pPr>
            <a:lvl2pPr marL="742950" indent="-285750">
              <a:spcBef>
                <a:spcPct val="20000"/>
              </a:spcBef>
              <a:buClr>
                <a:schemeClr val="accent2"/>
              </a:buClr>
              <a:buFont typeface="Monotype Sorts" pitchFamily="2" charset="2"/>
              <a:buChar char="y"/>
              <a:defRPr kumimoji="1" sz="2800">
                <a:solidFill>
                  <a:schemeClr val="tx1"/>
                </a:solidFill>
                <a:latin typeface="Comic Sans MS" panose="030F0702030302020204" pitchFamily="66" charset="0"/>
              </a:defRPr>
            </a:lvl2pPr>
            <a:lvl3pPr marL="1143000" indent="-228600">
              <a:spcBef>
                <a:spcPct val="20000"/>
              </a:spcBef>
              <a:buClr>
                <a:schemeClr val="accent2"/>
              </a:buClr>
              <a:buFont typeface="Monotype Sorts" pitchFamily="2" charset="2"/>
              <a:buChar char="x"/>
              <a:defRPr kumimoji="1" sz="2400">
                <a:solidFill>
                  <a:schemeClr val="tx1"/>
                </a:solidFill>
                <a:latin typeface="Comic Sans MS" panose="030F0702030302020204" pitchFamily="66" charset="0"/>
              </a:defRPr>
            </a:lvl3pPr>
            <a:lvl4pPr marL="1600200" indent="-228600">
              <a:spcBef>
                <a:spcPct val="20000"/>
              </a:spcBef>
              <a:buClr>
                <a:schemeClr val="accent2"/>
              </a:buClr>
              <a:buChar char="•"/>
              <a:defRPr kumimoji="1" sz="2000">
                <a:solidFill>
                  <a:schemeClr val="tx1"/>
                </a:solidFill>
                <a:latin typeface="Comic Sans MS" panose="030F0702030302020204" pitchFamily="66" charset="0"/>
              </a:defRPr>
            </a:lvl4pPr>
            <a:lvl5pPr marL="2057400" indent="-228600">
              <a:spcBef>
                <a:spcPct val="20000"/>
              </a:spcBef>
              <a:buClr>
                <a:schemeClr val="accent2"/>
              </a:buClr>
              <a:buChar char="–"/>
              <a:defRPr kumimoji="1"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Comic Sans MS" panose="030F0702030302020204" pitchFamily="66" charset="0"/>
              </a:defRPr>
            </a:lvl9pPr>
          </a:lstStyle>
          <a:p>
            <a:pPr>
              <a:spcBef>
                <a:spcPct val="50000"/>
              </a:spcBef>
              <a:buClrTx/>
              <a:buFontTx/>
              <a:buNone/>
            </a:pPr>
            <a:fld id="{14A938DA-D73B-4911-8E80-D7D645FA838B}" type="slidenum">
              <a:rPr kumimoji="0" lang="en-US" altLang="en-US" sz="1400" smtClean="0">
                <a:solidFill>
                  <a:schemeClr val="bg2"/>
                </a:solidFill>
                <a:latin typeface="Arial" panose="020B0604020202020204" pitchFamily="34" charset="0"/>
              </a:rPr>
              <a:pPr>
                <a:spcBef>
                  <a:spcPct val="50000"/>
                </a:spcBef>
                <a:buClrTx/>
                <a:buFontTx/>
                <a:buNone/>
              </a:pPr>
              <a:t>37</a:t>
            </a:fld>
            <a:endParaRPr kumimoji="0" lang="en-US" altLang="en-US" sz="1400" smtClean="0">
              <a:solidFill>
                <a:schemeClr val="bg2"/>
              </a:solidFill>
              <a:latin typeface="Arial" panose="020B0604020202020204" pitchFamily="34" charset="0"/>
            </a:endParaRPr>
          </a:p>
        </p:txBody>
      </p:sp>
      <p:sp>
        <p:nvSpPr>
          <p:cNvPr id="36869" name="Rectangle 2"/>
          <p:cNvSpPr>
            <a:spLocks noGrp="1" noChangeArrowheads="1"/>
          </p:cNvSpPr>
          <p:nvPr>
            <p:ph type="title"/>
          </p:nvPr>
        </p:nvSpPr>
        <p:spPr>
          <a:xfrm>
            <a:off x="457200" y="304800"/>
            <a:ext cx="8229600" cy="533400"/>
          </a:xfrm>
        </p:spPr>
        <p:txBody>
          <a:bodyPr/>
          <a:lstStyle/>
          <a:p>
            <a:r>
              <a:rPr lang="en-US" altLang="zh-TW" smtClean="0">
                <a:solidFill>
                  <a:schemeClr val="hlink"/>
                </a:solidFill>
                <a:ea typeface="新細明體" pitchFamily="18" charset="-120"/>
                <a:cs typeface="Times New Roman" panose="02020603050405020304" pitchFamily="18" charset="0"/>
              </a:rPr>
              <a:t>Project Completion Probabilities</a:t>
            </a:r>
          </a:p>
        </p:txBody>
      </p:sp>
      <p:sp>
        <p:nvSpPr>
          <p:cNvPr id="644099" name="Rectangle 3"/>
          <p:cNvSpPr>
            <a:spLocks noGrp="1" noChangeArrowheads="1"/>
          </p:cNvSpPr>
          <p:nvPr>
            <p:ph type="body" idx="1"/>
          </p:nvPr>
        </p:nvSpPr>
        <p:spPr>
          <a:xfrm>
            <a:off x="285750" y="1666875"/>
            <a:ext cx="8610600" cy="4552950"/>
          </a:xfrm>
        </p:spPr>
        <p:txBody>
          <a:bodyPr/>
          <a:lstStyle/>
          <a:p>
            <a:pPr marL="533400" indent="-533400">
              <a:buClr>
                <a:schemeClr val="hlink"/>
              </a:buClr>
              <a:buFont typeface="Wingdings" panose="05000000000000000000" pitchFamily="2" charset="2"/>
              <a:buChar char="§"/>
            </a:pPr>
            <a:r>
              <a:rPr lang="en-US" altLang="en-US" sz="2000" smtClean="0">
                <a:ea typeface="'??"/>
                <a:cs typeface="'??"/>
                <a:sym typeface="Symbol" panose="05050102010706020507" pitchFamily="18" charset="2"/>
              </a:rPr>
              <a:t>The project can be completed in 17 weeks only if both  (A-B) and (C-D) are completed within that time.  The probabilities for the two paths to be completed in that time are given below:</a:t>
            </a:r>
          </a:p>
          <a:p>
            <a:pPr marL="533400" indent="-533400">
              <a:buClr>
                <a:schemeClr val="hlink"/>
              </a:buClr>
              <a:buFont typeface="Wingdings" panose="05000000000000000000" pitchFamily="2" charset="2"/>
              <a:buNone/>
            </a:pPr>
            <a:r>
              <a:rPr lang="en-US" altLang="en-US" sz="2000" smtClean="0">
                <a:ea typeface="'??"/>
                <a:cs typeface="'??"/>
                <a:sym typeface="Symbol" panose="05050102010706020507" pitchFamily="18" charset="2"/>
              </a:rPr>
              <a:t>	</a:t>
            </a:r>
            <a:r>
              <a:rPr lang="en-US" altLang="en-US" sz="2400" smtClean="0">
                <a:ea typeface="'??"/>
                <a:cs typeface="'??"/>
                <a:sym typeface="Symbol" panose="05050102010706020507" pitchFamily="18" charset="2"/>
              </a:rPr>
              <a:t>			    </a:t>
            </a:r>
            <a:r>
              <a:rPr lang="en-US" altLang="en-US" sz="2000" smtClean="0">
                <a:ea typeface="'??"/>
                <a:cs typeface="'??"/>
                <a:sym typeface="Symbol" panose="05050102010706020507" pitchFamily="18" charset="2"/>
              </a:rPr>
              <a:t>17-17</a:t>
            </a:r>
          </a:p>
          <a:p>
            <a:pPr marL="533400" indent="-533400">
              <a:lnSpc>
                <a:spcPct val="60000"/>
              </a:lnSpc>
              <a:buFont typeface="Symbol" panose="05050102010706020507" pitchFamily="18" charset="2"/>
              <a:buNone/>
            </a:pPr>
            <a:r>
              <a:rPr lang="en-US" altLang="en-US" sz="2000" smtClean="0">
                <a:ea typeface="'??"/>
                <a:cs typeface="'??"/>
                <a:sym typeface="Symbol" panose="05050102010706020507" pitchFamily="18" charset="2"/>
              </a:rPr>
              <a:t>        P(X</a:t>
            </a:r>
            <a:r>
              <a:rPr lang="en-US" altLang="en-US" sz="2000" baseline="-25000" smtClean="0">
                <a:ea typeface="'??"/>
                <a:cs typeface="'??"/>
                <a:sym typeface="Symbol" panose="05050102010706020507" pitchFamily="18" charset="2"/>
              </a:rPr>
              <a:t>1</a:t>
            </a:r>
            <a:r>
              <a:rPr lang="en-US" altLang="en-US" sz="2000" smtClean="0">
                <a:ea typeface="'??"/>
                <a:cs typeface="'??"/>
                <a:sym typeface="Symbol" panose="05050102010706020507" pitchFamily="18" charset="2"/>
              </a:rPr>
              <a:t>  17) = P(Z  ----------- ) = P(Z   0)=0.5</a:t>
            </a:r>
          </a:p>
          <a:p>
            <a:pPr marL="533400" indent="-533400">
              <a:lnSpc>
                <a:spcPct val="60000"/>
              </a:lnSpc>
              <a:buFont typeface="Symbol" panose="05050102010706020507" pitchFamily="18" charset="2"/>
              <a:buNone/>
            </a:pPr>
            <a:r>
              <a:rPr lang="en-US" altLang="en-US" sz="2000" smtClean="0">
                <a:ea typeface="'??"/>
                <a:cs typeface="'??"/>
                <a:sym typeface="Symbol" panose="05050102010706020507" pitchFamily="18" charset="2"/>
              </a:rPr>
              <a:t>                                           3.61</a:t>
            </a:r>
          </a:p>
          <a:p>
            <a:pPr marL="533400" indent="-533400">
              <a:lnSpc>
                <a:spcPct val="60000"/>
              </a:lnSpc>
              <a:buFont typeface="Symbol" panose="05050102010706020507" pitchFamily="18" charset="2"/>
              <a:buNone/>
            </a:pPr>
            <a:endParaRPr lang="en-US" altLang="en-US" sz="2000" smtClean="0">
              <a:ea typeface="'??"/>
              <a:cs typeface="'??"/>
              <a:sym typeface="Symbol" panose="05050102010706020507" pitchFamily="18" charset="2"/>
            </a:endParaRPr>
          </a:p>
          <a:p>
            <a:pPr marL="533400" indent="-533400">
              <a:lnSpc>
                <a:spcPct val="90000"/>
              </a:lnSpc>
              <a:buFont typeface="Symbol" panose="05050102010706020507" pitchFamily="18" charset="2"/>
              <a:buNone/>
            </a:pPr>
            <a:r>
              <a:rPr lang="en-US" altLang="en-US" sz="2000" smtClean="0">
                <a:ea typeface="'??"/>
                <a:cs typeface="'??"/>
                <a:sym typeface="Symbol" panose="05050102010706020507" pitchFamily="18" charset="2"/>
              </a:rPr>
              <a:t>                                          17-16</a:t>
            </a:r>
          </a:p>
          <a:p>
            <a:pPr marL="533400" indent="-533400">
              <a:lnSpc>
                <a:spcPct val="60000"/>
              </a:lnSpc>
              <a:buFont typeface="Symbol" panose="05050102010706020507" pitchFamily="18" charset="2"/>
              <a:buNone/>
            </a:pPr>
            <a:r>
              <a:rPr lang="en-US" altLang="en-US" sz="2000" smtClean="0">
                <a:ea typeface="'??"/>
                <a:cs typeface="'??"/>
                <a:sym typeface="Symbol" panose="05050102010706020507" pitchFamily="18" charset="2"/>
              </a:rPr>
              <a:t>        P(X</a:t>
            </a:r>
            <a:r>
              <a:rPr lang="en-US" altLang="en-US" sz="2000" baseline="-25000" smtClean="0">
                <a:ea typeface="'??"/>
                <a:cs typeface="'??"/>
                <a:sym typeface="Symbol" panose="05050102010706020507" pitchFamily="18" charset="2"/>
              </a:rPr>
              <a:t>2</a:t>
            </a:r>
            <a:r>
              <a:rPr lang="en-US" altLang="en-US" sz="2000" smtClean="0">
                <a:ea typeface="'??"/>
                <a:cs typeface="'??"/>
                <a:sym typeface="Symbol" panose="05050102010706020507" pitchFamily="18" charset="2"/>
              </a:rPr>
              <a:t>  17) = P(Z  ----------- ) = P(Z   0.299)=0.62</a:t>
            </a:r>
          </a:p>
          <a:p>
            <a:pPr marL="533400" indent="-533400">
              <a:lnSpc>
                <a:spcPct val="60000"/>
              </a:lnSpc>
              <a:buFont typeface="Symbol" panose="05050102010706020507" pitchFamily="18" charset="2"/>
              <a:buNone/>
            </a:pPr>
            <a:r>
              <a:rPr lang="en-US" altLang="en-US" sz="2000" smtClean="0">
                <a:solidFill>
                  <a:srgbClr val="FFFF00"/>
                </a:solidFill>
                <a:ea typeface="'??"/>
                <a:cs typeface="'??"/>
                <a:sym typeface="Symbol" panose="05050102010706020507" pitchFamily="18" charset="2"/>
              </a:rPr>
              <a:t>                                           </a:t>
            </a:r>
            <a:r>
              <a:rPr lang="en-US" altLang="en-US" sz="2000" smtClean="0">
                <a:ea typeface="'??"/>
                <a:cs typeface="'??"/>
                <a:sym typeface="Symbol" panose="05050102010706020507" pitchFamily="18" charset="2"/>
              </a:rPr>
              <a:t>3.35</a:t>
            </a:r>
          </a:p>
          <a:p>
            <a:pPr marL="533400" indent="-533400">
              <a:lnSpc>
                <a:spcPct val="60000"/>
              </a:lnSpc>
              <a:buFont typeface="Symbol" panose="05050102010706020507" pitchFamily="18" charset="2"/>
              <a:buNone/>
            </a:pPr>
            <a:endParaRPr lang="en-US" altLang="en-US" sz="2400" smtClean="0">
              <a:ea typeface="'??"/>
              <a:cs typeface="'??"/>
              <a:sym typeface="Symbol" panose="05050102010706020507" pitchFamily="18" charset="2"/>
            </a:endParaRPr>
          </a:p>
          <a:p>
            <a:pPr marL="533400" indent="-533400">
              <a:buClr>
                <a:schemeClr val="hlink"/>
              </a:buClr>
              <a:buFont typeface="Wingdings" panose="05000000000000000000" pitchFamily="2" charset="2"/>
              <a:buChar char="§"/>
            </a:pPr>
            <a:r>
              <a:rPr lang="en-US" altLang="en-US" sz="2000" smtClean="0">
                <a:ea typeface="'??"/>
                <a:cs typeface="'??"/>
                <a:sym typeface="Symbol" panose="05050102010706020507" pitchFamily="18" charset="2"/>
              </a:rPr>
              <a:t>Thus, the probability of completing the project within 17 weeks is</a:t>
            </a:r>
          </a:p>
          <a:p>
            <a:pPr marL="533400" indent="-533400">
              <a:lnSpc>
                <a:spcPct val="60000"/>
              </a:lnSpc>
              <a:buFont typeface="Symbol" panose="05050102010706020507" pitchFamily="18" charset="2"/>
              <a:buNone/>
            </a:pPr>
            <a:endParaRPr lang="en-US" altLang="en-US" sz="2000" smtClean="0">
              <a:ea typeface="'??"/>
              <a:cs typeface="'??"/>
              <a:sym typeface="Symbol" panose="05050102010706020507" pitchFamily="18" charset="2"/>
            </a:endParaRPr>
          </a:p>
          <a:p>
            <a:pPr marL="533400" indent="-533400">
              <a:lnSpc>
                <a:spcPct val="60000"/>
              </a:lnSpc>
              <a:buFont typeface="Symbol" panose="05050102010706020507" pitchFamily="18" charset="2"/>
              <a:buNone/>
            </a:pPr>
            <a:r>
              <a:rPr lang="en-US" altLang="en-US" sz="2000" smtClean="0">
                <a:ea typeface="'??"/>
                <a:cs typeface="'??"/>
                <a:sym typeface="Symbol" panose="05050102010706020507" pitchFamily="18" charset="2"/>
              </a:rPr>
              <a:t>	P(X  17) = P(X</a:t>
            </a:r>
            <a:r>
              <a:rPr lang="en-US" altLang="en-US" sz="2000" baseline="-25000" smtClean="0">
                <a:ea typeface="'??"/>
                <a:cs typeface="'??"/>
                <a:sym typeface="Symbol" panose="05050102010706020507" pitchFamily="18" charset="2"/>
              </a:rPr>
              <a:t>1</a:t>
            </a:r>
            <a:r>
              <a:rPr lang="en-US" altLang="en-US" sz="2000" smtClean="0">
                <a:ea typeface="'??"/>
                <a:cs typeface="'??"/>
                <a:sym typeface="Symbol" panose="05050102010706020507" pitchFamily="18" charset="2"/>
              </a:rPr>
              <a:t>  17) P(X</a:t>
            </a:r>
            <a:r>
              <a:rPr lang="en-US" altLang="en-US" sz="2000" baseline="-25000" smtClean="0">
                <a:ea typeface="'??"/>
                <a:cs typeface="'??"/>
                <a:sym typeface="Symbol" panose="05050102010706020507" pitchFamily="18" charset="2"/>
              </a:rPr>
              <a:t>2</a:t>
            </a:r>
            <a:r>
              <a:rPr lang="en-US" altLang="en-US" sz="2000" smtClean="0">
                <a:ea typeface="'??"/>
                <a:cs typeface="'??"/>
                <a:sym typeface="Symbol" panose="05050102010706020507" pitchFamily="18" charset="2"/>
              </a:rPr>
              <a:t>  17) = (0.5)(0.62)=0.31 = 31 %.</a:t>
            </a:r>
          </a:p>
          <a:p>
            <a:pPr marL="533400" indent="-533400">
              <a:lnSpc>
                <a:spcPct val="60000"/>
              </a:lnSpc>
              <a:buFont typeface="Symbol" panose="05050102010706020507" pitchFamily="18" charset="2"/>
              <a:buNone/>
            </a:pPr>
            <a:r>
              <a:rPr lang="en-US" altLang="en-US" sz="2400" smtClean="0">
                <a:ea typeface="'??"/>
                <a:cs typeface="'??"/>
                <a:sym typeface="Symbol" panose="05050102010706020507" pitchFamily="18" charset="2"/>
              </a:rPr>
              <a:t>      </a:t>
            </a:r>
            <a:r>
              <a:rPr lang="en-US" altLang="en-US" sz="2800" smtClean="0">
                <a:ea typeface="'??"/>
                <a:cs typeface="'??"/>
                <a:sym typeface="Symbol" panose="05050102010706020507" pitchFamily="18" charset="2"/>
              </a:rPr>
              <a:t>      </a:t>
            </a:r>
          </a:p>
        </p:txBody>
      </p:sp>
    </p:spTree>
    <p:extLst>
      <p:ext uri="{BB962C8B-B14F-4D97-AF65-F5344CB8AC3E}">
        <p14:creationId xmlns:p14="http://schemas.microsoft.com/office/powerpoint/2010/main" val="2022502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Effect transition="in" filter="dissolve">
                                      <p:cBhvr>
                                        <p:cTn id="7" dur="500"/>
                                        <p:tgtEl>
                                          <p:spTgt spid="64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4099">
                                            <p:txEl>
                                              <p:pRg st="1" end="1"/>
                                            </p:txEl>
                                          </p:spTgt>
                                        </p:tgtEl>
                                        <p:attrNameLst>
                                          <p:attrName>style.visibility</p:attrName>
                                        </p:attrNameLst>
                                      </p:cBhvr>
                                      <p:to>
                                        <p:strVal val="visible"/>
                                      </p:to>
                                    </p:set>
                                    <p:animEffect transition="in" filter="dissolve">
                                      <p:cBhvr>
                                        <p:cTn id="12" dur="500"/>
                                        <p:tgtEl>
                                          <p:spTgt spid="64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4099">
                                            <p:txEl>
                                              <p:pRg st="2" end="2"/>
                                            </p:txEl>
                                          </p:spTgt>
                                        </p:tgtEl>
                                        <p:attrNameLst>
                                          <p:attrName>style.visibility</p:attrName>
                                        </p:attrNameLst>
                                      </p:cBhvr>
                                      <p:to>
                                        <p:strVal val="visible"/>
                                      </p:to>
                                    </p:set>
                                    <p:animEffect transition="in" filter="dissolve">
                                      <p:cBhvr>
                                        <p:cTn id="17" dur="500"/>
                                        <p:tgtEl>
                                          <p:spTgt spid="64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4099">
                                            <p:txEl>
                                              <p:pRg st="3" end="3"/>
                                            </p:txEl>
                                          </p:spTgt>
                                        </p:tgtEl>
                                        <p:attrNameLst>
                                          <p:attrName>style.visibility</p:attrName>
                                        </p:attrNameLst>
                                      </p:cBhvr>
                                      <p:to>
                                        <p:strVal val="visible"/>
                                      </p:to>
                                    </p:set>
                                    <p:animEffect transition="in" filter="dissolve">
                                      <p:cBhvr>
                                        <p:cTn id="22" dur="500"/>
                                        <p:tgtEl>
                                          <p:spTgt spid="64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44099">
                                            <p:txEl>
                                              <p:pRg st="5" end="5"/>
                                            </p:txEl>
                                          </p:spTgt>
                                        </p:tgtEl>
                                        <p:attrNameLst>
                                          <p:attrName>style.visibility</p:attrName>
                                        </p:attrNameLst>
                                      </p:cBhvr>
                                      <p:to>
                                        <p:strVal val="visible"/>
                                      </p:to>
                                    </p:set>
                                    <p:animEffect transition="in" filter="dissolve">
                                      <p:cBhvr>
                                        <p:cTn id="27" dur="500"/>
                                        <p:tgtEl>
                                          <p:spTgt spid="6440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44099">
                                            <p:txEl>
                                              <p:pRg st="6" end="6"/>
                                            </p:txEl>
                                          </p:spTgt>
                                        </p:tgtEl>
                                        <p:attrNameLst>
                                          <p:attrName>style.visibility</p:attrName>
                                        </p:attrNameLst>
                                      </p:cBhvr>
                                      <p:to>
                                        <p:strVal val="visible"/>
                                      </p:to>
                                    </p:set>
                                    <p:animEffect transition="in" filter="dissolve">
                                      <p:cBhvr>
                                        <p:cTn id="32" dur="500"/>
                                        <p:tgtEl>
                                          <p:spTgt spid="64409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44099">
                                            <p:txEl>
                                              <p:pRg st="7" end="7"/>
                                            </p:txEl>
                                          </p:spTgt>
                                        </p:tgtEl>
                                        <p:attrNameLst>
                                          <p:attrName>style.visibility</p:attrName>
                                        </p:attrNameLst>
                                      </p:cBhvr>
                                      <p:to>
                                        <p:strVal val="visible"/>
                                      </p:to>
                                    </p:set>
                                    <p:animEffect transition="in" filter="dissolve">
                                      <p:cBhvr>
                                        <p:cTn id="37" dur="500"/>
                                        <p:tgtEl>
                                          <p:spTgt spid="6440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4099">
                                            <p:txEl>
                                              <p:pRg st="9" end="9"/>
                                            </p:txEl>
                                          </p:spTgt>
                                        </p:tgtEl>
                                        <p:attrNameLst>
                                          <p:attrName>style.visibility</p:attrName>
                                        </p:attrNameLst>
                                      </p:cBhvr>
                                      <p:to>
                                        <p:strVal val="visible"/>
                                      </p:to>
                                    </p:set>
                                    <p:animEffect transition="in" filter="dissolve">
                                      <p:cBhvr>
                                        <p:cTn id="42" dur="500"/>
                                        <p:tgtEl>
                                          <p:spTgt spid="644099">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44099">
                                            <p:txEl>
                                              <p:pRg st="11" end="11"/>
                                            </p:txEl>
                                          </p:spTgt>
                                        </p:tgtEl>
                                        <p:attrNameLst>
                                          <p:attrName>style.visibility</p:attrName>
                                        </p:attrNameLst>
                                      </p:cBhvr>
                                      <p:to>
                                        <p:strVal val="visible"/>
                                      </p:to>
                                    </p:set>
                                    <p:animEffect transition="in" filter="dissolve">
                                      <p:cBhvr>
                                        <p:cTn id="47" dur="500"/>
                                        <p:tgtEl>
                                          <p:spTgt spid="644099">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44099">
                                            <p:txEl>
                                              <p:pRg st="12" end="12"/>
                                            </p:txEl>
                                          </p:spTgt>
                                        </p:tgtEl>
                                        <p:attrNameLst>
                                          <p:attrName>style.visibility</p:attrName>
                                        </p:attrNameLst>
                                      </p:cBhvr>
                                      <p:to>
                                        <p:strVal val="visible"/>
                                      </p:to>
                                    </p:set>
                                    <p:animEffect transition="in" filter="dissolve">
                                      <p:cBhvr>
                                        <p:cTn id="52" dur="500"/>
                                        <p:tgtEl>
                                          <p:spTgt spid="6440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0723" name="Rectangle 5"/>
          <p:cNvSpPr>
            <a:spLocks noGrp="1" noChangeArrowheads="1"/>
          </p:cNvSpPr>
          <p:nvPr>
            <p:ph type="title"/>
          </p:nvPr>
        </p:nvSpPr>
        <p:spPr/>
        <p:txBody>
          <a:bodyPr/>
          <a:lstStyle/>
          <a:p>
            <a:pPr eaLnBrk="1" hangingPunct="1"/>
            <a:r>
              <a:rPr lang="en-US" altLang="en-US" smtClean="0"/>
              <a:t>Revisiting </a:t>
            </a:r>
            <a:r>
              <a:rPr lang="en-US" altLang="en-US" i="1" u="sng" smtClean="0">
                <a:solidFill>
                  <a:schemeClr val="folHlink"/>
                </a:solidFill>
              </a:rPr>
              <a:t>Cables By Us</a:t>
            </a:r>
            <a:r>
              <a:rPr lang="en-US" altLang="en-US" smtClean="0"/>
              <a:t> Using Probabilistic Time Estimates</a:t>
            </a:r>
          </a:p>
        </p:txBody>
      </p:sp>
      <p:pic>
        <p:nvPicPr>
          <p:cNvPr id="30724" name="Picture 4"/>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2057400"/>
            <a:ext cx="9144000" cy="4419600"/>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1747" name="Rectangle 8"/>
          <p:cNvSpPr>
            <a:spLocks noGrp="1" noChangeArrowheads="1"/>
          </p:cNvSpPr>
          <p:nvPr>
            <p:ph type="title"/>
          </p:nvPr>
        </p:nvSpPr>
        <p:spPr/>
        <p:txBody>
          <a:bodyPr/>
          <a:lstStyle/>
          <a:p>
            <a:pPr eaLnBrk="1" hangingPunct="1"/>
            <a:r>
              <a:rPr lang="en-US" altLang="en-US" sz="3600" smtClean="0"/>
              <a:t>Using Beta Probability Distribution to Calculate Expected Time Durations</a:t>
            </a:r>
          </a:p>
        </p:txBody>
      </p:sp>
      <p:sp>
        <p:nvSpPr>
          <p:cNvPr id="31748" name="Rectangle 3"/>
          <p:cNvSpPr>
            <a:spLocks noGrp="1" noChangeArrowheads="1"/>
          </p:cNvSpPr>
          <p:nvPr>
            <p:ph type="body" sz="half" idx="1"/>
          </p:nvPr>
        </p:nvSpPr>
        <p:spPr>
          <a:xfrm>
            <a:off x="1182688" y="2017713"/>
            <a:ext cx="7504112" cy="4114800"/>
          </a:xfrm>
        </p:spPr>
        <p:txBody>
          <a:bodyPr/>
          <a:lstStyle/>
          <a:p>
            <a:pPr eaLnBrk="1" hangingPunct="1"/>
            <a:r>
              <a:rPr lang="en-US" altLang="en-US" sz="2000" b="1" smtClean="0"/>
              <a:t>A typical beta distribution is shown below, note that it has definite end points</a:t>
            </a:r>
          </a:p>
          <a:p>
            <a:pPr eaLnBrk="1" hangingPunct="1"/>
            <a:r>
              <a:rPr lang="en-US" altLang="en-US" sz="2000" b="1" smtClean="0"/>
              <a:t>The expected time for finishing each activity is a weighted average</a:t>
            </a:r>
          </a:p>
          <a:p>
            <a:pPr eaLnBrk="1" hangingPunct="1"/>
            <a:endParaRPr lang="en-US" altLang="en-US" sz="2800" b="1" smtClean="0"/>
          </a:p>
        </p:txBody>
      </p:sp>
      <p:graphicFrame>
        <p:nvGraphicFramePr>
          <p:cNvPr id="31749" name="Object 7"/>
          <p:cNvGraphicFramePr>
            <a:graphicFrameLocks noChangeAspect="1"/>
          </p:cNvGraphicFramePr>
          <p:nvPr>
            <p:ph sz="quarter" idx="3"/>
          </p:nvPr>
        </p:nvGraphicFramePr>
        <p:xfrm>
          <a:off x="381000" y="5824538"/>
          <a:ext cx="8491538" cy="1000125"/>
        </p:xfrm>
        <a:graphic>
          <a:graphicData uri="http://schemas.openxmlformats.org/presentationml/2006/ole">
            <mc:AlternateContent xmlns:mc="http://schemas.openxmlformats.org/markup-compatibility/2006">
              <mc:Choice xmlns:v="urn:schemas-microsoft-com:vml" Requires="v">
                <p:oleObj spid="_x0000_s31754" name="Equation" r:id="rId3" imgW="3340100" imgH="393700" progId="Equation.3">
                  <p:embed/>
                </p:oleObj>
              </mc:Choice>
              <mc:Fallback>
                <p:oleObj name="Equation" r:id="rId3" imgW="33401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824538"/>
                        <a:ext cx="849153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0" name="Picture 12" descr="w0115-n"/>
          <p:cNvPicPr>
            <a:picLocks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295400" y="3429000"/>
            <a:ext cx="6934200" cy="2209800"/>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5603" name="Rectangle 2"/>
          <p:cNvSpPr>
            <a:spLocks noGrp="1" noChangeArrowheads="1"/>
          </p:cNvSpPr>
          <p:nvPr>
            <p:ph type="title"/>
          </p:nvPr>
        </p:nvSpPr>
        <p:spPr/>
        <p:txBody>
          <a:bodyPr/>
          <a:lstStyle/>
          <a:p>
            <a:pPr eaLnBrk="1" hangingPunct="1"/>
            <a:r>
              <a:rPr lang="en-US" altLang="en-US" smtClean="0"/>
              <a:t>Network Diagrams</a:t>
            </a:r>
          </a:p>
        </p:txBody>
      </p:sp>
      <p:sp>
        <p:nvSpPr>
          <p:cNvPr id="15363" name="Rectangle 3"/>
          <p:cNvSpPr>
            <a:spLocks noGrp="1" noChangeArrowheads="1"/>
          </p:cNvSpPr>
          <p:nvPr>
            <p:ph type="body" sz="half" idx="1"/>
          </p:nvPr>
        </p:nvSpPr>
        <p:spPr>
          <a:xfrm>
            <a:off x="533400" y="2017713"/>
            <a:ext cx="8421688" cy="1981200"/>
          </a:xfrm>
        </p:spPr>
        <p:txBody>
          <a:bodyPr/>
          <a:lstStyle/>
          <a:p>
            <a:pPr eaLnBrk="1" hangingPunct="1"/>
            <a:r>
              <a:rPr lang="en-US" altLang="en-US" sz="2000" b="1" smtClean="0">
                <a:solidFill>
                  <a:schemeClr val="folHlink"/>
                </a:solidFill>
              </a:rPr>
              <a:t>Activity-on-Node (AON):</a:t>
            </a:r>
          </a:p>
          <a:p>
            <a:pPr lvl="1" eaLnBrk="1" hangingPunct="1"/>
            <a:r>
              <a:rPr lang="en-US" altLang="en-US" sz="1800" b="1" smtClean="0"/>
              <a:t>Uses nodes to represent the activity</a:t>
            </a:r>
          </a:p>
          <a:p>
            <a:pPr lvl="1" eaLnBrk="1" hangingPunct="1"/>
            <a:r>
              <a:rPr lang="en-US" altLang="en-US" sz="1800" b="1" smtClean="0"/>
              <a:t>Uses arrows to represent precedence relationships</a:t>
            </a:r>
          </a:p>
          <a:p>
            <a:pPr eaLnBrk="1" hangingPunct="1">
              <a:buFont typeface="Wingdings" panose="05000000000000000000" pitchFamily="2" charset="2"/>
              <a:buNone/>
            </a:pPr>
            <a:endParaRPr lang="en-US" altLang="en-US" sz="1800" b="1" smtClean="0"/>
          </a:p>
        </p:txBody>
      </p:sp>
      <p:pic>
        <p:nvPicPr>
          <p:cNvPr id="25605" name="Picture 7" descr="w0110-n"/>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 y="3200400"/>
            <a:ext cx="7924800" cy="35052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fade">
                                      <p:cBhvr>
                                        <p:cTn id="10" dur="500"/>
                                        <p:tgtEl>
                                          <p:spTgt spid="153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fade">
                                      <p:cBhvr>
                                        <p:cTn id="13"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2771" name="Rectangle 8"/>
          <p:cNvSpPr>
            <a:spLocks noGrp="1" noChangeArrowheads="1"/>
          </p:cNvSpPr>
          <p:nvPr>
            <p:ph type="title"/>
          </p:nvPr>
        </p:nvSpPr>
        <p:spPr/>
        <p:txBody>
          <a:bodyPr/>
          <a:lstStyle/>
          <a:p>
            <a:pPr eaLnBrk="1" hangingPunct="1"/>
            <a:r>
              <a:rPr lang="en-US" altLang="en-US" sz="4000" smtClean="0"/>
              <a:t>Calculating Expected Task Times</a:t>
            </a:r>
          </a:p>
        </p:txBody>
      </p:sp>
      <p:pic>
        <p:nvPicPr>
          <p:cNvPr id="32772" name="Picture 4"/>
          <p:cNvPicPr>
            <a:picLocks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533400" y="2895600"/>
            <a:ext cx="8153400" cy="3810000"/>
          </a:xfrm>
          <a:noFill/>
        </p:spPr>
      </p:pic>
      <p:graphicFrame>
        <p:nvGraphicFramePr>
          <p:cNvPr id="32773" name="Object 7"/>
          <p:cNvGraphicFramePr>
            <a:graphicFrameLocks noChangeAspect="1"/>
          </p:cNvGraphicFramePr>
          <p:nvPr>
            <p:ph sz="half" idx="2"/>
          </p:nvPr>
        </p:nvGraphicFramePr>
        <p:xfrm>
          <a:off x="381000" y="1981200"/>
          <a:ext cx="8763000" cy="931863"/>
        </p:xfrm>
        <a:graphic>
          <a:graphicData uri="http://schemas.openxmlformats.org/presentationml/2006/ole">
            <mc:AlternateContent xmlns:mc="http://schemas.openxmlformats.org/markup-compatibility/2006">
              <mc:Choice xmlns:v="urn:schemas-microsoft-com:vml" Requires="v">
                <p:oleObj spid="_x0000_s32777" name="Equation" r:id="rId4" imgW="3644900" imgH="393700" progId="Equation.3">
                  <p:embed/>
                </p:oleObj>
              </mc:Choice>
              <mc:Fallback>
                <p:oleObj name="Equation" r:id="rId4" imgW="36449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81200"/>
                        <a:ext cx="87630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3795" name="Rectangle 2"/>
          <p:cNvSpPr>
            <a:spLocks noGrp="1" noChangeArrowheads="1"/>
          </p:cNvSpPr>
          <p:nvPr>
            <p:ph type="title"/>
          </p:nvPr>
        </p:nvSpPr>
        <p:spPr/>
        <p:txBody>
          <a:bodyPr/>
          <a:lstStyle/>
          <a:p>
            <a:pPr eaLnBrk="1" hangingPunct="1"/>
            <a:r>
              <a:rPr lang="en-US" altLang="en-US" smtClean="0"/>
              <a:t>Network Diagram with Expected Activity Times</a:t>
            </a:r>
          </a:p>
        </p:txBody>
      </p:sp>
      <p:pic>
        <p:nvPicPr>
          <p:cNvPr id="33796" name="Picture 12" descr="w0116-n"/>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057400"/>
            <a:ext cx="7696200" cy="4114800"/>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4819" name="Rectangle 5"/>
          <p:cNvSpPr>
            <a:spLocks noGrp="1" noChangeArrowheads="1"/>
          </p:cNvSpPr>
          <p:nvPr>
            <p:ph type="title"/>
          </p:nvPr>
        </p:nvSpPr>
        <p:spPr/>
        <p:txBody>
          <a:bodyPr/>
          <a:lstStyle/>
          <a:p>
            <a:pPr eaLnBrk="1" hangingPunct="1"/>
            <a:r>
              <a:rPr lang="en-US" altLang="en-US" sz="3600" smtClean="0"/>
              <a:t>Estimated Path Durations through the Network</a:t>
            </a:r>
          </a:p>
        </p:txBody>
      </p:sp>
      <p:sp>
        <p:nvSpPr>
          <p:cNvPr id="34820" name="Rectangle 3"/>
          <p:cNvSpPr>
            <a:spLocks noGrp="1" noChangeArrowheads="1"/>
          </p:cNvSpPr>
          <p:nvPr>
            <p:ph type="body" sz="half" idx="1"/>
          </p:nvPr>
        </p:nvSpPr>
        <p:spPr>
          <a:xfrm>
            <a:off x="1182688" y="2017713"/>
            <a:ext cx="7199312"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b="1" smtClean="0"/>
              <a:t>ABDEGIJK</a:t>
            </a:r>
            <a:r>
              <a:rPr lang="en-US" altLang="en-US" sz="2800" smtClean="0"/>
              <a:t> is the expected critical path &amp; the project has an expected duration of </a:t>
            </a:r>
            <a:r>
              <a:rPr lang="en-US" altLang="en-US" sz="2800" b="1" smtClean="0">
                <a:solidFill>
                  <a:schemeClr val="hlink"/>
                </a:solidFill>
              </a:rPr>
              <a:t>44.83 weeks</a:t>
            </a:r>
          </a:p>
          <a:p>
            <a:pPr eaLnBrk="1" hangingPunct="1"/>
            <a:endParaRPr lang="en-US" altLang="en-US" sz="2800" smtClean="0"/>
          </a:p>
        </p:txBody>
      </p:sp>
      <p:pic>
        <p:nvPicPr>
          <p:cNvPr id="34821"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1981200"/>
            <a:ext cx="7467600" cy="236220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5843" name="Rectangle 2"/>
          <p:cNvSpPr>
            <a:spLocks noGrp="1" noChangeArrowheads="1"/>
          </p:cNvSpPr>
          <p:nvPr>
            <p:ph type="title"/>
          </p:nvPr>
        </p:nvSpPr>
        <p:spPr/>
        <p:txBody>
          <a:bodyPr/>
          <a:lstStyle/>
          <a:p>
            <a:pPr eaLnBrk="1" hangingPunct="1"/>
            <a:r>
              <a:rPr lang="en-US" altLang="en-US" smtClean="0"/>
              <a:t>Estimating the Probability of Completion Dates</a:t>
            </a:r>
          </a:p>
        </p:txBody>
      </p:sp>
      <p:sp>
        <p:nvSpPr>
          <p:cNvPr id="72708" name="Rectangle 4"/>
          <p:cNvSpPr>
            <a:spLocks noGrp="1" noChangeArrowheads="1"/>
          </p:cNvSpPr>
          <p:nvPr>
            <p:ph type="body" sz="half" idx="1"/>
          </p:nvPr>
        </p:nvSpPr>
        <p:spPr>
          <a:xfrm>
            <a:off x="609600" y="2017713"/>
            <a:ext cx="8153400" cy="4459287"/>
          </a:xfrm>
        </p:spPr>
        <p:txBody>
          <a:bodyPr/>
          <a:lstStyle/>
          <a:p>
            <a:pPr eaLnBrk="1" hangingPunct="1"/>
            <a:r>
              <a:rPr lang="en-US" altLang="en-US" sz="2000" smtClean="0"/>
              <a:t>Using probabilistic time estimates offers the advantage of predicting the probability of project completion dates</a:t>
            </a:r>
          </a:p>
          <a:p>
            <a:pPr eaLnBrk="1" hangingPunct="1"/>
            <a:r>
              <a:rPr lang="en-US" altLang="en-US" sz="2000" smtClean="0"/>
              <a:t>We have already calculated the expected time for each activity by making three time estimates</a:t>
            </a:r>
          </a:p>
          <a:p>
            <a:pPr eaLnBrk="1" hangingPunct="1"/>
            <a:r>
              <a:rPr lang="en-US" altLang="en-US" sz="2000" smtClean="0"/>
              <a:t>Now we need to calculate the variance for each activity</a:t>
            </a:r>
          </a:p>
          <a:p>
            <a:pPr eaLnBrk="1" hangingPunct="1"/>
            <a:r>
              <a:rPr lang="en-US" altLang="en-US" sz="2000" smtClean="0"/>
              <a:t>The variance  of the beta probability distribution is:</a:t>
            </a:r>
          </a:p>
          <a:p>
            <a:pPr eaLnBrk="1" hangingPunct="1"/>
            <a:endParaRPr lang="en-US" altLang="en-US" sz="2000" smtClean="0"/>
          </a:p>
          <a:p>
            <a:pPr eaLnBrk="1" hangingPunct="1">
              <a:buFont typeface="Wingdings" panose="05000000000000000000" pitchFamily="2" charset="2"/>
              <a:buNone/>
            </a:pPr>
            <a:endParaRPr lang="en-US" altLang="en-US" sz="2000" smtClean="0"/>
          </a:p>
          <a:p>
            <a:pPr eaLnBrk="1" hangingPunct="1">
              <a:buFont typeface="Wingdings" panose="05000000000000000000" pitchFamily="2" charset="2"/>
              <a:buNone/>
            </a:pPr>
            <a:endParaRPr lang="en-US" altLang="en-US" sz="2000" smtClean="0"/>
          </a:p>
          <a:p>
            <a:pPr eaLnBrk="1" hangingPunct="1"/>
            <a:endParaRPr lang="en-US" altLang="en-US" sz="2000" smtClean="0"/>
          </a:p>
          <a:p>
            <a:pPr lvl="1" eaLnBrk="1" hangingPunct="1"/>
            <a:r>
              <a:rPr lang="en-US" altLang="en-US" sz="1800" smtClean="0"/>
              <a:t> where p=pessimistic activity time estimate</a:t>
            </a:r>
          </a:p>
          <a:p>
            <a:pPr eaLnBrk="1" hangingPunct="1">
              <a:buFont typeface="Wingdings" panose="05000000000000000000" pitchFamily="2" charset="2"/>
              <a:buNone/>
            </a:pPr>
            <a:r>
              <a:rPr lang="en-US" altLang="en-US" sz="2000" smtClean="0"/>
              <a:t>                   o=optimistic activity time estimate</a:t>
            </a:r>
          </a:p>
        </p:txBody>
      </p:sp>
      <p:graphicFrame>
        <p:nvGraphicFramePr>
          <p:cNvPr id="35845" name="Object 6"/>
          <p:cNvGraphicFramePr>
            <a:graphicFrameLocks noChangeAspect="1"/>
          </p:cNvGraphicFramePr>
          <p:nvPr>
            <p:ph sz="half" idx="2"/>
          </p:nvPr>
        </p:nvGraphicFramePr>
        <p:xfrm>
          <a:off x="1828800" y="4267200"/>
          <a:ext cx="2819400" cy="990600"/>
        </p:xfrm>
        <a:graphic>
          <a:graphicData uri="http://schemas.openxmlformats.org/presentationml/2006/ole">
            <mc:AlternateContent xmlns:mc="http://schemas.openxmlformats.org/markup-compatibility/2006">
              <mc:Choice xmlns:v="urn:schemas-microsoft-com:vml" Requires="v">
                <p:oleObj spid="_x0000_s35849" name="Equation" r:id="rId3" imgW="901309" imgH="469696" progId="Equation.3">
                  <p:embed/>
                </p:oleObj>
              </mc:Choice>
              <mc:Fallback>
                <p:oleObj name="Equation" r:id="rId3" imgW="901309" imgH="46969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67200"/>
                        <a:ext cx="2819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fade">
                                      <p:cBhvr>
                                        <p:cTn id="7" dur="500"/>
                                        <p:tgtEl>
                                          <p:spTgt spid="72708">
                                            <p:txEl>
                                              <p:pRg st="0" end="0"/>
                                            </p:txEl>
                                          </p:spTgt>
                                        </p:tgtEl>
                                      </p:cBhvr>
                                    </p:animEffect>
                                  </p:childTnLst>
                                  <p:subTnLst>
                                    <p:animClr clrSpc="rgb" dir="cw">
                                      <p:cBhvr override="childStyle">
                                        <p:cTn dur="1" fill="hold" display="0" masterRel="nextClick" afterEffect="1"/>
                                        <p:tgtEl>
                                          <p:spTgt spid="72708">
                                            <p:txEl>
                                              <p:pRg st="0" end="0"/>
                                            </p:txEl>
                                          </p:spTgt>
                                        </p:tgtEl>
                                        <p:attrNameLst>
                                          <p:attrName>ppt_c</p:attrName>
                                        </p:attrNameLst>
                                      </p:cBhvr>
                                      <p:to>
                                        <a:srgbClr val="969696"/>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fade">
                                      <p:cBhvr>
                                        <p:cTn id="12" dur="500"/>
                                        <p:tgtEl>
                                          <p:spTgt spid="72708">
                                            <p:txEl>
                                              <p:pRg st="1" end="1"/>
                                            </p:txEl>
                                          </p:spTgt>
                                        </p:tgtEl>
                                      </p:cBhvr>
                                    </p:animEffect>
                                  </p:childTnLst>
                                  <p:subTnLst>
                                    <p:animClr clrSpc="rgb" dir="cw">
                                      <p:cBhvr override="childStyle">
                                        <p:cTn dur="1" fill="hold" display="0" masterRel="nextClick" afterEffect="1"/>
                                        <p:tgtEl>
                                          <p:spTgt spid="72708">
                                            <p:txEl>
                                              <p:pRg st="1" end="1"/>
                                            </p:txEl>
                                          </p:spTgt>
                                        </p:tgtEl>
                                        <p:attrNameLst>
                                          <p:attrName>ppt_c</p:attrName>
                                        </p:attrNameLst>
                                      </p:cBhvr>
                                      <p:to>
                                        <a:srgbClr val="969696"/>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fade">
                                      <p:cBhvr>
                                        <p:cTn id="17" dur="500"/>
                                        <p:tgtEl>
                                          <p:spTgt spid="72708">
                                            <p:txEl>
                                              <p:pRg st="2" end="2"/>
                                            </p:txEl>
                                          </p:spTgt>
                                        </p:tgtEl>
                                      </p:cBhvr>
                                    </p:animEffect>
                                  </p:childTnLst>
                                  <p:subTnLst>
                                    <p:animClr clrSpc="rgb" dir="cw">
                                      <p:cBhvr override="childStyle">
                                        <p:cTn dur="1" fill="hold" display="0" masterRel="nextClick" afterEffect="1"/>
                                        <p:tgtEl>
                                          <p:spTgt spid="72708">
                                            <p:txEl>
                                              <p:pRg st="2" end="2"/>
                                            </p:txEl>
                                          </p:spTgt>
                                        </p:tgtEl>
                                        <p:attrNameLst>
                                          <p:attrName>ppt_c</p:attrName>
                                        </p:attrNameLst>
                                      </p:cBhvr>
                                      <p:to>
                                        <a:srgbClr val="969696"/>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fade">
                                      <p:cBhvr>
                                        <p:cTn id="22" dur="500"/>
                                        <p:tgtEl>
                                          <p:spTgt spid="72708">
                                            <p:txEl>
                                              <p:pRg st="3" end="3"/>
                                            </p:txEl>
                                          </p:spTgt>
                                        </p:tgtEl>
                                      </p:cBhvr>
                                    </p:animEffect>
                                  </p:childTnLst>
                                  <p:subTnLst>
                                    <p:animClr clrSpc="rgb" dir="cw">
                                      <p:cBhvr override="childStyle">
                                        <p:cTn dur="1" fill="hold" display="0" masterRel="nextClick" afterEffect="1"/>
                                        <p:tgtEl>
                                          <p:spTgt spid="72708">
                                            <p:txEl>
                                              <p:pRg st="3" end="3"/>
                                            </p:txEl>
                                          </p:spTgt>
                                        </p:tgtEl>
                                        <p:attrNameLst>
                                          <p:attrName>ppt_c</p:attrName>
                                        </p:attrNameLst>
                                      </p:cBhvr>
                                      <p:to>
                                        <a:srgbClr val="969696"/>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2708">
                                            <p:txEl>
                                              <p:pRg st="8" end="8"/>
                                            </p:txEl>
                                          </p:spTgt>
                                        </p:tgtEl>
                                        <p:attrNameLst>
                                          <p:attrName>style.visibility</p:attrName>
                                        </p:attrNameLst>
                                      </p:cBhvr>
                                      <p:to>
                                        <p:strVal val="visible"/>
                                      </p:to>
                                    </p:set>
                                    <p:animEffect transition="in" filter="fade">
                                      <p:cBhvr>
                                        <p:cTn id="27" dur="500"/>
                                        <p:tgtEl>
                                          <p:spTgt spid="72708">
                                            <p:txEl>
                                              <p:pRg st="8" end="8"/>
                                            </p:txEl>
                                          </p:spTgt>
                                        </p:tgtEl>
                                      </p:cBhvr>
                                    </p:animEffect>
                                  </p:childTnLst>
                                  <p:subTnLst>
                                    <p:animClr clrSpc="rgb" dir="cw">
                                      <p:cBhvr override="childStyle">
                                        <p:cTn dur="1" fill="hold" display="0" masterRel="nextClick" afterEffect="1"/>
                                        <p:tgtEl>
                                          <p:spTgt spid="72708">
                                            <p:txEl>
                                              <p:pRg st="8" end="8"/>
                                            </p:txEl>
                                          </p:spTgt>
                                        </p:tgtEl>
                                        <p:attrNameLst>
                                          <p:attrName>ppt_c</p:attrName>
                                        </p:attrNameLst>
                                      </p:cBhvr>
                                      <p:to>
                                        <a:srgbClr val="969696"/>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2708">
                                            <p:txEl>
                                              <p:pRg st="9" end="9"/>
                                            </p:txEl>
                                          </p:spTgt>
                                        </p:tgtEl>
                                        <p:attrNameLst>
                                          <p:attrName>style.visibility</p:attrName>
                                        </p:attrNameLst>
                                      </p:cBhvr>
                                      <p:to>
                                        <p:strVal val="visible"/>
                                      </p:to>
                                    </p:set>
                                    <p:animEffect transition="in" filter="fade">
                                      <p:cBhvr>
                                        <p:cTn id="32" dur="500"/>
                                        <p:tgtEl>
                                          <p:spTgt spid="72708">
                                            <p:txEl>
                                              <p:pRg st="9" end="9"/>
                                            </p:txEl>
                                          </p:spTgt>
                                        </p:tgtEl>
                                      </p:cBhvr>
                                    </p:animEffect>
                                  </p:childTnLst>
                                  <p:subTnLst>
                                    <p:animClr clrSpc="rgb" dir="cw">
                                      <p:cBhvr override="childStyle">
                                        <p:cTn dur="1" fill="hold" display="0" masterRel="nextClick" afterEffect="1"/>
                                        <p:tgtEl>
                                          <p:spTgt spid="72708">
                                            <p:txEl>
                                              <p:pRg st="9" end="9"/>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6867" name="Rectangle 2"/>
          <p:cNvSpPr>
            <a:spLocks noGrp="1" noChangeArrowheads="1"/>
          </p:cNvSpPr>
          <p:nvPr>
            <p:ph type="title"/>
          </p:nvPr>
        </p:nvSpPr>
        <p:spPr/>
        <p:txBody>
          <a:bodyPr/>
          <a:lstStyle/>
          <a:p>
            <a:pPr eaLnBrk="1" hangingPunct="1"/>
            <a:r>
              <a:rPr lang="en-US" altLang="en-US" sz="4000" smtClean="0"/>
              <a:t>Project Activity Variances</a:t>
            </a:r>
          </a:p>
        </p:txBody>
      </p:sp>
      <p:graphicFrame>
        <p:nvGraphicFramePr>
          <p:cNvPr id="77930" name="Group 106"/>
          <p:cNvGraphicFramePr>
            <a:graphicFrameLocks noGrp="1"/>
          </p:cNvGraphicFramePr>
          <p:nvPr>
            <p:ph idx="1"/>
          </p:nvPr>
        </p:nvGraphicFramePr>
        <p:xfrm>
          <a:off x="1143000" y="1905000"/>
          <a:ext cx="7812088" cy="4810122"/>
        </p:xfrm>
        <a:graphic>
          <a:graphicData uri="http://schemas.openxmlformats.org/drawingml/2006/table">
            <a:tbl>
              <a:tblPr/>
              <a:tblGrid>
                <a:gridCol w="1562100"/>
                <a:gridCol w="1562100"/>
                <a:gridCol w="1563688"/>
                <a:gridCol w="1562100"/>
                <a:gridCol w="1562100"/>
              </a:tblGrid>
              <a:tr h="450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Activity</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Optimistic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Most Likely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Pessimistic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Variance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0.44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0.25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0.69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1.78</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0.11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I</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0.25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J</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0.44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K</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7891" name="Rectangle 2"/>
          <p:cNvSpPr>
            <a:spLocks noGrp="1" noChangeArrowheads="1"/>
          </p:cNvSpPr>
          <p:nvPr>
            <p:ph type="title"/>
          </p:nvPr>
        </p:nvSpPr>
        <p:spPr>
          <a:xfrm>
            <a:off x="1150938" y="214313"/>
            <a:ext cx="7793037" cy="852487"/>
          </a:xfrm>
        </p:spPr>
        <p:txBody>
          <a:bodyPr/>
          <a:lstStyle/>
          <a:p>
            <a:pPr eaLnBrk="1" hangingPunct="1"/>
            <a:r>
              <a:rPr lang="en-US" altLang="en-US" sz="4000" smtClean="0"/>
              <a:t>Critical Activity Variances</a:t>
            </a:r>
          </a:p>
        </p:txBody>
      </p:sp>
      <p:graphicFrame>
        <p:nvGraphicFramePr>
          <p:cNvPr id="148483" name="Group 3"/>
          <p:cNvGraphicFramePr>
            <a:graphicFrameLocks noGrp="1"/>
          </p:cNvGraphicFramePr>
          <p:nvPr>
            <p:ph idx="1"/>
          </p:nvPr>
        </p:nvGraphicFramePr>
        <p:xfrm>
          <a:off x="1143000" y="1295400"/>
          <a:ext cx="7812088" cy="4810122"/>
        </p:xfrm>
        <a:graphic>
          <a:graphicData uri="http://schemas.openxmlformats.org/drawingml/2006/table">
            <a:tbl>
              <a:tblPr/>
              <a:tblGrid>
                <a:gridCol w="1562100"/>
                <a:gridCol w="1562100"/>
                <a:gridCol w="1563688"/>
                <a:gridCol w="1562100"/>
                <a:gridCol w="1562100"/>
              </a:tblGrid>
              <a:tr h="450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Activity</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Optimistic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Most Likely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Pessimistic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bg1"/>
                          </a:solidFill>
                          <a:effectLst/>
                          <a:latin typeface="Tahoma" pitchFamily="34" charset="0"/>
                        </a:rPr>
                        <a:t>Variance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0.44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0.25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0.69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1.78</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0.11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I</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0.25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J</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0.44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2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K</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7972" name="Text Box 83"/>
          <p:cNvSpPr txBox="1">
            <a:spLocks noChangeArrowheads="1"/>
          </p:cNvSpPr>
          <p:nvPr/>
        </p:nvSpPr>
        <p:spPr bwMode="auto">
          <a:xfrm>
            <a:off x="304800" y="6324600"/>
            <a:ext cx="381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Critical activities highlighted</a:t>
            </a:r>
          </a:p>
        </p:txBody>
      </p:sp>
      <p:sp>
        <p:nvSpPr>
          <p:cNvPr id="37973" name="Text Box 84"/>
          <p:cNvSpPr txBox="1">
            <a:spLocks noChangeArrowheads="1"/>
          </p:cNvSpPr>
          <p:nvPr/>
        </p:nvSpPr>
        <p:spPr bwMode="auto">
          <a:xfrm>
            <a:off x="5638800" y="62484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Sum over critical   =  </a:t>
            </a:r>
            <a:r>
              <a:rPr lang="en-US" altLang="en-US" sz="2000" b="1">
                <a:solidFill>
                  <a:schemeClr val="folHlink"/>
                </a:solidFill>
              </a:rPr>
              <a:t>4.96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8915" name="Rectangle 2"/>
          <p:cNvSpPr>
            <a:spLocks noGrp="1" noChangeArrowheads="1"/>
          </p:cNvSpPr>
          <p:nvPr>
            <p:ph type="title"/>
          </p:nvPr>
        </p:nvSpPr>
        <p:spPr/>
        <p:txBody>
          <a:bodyPr/>
          <a:lstStyle/>
          <a:p>
            <a:pPr eaLnBrk="1" hangingPunct="1"/>
            <a:r>
              <a:rPr lang="en-US" altLang="en-US" sz="3200" smtClean="0"/>
              <a:t>Calculating the Probability of Completing the Project in Less Than a Specified Time</a:t>
            </a:r>
          </a:p>
        </p:txBody>
      </p:sp>
      <p:sp>
        <p:nvSpPr>
          <p:cNvPr id="38916" name="Rectangle 3"/>
          <p:cNvSpPr>
            <a:spLocks noGrp="1" noChangeArrowheads="1"/>
          </p:cNvSpPr>
          <p:nvPr>
            <p:ph type="body" sz="half" idx="1"/>
          </p:nvPr>
        </p:nvSpPr>
        <p:spPr>
          <a:xfrm>
            <a:off x="533400" y="2017713"/>
            <a:ext cx="8229600" cy="4114800"/>
          </a:xfrm>
        </p:spPr>
        <p:txBody>
          <a:bodyPr/>
          <a:lstStyle/>
          <a:p>
            <a:pPr eaLnBrk="1" hangingPunct="1">
              <a:lnSpc>
                <a:spcPct val="90000"/>
              </a:lnSpc>
            </a:pPr>
            <a:r>
              <a:rPr lang="en-US" altLang="en-US" sz="2000" b="1" smtClean="0">
                <a:solidFill>
                  <a:schemeClr val="folHlink"/>
                </a:solidFill>
              </a:rPr>
              <a:t>When you know:</a:t>
            </a:r>
          </a:p>
          <a:p>
            <a:pPr lvl="1" eaLnBrk="1" hangingPunct="1">
              <a:lnSpc>
                <a:spcPct val="90000"/>
              </a:lnSpc>
            </a:pPr>
            <a:r>
              <a:rPr lang="en-US" altLang="en-US" sz="2000" smtClean="0"/>
              <a:t>The expected completion time EF</a:t>
            </a:r>
            <a:r>
              <a:rPr lang="en-US" altLang="en-US" sz="2000" baseline="-25000" smtClean="0"/>
              <a:t>P</a:t>
            </a:r>
          </a:p>
          <a:p>
            <a:pPr lvl="1" eaLnBrk="1" hangingPunct="1">
              <a:lnSpc>
                <a:spcPct val="90000"/>
              </a:lnSpc>
            </a:pPr>
            <a:r>
              <a:rPr lang="en-US" altLang="en-US" sz="2000" smtClean="0"/>
              <a:t>Its variance </a:t>
            </a:r>
            <a:r>
              <a:rPr lang="en-US" altLang="en-US" sz="2000" smtClean="0">
                <a:sym typeface="Symbol" panose="05050102010706020507" pitchFamily="18" charset="2"/>
              </a:rPr>
              <a:t></a:t>
            </a:r>
            <a:r>
              <a:rPr lang="en-US" altLang="en-US" sz="2000" baseline="-25000" smtClean="0">
                <a:sym typeface="Symbol" panose="05050102010706020507" pitchFamily="18" charset="2"/>
              </a:rPr>
              <a:t>Path</a:t>
            </a:r>
            <a:r>
              <a:rPr lang="en-US" altLang="en-US" sz="2000" baseline="30000" smtClean="0">
                <a:sym typeface="Symbol" panose="05050102010706020507" pitchFamily="18" charset="2"/>
              </a:rPr>
              <a:t>2</a:t>
            </a:r>
          </a:p>
          <a:p>
            <a:pPr eaLnBrk="1" hangingPunct="1">
              <a:lnSpc>
                <a:spcPct val="90000"/>
              </a:lnSpc>
            </a:pPr>
            <a:r>
              <a:rPr lang="en-US" altLang="en-US" sz="2000" b="1" smtClean="0">
                <a:solidFill>
                  <a:schemeClr val="folHlink"/>
                </a:solidFill>
              </a:rPr>
              <a:t>You can calculate the probability of completing the project in “D</a:t>
            </a:r>
            <a:r>
              <a:rPr lang="en-US" altLang="en-US" sz="2000" b="1" baseline="-25000" smtClean="0">
                <a:solidFill>
                  <a:schemeClr val="folHlink"/>
                </a:solidFill>
              </a:rPr>
              <a:t>T</a:t>
            </a:r>
            <a:r>
              <a:rPr lang="en-US" altLang="en-US" sz="2000" b="1" smtClean="0">
                <a:solidFill>
                  <a:schemeClr val="folHlink"/>
                </a:solidFill>
              </a:rPr>
              <a:t>” weeks with the following formula:</a:t>
            </a:r>
          </a:p>
          <a:p>
            <a:pPr eaLnBrk="1" hangingPunct="1">
              <a:lnSpc>
                <a:spcPct val="90000"/>
              </a:lnSpc>
              <a:buFont typeface="Wingdings" panose="05000000000000000000" pitchFamily="2" charset="2"/>
              <a:buNone/>
            </a:pPr>
            <a:endParaRPr lang="en-US" altLang="en-US" sz="2000" smtClean="0"/>
          </a:p>
          <a:p>
            <a:pPr eaLnBrk="1" hangingPunct="1">
              <a:lnSpc>
                <a:spcPct val="90000"/>
              </a:lnSpc>
              <a:buFont typeface="Wingdings" panose="05000000000000000000" pitchFamily="2" charset="2"/>
              <a:buNone/>
            </a:pPr>
            <a:endParaRPr lang="en-US" altLang="en-US" sz="2000" smtClean="0"/>
          </a:p>
          <a:p>
            <a:pPr eaLnBrk="1" hangingPunct="1">
              <a:lnSpc>
                <a:spcPct val="90000"/>
              </a:lnSpc>
              <a:buFont typeface="Wingdings" panose="05000000000000000000" pitchFamily="2" charset="2"/>
              <a:buNone/>
            </a:pPr>
            <a:endParaRPr lang="en-US" altLang="en-US" sz="2000" smtClean="0"/>
          </a:p>
          <a:p>
            <a:pPr eaLnBrk="1" hangingPunct="1">
              <a:lnSpc>
                <a:spcPct val="90000"/>
              </a:lnSpc>
              <a:buFont typeface="Wingdings" panose="05000000000000000000" pitchFamily="2" charset="2"/>
              <a:buNone/>
            </a:pPr>
            <a:endParaRPr lang="en-US" altLang="en-US" sz="2000" smtClean="0"/>
          </a:p>
          <a:p>
            <a:pPr eaLnBrk="1" hangingPunct="1">
              <a:lnSpc>
                <a:spcPct val="90000"/>
              </a:lnSpc>
              <a:buFont typeface="Wingdings" panose="05000000000000000000" pitchFamily="2" charset="2"/>
              <a:buNone/>
            </a:pPr>
            <a:r>
              <a:rPr lang="en-US" altLang="en-US" sz="2000" smtClean="0"/>
              <a:t>Where </a:t>
            </a:r>
            <a:r>
              <a:rPr lang="en-US" altLang="en-US" sz="2000" b="1" smtClean="0"/>
              <a:t>D</a:t>
            </a:r>
            <a:r>
              <a:rPr lang="en-US" altLang="en-US" sz="2000" b="1" baseline="-25000" smtClean="0"/>
              <a:t>T</a:t>
            </a:r>
            <a:r>
              <a:rPr lang="en-US" altLang="en-US" sz="2000" b="1" smtClean="0"/>
              <a:t> = the specified completion date</a:t>
            </a:r>
          </a:p>
          <a:p>
            <a:pPr eaLnBrk="1" hangingPunct="1">
              <a:lnSpc>
                <a:spcPct val="90000"/>
              </a:lnSpc>
              <a:buFont typeface="Wingdings" panose="05000000000000000000" pitchFamily="2" charset="2"/>
              <a:buNone/>
            </a:pPr>
            <a:r>
              <a:rPr lang="en-US" altLang="en-US" sz="2000" b="1" smtClean="0"/>
              <a:t>          EF</a:t>
            </a:r>
            <a:r>
              <a:rPr lang="en-US" altLang="en-US" sz="1400" b="1" smtClean="0"/>
              <a:t>Path</a:t>
            </a:r>
            <a:r>
              <a:rPr lang="en-US" altLang="en-US" sz="2000" b="1" smtClean="0"/>
              <a:t> = the expected completion time of the path</a:t>
            </a:r>
            <a:r>
              <a:rPr lang="en-US" altLang="en-US" sz="2000" smtClean="0"/>
              <a:t>        </a:t>
            </a:r>
          </a:p>
        </p:txBody>
      </p:sp>
      <p:graphicFrame>
        <p:nvGraphicFramePr>
          <p:cNvPr id="38917" name="Object 4"/>
          <p:cNvGraphicFramePr>
            <a:graphicFrameLocks noChangeAspect="1"/>
          </p:cNvGraphicFramePr>
          <p:nvPr>
            <p:ph sz="quarter" idx="2"/>
          </p:nvPr>
        </p:nvGraphicFramePr>
        <p:xfrm>
          <a:off x="1066800" y="3886200"/>
          <a:ext cx="7010400" cy="914400"/>
        </p:xfrm>
        <a:graphic>
          <a:graphicData uri="http://schemas.openxmlformats.org/presentationml/2006/ole">
            <mc:AlternateContent xmlns:mc="http://schemas.openxmlformats.org/markup-compatibility/2006">
              <mc:Choice xmlns:v="urn:schemas-microsoft-com:vml" Requires="v">
                <p:oleObj spid="_x0000_s38925" name="Equation" r:id="rId3" imgW="3429000" imgH="457200" progId="Equation.3">
                  <p:embed/>
                </p:oleObj>
              </mc:Choice>
              <mc:Fallback>
                <p:oleObj name="Equation" r:id="rId3" imgW="3429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86200"/>
                        <a:ext cx="7010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p:cNvGraphicFramePr>
            <a:graphicFrameLocks noChangeAspect="1"/>
          </p:cNvGraphicFramePr>
          <p:nvPr>
            <p:ph sz="quarter" idx="3"/>
          </p:nvPr>
        </p:nvGraphicFramePr>
        <p:xfrm>
          <a:off x="1757363" y="5638800"/>
          <a:ext cx="3065462" cy="457200"/>
        </p:xfrm>
        <a:graphic>
          <a:graphicData uri="http://schemas.openxmlformats.org/presentationml/2006/ole">
            <mc:AlternateContent xmlns:mc="http://schemas.openxmlformats.org/markup-compatibility/2006">
              <mc:Choice xmlns:v="urn:schemas-microsoft-com:vml" Requires="v">
                <p:oleObj spid="_x0000_s38926" name="Equation" r:id="rId5" imgW="1447172" imgH="215806" progId="Equation.3">
                  <p:embed/>
                </p:oleObj>
              </mc:Choice>
              <mc:Fallback>
                <p:oleObj name="Equation" r:id="rId5" imgW="1447172"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363" y="5638800"/>
                        <a:ext cx="30654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39939"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graphicFrame>
        <p:nvGraphicFramePr>
          <p:cNvPr id="87151" name="Object 111"/>
          <p:cNvGraphicFramePr>
            <a:graphicFrameLocks noChangeAspect="1"/>
          </p:cNvGraphicFramePr>
          <p:nvPr>
            <p:ph sz="half" idx="1"/>
          </p:nvPr>
        </p:nvGraphicFramePr>
        <p:xfrm>
          <a:off x="1143000" y="3657600"/>
          <a:ext cx="5486400" cy="1096963"/>
        </p:xfrm>
        <a:graphic>
          <a:graphicData uri="http://schemas.openxmlformats.org/presentationml/2006/ole">
            <mc:AlternateContent xmlns:mc="http://schemas.openxmlformats.org/markup-compatibility/2006">
              <mc:Choice xmlns:v="urn:schemas-microsoft-com:vml" Requires="v">
                <p:oleObj spid="_x0000_s39946" name="Equation" r:id="rId3" imgW="2286000" imgH="457200" progId="Equation.3">
                  <p:embed/>
                </p:oleObj>
              </mc:Choice>
              <mc:Fallback>
                <p:oleObj name="Equation" r:id="rId3" imgW="2286000" imgH="457200" progId="Equation.3">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57600"/>
                        <a:ext cx="54864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Text Box 125"/>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87166" name="Text Box 126"/>
          <p:cNvSpPr txBox="1">
            <a:spLocks noChangeArrowheads="1"/>
          </p:cNvSpPr>
          <p:nvPr/>
        </p:nvSpPr>
        <p:spPr bwMode="auto">
          <a:xfrm>
            <a:off x="457200" y="2895600"/>
            <a:ext cx="82296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1: What is the probability of completing project (along critical path) within 48 weeks?</a:t>
            </a:r>
            <a:r>
              <a:rPr lang="en-US"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66"/>
                                        </p:tgtEl>
                                        <p:attrNameLst>
                                          <p:attrName>style.visibility</p:attrName>
                                        </p:attrNameLst>
                                      </p:cBhvr>
                                      <p:to>
                                        <p:strVal val="visible"/>
                                      </p:to>
                                    </p:set>
                                    <p:anim calcmode="lin" valueType="num">
                                      <p:cBhvr additive="base">
                                        <p:cTn id="7" dur="500" fill="hold"/>
                                        <p:tgtEl>
                                          <p:spTgt spid="87166"/>
                                        </p:tgtEl>
                                        <p:attrNameLst>
                                          <p:attrName>ppt_x</p:attrName>
                                        </p:attrNameLst>
                                      </p:cBhvr>
                                      <p:tavLst>
                                        <p:tav tm="0">
                                          <p:val>
                                            <p:strVal val="#ppt_x"/>
                                          </p:val>
                                        </p:tav>
                                        <p:tav tm="100000">
                                          <p:val>
                                            <p:strVal val="#ppt_x"/>
                                          </p:val>
                                        </p:tav>
                                      </p:tavLst>
                                    </p:anim>
                                    <p:anim calcmode="lin" valueType="num">
                                      <p:cBhvr additive="base">
                                        <p:cTn id="8" dur="500" fill="hold"/>
                                        <p:tgtEl>
                                          <p:spTgt spid="871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7151"/>
                                        </p:tgtEl>
                                        <p:attrNameLst>
                                          <p:attrName>style.visibility</p:attrName>
                                        </p:attrNameLst>
                                      </p:cBhvr>
                                      <p:to>
                                        <p:strVal val="visible"/>
                                      </p:to>
                                    </p:set>
                                    <p:anim calcmode="lin" valueType="num">
                                      <p:cBhvr additive="base">
                                        <p:cTn id="13" dur="500" fill="hold"/>
                                        <p:tgtEl>
                                          <p:spTgt spid="87151"/>
                                        </p:tgtEl>
                                        <p:attrNameLst>
                                          <p:attrName>ppt_x</p:attrName>
                                        </p:attrNameLst>
                                      </p:cBhvr>
                                      <p:tavLst>
                                        <p:tav tm="0">
                                          <p:val>
                                            <p:strVal val="#ppt_x"/>
                                          </p:val>
                                        </p:tav>
                                        <p:tav tm="100000">
                                          <p:val>
                                            <p:strVal val="#ppt_x"/>
                                          </p:val>
                                        </p:tav>
                                      </p:tavLst>
                                    </p:anim>
                                    <p:anim calcmode="lin" valueType="num">
                                      <p:cBhvr additive="base">
                                        <p:cTn id="14" dur="500" fill="hold"/>
                                        <p:tgtEl>
                                          <p:spTgt spid="87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0963" name="Rectangle 2"/>
          <p:cNvSpPr>
            <a:spLocks noGrp="1" noChangeArrowheads="1"/>
          </p:cNvSpPr>
          <p:nvPr>
            <p:ph type="title"/>
          </p:nvPr>
        </p:nvSpPr>
        <p:spPr/>
        <p:txBody>
          <a:bodyPr/>
          <a:lstStyle/>
          <a:p>
            <a:pPr eaLnBrk="1" hangingPunct="1"/>
            <a:r>
              <a:rPr lang="en-US" altLang="en-US" sz="3200" b="1" smtClean="0">
                <a:latin typeface="Eras Bold ITC" panose="020B0907030504020204" pitchFamily="34" charset="0"/>
              </a:rPr>
              <a:t>Probability of completion by D</a:t>
            </a:r>
            <a:r>
              <a:rPr lang="en-US" altLang="en-US" sz="3200" b="1" baseline="-25000" smtClean="0">
                <a:latin typeface="Eras Bold ITC" panose="020B0907030504020204" pitchFamily="34" charset="0"/>
              </a:rPr>
              <a:t>T</a:t>
            </a:r>
            <a:endParaRPr lang="en-US" altLang="en-US" sz="3200" baseline="-25000" smtClean="0">
              <a:latin typeface="Eras Bold ITC" panose="020B0907030504020204" pitchFamily="34" charset="0"/>
            </a:endParaRPr>
          </a:p>
        </p:txBody>
      </p:sp>
      <p:sp>
        <p:nvSpPr>
          <p:cNvPr id="4096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nvGrpSpPr>
          <p:cNvPr id="40965" name="Group 22"/>
          <p:cNvGrpSpPr>
            <a:grpSpLocks/>
          </p:cNvGrpSpPr>
          <p:nvPr/>
        </p:nvGrpSpPr>
        <p:grpSpPr bwMode="auto">
          <a:xfrm>
            <a:off x="2590800" y="2362200"/>
            <a:ext cx="5867400" cy="3733800"/>
            <a:chOff x="2064" y="1968"/>
            <a:chExt cx="3696" cy="2352"/>
          </a:xfrm>
        </p:grpSpPr>
        <p:sp>
          <p:nvSpPr>
            <p:cNvPr id="40969" name="Freeform 8"/>
            <p:cNvSpPr>
              <a:spLocks/>
            </p:cNvSpPr>
            <p:nvPr/>
          </p:nvSpPr>
          <p:spPr bwMode="auto">
            <a:xfrm>
              <a:off x="2400" y="2064"/>
              <a:ext cx="2843" cy="1929"/>
            </a:xfrm>
            <a:custGeom>
              <a:avLst/>
              <a:gdLst>
                <a:gd name="T0" fmla="*/ 1355 w 2843"/>
                <a:gd name="T1" fmla="*/ 21 h 1929"/>
                <a:gd name="T2" fmla="*/ 1275 w 2843"/>
                <a:gd name="T3" fmla="*/ 102 h 1929"/>
                <a:gd name="T4" fmla="*/ 1212 w 2843"/>
                <a:gd name="T5" fmla="*/ 210 h 1929"/>
                <a:gd name="T6" fmla="*/ 1158 w 2843"/>
                <a:gd name="T7" fmla="*/ 321 h 1929"/>
                <a:gd name="T8" fmla="*/ 1113 w 2843"/>
                <a:gd name="T9" fmla="*/ 423 h 1929"/>
                <a:gd name="T10" fmla="*/ 1074 w 2843"/>
                <a:gd name="T11" fmla="*/ 531 h 1929"/>
                <a:gd name="T12" fmla="*/ 1029 w 2843"/>
                <a:gd name="T13" fmla="*/ 642 h 1929"/>
                <a:gd name="T14" fmla="*/ 999 w 2843"/>
                <a:gd name="T15" fmla="*/ 756 h 1929"/>
                <a:gd name="T16" fmla="*/ 969 w 2843"/>
                <a:gd name="T17" fmla="*/ 861 h 1929"/>
                <a:gd name="T18" fmla="*/ 939 w 2843"/>
                <a:gd name="T19" fmla="*/ 969 h 1929"/>
                <a:gd name="T20" fmla="*/ 903 w 2843"/>
                <a:gd name="T21" fmla="*/ 1071 h 1929"/>
                <a:gd name="T22" fmla="*/ 864 w 2843"/>
                <a:gd name="T23" fmla="*/ 1191 h 1929"/>
                <a:gd name="T24" fmla="*/ 811 w 2843"/>
                <a:gd name="T25" fmla="*/ 1293 h 1929"/>
                <a:gd name="T26" fmla="*/ 753 w 2843"/>
                <a:gd name="T27" fmla="*/ 1411 h 1929"/>
                <a:gd name="T28" fmla="*/ 681 w 2843"/>
                <a:gd name="T29" fmla="*/ 1524 h 1929"/>
                <a:gd name="T30" fmla="*/ 600 w 2843"/>
                <a:gd name="T31" fmla="*/ 1608 h 1929"/>
                <a:gd name="T32" fmla="*/ 480 w 2843"/>
                <a:gd name="T33" fmla="*/ 1677 h 1929"/>
                <a:gd name="T34" fmla="*/ 375 w 2843"/>
                <a:gd name="T35" fmla="*/ 1728 h 1929"/>
                <a:gd name="T36" fmla="*/ 261 w 2843"/>
                <a:gd name="T37" fmla="*/ 1776 h 1929"/>
                <a:gd name="T38" fmla="*/ 183 w 2843"/>
                <a:gd name="T39" fmla="*/ 1803 h 1929"/>
                <a:gd name="T40" fmla="*/ 69 w 2843"/>
                <a:gd name="T41" fmla="*/ 1842 h 1929"/>
                <a:gd name="T42" fmla="*/ 0 w 2843"/>
                <a:gd name="T43" fmla="*/ 1881 h 1929"/>
                <a:gd name="T44" fmla="*/ 2843 w 2843"/>
                <a:gd name="T45" fmla="*/ 1929 h 1929"/>
                <a:gd name="T46" fmla="*/ 2799 w 2843"/>
                <a:gd name="T47" fmla="*/ 1869 h 1929"/>
                <a:gd name="T48" fmla="*/ 2730 w 2843"/>
                <a:gd name="T49" fmla="*/ 1851 h 1929"/>
                <a:gd name="T50" fmla="*/ 2577 w 2843"/>
                <a:gd name="T51" fmla="*/ 1803 h 1929"/>
                <a:gd name="T52" fmla="*/ 2463 w 2843"/>
                <a:gd name="T53" fmla="*/ 1761 h 1929"/>
                <a:gd name="T54" fmla="*/ 2346 w 2843"/>
                <a:gd name="T55" fmla="*/ 1701 h 1929"/>
                <a:gd name="T56" fmla="*/ 2295 w 2843"/>
                <a:gd name="T57" fmla="*/ 1665 h 1929"/>
                <a:gd name="T58" fmla="*/ 2211 w 2843"/>
                <a:gd name="T59" fmla="*/ 1597 h 1929"/>
                <a:gd name="T60" fmla="*/ 2136 w 2843"/>
                <a:gd name="T61" fmla="*/ 1500 h 1929"/>
                <a:gd name="T62" fmla="*/ 2070 w 2843"/>
                <a:gd name="T63" fmla="*/ 1392 h 1929"/>
                <a:gd name="T64" fmla="*/ 2037 w 2843"/>
                <a:gd name="T65" fmla="*/ 1317 h 1929"/>
                <a:gd name="T66" fmla="*/ 1983 w 2843"/>
                <a:gd name="T67" fmla="*/ 1203 h 1929"/>
                <a:gd name="T68" fmla="*/ 1947 w 2843"/>
                <a:gd name="T69" fmla="*/ 1110 h 1929"/>
                <a:gd name="T70" fmla="*/ 1914 w 2843"/>
                <a:gd name="T71" fmla="*/ 1020 h 1929"/>
                <a:gd name="T72" fmla="*/ 1881 w 2843"/>
                <a:gd name="T73" fmla="*/ 900 h 1929"/>
                <a:gd name="T74" fmla="*/ 1848 w 2843"/>
                <a:gd name="T75" fmla="*/ 792 h 1929"/>
                <a:gd name="T76" fmla="*/ 1803 w 2843"/>
                <a:gd name="T77" fmla="*/ 657 h 1929"/>
                <a:gd name="T78" fmla="*/ 1761 w 2843"/>
                <a:gd name="T79" fmla="*/ 531 h 1929"/>
                <a:gd name="T80" fmla="*/ 1715 w 2843"/>
                <a:gd name="T81" fmla="*/ 409 h 1929"/>
                <a:gd name="T82" fmla="*/ 1683 w 2843"/>
                <a:gd name="T83" fmla="*/ 337 h 1929"/>
                <a:gd name="T84" fmla="*/ 1641 w 2843"/>
                <a:gd name="T85" fmla="*/ 249 h 1929"/>
                <a:gd name="T86" fmla="*/ 1611 w 2843"/>
                <a:gd name="T87" fmla="*/ 201 h 1929"/>
                <a:gd name="T88" fmla="*/ 1590 w 2843"/>
                <a:gd name="T89" fmla="*/ 165 h 1929"/>
                <a:gd name="T90" fmla="*/ 1563 w 2843"/>
                <a:gd name="T91" fmla="*/ 115 h 1929"/>
                <a:gd name="T92" fmla="*/ 1491 w 2843"/>
                <a:gd name="T93" fmla="*/ 37 h 1929"/>
                <a:gd name="T94" fmla="*/ 1423 w 2843"/>
                <a:gd name="T95" fmla="*/ 1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0970" name="Freeform 9"/>
            <p:cNvSpPr>
              <a:spLocks/>
            </p:cNvSpPr>
            <p:nvPr/>
          </p:nvSpPr>
          <p:spPr bwMode="auto">
            <a:xfrm>
              <a:off x="4656" y="3696"/>
              <a:ext cx="1104" cy="288"/>
            </a:xfrm>
            <a:custGeom>
              <a:avLst/>
              <a:gdLst>
                <a:gd name="T0" fmla="*/ 0 w 1071"/>
                <a:gd name="T1" fmla="*/ 0 h 1344"/>
                <a:gd name="T2" fmla="*/ 6 w 1071"/>
                <a:gd name="T3" fmla="*/ 0 h 1344"/>
                <a:gd name="T4" fmla="*/ 15 w 1071"/>
                <a:gd name="T5" fmla="*/ 0 h 1344"/>
                <a:gd name="T6" fmla="*/ 37 w 1071"/>
                <a:gd name="T7" fmla="*/ 0 h 1344"/>
                <a:gd name="T8" fmla="*/ 49 w 1071"/>
                <a:gd name="T9" fmla="*/ 0 h 1344"/>
                <a:gd name="T10" fmla="*/ 65 w 1071"/>
                <a:gd name="T11" fmla="*/ 0 h 1344"/>
                <a:gd name="T12" fmla="*/ 74 w 1071"/>
                <a:gd name="T13" fmla="*/ 0 h 1344"/>
                <a:gd name="T14" fmla="*/ 83 w 1071"/>
                <a:gd name="T15" fmla="*/ 0 h 1344"/>
                <a:gd name="T16" fmla="*/ 99 w 1071"/>
                <a:gd name="T17" fmla="*/ 1 h 1344"/>
                <a:gd name="T18" fmla="*/ 111 w 1071"/>
                <a:gd name="T19" fmla="*/ 1 h 1344"/>
                <a:gd name="T20" fmla="*/ 114 w 1071"/>
                <a:gd name="T21" fmla="*/ 1 h 1344"/>
                <a:gd name="T22" fmla="*/ 130 w 1071"/>
                <a:gd name="T23" fmla="*/ 1 h 1344"/>
                <a:gd name="T24" fmla="*/ 139 w 1071"/>
                <a:gd name="T25" fmla="*/ 1 h 1344"/>
                <a:gd name="T26" fmla="*/ 152 w 1071"/>
                <a:gd name="T27" fmla="*/ 1 h 1344"/>
                <a:gd name="T28" fmla="*/ 167 w 1071"/>
                <a:gd name="T29" fmla="*/ 1 h 1344"/>
                <a:gd name="T30" fmla="*/ 182 w 1071"/>
                <a:gd name="T31" fmla="*/ 1 h 1344"/>
                <a:gd name="T32" fmla="*/ 193 w 1071"/>
                <a:gd name="T33" fmla="*/ 1 h 1344"/>
                <a:gd name="T34" fmla="*/ 220 w 1071"/>
                <a:gd name="T35" fmla="*/ 1 h 1344"/>
                <a:gd name="T36" fmla="*/ 234 w 1071"/>
                <a:gd name="T37" fmla="*/ 1 h 1344"/>
                <a:gd name="T38" fmla="*/ 247 w 1071"/>
                <a:gd name="T39" fmla="*/ 1 h 1344"/>
                <a:gd name="T40" fmla="*/ 264 w 1071"/>
                <a:gd name="T41" fmla="*/ 2 h 1344"/>
                <a:gd name="T42" fmla="*/ 288 w 1071"/>
                <a:gd name="T43" fmla="*/ 2 h 1344"/>
                <a:gd name="T44" fmla="*/ 301 w 1071"/>
                <a:gd name="T45" fmla="*/ 2 h 1344"/>
                <a:gd name="T46" fmla="*/ 322 w 1071"/>
                <a:gd name="T47" fmla="*/ 2 h 1344"/>
                <a:gd name="T48" fmla="*/ 349 w 1071"/>
                <a:gd name="T49" fmla="*/ 2 h 1344"/>
                <a:gd name="T50" fmla="*/ 369 w 1071"/>
                <a:gd name="T51" fmla="*/ 2 h 1344"/>
                <a:gd name="T52" fmla="*/ 390 w 1071"/>
                <a:gd name="T53" fmla="*/ 2 h 1344"/>
                <a:gd name="T54" fmla="*/ 424 w 1071"/>
                <a:gd name="T55" fmla="*/ 2 h 1344"/>
                <a:gd name="T56" fmla="*/ 443 w 1071"/>
                <a:gd name="T57" fmla="*/ 2 h 1344"/>
                <a:gd name="T58" fmla="*/ 477 w 1071"/>
                <a:gd name="T59" fmla="*/ 2 h 1344"/>
                <a:gd name="T60" fmla="*/ 498 w 1071"/>
                <a:gd name="T61" fmla="*/ 2 h 1344"/>
                <a:gd name="T62" fmla="*/ 532 w 1071"/>
                <a:gd name="T63" fmla="*/ 2 h 1344"/>
                <a:gd name="T64" fmla="*/ 573 w 1071"/>
                <a:gd name="T65" fmla="*/ 2 h 1344"/>
                <a:gd name="T66" fmla="*/ 599 w 1071"/>
                <a:gd name="T67" fmla="*/ 2 h 1344"/>
                <a:gd name="T68" fmla="*/ 640 w 1071"/>
                <a:gd name="T69" fmla="*/ 2 h 1344"/>
                <a:gd name="T70" fmla="*/ 677 w 1071"/>
                <a:gd name="T71" fmla="*/ 2 h 1344"/>
                <a:gd name="T72" fmla="*/ 715 w 1071"/>
                <a:gd name="T73" fmla="*/ 2 h 1344"/>
                <a:gd name="T74" fmla="*/ 752 w 1071"/>
                <a:gd name="T75" fmla="*/ 2 h 1344"/>
                <a:gd name="T76" fmla="*/ 785 w 1071"/>
                <a:gd name="T77" fmla="*/ 2 h 1344"/>
                <a:gd name="T78" fmla="*/ 827 w 1071"/>
                <a:gd name="T79" fmla="*/ 3 h 1344"/>
                <a:gd name="T80" fmla="*/ 867 w 1071"/>
                <a:gd name="T81" fmla="*/ 3 h 1344"/>
                <a:gd name="T82" fmla="*/ 911 w 1071"/>
                <a:gd name="T83" fmla="*/ 3 h 1344"/>
                <a:gd name="T84" fmla="*/ 972 w 1071"/>
                <a:gd name="T85" fmla="*/ 3 h 1344"/>
                <a:gd name="T86" fmla="*/ 938 w 1071"/>
                <a:gd name="T87" fmla="*/ 3 h 1344"/>
                <a:gd name="T88" fmla="*/ 1002 w 1071"/>
                <a:gd name="T89" fmla="*/ 3 h 1344"/>
                <a:gd name="T90" fmla="*/ 1036 w 1071"/>
                <a:gd name="T91" fmla="*/ 3 h 1344"/>
                <a:gd name="T92" fmla="*/ 1076 w 1071"/>
                <a:gd name="T93" fmla="*/ 3 h 1344"/>
                <a:gd name="T94" fmla="*/ 1138 w 1071"/>
                <a:gd name="T95" fmla="*/ 3 h 1344"/>
                <a:gd name="T96" fmla="*/ 1200 w 1071"/>
                <a:gd name="T97" fmla="*/ 3 h 1344"/>
                <a:gd name="T98" fmla="*/ 1206 w 1071"/>
                <a:gd name="T99" fmla="*/ 3 h 1344"/>
                <a:gd name="T100" fmla="*/ 1209 w 1071"/>
                <a:gd name="T101" fmla="*/ 3 h 1344"/>
                <a:gd name="T102" fmla="*/ 3 w 1071"/>
                <a:gd name="T103" fmla="*/ 3 h 1344"/>
                <a:gd name="T104" fmla="*/ 0 w 1071"/>
                <a:gd name="T105" fmla="*/ 0 h 13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1"/>
                <a:gd name="T160" fmla="*/ 0 h 1344"/>
                <a:gd name="T161" fmla="*/ 1071 w 1071"/>
                <a:gd name="T162" fmla="*/ 1344 h 13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1" h="1344">
                  <a:moveTo>
                    <a:pt x="0" y="0"/>
                  </a:moveTo>
                  <a:lnTo>
                    <a:pt x="6" y="24"/>
                  </a:lnTo>
                  <a:lnTo>
                    <a:pt x="15" y="45"/>
                  </a:lnTo>
                  <a:lnTo>
                    <a:pt x="33" y="87"/>
                  </a:lnTo>
                  <a:lnTo>
                    <a:pt x="45" y="123"/>
                  </a:lnTo>
                  <a:lnTo>
                    <a:pt x="57" y="162"/>
                  </a:lnTo>
                  <a:lnTo>
                    <a:pt x="66" y="192"/>
                  </a:lnTo>
                  <a:lnTo>
                    <a:pt x="75" y="228"/>
                  </a:lnTo>
                  <a:lnTo>
                    <a:pt x="87" y="264"/>
                  </a:lnTo>
                  <a:lnTo>
                    <a:pt x="99" y="300"/>
                  </a:lnTo>
                  <a:lnTo>
                    <a:pt x="102" y="333"/>
                  </a:lnTo>
                  <a:lnTo>
                    <a:pt x="114" y="372"/>
                  </a:lnTo>
                  <a:lnTo>
                    <a:pt x="123" y="408"/>
                  </a:lnTo>
                  <a:lnTo>
                    <a:pt x="135" y="444"/>
                  </a:lnTo>
                  <a:lnTo>
                    <a:pt x="147" y="474"/>
                  </a:lnTo>
                  <a:lnTo>
                    <a:pt x="162" y="516"/>
                  </a:lnTo>
                  <a:lnTo>
                    <a:pt x="171" y="552"/>
                  </a:lnTo>
                  <a:lnTo>
                    <a:pt x="195" y="588"/>
                  </a:lnTo>
                  <a:lnTo>
                    <a:pt x="207" y="624"/>
                  </a:lnTo>
                  <a:lnTo>
                    <a:pt x="219" y="660"/>
                  </a:lnTo>
                  <a:lnTo>
                    <a:pt x="234" y="696"/>
                  </a:lnTo>
                  <a:lnTo>
                    <a:pt x="255" y="732"/>
                  </a:lnTo>
                  <a:lnTo>
                    <a:pt x="267" y="768"/>
                  </a:lnTo>
                  <a:lnTo>
                    <a:pt x="285" y="801"/>
                  </a:lnTo>
                  <a:lnTo>
                    <a:pt x="309" y="831"/>
                  </a:lnTo>
                  <a:lnTo>
                    <a:pt x="327" y="861"/>
                  </a:lnTo>
                  <a:lnTo>
                    <a:pt x="345" y="894"/>
                  </a:lnTo>
                  <a:lnTo>
                    <a:pt x="375" y="930"/>
                  </a:lnTo>
                  <a:lnTo>
                    <a:pt x="393" y="954"/>
                  </a:lnTo>
                  <a:lnTo>
                    <a:pt x="423" y="984"/>
                  </a:lnTo>
                  <a:lnTo>
                    <a:pt x="441" y="1008"/>
                  </a:lnTo>
                  <a:lnTo>
                    <a:pt x="471" y="1044"/>
                  </a:lnTo>
                  <a:lnTo>
                    <a:pt x="507" y="1080"/>
                  </a:lnTo>
                  <a:lnTo>
                    <a:pt x="531" y="1092"/>
                  </a:lnTo>
                  <a:lnTo>
                    <a:pt x="567" y="1107"/>
                  </a:lnTo>
                  <a:lnTo>
                    <a:pt x="600" y="1122"/>
                  </a:lnTo>
                  <a:lnTo>
                    <a:pt x="633" y="1140"/>
                  </a:lnTo>
                  <a:lnTo>
                    <a:pt x="666" y="1155"/>
                  </a:lnTo>
                  <a:lnTo>
                    <a:pt x="696" y="1164"/>
                  </a:lnTo>
                  <a:lnTo>
                    <a:pt x="732" y="1176"/>
                  </a:lnTo>
                  <a:lnTo>
                    <a:pt x="768" y="1191"/>
                  </a:lnTo>
                  <a:lnTo>
                    <a:pt x="807" y="1203"/>
                  </a:lnTo>
                  <a:lnTo>
                    <a:pt x="861" y="1218"/>
                  </a:lnTo>
                  <a:lnTo>
                    <a:pt x="831" y="1215"/>
                  </a:lnTo>
                  <a:lnTo>
                    <a:pt x="888" y="1230"/>
                  </a:lnTo>
                  <a:lnTo>
                    <a:pt x="918" y="1239"/>
                  </a:lnTo>
                  <a:lnTo>
                    <a:pt x="954" y="1251"/>
                  </a:lnTo>
                  <a:lnTo>
                    <a:pt x="1008" y="1263"/>
                  </a:lnTo>
                  <a:lnTo>
                    <a:pt x="1062" y="1281"/>
                  </a:lnTo>
                  <a:lnTo>
                    <a:pt x="1068" y="1317"/>
                  </a:lnTo>
                  <a:lnTo>
                    <a:pt x="1071" y="1338"/>
                  </a:lnTo>
                  <a:lnTo>
                    <a:pt x="3" y="1344"/>
                  </a:lnTo>
                  <a:lnTo>
                    <a:pt x="0" y="0"/>
                  </a:lnTo>
                </a:path>
              </a:pathLst>
            </a:custGeom>
            <a:solidFill>
              <a:srgbClr val="D560F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0971" name="Line 10"/>
            <p:cNvSpPr>
              <a:spLocks noChangeShapeType="1"/>
            </p:cNvSpPr>
            <p:nvPr/>
          </p:nvSpPr>
          <p:spPr bwMode="auto">
            <a:xfrm>
              <a:off x="2064" y="3984"/>
              <a:ext cx="3696"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972" name="Line 11"/>
            <p:cNvSpPr>
              <a:spLocks noChangeShapeType="1"/>
            </p:cNvSpPr>
            <p:nvPr/>
          </p:nvSpPr>
          <p:spPr bwMode="auto">
            <a:xfrm>
              <a:off x="3792" y="1968"/>
              <a:ext cx="0" cy="199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0780" name="Rectangle 12"/>
            <p:cNvSpPr>
              <a:spLocks noChangeArrowheads="1"/>
            </p:cNvSpPr>
            <p:nvPr/>
          </p:nvSpPr>
          <p:spPr bwMode="auto">
            <a:xfrm>
              <a:off x="3840" y="4034"/>
              <a:ext cx="918" cy="286"/>
            </a:xfrm>
            <a:prstGeom prst="rect">
              <a:avLst/>
            </a:prstGeom>
            <a:noFill/>
            <a:ln w="12700">
              <a:noFill/>
              <a:miter lim="800000"/>
              <a:headEnd/>
              <a:tailEnd/>
            </a:ln>
            <a:effectLst/>
          </p:spPr>
          <p:txBody>
            <a:bodyPr wrap="none"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Z</a:t>
              </a:r>
              <a:r>
                <a:rPr lang="en-US" sz="2400" b="1" baseline="-25000">
                  <a:solidFill>
                    <a:schemeClr val="tx2"/>
                  </a:solidFill>
                  <a:effectLst>
                    <a:outerShdw blurRad="38100" dist="38100" dir="2700000" algn="tl">
                      <a:srgbClr val="C0C0C0"/>
                    </a:outerShdw>
                  </a:effectLst>
                  <a:latin typeface="Book Antiqua" pitchFamily="18" charset="0"/>
                </a:rPr>
                <a:t>92</a:t>
              </a:r>
              <a:r>
                <a:rPr lang="en-US" sz="2400" b="1">
                  <a:solidFill>
                    <a:schemeClr val="tx2"/>
                  </a:solidFill>
                  <a:effectLst>
                    <a:outerShdw blurRad="38100" dist="38100" dir="2700000" algn="tl">
                      <a:srgbClr val="C0C0C0"/>
                    </a:outerShdw>
                  </a:effectLst>
                  <a:latin typeface="Book Antiqua" pitchFamily="18" charset="0"/>
                </a:rPr>
                <a:t> = 1.42</a:t>
              </a:r>
            </a:p>
          </p:txBody>
        </p:sp>
        <p:sp>
          <p:nvSpPr>
            <p:cNvPr id="160781" name="Rectangle 13"/>
            <p:cNvSpPr>
              <a:spLocks noChangeArrowheads="1"/>
            </p:cNvSpPr>
            <p:nvPr/>
          </p:nvSpPr>
          <p:spPr bwMode="auto">
            <a:xfrm>
              <a:off x="5040" y="4034"/>
              <a:ext cx="210" cy="286"/>
            </a:xfrm>
            <a:prstGeom prst="rect">
              <a:avLst/>
            </a:prstGeom>
            <a:noFill/>
            <a:ln w="12700">
              <a:noFill/>
              <a:miter lim="800000"/>
              <a:headEnd/>
              <a:tailEnd/>
            </a:ln>
            <a:effectLst/>
          </p:spPr>
          <p:txBody>
            <a:bodyPr wrap="none" lIns="90488" tIns="44450" rIns="90488" bIns="44450">
              <a:spAutoFit/>
            </a:bodyPr>
            <a:lstStyle/>
            <a:p>
              <a:pPr>
                <a:defRPr/>
              </a:pPr>
              <a:r>
                <a:rPr lang="en-US" sz="2400" b="1" i="1">
                  <a:effectLst>
                    <a:outerShdw blurRad="38100" dist="38100" dir="2700000" algn="tl">
                      <a:srgbClr val="C0C0C0"/>
                    </a:outerShdw>
                  </a:effectLst>
                  <a:latin typeface="Book Antiqua" pitchFamily="18" charset="0"/>
                </a:rPr>
                <a:t>z</a:t>
              </a:r>
            </a:p>
          </p:txBody>
        </p:sp>
        <p:sp>
          <p:nvSpPr>
            <p:cNvPr id="160782" name="Rectangle 14"/>
            <p:cNvSpPr>
              <a:spLocks noChangeArrowheads="1"/>
            </p:cNvSpPr>
            <p:nvPr/>
          </p:nvSpPr>
          <p:spPr bwMode="auto">
            <a:xfrm>
              <a:off x="3648" y="3936"/>
              <a:ext cx="210" cy="286"/>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0</a:t>
              </a:r>
            </a:p>
          </p:txBody>
        </p:sp>
        <p:sp>
          <p:nvSpPr>
            <p:cNvPr id="160783" name="Rectangle 15"/>
            <p:cNvSpPr>
              <a:spLocks noChangeArrowheads="1"/>
            </p:cNvSpPr>
            <p:nvPr/>
          </p:nvSpPr>
          <p:spPr bwMode="auto">
            <a:xfrm>
              <a:off x="3696" y="2832"/>
              <a:ext cx="1910" cy="746"/>
            </a:xfrm>
            <a:prstGeom prst="rect">
              <a:avLst/>
            </a:prstGeom>
            <a:noFill/>
            <a:ln w="12700">
              <a:noFill/>
              <a:miter lim="800000"/>
              <a:headEnd/>
              <a:tailEnd/>
            </a:ln>
            <a:effectLst/>
          </p:spPr>
          <p:txBody>
            <a:bodyPr lIns="90488" tIns="44450" rIns="90488" bIns="44450">
              <a:spAutoFit/>
            </a:bodyPr>
            <a:lstStyle/>
            <a:p>
              <a:pPr algn="r">
                <a:defRPr/>
              </a:pPr>
              <a:r>
                <a:rPr lang="en-US" sz="2400" b="1">
                  <a:solidFill>
                    <a:schemeClr val="hlink"/>
                  </a:solidFill>
                  <a:effectLst>
                    <a:outerShdw blurRad="38100" dist="38100" dir="2700000" algn="tl">
                      <a:srgbClr val="C0C0C0"/>
                    </a:outerShdw>
                  </a:effectLst>
                  <a:latin typeface="Book Antiqua" pitchFamily="18" charset="0"/>
                </a:rPr>
                <a:t>Project not finished </a:t>
              </a:r>
            </a:p>
            <a:p>
              <a:pPr algn="r">
                <a:defRPr/>
              </a:pPr>
              <a:r>
                <a:rPr lang="en-US" sz="2400" b="1">
                  <a:solidFill>
                    <a:schemeClr val="hlink"/>
                  </a:solidFill>
                  <a:effectLst>
                    <a:outerShdw blurRad="38100" dist="38100" dir="2700000" algn="tl">
                      <a:srgbClr val="C0C0C0"/>
                    </a:outerShdw>
                  </a:effectLst>
                  <a:latin typeface="Book Antiqua" pitchFamily="18" charset="0"/>
                </a:rPr>
                <a:t>by the given date</a:t>
              </a:r>
            </a:p>
            <a:p>
              <a:pPr algn="r">
                <a:defRPr/>
              </a:pPr>
              <a:r>
                <a:rPr lang="en-US" sz="2400" b="1">
                  <a:effectLst>
                    <a:outerShdw blurRad="38100" dist="38100" dir="2700000" algn="tl">
                      <a:srgbClr val="C0C0C0"/>
                    </a:outerShdw>
                  </a:effectLst>
                  <a:latin typeface="Book Antiqua" pitchFamily="18" charset="0"/>
                </a:rPr>
                <a:t>Tail Area = .0778</a:t>
              </a:r>
            </a:p>
          </p:txBody>
        </p:sp>
        <p:sp>
          <p:nvSpPr>
            <p:cNvPr id="160784" name="Rectangle 16"/>
            <p:cNvSpPr>
              <a:spLocks noChangeArrowheads="1"/>
            </p:cNvSpPr>
            <p:nvPr/>
          </p:nvSpPr>
          <p:spPr bwMode="auto">
            <a:xfrm>
              <a:off x="3840" y="1968"/>
              <a:ext cx="1174" cy="286"/>
            </a:xfrm>
            <a:prstGeom prst="rect">
              <a:avLst/>
            </a:prstGeom>
            <a:noFill/>
            <a:ln w="12700">
              <a:noFill/>
              <a:miter lim="800000"/>
              <a:headEnd/>
              <a:tailEnd/>
            </a:ln>
            <a:effectLst/>
          </p:spPr>
          <p:txBody>
            <a:bodyPr wrap="none"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Area = .4222</a:t>
              </a:r>
            </a:p>
          </p:txBody>
        </p:sp>
        <p:sp>
          <p:nvSpPr>
            <p:cNvPr id="40978" name="Line 17"/>
            <p:cNvSpPr>
              <a:spLocks noChangeShapeType="1"/>
            </p:cNvSpPr>
            <p:nvPr/>
          </p:nvSpPr>
          <p:spPr bwMode="auto">
            <a:xfrm flipH="1">
              <a:off x="4032" y="2256"/>
              <a:ext cx="96" cy="576"/>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9" name="Line 18"/>
            <p:cNvSpPr>
              <a:spLocks noChangeShapeType="1"/>
            </p:cNvSpPr>
            <p:nvPr/>
          </p:nvSpPr>
          <p:spPr bwMode="auto">
            <a:xfrm flipH="1">
              <a:off x="4752" y="3648"/>
              <a:ext cx="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0966" name="Line 4"/>
          <p:cNvSpPr>
            <a:spLocks noChangeShapeType="1"/>
          </p:cNvSpPr>
          <p:nvPr/>
        </p:nvSpPr>
        <p:spPr bwMode="auto">
          <a:xfrm>
            <a:off x="6705600" y="54102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7" name="Rectangle 19"/>
          <p:cNvSpPr>
            <a:spLocks noChangeArrowheads="1"/>
          </p:cNvSpPr>
          <p:nvPr/>
        </p:nvSpPr>
        <p:spPr bwMode="auto">
          <a:xfrm>
            <a:off x="2895600" y="4191000"/>
            <a:ext cx="1676400" cy="1184275"/>
          </a:xfrm>
          <a:prstGeom prst="rect">
            <a:avLst/>
          </a:prstGeom>
          <a:noFill/>
          <a:ln w="12700">
            <a:noFill/>
            <a:miter lim="800000"/>
            <a:headEnd/>
            <a:tailEnd/>
          </a:ln>
          <a:effectLst/>
        </p:spPr>
        <p:txBody>
          <a:bodyPr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Area left of y-axis = .50</a:t>
            </a:r>
          </a:p>
        </p:txBody>
      </p:sp>
      <p:sp>
        <p:nvSpPr>
          <p:cNvPr id="160788" name="Text Box 20"/>
          <p:cNvSpPr txBox="1">
            <a:spLocks noChangeArrowheads="1"/>
          </p:cNvSpPr>
          <p:nvPr/>
        </p:nvSpPr>
        <p:spPr bwMode="auto">
          <a:xfrm>
            <a:off x="304800" y="3276600"/>
            <a:ext cx="388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Probability = .4222+ .5000 =.9222 or 92.22%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88"/>
                                        </p:tgtEl>
                                        <p:attrNameLst>
                                          <p:attrName>style.visibility</p:attrName>
                                        </p:attrNameLst>
                                      </p:cBhvr>
                                      <p:to>
                                        <p:strVal val="visible"/>
                                      </p:to>
                                    </p:set>
                                    <p:anim calcmode="lin" valueType="num">
                                      <p:cBhvr additive="base">
                                        <p:cTn id="7" dur="500" fill="hold"/>
                                        <p:tgtEl>
                                          <p:spTgt spid="160788"/>
                                        </p:tgtEl>
                                        <p:attrNameLst>
                                          <p:attrName>ppt_x</p:attrName>
                                        </p:attrNameLst>
                                      </p:cBhvr>
                                      <p:tavLst>
                                        <p:tav tm="0">
                                          <p:val>
                                            <p:strVal val="#ppt_x"/>
                                          </p:val>
                                        </p:tav>
                                        <p:tav tm="100000">
                                          <p:val>
                                            <p:strVal val="#ppt_x"/>
                                          </p:val>
                                        </p:tav>
                                      </p:tavLst>
                                    </p:anim>
                                    <p:anim calcmode="lin" valueType="num">
                                      <p:cBhvr additive="base">
                                        <p:cTn id="8" dur="500" fill="hold"/>
                                        <p:tgtEl>
                                          <p:spTgt spid="160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1987"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sp>
        <p:nvSpPr>
          <p:cNvPr id="41988"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61799" name="Text Box 7"/>
          <p:cNvSpPr txBox="1">
            <a:spLocks noChangeArrowheads="1"/>
          </p:cNvSpPr>
          <p:nvPr/>
        </p:nvSpPr>
        <p:spPr bwMode="auto">
          <a:xfrm>
            <a:off x="457200" y="3124200"/>
            <a:ext cx="79248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2: By how many weeks are we 95% sure of completing project (along critical path)? </a:t>
            </a:r>
          </a:p>
        </p:txBody>
      </p:sp>
      <p:graphicFrame>
        <p:nvGraphicFramePr>
          <p:cNvPr id="161800" name="Object 8"/>
          <p:cNvGraphicFramePr>
            <a:graphicFrameLocks noChangeAspect="1"/>
          </p:cNvGraphicFramePr>
          <p:nvPr>
            <p:ph sz="half" idx="2"/>
          </p:nvPr>
        </p:nvGraphicFramePr>
        <p:xfrm>
          <a:off x="1066800" y="4038600"/>
          <a:ext cx="5486400" cy="1485900"/>
        </p:xfrm>
        <a:graphic>
          <a:graphicData uri="http://schemas.openxmlformats.org/presentationml/2006/ole">
            <mc:AlternateContent xmlns:mc="http://schemas.openxmlformats.org/markup-compatibility/2006">
              <mc:Choice xmlns:v="urn:schemas-microsoft-com:vml" Requires="v">
                <p:oleObj spid="_x0000_s41994" name="Equation" r:id="rId3" imgW="1689100" imgH="457200" progId="Equation.3">
                  <p:embed/>
                </p:oleObj>
              </mc:Choice>
              <mc:Fallback>
                <p:oleObj name="Equation" r:id="rId3" imgW="16891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038600"/>
                        <a:ext cx="54864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additive="base">
                                        <p:cTn id="7" dur="500" fill="hold"/>
                                        <p:tgtEl>
                                          <p:spTgt spid="161799"/>
                                        </p:tgtEl>
                                        <p:attrNameLst>
                                          <p:attrName>ppt_x</p:attrName>
                                        </p:attrNameLst>
                                      </p:cBhvr>
                                      <p:tavLst>
                                        <p:tav tm="0">
                                          <p:val>
                                            <p:strVal val="#ppt_x"/>
                                          </p:val>
                                        </p:tav>
                                        <p:tav tm="100000">
                                          <p:val>
                                            <p:strVal val="#ppt_x"/>
                                          </p:val>
                                        </p:tav>
                                      </p:tavLst>
                                    </p:anim>
                                    <p:anim calcmode="lin" valueType="num">
                                      <p:cBhvr additive="base">
                                        <p:cTn id="8" dur="500" fill="hold"/>
                                        <p:tgtEl>
                                          <p:spTgt spid="1617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800"/>
                                        </p:tgtEl>
                                        <p:attrNameLst>
                                          <p:attrName>style.visibility</p:attrName>
                                        </p:attrNameLst>
                                      </p:cBhvr>
                                      <p:to>
                                        <p:strVal val="visible"/>
                                      </p:to>
                                    </p:set>
                                    <p:anim calcmode="lin" valueType="num">
                                      <p:cBhvr additive="base">
                                        <p:cTn id="13" dur="500" fill="hold"/>
                                        <p:tgtEl>
                                          <p:spTgt spid="161800"/>
                                        </p:tgtEl>
                                        <p:attrNameLst>
                                          <p:attrName>ppt_x</p:attrName>
                                        </p:attrNameLst>
                                      </p:cBhvr>
                                      <p:tavLst>
                                        <p:tav tm="0">
                                          <p:val>
                                            <p:strVal val="#ppt_x"/>
                                          </p:val>
                                        </p:tav>
                                        <p:tav tm="100000">
                                          <p:val>
                                            <p:strVal val="#ppt_x"/>
                                          </p:val>
                                        </p:tav>
                                      </p:tavLst>
                                    </p:anim>
                                    <p:anim calcmode="lin" valueType="num">
                                      <p:cBhvr additive="base">
                                        <p:cTn id="14" dur="500" fill="hold"/>
                                        <p:tgtEl>
                                          <p:spTgt spid="1618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6627" name="Rectangle 2"/>
          <p:cNvSpPr>
            <a:spLocks noGrp="1" noChangeArrowheads="1"/>
          </p:cNvSpPr>
          <p:nvPr>
            <p:ph type="title"/>
          </p:nvPr>
        </p:nvSpPr>
        <p:spPr>
          <a:xfrm>
            <a:off x="1150938" y="214313"/>
            <a:ext cx="7793037" cy="1233487"/>
          </a:xfrm>
        </p:spPr>
        <p:txBody>
          <a:bodyPr/>
          <a:lstStyle/>
          <a:p>
            <a:pPr eaLnBrk="1" hangingPunct="1"/>
            <a:r>
              <a:rPr lang="en-US" altLang="en-US" sz="2000" b="1" u="sng" smtClean="0"/>
              <a:t>Step 1-Define the Project</a:t>
            </a:r>
            <a:r>
              <a:rPr lang="en-US" altLang="en-US" sz="2000" smtClean="0"/>
              <a:t>: </a:t>
            </a:r>
            <a:r>
              <a:rPr lang="en-US" altLang="en-US" sz="2000" b="1" smtClean="0">
                <a:solidFill>
                  <a:schemeClr val="folHlink"/>
                </a:solidFill>
              </a:rPr>
              <a:t>Cables By Us</a:t>
            </a:r>
            <a:r>
              <a:rPr lang="en-US" altLang="en-US" sz="2000" smtClean="0"/>
              <a:t> is bringing a new product on line to be manufactured in their current facility in some existing space. The owners have identified 11 activities and their precedence relationships. Develop an AON for the project.</a:t>
            </a:r>
          </a:p>
        </p:txBody>
      </p:sp>
      <p:pic>
        <p:nvPicPr>
          <p:cNvPr id="26628" name="Picture 3"/>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81000" y="1905000"/>
            <a:ext cx="8229600" cy="4572000"/>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3011" name="Rectangle 2"/>
          <p:cNvSpPr>
            <a:spLocks noGrp="1" noChangeArrowheads="1"/>
          </p:cNvSpPr>
          <p:nvPr>
            <p:ph type="title"/>
          </p:nvPr>
        </p:nvSpPr>
        <p:spPr/>
        <p:txBody>
          <a:bodyPr/>
          <a:lstStyle/>
          <a:p>
            <a:pPr eaLnBrk="1" hangingPunct="1"/>
            <a:r>
              <a:rPr lang="en-US" altLang="en-US" sz="3200" b="1" smtClean="0">
                <a:latin typeface="Eras Bold ITC" panose="020B0907030504020204" pitchFamily="34" charset="0"/>
              </a:rPr>
              <a:t>Probability Question 2</a:t>
            </a:r>
            <a:endParaRPr lang="en-US" altLang="en-US" sz="3200" smtClean="0">
              <a:latin typeface="Eras Bold ITC" panose="020B0907030504020204" pitchFamily="34" charset="0"/>
            </a:endParaRPr>
          </a:p>
        </p:txBody>
      </p:sp>
      <p:sp>
        <p:nvSpPr>
          <p:cNvPr id="4301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nvGrpSpPr>
          <p:cNvPr id="43013" name="Group 6"/>
          <p:cNvGrpSpPr>
            <a:grpSpLocks/>
          </p:cNvGrpSpPr>
          <p:nvPr/>
        </p:nvGrpSpPr>
        <p:grpSpPr bwMode="auto">
          <a:xfrm>
            <a:off x="2286000" y="1981200"/>
            <a:ext cx="5867400" cy="3733800"/>
            <a:chOff x="2064" y="1968"/>
            <a:chExt cx="3696" cy="2352"/>
          </a:xfrm>
        </p:grpSpPr>
        <p:grpSp>
          <p:nvGrpSpPr>
            <p:cNvPr id="43016" name="Group 7"/>
            <p:cNvGrpSpPr>
              <a:grpSpLocks/>
            </p:cNvGrpSpPr>
            <p:nvPr/>
          </p:nvGrpSpPr>
          <p:grpSpPr bwMode="auto">
            <a:xfrm>
              <a:off x="2064" y="1968"/>
              <a:ext cx="3696" cy="2352"/>
              <a:chOff x="2064" y="1968"/>
              <a:chExt cx="3696" cy="2352"/>
            </a:xfrm>
          </p:grpSpPr>
          <p:sp>
            <p:nvSpPr>
              <p:cNvPr id="43018" name="Freeform 8"/>
              <p:cNvSpPr>
                <a:spLocks/>
              </p:cNvSpPr>
              <p:nvPr/>
            </p:nvSpPr>
            <p:spPr bwMode="auto">
              <a:xfrm>
                <a:off x="2400" y="2064"/>
                <a:ext cx="2843" cy="1929"/>
              </a:xfrm>
              <a:custGeom>
                <a:avLst/>
                <a:gdLst>
                  <a:gd name="T0" fmla="*/ 1355 w 2843"/>
                  <a:gd name="T1" fmla="*/ 21 h 1929"/>
                  <a:gd name="T2" fmla="*/ 1275 w 2843"/>
                  <a:gd name="T3" fmla="*/ 102 h 1929"/>
                  <a:gd name="T4" fmla="*/ 1212 w 2843"/>
                  <a:gd name="T5" fmla="*/ 210 h 1929"/>
                  <a:gd name="T6" fmla="*/ 1158 w 2843"/>
                  <a:gd name="T7" fmla="*/ 321 h 1929"/>
                  <a:gd name="T8" fmla="*/ 1113 w 2843"/>
                  <a:gd name="T9" fmla="*/ 423 h 1929"/>
                  <a:gd name="T10" fmla="*/ 1074 w 2843"/>
                  <a:gd name="T11" fmla="*/ 531 h 1929"/>
                  <a:gd name="T12" fmla="*/ 1029 w 2843"/>
                  <a:gd name="T13" fmla="*/ 642 h 1929"/>
                  <a:gd name="T14" fmla="*/ 999 w 2843"/>
                  <a:gd name="T15" fmla="*/ 756 h 1929"/>
                  <a:gd name="T16" fmla="*/ 969 w 2843"/>
                  <a:gd name="T17" fmla="*/ 861 h 1929"/>
                  <a:gd name="T18" fmla="*/ 939 w 2843"/>
                  <a:gd name="T19" fmla="*/ 969 h 1929"/>
                  <a:gd name="T20" fmla="*/ 903 w 2843"/>
                  <a:gd name="T21" fmla="*/ 1071 h 1929"/>
                  <a:gd name="T22" fmla="*/ 864 w 2843"/>
                  <a:gd name="T23" fmla="*/ 1191 h 1929"/>
                  <a:gd name="T24" fmla="*/ 811 w 2843"/>
                  <a:gd name="T25" fmla="*/ 1293 h 1929"/>
                  <a:gd name="T26" fmla="*/ 753 w 2843"/>
                  <a:gd name="T27" fmla="*/ 1411 h 1929"/>
                  <a:gd name="T28" fmla="*/ 681 w 2843"/>
                  <a:gd name="T29" fmla="*/ 1524 h 1929"/>
                  <a:gd name="T30" fmla="*/ 600 w 2843"/>
                  <a:gd name="T31" fmla="*/ 1608 h 1929"/>
                  <a:gd name="T32" fmla="*/ 480 w 2843"/>
                  <a:gd name="T33" fmla="*/ 1677 h 1929"/>
                  <a:gd name="T34" fmla="*/ 375 w 2843"/>
                  <a:gd name="T35" fmla="*/ 1728 h 1929"/>
                  <a:gd name="T36" fmla="*/ 261 w 2843"/>
                  <a:gd name="T37" fmla="*/ 1776 h 1929"/>
                  <a:gd name="T38" fmla="*/ 183 w 2843"/>
                  <a:gd name="T39" fmla="*/ 1803 h 1929"/>
                  <a:gd name="T40" fmla="*/ 69 w 2843"/>
                  <a:gd name="T41" fmla="*/ 1842 h 1929"/>
                  <a:gd name="T42" fmla="*/ 0 w 2843"/>
                  <a:gd name="T43" fmla="*/ 1881 h 1929"/>
                  <a:gd name="T44" fmla="*/ 2843 w 2843"/>
                  <a:gd name="T45" fmla="*/ 1929 h 1929"/>
                  <a:gd name="T46" fmla="*/ 2799 w 2843"/>
                  <a:gd name="T47" fmla="*/ 1869 h 1929"/>
                  <a:gd name="T48" fmla="*/ 2730 w 2843"/>
                  <a:gd name="T49" fmla="*/ 1851 h 1929"/>
                  <a:gd name="T50" fmla="*/ 2577 w 2843"/>
                  <a:gd name="T51" fmla="*/ 1803 h 1929"/>
                  <a:gd name="T52" fmla="*/ 2463 w 2843"/>
                  <a:gd name="T53" fmla="*/ 1761 h 1929"/>
                  <a:gd name="T54" fmla="*/ 2346 w 2843"/>
                  <a:gd name="T55" fmla="*/ 1701 h 1929"/>
                  <a:gd name="T56" fmla="*/ 2295 w 2843"/>
                  <a:gd name="T57" fmla="*/ 1665 h 1929"/>
                  <a:gd name="T58" fmla="*/ 2211 w 2843"/>
                  <a:gd name="T59" fmla="*/ 1597 h 1929"/>
                  <a:gd name="T60" fmla="*/ 2136 w 2843"/>
                  <a:gd name="T61" fmla="*/ 1500 h 1929"/>
                  <a:gd name="T62" fmla="*/ 2070 w 2843"/>
                  <a:gd name="T63" fmla="*/ 1392 h 1929"/>
                  <a:gd name="T64" fmla="*/ 2037 w 2843"/>
                  <a:gd name="T65" fmla="*/ 1317 h 1929"/>
                  <a:gd name="T66" fmla="*/ 1983 w 2843"/>
                  <a:gd name="T67" fmla="*/ 1203 h 1929"/>
                  <a:gd name="T68" fmla="*/ 1947 w 2843"/>
                  <a:gd name="T69" fmla="*/ 1110 h 1929"/>
                  <a:gd name="T70" fmla="*/ 1914 w 2843"/>
                  <a:gd name="T71" fmla="*/ 1020 h 1929"/>
                  <a:gd name="T72" fmla="*/ 1881 w 2843"/>
                  <a:gd name="T73" fmla="*/ 900 h 1929"/>
                  <a:gd name="T74" fmla="*/ 1848 w 2843"/>
                  <a:gd name="T75" fmla="*/ 792 h 1929"/>
                  <a:gd name="T76" fmla="*/ 1803 w 2843"/>
                  <a:gd name="T77" fmla="*/ 657 h 1929"/>
                  <a:gd name="T78" fmla="*/ 1761 w 2843"/>
                  <a:gd name="T79" fmla="*/ 531 h 1929"/>
                  <a:gd name="T80" fmla="*/ 1715 w 2843"/>
                  <a:gd name="T81" fmla="*/ 409 h 1929"/>
                  <a:gd name="T82" fmla="*/ 1683 w 2843"/>
                  <a:gd name="T83" fmla="*/ 337 h 1929"/>
                  <a:gd name="T84" fmla="*/ 1641 w 2843"/>
                  <a:gd name="T85" fmla="*/ 249 h 1929"/>
                  <a:gd name="T86" fmla="*/ 1611 w 2843"/>
                  <a:gd name="T87" fmla="*/ 201 h 1929"/>
                  <a:gd name="T88" fmla="*/ 1590 w 2843"/>
                  <a:gd name="T89" fmla="*/ 165 h 1929"/>
                  <a:gd name="T90" fmla="*/ 1563 w 2843"/>
                  <a:gd name="T91" fmla="*/ 115 h 1929"/>
                  <a:gd name="T92" fmla="*/ 1491 w 2843"/>
                  <a:gd name="T93" fmla="*/ 37 h 1929"/>
                  <a:gd name="T94" fmla="*/ 1423 w 2843"/>
                  <a:gd name="T95" fmla="*/ 1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3019" name="Freeform 9"/>
              <p:cNvSpPr>
                <a:spLocks/>
              </p:cNvSpPr>
              <p:nvPr/>
            </p:nvSpPr>
            <p:spPr bwMode="auto">
              <a:xfrm>
                <a:off x="4656" y="3696"/>
                <a:ext cx="1104" cy="288"/>
              </a:xfrm>
              <a:custGeom>
                <a:avLst/>
                <a:gdLst>
                  <a:gd name="T0" fmla="*/ 0 w 1071"/>
                  <a:gd name="T1" fmla="*/ 0 h 1344"/>
                  <a:gd name="T2" fmla="*/ 6 w 1071"/>
                  <a:gd name="T3" fmla="*/ 0 h 1344"/>
                  <a:gd name="T4" fmla="*/ 15 w 1071"/>
                  <a:gd name="T5" fmla="*/ 0 h 1344"/>
                  <a:gd name="T6" fmla="*/ 37 w 1071"/>
                  <a:gd name="T7" fmla="*/ 0 h 1344"/>
                  <a:gd name="T8" fmla="*/ 49 w 1071"/>
                  <a:gd name="T9" fmla="*/ 0 h 1344"/>
                  <a:gd name="T10" fmla="*/ 65 w 1071"/>
                  <a:gd name="T11" fmla="*/ 0 h 1344"/>
                  <a:gd name="T12" fmla="*/ 74 w 1071"/>
                  <a:gd name="T13" fmla="*/ 0 h 1344"/>
                  <a:gd name="T14" fmla="*/ 83 w 1071"/>
                  <a:gd name="T15" fmla="*/ 0 h 1344"/>
                  <a:gd name="T16" fmla="*/ 99 w 1071"/>
                  <a:gd name="T17" fmla="*/ 1 h 1344"/>
                  <a:gd name="T18" fmla="*/ 111 w 1071"/>
                  <a:gd name="T19" fmla="*/ 1 h 1344"/>
                  <a:gd name="T20" fmla="*/ 114 w 1071"/>
                  <a:gd name="T21" fmla="*/ 1 h 1344"/>
                  <a:gd name="T22" fmla="*/ 130 w 1071"/>
                  <a:gd name="T23" fmla="*/ 1 h 1344"/>
                  <a:gd name="T24" fmla="*/ 139 w 1071"/>
                  <a:gd name="T25" fmla="*/ 1 h 1344"/>
                  <a:gd name="T26" fmla="*/ 152 w 1071"/>
                  <a:gd name="T27" fmla="*/ 1 h 1344"/>
                  <a:gd name="T28" fmla="*/ 167 w 1071"/>
                  <a:gd name="T29" fmla="*/ 1 h 1344"/>
                  <a:gd name="T30" fmla="*/ 182 w 1071"/>
                  <a:gd name="T31" fmla="*/ 1 h 1344"/>
                  <a:gd name="T32" fmla="*/ 193 w 1071"/>
                  <a:gd name="T33" fmla="*/ 1 h 1344"/>
                  <a:gd name="T34" fmla="*/ 220 w 1071"/>
                  <a:gd name="T35" fmla="*/ 1 h 1344"/>
                  <a:gd name="T36" fmla="*/ 234 w 1071"/>
                  <a:gd name="T37" fmla="*/ 1 h 1344"/>
                  <a:gd name="T38" fmla="*/ 247 w 1071"/>
                  <a:gd name="T39" fmla="*/ 1 h 1344"/>
                  <a:gd name="T40" fmla="*/ 264 w 1071"/>
                  <a:gd name="T41" fmla="*/ 2 h 1344"/>
                  <a:gd name="T42" fmla="*/ 288 w 1071"/>
                  <a:gd name="T43" fmla="*/ 2 h 1344"/>
                  <a:gd name="T44" fmla="*/ 301 w 1071"/>
                  <a:gd name="T45" fmla="*/ 2 h 1344"/>
                  <a:gd name="T46" fmla="*/ 322 w 1071"/>
                  <a:gd name="T47" fmla="*/ 2 h 1344"/>
                  <a:gd name="T48" fmla="*/ 349 w 1071"/>
                  <a:gd name="T49" fmla="*/ 2 h 1344"/>
                  <a:gd name="T50" fmla="*/ 369 w 1071"/>
                  <a:gd name="T51" fmla="*/ 2 h 1344"/>
                  <a:gd name="T52" fmla="*/ 390 w 1071"/>
                  <a:gd name="T53" fmla="*/ 2 h 1344"/>
                  <a:gd name="T54" fmla="*/ 424 w 1071"/>
                  <a:gd name="T55" fmla="*/ 2 h 1344"/>
                  <a:gd name="T56" fmla="*/ 443 w 1071"/>
                  <a:gd name="T57" fmla="*/ 2 h 1344"/>
                  <a:gd name="T58" fmla="*/ 477 w 1071"/>
                  <a:gd name="T59" fmla="*/ 2 h 1344"/>
                  <a:gd name="T60" fmla="*/ 498 w 1071"/>
                  <a:gd name="T61" fmla="*/ 2 h 1344"/>
                  <a:gd name="T62" fmla="*/ 532 w 1071"/>
                  <a:gd name="T63" fmla="*/ 2 h 1344"/>
                  <a:gd name="T64" fmla="*/ 573 w 1071"/>
                  <a:gd name="T65" fmla="*/ 2 h 1344"/>
                  <a:gd name="T66" fmla="*/ 599 w 1071"/>
                  <a:gd name="T67" fmla="*/ 2 h 1344"/>
                  <a:gd name="T68" fmla="*/ 640 w 1071"/>
                  <a:gd name="T69" fmla="*/ 2 h 1344"/>
                  <a:gd name="T70" fmla="*/ 677 w 1071"/>
                  <a:gd name="T71" fmla="*/ 2 h 1344"/>
                  <a:gd name="T72" fmla="*/ 715 w 1071"/>
                  <a:gd name="T73" fmla="*/ 2 h 1344"/>
                  <a:gd name="T74" fmla="*/ 752 w 1071"/>
                  <a:gd name="T75" fmla="*/ 2 h 1344"/>
                  <a:gd name="T76" fmla="*/ 785 w 1071"/>
                  <a:gd name="T77" fmla="*/ 2 h 1344"/>
                  <a:gd name="T78" fmla="*/ 827 w 1071"/>
                  <a:gd name="T79" fmla="*/ 3 h 1344"/>
                  <a:gd name="T80" fmla="*/ 867 w 1071"/>
                  <a:gd name="T81" fmla="*/ 3 h 1344"/>
                  <a:gd name="T82" fmla="*/ 911 w 1071"/>
                  <a:gd name="T83" fmla="*/ 3 h 1344"/>
                  <a:gd name="T84" fmla="*/ 972 w 1071"/>
                  <a:gd name="T85" fmla="*/ 3 h 1344"/>
                  <a:gd name="T86" fmla="*/ 938 w 1071"/>
                  <a:gd name="T87" fmla="*/ 3 h 1344"/>
                  <a:gd name="T88" fmla="*/ 1002 w 1071"/>
                  <a:gd name="T89" fmla="*/ 3 h 1344"/>
                  <a:gd name="T90" fmla="*/ 1036 w 1071"/>
                  <a:gd name="T91" fmla="*/ 3 h 1344"/>
                  <a:gd name="T92" fmla="*/ 1076 w 1071"/>
                  <a:gd name="T93" fmla="*/ 3 h 1344"/>
                  <a:gd name="T94" fmla="*/ 1138 w 1071"/>
                  <a:gd name="T95" fmla="*/ 3 h 1344"/>
                  <a:gd name="T96" fmla="*/ 1200 w 1071"/>
                  <a:gd name="T97" fmla="*/ 3 h 1344"/>
                  <a:gd name="T98" fmla="*/ 1206 w 1071"/>
                  <a:gd name="T99" fmla="*/ 3 h 1344"/>
                  <a:gd name="T100" fmla="*/ 1209 w 1071"/>
                  <a:gd name="T101" fmla="*/ 3 h 1344"/>
                  <a:gd name="T102" fmla="*/ 3 w 1071"/>
                  <a:gd name="T103" fmla="*/ 3 h 1344"/>
                  <a:gd name="T104" fmla="*/ 0 w 1071"/>
                  <a:gd name="T105" fmla="*/ 0 h 13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1"/>
                  <a:gd name="T160" fmla="*/ 0 h 1344"/>
                  <a:gd name="T161" fmla="*/ 1071 w 1071"/>
                  <a:gd name="T162" fmla="*/ 1344 h 13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1" h="1344">
                    <a:moveTo>
                      <a:pt x="0" y="0"/>
                    </a:moveTo>
                    <a:lnTo>
                      <a:pt x="6" y="24"/>
                    </a:lnTo>
                    <a:lnTo>
                      <a:pt x="15" y="45"/>
                    </a:lnTo>
                    <a:lnTo>
                      <a:pt x="33" y="87"/>
                    </a:lnTo>
                    <a:lnTo>
                      <a:pt x="45" y="123"/>
                    </a:lnTo>
                    <a:lnTo>
                      <a:pt x="57" y="162"/>
                    </a:lnTo>
                    <a:lnTo>
                      <a:pt x="66" y="192"/>
                    </a:lnTo>
                    <a:lnTo>
                      <a:pt x="75" y="228"/>
                    </a:lnTo>
                    <a:lnTo>
                      <a:pt x="87" y="264"/>
                    </a:lnTo>
                    <a:lnTo>
                      <a:pt x="99" y="300"/>
                    </a:lnTo>
                    <a:lnTo>
                      <a:pt x="102" y="333"/>
                    </a:lnTo>
                    <a:lnTo>
                      <a:pt x="114" y="372"/>
                    </a:lnTo>
                    <a:lnTo>
                      <a:pt x="123" y="408"/>
                    </a:lnTo>
                    <a:lnTo>
                      <a:pt x="135" y="444"/>
                    </a:lnTo>
                    <a:lnTo>
                      <a:pt x="147" y="474"/>
                    </a:lnTo>
                    <a:lnTo>
                      <a:pt x="162" y="516"/>
                    </a:lnTo>
                    <a:lnTo>
                      <a:pt x="171" y="552"/>
                    </a:lnTo>
                    <a:lnTo>
                      <a:pt x="195" y="588"/>
                    </a:lnTo>
                    <a:lnTo>
                      <a:pt x="207" y="624"/>
                    </a:lnTo>
                    <a:lnTo>
                      <a:pt x="219" y="660"/>
                    </a:lnTo>
                    <a:lnTo>
                      <a:pt x="234" y="696"/>
                    </a:lnTo>
                    <a:lnTo>
                      <a:pt x="255" y="732"/>
                    </a:lnTo>
                    <a:lnTo>
                      <a:pt x="267" y="768"/>
                    </a:lnTo>
                    <a:lnTo>
                      <a:pt x="285" y="801"/>
                    </a:lnTo>
                    <a:lnTo>
                      <a:pt x="309" y="831"/>
                    </a:lnTo>
                    <a:lnTo>
                      <a:pt x="327" y="861"/>
                    </a:lnTo>
                    <a:lnTo>
                      <a:pt x="345" y="894"/>
                    </a:lnTo>
                    <a:lnTo>
                      <a:pt x="375" y="930"/>
                    </a:lnTo>
                    <a:lnTo>
                      <a:pt x="393" y="954"/>
                    </a:lnTo>
                    <a:lnTo>
                      <a:pt x="423" y="984"/>
                    </a:lnTo>
                    <a:lnTo>
                      <a:pt x="441" y="1008"/>
                    </a:lnTo>
                    <a:lnTo>
                      <a:pt x="471" y="1044"/>
                    </a:lnTo>
                    <a:lnTo>
                      <a:pt x="507" y="1080"/>
                    </a:lnTo>
                    <a:lnTo>
                      <a:pt x="531" y="1092"/>
                    </a:lnTo>
                    <a:lnTo>
                      <a:pt x="567" y="1107"/>
                    </a:lnTo>
                    <a:lnTo>
                      <a:pt x="600" y="1122"/>
                    </a:lnTo>
                    <a:lnTo>
                      <a:pt x="633" y="1140"/>
                    </a:lnTo>
                    <a:lnTo>
                      <a:pt x="666" y="1155"/>
                    </a:lnTo>
                    <a:lnTo>
                      <a:pt x="696" y="1164"/>
                    </a:lnTo>
                    <a:lnTo>
                      <a:pt x="732" y="1176"/>
                    </a:lnTo>
                    <a:lnTo>
                      <a:pt x="768" y="1191"/>
                    </a:lnTo>
                    <a:lnTo>
                      <a:pt x="807" y="1203"/>
                    </a:lnTo>
                    <a:lnTo>
                      <a:pt x="861" y="1218"/>
                    </a:lnTo>
                    <a:lnTo>
                      <a:pt x="831" y="1215"/>
                    </a:lnTo>
                    <a:lnTo>
                      <a:pt x="888" y="1230"/>
                    </a:lnTo>
                    <a:lnTo>
                      <a:pt x="918" y="1239"/>
                    </a:lnTo>
                    <a:lnTo>
                      <a:pt x="954" y="1251"/>
                    </a:lnTo>
                    <a:lnTo>
                      <a:pt x="1008" y="1263"/>
                    </a:lnTo>
                    <a:lnTo>
                      <a:pt x="1062" y="1281"/>
                    </a:lnTo>
                    <a:lnTo>
                      <a:pt x="1068" y="1317"/>
                    </a:lnTo>
                    <a:lnTo>
                      <a:pt x="1071" y="1338"/>
                    </a:lnTo>
                    <a:lnTo>
                      <a:pt x="3" y="1344"/>
                    </a:lnTo>
                    <a:lnTo>
                      <a:pt x="0" y="0"/>
                    </a:lnTo>
                  </a:path>
                </a:pathLst>
              </a:custGeom>
              <a:solidFill>
                <a:srgbClr val="D560F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43020" name="Line 10"/>
              <p:cNvSpPr>
                <a:spLocks noChangeShapeType="1"/>
              </p:cNvSpPr>
              <p:nvPr/>
            </p:nvSpPr>
            <p:spPr bwMode="auto">
              <a:xfrm>
                <a:off x="2064" y="3984"/>
                <a:ext cx="3696"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3021" name="Line 11"/>
              <p:cNvSpPr>
                <a:spLocks noChangeShapeType="1"/>
              </p:cNvSpPr>
              <p:nvPr/>
            </p:nvSpPr>
            <p:spPr bwMode="auto">
              <a:xfrm>
                <a:off x="3792" y="1968"/>
                <a:ext cx="0" cy="199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2828" name="Rectangle 12"/>
              <p:cNvSpPr>
                <a:spLocks noChangeArrowheads="1"/>
              </p:cNvSpPr>
              <p:nvPr/>
            </p:nvSpPr>
            <p:spPr bwMode="auto">
              <a:xfrm>
                <a:off x="3840" y="4034"/>
                <a:ext cx="1014" cy="286"/>
              </a:xfrm>
              <a:prstGeom prst="rect">
                <a:avLst/>
              </a:prstGeom>
              <a:noFill/>
              <a:ln w="12700">
                <a:noFill/>
                <a:miter lim="800000"/>
                <a:headEnd/>
                <a:tailEnd/>
              </a:ln>
              <a:effectLst/>
            </p:spPr>
            <p:txBody>
              <a:bodyPr wrap="none"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Z</a:t>
                </a:r>
                <a:r>
                  <a:rPr lang="en-US" sz="2400" b="1" baseline="-25000">
                    <a:solidFill>
                      <a:schemeClr val="tx2"/>
                    </a:solidFill>
                    <a:effectLst>
                      <a:outerShdw blurRad="38100" dist="38100" dir="2700000" algn="tl">
                        <a:srgbClr val="C0C0C0"/>
                      </a:outerShdw>
                    </a:effectLst>
                    <a:latin typeface="Book Antiqua" pitchFamily="18" charset="0"/>
                  </a:rPr>
                  <a:t>95</a:t>
                </a:r>
                <a:r>
                  <a:rPr lang="en-US" sz="2400" b="1">
                    <a:solidFill>
                      <a:schemeClr val="tx2"/>
                    </a:solidFill>
                    <a:effectLst>
                      <a:outerShdw blurRad="38100" dist="38100" dir="2700000" algn="tl">
                        <a:srgbClr val="C0C0C0"/>
                      </a:outerShdw>
                    </a:effectLst>
                    <a:latin typeface="Book Antiqua" pitchFamily="18" charset="0"/>
                  </a:rPr>
                  <a:t> = 1.645</a:t>
                </a:r>
              </a:p>
            </p:txBody>
          </p:sp>
          <p:sp>
            <p:nvSpPr>
              <p:cNvPr id="162829" name="Rectangle 13"/>
              <p:cNvSpPr>
                <a:spLocks noChangeArrowheads="1"/>
              </p:cNvSpPr>
              <p:nvPr/>
            </p:nvSpPr>
            <p:spPr bwMode="auto">
              <a:xfrm>
                <a:off x="5040" y="4034"/>
                <a:ext cx="210" cy="286"/>
              </a:xfrm>
              <a:prstGeom prst="rect">
                <a:avLst/>
              </a:prstGeom>
              <a:noFill/>
              <a:ln w="12700">
                <a:noFill/>
                <a:miter lim="800000"/>
                <a:headEnd/>
                <a:tailEnd/>
              </a:ln>
              <a:effectLst/>
            </p:spPr>
            <p:txBody>
              <a:bodyPr wrap="none" lIns="90488" tIns="44450" rIns="90488" bIns="44450">
                <a:spAutoFit/>
              </a:bodyPr>
              <a:lstStyle/>
              <a:p>
                <a:pPr>
                  <a:defRPr/>
                </a:pPr>
                <a:r>
                  <a:rPr lang="en-US" sz="2400" b="1" i="1">
                    <a:effectLst>
                      <a:outerShdw blurRad="38100" dist="38100" dir="2700000" algn="tl">
                        <a:srgbClr val="C0C0C0"/>
                      </a:outerShdw>
                    </a:effectLst>
                    <a:latin typeface="Book Antiqua" pitchFamily="18" charset="0"/>
                  </a:rPr>
                  <a:t>z</a:t>
                </a:r>
              </a:p>
            </p:txBody>
          </p:sp>
          <p:sp>
            <p:nvSpPr>
              <p:cNvPr id="162830" name="Rectangle 14"/>
              <p:cNvSpPr>
                <a:spLocks noChangeArrowheads="1"/>
              </p:cNvSpPr>
              <p:nvPr/>
            </p:nvSpPr>
            <p:spPr bwMode="auto">
              <a:xfrm>
                <a:off x="3648" y="3936"/>
                <a:ext cx="210" cy="286"/>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0</a:t>
                </a:r>
              </a:p>
            </p:txBody>
          </p:sp>
          <p:sp>
            <p:nvSpPr>
              <p:cNvPr id="162831" name="Rectangle 15"/>
              <p:cNvSpPr>
                <a:spLocks noChangeArrowheads="1"/>
              </p:cNvSpPr>
              <p:nvPr/>
            </p:nvSpPr>
            <p:spPr bwMode="auto">
              <a:xfrm>
                <a:off x="4176" y="3168"/>
                <a:ext cx="1382" cy="516"/>
              </a:xfrm>
              <a:prstGeom prst="rect">
                <a:avLst/>
              </a:prstGeom>
              <a:noFill/>
              <a:ln w="12700">
                <a:noFill/>
                <a:miter lim="800000"/>
                <a:headEnd/>
                <a:tailEnd/>
              </a:ln>
              <a:effectLst/>
            </p:spPr>
            <p:txBody>
              <a:bodyPr wrap="none" lIns="90488" tIns="44450" rIns="90488" bIns="44450">
                <a:spAutoFit/>
              </a:bodyPr>
              <a:lstStyle/>
              <a:p>
                <a:pPr algn="r">
                  <a:defRPr/>
                </a:pPr>
                <a:endParaRPr lang="en-US" sz="2400" b="1">
                  <a:solidFill>
                    <a:schemeClr val="hlink"/>
                  </a:solidFill>
                  <a:effectLst>
                    <a:outerShdw blurRad="38100" dist="38100" dir="2700000" algn="tl">
                      <a:srgbClr val="C0C0C0"/>
                    </a:outerShdw>
                  </a:effectLst>
                  <a:latin typeface="Book Antiqua" pitchFamily="18" charset="0"/>
                </a:endParaRPr>
              </a:p>
              <a:p>
                <a:pPr algn="r">
                  <a:defRPr/>
                </a:pPr>
                <a:r>
                  <a:rPr lang="en-US" sz="2400" b="1">
                    <a:effectLst>
                      <a:outerShdw blurRad="38100" dist="38100" dir="2700000" algn="tl">
                        <a:srgbClr val="C0C0C0"/>
                      </a:outerShdw>
                    </a:effectLst>
                    <a:latin typeface="Book Antiqua" pitchFamily="18" charset="0"/>
                  </a:rPr>
                  <a:t>Tail Area = .05</a:t>
                </a:r>
              </a:p>
            </p:txBody>
          </p:sp>
          <p:sp>
            <p:nvSpPr>
              <p:cNvPr id="162832" name="Rectangle 16"/>
              <p:cNvSpPr>
                <a:spLocks noChangeArrowheads="1"/>
              </p:cNvSpPr>
              <p:nvPr/>
            </p:nvSpPr>
            <p:spPr bwMode="auto">
              <a:xfrm>
                <a:off x="3936" y="2112"/>
                <a:ext cx="982" cy="286"/>
              </a:xfrm>
              <a:prstGeom prst="rect">
                <a:avLst/>
              </a:prstGeom>
              <a:noFill/>
              <a:ln w="12700">
                <a:noFill/>
                <a:miter lim="800000"/>
                <a:headEnd/>
                <a:tailEnd/>
              </a:ln>
              <a:effectLst/>
            </p:spPr>
            <p:txBody>
              <a:bodyPr wrap="none"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Area = .45</a:t>
                </a:r>
              </a:p>
            </p:txBody>
          </p:sp>
          <p:sp>
            <p:nvSpPr>
              <p:cNvPr id="43027" name="Line 17"/>
              <p:cNvSpPr>
                <a:spLocks noChangeShapeType="1"/>
              </p:cNvSpPr>
              <p:nvPr/>
            </p:nvSpPr>
            <p:spPr bwMode="auto">
              <a:xfrm flipH="1">
                <a:off x="4176" y="2400"/>
                <a:ext cx="96" cy="576"/>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8" name="Line 18"/>
              <p:cNvSpPr>
                <a:spLocks noChangeShapeType="1"/>
              </p:cNvSpPr>
              <p:nvPr/>
            </p:nvSpPr>
            <p:spPr bwMode="auto">
              <a:xfrm flipH="1">
                <a:off x="4752" y="3648"/>
                <a:ext cx="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2835" name="Rectangle 19"/>
            <p:cNvSpPr>
              <a:spLocks noChangeArrowheads="1"/>
            </p:cNvSpPr>
            <p:nvPr/>
          </p:nvSpPr>
          <p:spPr bwMode="auto">
            <a:xfrm>
              <a:off x="2304" y="3264"/>
              <a:ext cx="1056" cy="746"/>
            </a:xfrm>
            <a:prstGeom prst="rect">
              <a:avLst/>
            </a:prstGeom>
            <a:noFill/>
            <a:ln w="12700">
              <a:noFill/>
              <a:miter lim="800000"/>
              <a:headEnd/>
              <a:tailEnd/>
            </a:ln>
            <a:effectLst/>
          </p:spPr>
          <p:txBody>
            <a:bodyPr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Area left of y-axis = .50</a:t>
              </a:r>
            </a:p>
          </p:txBody>
        </p:sp>
      </p:grpSp>
      <p:sp>
        <p:nvSpPr>
          <p:cNvPr id="43014" name="Line 4"/>
          <p:cNvSpPr>
            <a:spLocks noChangeShapeType="1"/>
          </p:cNvSpPr>
          <p:nvPr/>
        </p:nvSpPr>
        <p:spPr bwMode="auto">
          <a:xfrm>
            <a:off x="6400800" y="51054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836" name="Text Box 20"/>
          <p:cNvSpPr txBox="1">
            <a:spLocks noChangeArrowheads="1"/>
          </p:cNvSpPr>
          <p:nvPr/>
        </p:nvSpPr>
        <p:spPr bwMode="auto">
          <a:xfrm>
            <a:off x="1219200" y="3505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D</a:t>
            </a:r>
            <a:r>
              <a:rPr lang="en-US" altLang="en-US" sz="1800" b="1" baseline="-25000"/>
              <a:t>T</a:t>
            </a:r>
            <a:r>
              <a:rPr lang="en-US" altLang="en-US" sz="1800" b="1"/>
              <a:t> = 48.5 weeks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36"/>
                                        </p:tgtEl>
                                        <p:attrNameLst>
                                          <p:attrName>style.visibility</p:attrName>
                                        </p:attrNameLst>
                                      </p:cBhvr>
                                      <p:to>
                                        <p:strVal val="visible"/>
                                      </p:to>
                                    </p:set>
                                    <p:anim calcmode="lin" valueType="num">
                                      <p:cBhvr additive="base">
                                        <p:cTn id="7" dur="500" fill="hold"/>
                                        <p:tgtEl>
                                          <p:spTgt spid="162836"/>
                                        </p:tgtEl>
                                        <p:attrNameLst>
                                          <p:attrName>ppt_x</p:attrName>
                                        </p:attrNameLst>
                                      </p:cBhvr>
                                      <p:tavLst>
                                        <p:tav tm="0">
                                          <p:val>
                                            <p:strVal val="#ppt_x"/>
                                          </p:val>
                                        </p:tav>
                                        <p:tav tm="100000">
                                          <p:val>
                                            <p:strVal val="#ppt_x"/>
                                          </p:val>
                                        </p:tav>
                                      </p:tavLst>
                                    </p:anim>
                                    <p:anim calcmode="lin" valueType="num">
                                      <p:cBhvr additive="base">
                                        <p:cTn id="8" dur="500" fill="hold"/>
                                        <p:tgtEl>
                                          <p:spTgt spid="162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4035" name="Rectangle 2"/>
          <p:cNvSpPr>
            <a:spLocks noGrp="1" noChangeArrowheads="1"/>
          </p:cNvSpPr>
          <p:nvPr>
            <p:ph type="title"/>
          </p:nvPr>
        </p:nvSpPr>
        <p:spPr/>
        <p:txBody>
          <a:bodyPr/>
          <a:lstStyle/>
          <a:p>
            <a:pPr eaLnBrk="1" hangingPunct="1"/>
            <a:r>
              <a:rPr lang="en-US" altLang="en-US" smtClean="0"/>
              <a:t>Reducing Project Completion Time</a:t>
            </a:r>
          </a:p>
        </p:txBody>
      </p:sp>
      <p:sp>
        <p:nvSpPr>
          <p:cNvPr id="44036" name="Rectangle 3"/>
          <p:cNvSpPr>
            <a:spLocks noGrp="1" noChangeArrowheads="1"/>
          </p:cNvSpPr>
          <p:nvPr>
            <p:ph type="body" idx="1"/>
          </p:nvPr>
        </p:nvSpPr>
        <p:spPr/>
        <p:txBody>
          <a:bodyPr/>
          <a:lstStyle/>
          <a:p>
            <a:pPr eaLnBrk="1" hangingPunct="1">
              <a:lnSpc>
                <a:spcPct val="90000"/>
              </a:lnSpc>
            </a:pPr>
            <a:r>
              <a:rPr lang="en-US" altLang="en-US" smtClean="0"/>
              <a:t>Project completion times may need to be shortened because</a:t>
            </a:r>
          </a:p>
          <a:p>
            <a:pPr lvl="1" eaLnBrk="1" hangingPunct="1">
              <a:lnSpc>
                <a:spcPct val="90000"/>
              </a:lnSpc>
            </a:pPr>
            <a:r>
              <a:rPr lang="en-US" altLang="en-US" smtClean="0"/>
              <a:t>Different deadlines</a:t>
            </a:r>
          </a:p>
          <a:p>
            <a:pPr lvl="1" eaLnBrk="1" hangingPunct="1">
              <a:lnSpc>
                <a:spcPct val="90000"/>
              </a:lnSpc>
            </a:pPr>
            <a:r>
              <a:rPr lang="en-US" altLang="en-US" smtClean="0"/>
              <a:t>Penalty clauses</a:t>
            </a:r>
          </a:p>
          <a:p>
            <a:pPr lvl="1" eaLnBrk="1" hangingPunct="1">
              <a:lnSpc>
                <a:spcPct val="90000"/>
              </a:lnSpc>
            </a:pPr>
            <a:r>
              <a:rPr lang="en-US" altLang="en-US" smtClean="0"/>
              <a:t>Need to put resources on a new project</a:t>
            </a:r>
          </a:p>
          <a:p>
            <a:pPr lvl="1" eaLnBrk="1" hangingPunct="1">
              <a:lnSpc>
                <a:spcPct val="90000"/>
              </a:lnSpc>
            </a:pPr>
            <a:r>
              <a:rPr lang="en-US" altLang="en-US" smtClean="0"/>
              <a:t>Promised completion dates</a:t>
            </a:r>
          </a:p>
          <a:p>
            <a:pPr eaLnBrk="1" hangingPunct="1">
              <a:lnSpc>
                <a:spcPct val="90000"/>
              </a:lnSpc>
            </a:pPr>
            <a:r>
              <a:rPr lang="en-US" altLang="en-US" smtClean="0"/>
              <a:t>Reduced project completion time is “crashing”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5059" name="Rectangle 2"/>
          <p:cNvSpPr>
            <a:spLocks noGrp="1" noChangeArrowheads="1"/>
          </p:cNvSpPr>
          <p:nvPr>
            <p:ph type="title"/>
          </p:nvPr>
        </p:nvSpPr>
        <p:spPr/>
        <p:txBody>
          <a:bodyPr/>
          <a:lstStyle/>
          <a:p>
            <a:pPr eaLnBrk="1" hangingPunct="1"/>
            <a:r>
              <a:rPr lang="en-US" altLang="en-US" smtClean="0"/>
              <a:t>Reducing Project Completion Time - continued</a:t>
            </a:r>
          </a:p>
        </p:txBody>
      </p:sp>
      <p:sp>
        <p:nvSpPr>
          <p:cNvPr id="45060" name="Rectangle 3"/>
          <p:cNvSpPr>
            <a:spLocks noGrp="1" noChangeArrowheads="1"/>
          </p:cNvSpPr>
          <p:nvPr>
            <p:ph type="body" idx="1"/>
          </p:nvPr>
        </p:nvSpPr>
        <p:spPr/>
        <p:txBody>
          <a:bodyPr/>
          <a:lstStyle/>
          <a:p>
            <a:pPr eaLnBrk="1" hangingPunct="1"/>
            <a:r>
              <a:rPr lang="en-US" altLang="en-US" smtClean="0"/>
              <a:t>Crashing a project needs to balance</a:t>
            </a:r>
          </a:p>
          <a:p>
            <a:pPr lvl="1" eaLnBrk="1" hangingPunct="1"/>
            <a:r>
              <a:rPr lang="en-US" altLang="en-US" smtClean="0"/>
              <a:t>Shorten a project duration</a:t>
            </a:r>
          </a:p>
          <a:p>
            <a:pPr lvl="1" eaLnBrk="1" hangingPunct="1"/>
            <a:r>
              <a:rPr lang="en-US" altLang="en-US" smtClean="0"/>
              <a:t>Cost to shorten the project duration</a:t>
            </a:r>
          </a:p>
          <a:p>
            <a:pPr eaLnBrk="1" hangingPunct="1"/>
            <a:r>
              <a:rPr lang="en-US" altLang="en-US" smtClean="0"/>
              <a:t>Crashing a project requires you to know</a:t>
            </a:r>
          </a:p>
          <a:p>
            <a:pPr lvl="1" eaLnBrk="1" hangingPunct="1"/>
            <a:r>
              <a:rPr lang="en-US" altLang="en-US" smtClean="0"/>
              <a:t>Crash time of each activity</a:t>
            </a:r>
          </a:p>
          <a:p>
            <a:pPr lvl="1" eaLnBrk="1" hangingPunct="1"/>
            <a:r>
              <a:rPr lang="en-US" altLang="en-US" smtClean="0"/>
              <a:t>Crash cost of each activity</a:t>
            </a:r>
          </a:p>
          <a:p>
            <a:pPr eaLnBrk="1" hangingPunct="1">
              <a:buFont typeface="Wingdings" panose="05000000000000000000" pitchFamily="2" charset="2"/>
              <a:buNone/>
            </a:pPr>
            <a:endParaRPr lang="en-US" altLang="en-US" sz="1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6083" name="Rectangle 2"/>
          <p:cNvSpPr>
            <a:spLocks noGrp="1" noChangeArrowheads="1"/>
          </p:cNvSpPr>
          <p:nvPr>
            <p:ph type="title"/>
          </p:nvPr>
        </p:nvSpPr>
        <p:spPr/>
        <p:txBody>
          <a:bodyPr/>
          <a:lstStyle/>
          <a:p>
            <a:pPr eaLnBrk="1" hangingPunct="1"/>
            <a:r>
              <a:rPr lang="en-US" altLang="en-US" smtClean="0"/>
              <a:t>The Critical Chain Approach</a:t>
            </a:r>
          </a:p>
        </p:txBody>
      </p:sp>
      <p:sp>
        <p:nvSpPr>
          <p:cNvPr id="95235" name="Rectangle 3"/>
          <p:cNvSpPr>
            <a:spLocks noGrp="1" noChangeArrowheads="1"/>
          </p:cNvSpPr>
          <p:nvPr>
            <p:ph type="body" sz="half" idx="1"/>
          </p:nvPr>
        </p:nvSpPr>
        <p:spPr>
          <a:xfrm>
            <a:off x="609600" y="2017713"/>
            <a:ext cx="8345488" cy="1981200"/>
          </a:xfrm>
        </p:spPr>
        <p:txBody>
          <a:bodyPr/>
          <a:lstStyle/>
          <a:p>
            <a:pPr eaLnBrk="1" hangingPunct="1">
              <a:lnSpc>
                <a:spcPct val="90000"/>
              </a:lnSpc>
            </a:pPr>
            <a:r>
              <a:rPr lang="en-US" altLang="en-US" sz="2000" smtClean="0"/>
              <a:t>The </a:t>
            </a:r>
            <a:r>
              <a:rPr lang="en-US" altLang="en-US" sz="2000" b="1" u="sng" smtClean="0">
                <a:solidFill>
                  <a:schemeClr val="folHlink"/>
                </a:solidFill>
              </a:rPr>
              <a:t>Critical Chain Approach</a:t>
            </a:r>
            <a:r>
              <a:rPr lang="en-US" altLang="en-US" sz="2800" smtClean="0"/>
              <a:t> </a:t>
            </a:r>
            <a:r>
              <a:rPr lang="en-US" altLang="en-US" sz="2000" smtClean="0"/>
              <a:t>focuses on the project due date rather than on individual activities and the following realities:</a:t>
            </a:r>
          </a:p>
          <a:p>
            <a:pPr lvl="1" eaLnBrk="1" hangingPunct="1">
              <a:lnSpc>
                <a:spcPct val="90000"/>
              </a:lnSpc>
            </a:pPr>
            <a:r>
              <a:rPr lang="en-US" altLang="en-US" sz="1800" smtClean="0"/>
              <a:t>Project time estimates are uncertain so we add safety time </a:t>
            </a:r>
          </a:p>
          <a:p>
            <a:pPr lvl="1" eaLnBrk="1" hangingPunct="1">
              <a:lnSpc>
                <a:spcPct val="90000"/>
              </a:lnSpc>
            </a:pPr>
            <a:r>
              <a:rPr lang="en-US" altLang="en-US" sz="1800" smtClean="0"/>
              <a:t>Multi-levels of organization may add additional time to be “safe”</a:t>
            </a:r>
          </a:p>
          <a:p>
            <a:pPr lvl="1" eaLnBrk="1" hangingPunct="1">
              <a:lnSpc>
                <a:spcPct val="90000"/>
              </a:lnSpc>
            </a:pPr>
            <a:r>
              <a:rPr lang="en-US" altLang="en-US" sz="1800" smtClean="0"/>
              <a:t>Individual activity buffers may be wasted on lower-priority activities</a:t>
            </a:r>
          </a:p>
          <a:p>
            <a:pPr lvl="1" eaLnBrk="1" hangingPunct="1">
              <a:lnSpc>
                <a:spcPct val="90000"/>
              </a:lnSpc>
            </a:pPr>
            <a:r>
              <a:rPr lang="en-US" altLang="en-US" sz="1800" smtClean="0"/>
              <a:t>A better approach is to place the project safety buffer at the end</a:t>
            </a:r>
          </a:p>
          <a:p>
            <a:pPr eaLnBrk="1" hangingPunct="1">
              <a:lnSpc>
                <a:spcPct val="90000"/>
              </a:lnSpc>
            </a:pPr>
            <a:endParaRPr lang="en-US" altLang="en-US" sz="2800" smtClean="0"/>
          </a:p>
        </p:txBody>
      </p:sp>
      <p:graphicFrame>
        <p:nvGraphicFramePr>
          <p:cNvPr id="95356" name="Group 124"/>
          <p:cNvGraphicFramePr>
            <a:graphicFrameLocks noGrp="1"/>
          </p:cNvGraphicFramePr>
          <p:nvPr>
            <p:ph sz="half" idx="2"/>
          </p:nvPr>
        </p:nvGraphicFramePr>
        <p:xfrm>
          <a:off x="304800" y="4151313"/>
          <a:ext cx="8651875" cy="1981200"/>
        </p:xfrm>
        <a:graphic>
          <a:graphicData uri="http://schemas.openxmlformats.org/drawingml/2006/table">
            <a:tbl>
              <a:tblPr/>
              <a:tblGrid>
                <a:gridCol w="1295400"/>
                <a:gridCol w="457200"/>
                <a:gridCol w="838200"/>
                <a:gridCol w="1219200"/>
                <a:gridCol w="182563"/>
                <a:gridCol w="1265237"/>
                <a:gridCol w="182563"/>
                <a:gridCol w="1036637"/>
                <a:gridCol w="639763"/>
                <a:gridCol w="1535112"/>
              </a:tblGrid>
              <a:tr h="495300">
                <a:tc gridSpan="10">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Original critical path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95300">
                <a:tc gridSpan="10">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Critical path with project buffer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Activity 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Project Buffer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fade">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fade">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fade">
                                      <p:cBhvr>
                                        <p:cTn id="22" dur="500"/>
                                        <p:tgtEl>
                                          <p:spTgt spid="9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fade">
                                      <p:cBhvr>
                                        <p:cTn id="27"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7107" name="Rectangle 2"/>
          <p:cNvSpPr>
            <a:spLocks noGrp="1" noChangeArrowheads="1"/>
          </p:cNvSpPr>
          <p:nvPr>
            <p:ph type="title"/>
          </p:nvPr>
        </p:nvSpPr>
        <p:spPr/>
        <p:txBody>
          <a:bodyPr/>
          <a:lstStyle/>
          <a:p>
            <a:pPr eaLnBrk="1" hangingPunct="1"/>
            <a:r>
              <a:rPr lang="en-US" altLang="en-US" sz="3200" smtClean="0"/>
              <a:t>Adding Feeder Buffers to Critical Chains</a:t>
            </a:r>
          </a:p>
        </p:txBody>
      </p:sp>
      <p:sp>
        <p:nvSpPr>
          <p:cNvPr id="47108" name="Rectangle 4"/>
          <p:cNvSpPr>
            <a:spLocks noGrp="1" noChangeArrowheads="1"/>
          </p:cNvSpPr>
          <p:nvPr>
            <p:ph type="body" sz="half" idx="1"/>
          </p:nvPr>
        </p:nvSpPr>
        <p:spPr>
          <a:xfrm>
            <a:off x="609600" y="2017713"/>
            <a:ext cx="8345488" cy="1981200"/>
          </a:xfrm>
        </p:spPr>
        <p:txBody>
          <a:bodyPr/>
          <a:lstStyle/>
          <a:p>
            <a:pPr eaLnBrk="1" hangingPunct="1">
              <a:lnSpc>
                <a:spcPct val="90000"/>
              </a:lnSpc>
            </a:pPr>
            <a:r>
              <a:rPr lang="en-US" altLang="en-US" sz="1800" b="1" smtClean="0"/>
              <a:t>The theory of constraints, the basis for critical chains, focuses on keeping bottlenecks busy.</a:t>
            </a:r>
          </a:p>
          <a:p>
            <a:pPr eaLnBrk="1" hangingPunct="1">
              <a:lnSpc>
                <a:spcPct val="90000"/>
              </a:lnSpc>
            </a:pPr>
            <a:r>
              <a:rPr lang="en-US" altLang="en-US" sz="1800" b="1" smtClean="0"/>
              <a:t>Time buffers can be put between bottlenecks in the critical path</a:t>
            </a:r>
          </a:p>
          <a:p>
            <a:pPr eaLnBrk="1" hangingPunct="1">
              <a:lnSpc>
                <a:spcPct val="90000"/>
              </a:lnSpc>
            </a:pPr>
            <a:r>
              <a:rPr lang="en-US" altLang="en-US" sz="1800" b="1" smtClean="0"/>
              <a:t>These feeder buffers protect the critical path from delays in non-critical paths </a:t>
            </a:r>
          </a:p>
        </p:txBody>
      </p:sp>
      <p:pic>
        <p:nvPicPr>
          <p:cNvPr id="47109" name="Picture 8" descr="w0124-n"/>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4800" y="3429000"/>
            <a:ext cx="8610600" cy="32004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48131" name="Rectangle 2"/>
          <p:cNvSpPr>
            <a:spLocks noGrp="1" noChangeArrowheads="1"/>
          </p:cNvSpPr>
          <p:nvPr>
            <p:ph type="title"/>
          </p:nvPr>
        </p:nvSpPr>
        <p:spPr>
          <a:xfrm>
            <a:off x="762000" y="214313"/>
            <a:ext cx="8181975" cy="1462087"/>
          </a:xfrm>
          <a:solidFill>
            <a:schemeClr val="bg1"/>
          </a:solidFill>
        </p:spPr>
        <p:txBody>
          <a:bodyPr/>
          <a:lstStyle/>
          <a:p>
            <a:pPr eaLnBrk="1" hangingPunct="1"/>
            <a:r>
              <a:rPr lang="en-US" altLang="en-US" sz="3200" b="1" smtClean="0"/>
              <a:t>Approaches to Project Implementation</a:t>
            </a:r>
          </a:p>
        </p:txBody>
      </p:sp>
      <p:sp>
        <p:nvSpPr>
          <p:cNvPr id="48132" name="Rectangle 3"/>
          <p:cNvSpPr>
            <a:spLocks noGrp="1" noChangeArrowheads="1"/>
          </p:cNvSpPr>
          <p:nvPr>
            <p:ph type="body" idx="1"/>
          </p:nvPr>
        </p:nvSpPr>
        <p:spPr>
          <a:xfrm>
            <a:off x="1182688" y="2017713"/>
            <a:ext cx="5294312" cy="3163887"/>
          </a:xfrm>
        </p:spPr>
        <p:txBody>
          <a:bodyPr/>
          <a:lstStyle/>
          <a:p>
            <a:pPr eaLnBrk="1" hangingPunct="1"/>
            <a:r>
              <a:rPr lang="en-US" altLang="en-US" sz="3600" smtClean="0"/>
              <a:t>Pure Project</a:t>
            </a:r>
          </a:p>
          <a:p>
            <a:pPr eaLnBrk="1" hangingPunct="1"/>
            <a:r>
              <a:rPr lang="en-US" altLang="en-US" sz="3600" smtClean="0"/>
              <a:t>Functional Project</a:t>
            </a:r>
          </a:p>
          <a:p>
            <a:pPr eaLnBrk="1" hangingPunct="1"/>
            <a:r>
              <a:rPr lang="en-US" altLang="en-US" sz="3600" smtClean="0"/>
              <a:t>Matrix Project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762000" y="2514600"/>
            <a:ext cx="7794625" cy="609600"/>
          </a:xfrm>
          <a:solidFill>
            <a:schemeClr val="bg1"/>
          </a:solidFill>
        </p:spPr>
        <p:txBody>
          <a:bodyPr lIns="90488" tIns="44450" rIns="90488" bIns="44450"/>
          <a:lstStyle/>
          <a:p>
            <a:r>
              <a:rPr lang="en-US" altLang="en-US" sz="2800" b="1" i="1" smtClean="0"/>
              <a:t>Advantages</a:t>
            </a:r>
          </a:p>
        </p:txBody>
      </p:sp>
      <p:sp>
        <p:nvSpPr>
          <p:cNvPr id="119813" name="Rectangle 5"/>
          <p:cNvSpPr>
            <a:spLocks noChangeArrowheads="1"/>
          </p:cNvSpPr>
          <p:nvPr/>
        </p:nvSpPr>
        <p:spPr bwMode="auto">
          <a:xfrm>
            <a:off x="990600" y="1371600"/>
            <a:ext cx="7315200" cy="106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b="1">
                <a:latin typeface="Times New Roman" panose="02020603050405020304" pitchFamily="18" charset="0"/>
              </a:rPr>
              <a:t>A</a:t>
            </a:r>
            <a:r>
              <a:rPr lang="en-US" altLang="en-US" b="1">
                <a:solidFill>
                  <a:schemeClr val="accent1"/>
                </a:solidFill>
                <a:latin typeface="Times New Roman" panose="02020603050405020304" pitchFamily="18" charset="0"/>
              </a:rPr>
              <a:t> </a:t>
            </a:r>
            <a:r>
              <a:rPr lang="en-US" altLang="en-US" sz="2800" b="1">
                <a:solidFill>
                  <a:schemeClr val="folHlink"/>
                </a:solidFill>
                <a:latin typeface="Times New Roman" panose="02020603050405020304" pitchFamily="18" charset="0"/>
              </a:rPr>
              <a:t>PURE PROJECT</a:t>
            </a:r>
            <a:r>
              <a:rPr lang="en-US" altLang="en-US" sz="2800" b="1">
                <a:solidFill>
                  <a:schemeClr val="accent1"/>
                </a:solidFill>
                <a:latin typeface="Times New Roman" panose="02020603050405020304" pitchFamily="18" charset="0"/>
              </a:rPr>
              <a:t> </a:t>
            </a:r>
            <a:r>
              <a:rPr lang="en-US" altLang="en-US" sz="2800" b="1">
                <a:latin typeface="Times New Roman" panose="02020603050405020304" pitchFamily="18" charset="0"/>
              </a:rPr>
              <a:t>is where a self-contained team works full-time on the project</a:t>
            </a:r>
          </a:p>
        </p:txBody>
      </p:sp>
      <p:sp>
        <p:nvSpPr>
          <p:cNvPr id="119814" name="Rectangle 6"/>
          <p:cNvSpPr>
            <a:spLocks noGrp="1" noChangeArrowheads="1"/>
          </p:cNvSpPr>
          <p:nvPr>
            <p:ph type="body" idx="1"/>
          </p:nvPr>
        </p:nvSpPr>
        <p:spPr>
          <a:xfrm>
            <a:off x="838200" y="3124200"/>
            <a:ext cx="7704138" cy="2808288"/>
          </a:xfrm>
          <a:solidFill>
            <a:schemeClr val="bg1"/>
          </a:solidFill>
        </p:spPr>
        <p:txBody>
          <a:bodyPr lIns="90488" tIns="44450" rIns="90488" bIns="44450"/>
          <a:lstStyle/>
          <a:p>
            <a:pPr>
              <a:lnSpc>
                <a:spcPct val="90000"/>
              </a:lnSpc>
              <a:spcBef>
                <a:spcPct val="0"/>
              </a:spcBef>
            </a:pPr>
            <a:r>
              <a:rPr lang="en-US" altLang="en-US" sz="2800" b="1" smtClean="0"/>
              <a:t>The project manager has full authority over the project</a:t>
            </a:r>
          </a:p>
          <a:p>
            <a:pPr>
              <a:lnSpc>
                <a:spcPct val="90000"/>
              </a:lnSpc>
              <a:spcBef>
                <a:spcPct val="0"/>
              </a:spcBef>
            </a:pPr>
            <a:r>
              <a:rPr lang="en-US" altLang="en-US" sz="2800" b="1" smtClean="0"/>
              <a:t>Team members report to one boss</a:t>
            </a:r>
          </a:p>
          <a:p>
            <a:pPr>
              <a:lnSpc>
                <a:spcPct val="90000"/>
              </a:lnSpc>
              <a:spcBef>
                <a:spcPct val="0"/>
              </a:spcBef>
            </a:pPr>
            <a:r>
              <a:rPr lang="en-US" altLang="en-US" sz="2800" b="1" smtClean="0"/>
              <a:t>Shortened communication lines</a:t>
            </a:r>
          </a:p>
          <a:p>
            <a:pPr>
              <a:lnSpc>
                <a:spcPct val="90000"/>
              </a:lnSpc>
              <a:spcBef>
                <a:spcPct val="0"/>
              </a:spcBef>
            </a:pPr>
            <a:r>
              <a:rPr lang="en-US" altLang="en-US" sz="2800" b="1" smtClean="0"/>
              <a:t>Team pride, motivation, and commitment are high </a:t>
            </a:r>
          </a:p>
        </p:txBody>
      </p:sp>
      <p:sp>
        <p:nvSpPr>
          <p:cNvPr id="49157" name="Text Box 7"/>
          <p:cNvSpPr txBox="1">
            <a:spLocks noChangeArrowheads="1"/>
          </p:cNvSpPr>
          <p:nvPr/>
        </p:nvSpPr>
        <p:spPr bwMode="auto">
          <a:xfrm>
            <a:off x="990600" y="58674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 calcmode="lin" valueType="num">
                                      <p:cBhvr additive="base">
                                        <p:cTn id="7" dur="500" fill="hold"/>
                                        <p:tgtEl>
                                          <p:spTgt spid="119813"/>
                                        </p:tgtEl>
                                        <p:attrNameLst>
                                          <p:attrName>ppt_x</p:attrName>
                                        </p:attrNameLst>
                                      </p:cBhvr>
                                      <p:tavLst>
                                        <p:tav tm="0">
                                          <p:val>
                                            <p:strVal val="0-#ppt_w/2"/>
                                          </p:val>
                                        </p:tav>
                                        <p:tav tm="100000">
                                          <p:val>
                                            <p:strVal val="#ppt_x"/>
                                          </p:val>
                                        </p:tav>
                                      </p:tavLst>
                                    </p:anim>
                                    <p:anim calcmode="lin" valueType="num">
                                      <p:cBhvr additive="base">
                                        <p:cTn id="8"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gtEl>
                                        <p:attrNameLst>
                                          <p:attrName>style.visibility</p:attrName>
                                        </p:attrNameLst>
                                      </p:cBhvr>
                                      <p:to>
                                        <p:strVal val="visible"/>
                                      </p:to>
                                    </p:set>
                                    <p:anim calcmode="lin" valueType="num">
                                      <p:cBhvr additive="base">
                                        <p:cTn id="13" dur="500" fill="hold"/>
                                        <p:tgtEl>
                                          <p:spTgt spid="119811"/>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4">
                                            <p:txEl>
                                              <p:pRg st="0" end="0"/>
                                            </p:txEl>
                                          </p:spTgt>
                                        </p:tgtEl>
                                        <p:attrNameLst>
                                          <p:attrName>style.visibility</p:attrName>
                                        </p:attrNameLst>
                                      </p:cBhvr>
                                      <p:to>
                                        <p:strVal val="visible"/>
                                      </p:to>
                                    </p:set>
                                    <p:anim calcmode="lin" valueType="num">
                                      <p:cBhvr additive="base">
                                        <p:cTn id="19" dur="500" fill="hold"/>
                                        <p:tgtEl>
                                          <p:spTgt spid="11981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4">
                                            <p:txEl>
                                              <p:pRg st="0" end="0"/>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4">
                                            <p:txEl>
                                              <p:pRg st="1" end="1"/>
                                            </p:txEl>
                                          </p:spTgt>
                                        </p:tgtEl>
                                        <p:attrNameLst>
                                          <p:attrName>style.visibility</p:attrName>
                                        </p:attrNameLst>
                                      </p:cBhvr>
                                      <p:to>
                                        <p:strVal val="visible"/>
                                      </p:to>
                                    </p:set>
                                    <p:anim calcmode="lin" valueType="num">
                                      <p:cBhvr additive="base">
                                        <p:cTn id="25" dur="500" fill="hold"/>
                                        <p:tgtEl>
                                          <p:spTgt spid="119814">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4">
                                            <p:txEl>
                                              <p:pRg st="1" end="1"/>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4">
                                            <p:txEl>
                                              <p:pRg st="2" end="2"/>
                                            </p:txEl>
                                          </p:spTgt>
                                        </p:tgtEl>
                                        <p:attrNameLst>
                                          <p:attrName>style.visibility</p:attrName>
                                        </p:attrNameLst>
                                      </p:cBhvr>
                                      <p:to>
                                        <p:strVal val="visible"/>
                                      </p:to>
                                    </p:set>
                                    <p:anim calcmode="lin" valueType="num">
                                      <p:cBhvr additive="base">
                                        <p:cTn id="31" dur="500" fill="hold"/>
                                        <p:tgtEl>
                                          <p:spTgt spid="11981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4">
                                            <p:txEl>
                                              <p:pRg st="2" end="2"/>
                                            </p:txEl>
                                          </p:spTgt>
                                        </p:tgtEl>
                                        <p:attrNameLst>
                                          <p:attrName>ppt_c</p:attrName>
                                        </p:attrNameLst>
                                      </p:cBhvr>
                                      <p:to>
                                        <a:schemeClr val="accent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4">
                                            <p:txEl>
                                              <p:pRg st="3" end="3"/>
                                            </p:txEl>
                                          </p:spTgt>
                                        </p:tgtEl>
                                        <p:attrNameLst>
                                          <p:attrName>style.visibility</p:attrName>
                                        </p:attrNameLst>
                                      </p:cBhvr>
                                      <p:to>
                                        <p:strVal val="visible"/>
                                      </p:to>
                                    </p:set>
                                    <p:anim calcmode="lin" valueType="num">
                                      <p:cBhvr additive="base">
                                        <p:cTn id="37" dur="500" fill="hold"/>
                                        <p:tgtEl>
                                          <p:spTgt spid="119814">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4">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autoUpdateAnimBg="0"/>
      <p:bldP spid="119813" grpId="0" animBg="1" autoUpdateAnimBg="0"/>
      <p:bldP spid="119814"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1860" name="Rectangle 4"/>
          <p:cNvSpPr>
            <a:spLocks noGrp="1" noChangeArrowheads="1"/>
          </p:cNvSpPr>
          <p:nvPr>
            <p:ph type="body" idx="1"/>
          </p:nvPr>
        </p:nvSpPr>
        <p:spPr>
          <a:xfrm>
            <a:off x="838200" y="2209800"/>
            <a:ext cx="7537450" cy="3068638"/>
          </a:xfrm>
          <a:solidFill>
            <a:srgbClr val="FCFC90"/>
          </a:solidFill>
        </p:spPr>
        <p:txBody>
          <a:bodyPr lIns="90488" tIns="44450" rIns="90488" bIns="44450"/>
          <a:lstStyle/>
          <a:p>
            <a:pPr>
              <a:spcBef>
                <a:spcPct val="0"/>
              </a:spcBef>
            </a:pPr>
            <a:r>
              <a:rPr lang="en-US" altLang="en-US" b="1" smtClean="0"/>
              <a:t>Duplication of resources</a:t>
            </a:r>
          </a:p>
          <a:p>
            <a:pPr>
              <a:spcBef>
                <a:spcPct val="0"/>
              </a:spcBef>
            </a:pPr>
            <a:r>
              <a:rPr lang="en-US" altLang="en-US" b="1" smtClean="0"/>
              <a:t>Organizational goals and policies are ignored</a:t>
            </a:r>
          </a:p>
          <a:p>
            <a:pPr>
              <a:spcBef>
                <a:spcPct val="0"/>
              </a:spcBef>
            </a:pPr>
            <a:r>
              <a:rPr lang="en-US" altLang="en-US" b="1" smtClean="0"/>
              <a:t>Lack of technology transfer</a:t>
            </a:r>
          </a:p>
          <a:p>
            <a:pPr>
              <a:spcBef>
                <a:spcPct val="0"/>
              </a:spcBef>
            </a:pPr>
            <a:r>
              <a:rPr lang="en-US" altLang="en-US" b="1" smtClean="0"/>
              <a:t>Team members have no functional area "home"    </a:t>
            </a:r>
          </a:p>
        </p:txBody>
      </p:sp>
      <p:sp>
        <p:nvSpPr>
          <p:cNvPr id="51204" name="Text Box 5"/>
          <p:cNvSpPr txBox="1">
            <a:spLocks noChangeArrowheads="1"/>
          </p:cNvSpPr>
          <p:nvPr/>
        </p:nvSpPr>
        <p:spPr bwMode="auto">
          <a:xfrm>
            <a:off x="990600" y="60198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
        <p:nvSpPr>
          <p:cNvPr id="51205" name="Text Box 6"/>
          <p:cNvSpPr txBox="1">
            <a:spLocks noChangeArrowheads="1"/>
          </p:cNvSpPr>
          <p:nvPr/>
        </p:nvSpPr>
        <p:spPr bwMode="auto">
          <a:xfrm>
            <a:off x="838200" y="838200"/>
            <a:ext cx="71628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4000" b="1">
                <a:solidFill>
                  <a:schemeClr val="folHlink"/>
                </a:solidFill>
              </a:rPr>
              <a:t>Pure Project: </a:t>
            </a:r>
            <a:r>
              <a:rPr lang="en-US" altLang="en-US" b="1">
                <a:solidFill>
                  <a:schemeClr val="folHlink"/>
                </a:solidFill>
              </a:rPr>
              <a:t>Disadvantages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60">
                                            <p:txEl>
                                              <p:pRg st="0" end="0"/>
                                            </p:txEl>
                                          </p:spTgt>
                                        </p:tgtEl>
                                        <p:attrNameLst>
                                          <p:attrName>style.visibility</p:attrName>
                                        </p:attrNameLst>
                                      </p:cBhvr>
                                      <p:to>
                                        <p:strVal val="visible"/>
                                      </p:to>
                                    </p:set>
                                    <p:animEffect transition="in" filter="wipe(left)">
                                      <p:cBhvr>
                                        <p:cTn id="7" dur="500"/>
                                        <p:tgtEl>
                                          <p:spTgt spid="121860">
                                            <p:txEl>
                                              <p:pRg st="0" end="0"/>
                                            </p:txEl>
                                          </p:spTgt>
                                        </p:tgtEl>
                                      </p:cBhvr>
                                    </p:animEffect>
                                  </p:childTnLst>
                                  <p:subTnLst>
                                    <p:animClr clrSpc="rgb" dir="cw">
                                      <p:cBhvr override="childStyle">
                                        <p:cTn dur="1" fill="hold" display="0" masterRel="nextClick" afterEffect="1"/>
                                        <p:tgtEl>
                                          <p:spTgt spid="121860">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0">
                                            <p:txEl>
                                              <p:pRg st="1" end="1"/>
                                            </p:txEl>
                                          </p:spTgt>
                                        </p:tgtEl>
                                        <p:attrNameLst>
                                          <p:attrName>style.visibility</p:attrName>
                                        </p:attrNameLst>
                                      </p:cBhvr>
                                      <p:to>
                                        <p:strVal val="visible"/>
                                      </p:to>
                                    </p:set>
                                    <p:animEffect transition="in" filter="wipe(left)">
                                      <p:cBhvr>
                                        <p:cTn id="12" dur="500"/>
                                        <p:tgtEl>
                                          <p:spTgt spid="121860">
                                            <p:txEl>
                                              <p:pRg st="1" end="1"/>
                                            </p:txEl>
                                          </p:spTgt>
                                        </p:tgtEl>
                                      </p:cBhvr>
                                    </p:animEffect>
                                  </p:childTnLst>
                                  <p:subTnLst>
                                    <p:animClr clrSpc="rgb" dir="cw">
                                      <p:cBhvr override="childStyle">
                                        <p:cTn dur="1" fill="hold" display="0" masterRel="nextClick" afterEffect="1"/>
                                        <p:tgtEl>
                                          <p:spTgt spid="121860">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60">
                                            <p:txEl>
                                              <p:pRg st="2" end="2"/>
                                            </p:txEl>
                                          </p:spTgt>
                                        </p:tgtEl>
                                        <p:attrNameLst>
                                          <p:attrName>style.visibility</p:attrName>
                                        </p:attrNameLst>
                                      </p:cBhvr>
                                      <p:to>
                                        <p:strVal val="visible"/>
                                      </p:to>
                                    </p:set>
                                    <p:animEffect transition="in" filter="wipe(left)">
                                      <p:cBhvr>
                                        <p:cTn id="17" dur="500"/>
                                        <p:tgtEl>
                                          <p:spTgt spid="121860">
                                            <p:txEl>
                                              <p:pRg st="2" end="2"/>
                                            </p:txEl>
                                          </p:spTgt>
                                        </p:tgtEl>
                                      </p:cBhvr>
                                    </p:animEffect>
                                  </p:childTnLst>
                                  <p:subTnLst>
                                    <p:animClr clrSpc="rgb" dir="cw">
                                      <p:cBhvr override="childStyle">
                                        <p:cTn dur="1" fill="hold" display="0" masterRel="nextClick" afterEffect="1"/>
                                        <p:tgtEl>
                                          <p:spTgt spid="121860">
                                            <p:txEl>
                                              <p:pRg st="2" end="2"/>
                                            </p:txEl>
                                          </p:spTgt>
                                        </p:tgtEl>
                                        <p:attrNameLst>
                                          <p:attrName>ppt_c</p:attrName>
                                        </p:attrNameLst>
                                      </p:cBhvr>
                                      <p:to>
                                        <a:schemeClr val="accent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860">
                                            <p:txEl>
                                              <p:pRg st="3" end="3"/>
                                            </p:txEl>
                                          </p:spTgt>
                                        </p:tgtEl>
                                        <p:attrNameLst>
                                          <p:attrName>style.visibility</p:attrName>
                                        </p:attrNameLst>
                                      </p:cBhvr>
                                      <p:to>
                                        <p:strVal val="visible"/>
                                      </p:to>
                                    </p:set>
                                    <p:animEffect transition="in" filter="wipe(left)">
                                      <p:cBhvr>
                                        <p:cTn id="22" dur="500"/>
                                        <p:tgtEl>
                                          <p:spTgt spid="121860">
                                            <p:txEl>
                                              <p:pRg st="3" end="3"/>
                                            </p:txEl>
                                          </p:spTgt>
                                        </p:tgtEl>
                                      </p:cBhvr>
                                    </p:animEffect>
                                  </p:childTnLst>
                                  <p:subTnLst>
                                    <p:animClr clrSpc="rgb" dir="cw">
                                      <p:cBhvr override="childStyle">
                                        <p:cTn dur="1" fill="hold" display="0" masterRel="nextClick" afterEffect="1"/>
                                        <p:tgtEl>
                                          <p:spTgt spid="121860">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a:xfrm>
            <a:off x="838200" y="1066800"/>
            <a:ext cx="8785225" cy="914400"/>
          </a:xfrm>
          <a:noFill/>
        </p:spPr>
        <p:txBody>
          <a:bodyPr lIns="90488" tIns="44450" rIns="90488" bIns="44450"/>
          <a:lstStyle/>
          <a:p>
            <a:r>
              <a:rPr lang="en-US" altLang="en-US" sz="3600" b="1" smtClean="0"/>
              <a:t>Functional Project</a:t>
            </a:r>
            <a:br>
              <a:rPr lang="en-US" altLang="en-US" sz="3600" b="1" smtClean="0"/>
            </a:br>
            <a:endParaRPr lang="en-US" altLang="en-US" sz="3600" b="1" i="1" smtClean="0"/>
          </a:p>
        </p:txBody>
      </p:sp>
      <p:grpSp>
        <p:nvGrpSpPr>
          <p:cNvPr id="2" name="Group 4"/>
          <p:cNvGrpSpPr>
            <a:grpSpLocks/>
          </p:cNvGrpSpPr>
          <p:nvPr/>
        </p:nvGrpSpPr>
        <p:grpSpPr bwMode="auto">
          <a:xfrm>
            <a:off x="685800" y="2362200"/>
            <a:ext cx="7748588" cy="2847975"/>
            <a:chOff x="193" y="1441"/>
            <a:chExt cx="5371" cy="1794"/>
          </a:xfrm>
        </p:grpSpPr>
        <p:sp>
          <p:nvSpPr>
            <p:cNvPr id="53257" name="Rectangle 5"/>
            <p:cNvSpPr>
              <a:spLocks noChangeArrowheads="1"/>
            </p:cNvSpPr>
            <p:nvPr/>
          </p:nvSpPr>
          <p:spPr bwMode="auto">
            <a:xfrm>
              <a:off x="2113" y="1441"/>
              <a:ext cx="1438" cy="334"/>
            </a:xfrm>
            <a:prstGeom prst="rect">
              <a:avLst/>
            </a:prstGeom>
            <a:solidFill>
              <a:srgbClr val="F8E493"/>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Arial" panose="020B0604020202020204" pitchFamily="34" charset="0"/>
                </a:rPr>
                <a:t>President</a:t>
              </a:r>
            </a:p>
          </p:txBody>
        </p:sp>
        <p:sp>
          <p:nvSpPr>
            <p:cNvPr id="53258" name="Rectangle 6"/>
            <p:cNvSpPr>
              <a:spLocks noChangeArrowheads="1"/>
            </p:cNvSpPr>
            <p:nvPr/>
          </p:nvSpPr>
          <p:spPr bwMode="auto">
            <a:xfrm>
              <a:off x="289" y="2065"/>
              <a:ext cx="1438" cy="478"/>
            </a:xfrm>
            <a:prstGeom prst="rect">
              <a:avLst/>
            </a:prstGeom>
            <a:solidFill>
              <a:srgbClr val="F8E493"/>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Arial" panose="020B0604020202020204" pitchFamily="34" charset="0"/>
                </a:rPr>
                <a:t>Research and</a:t>
              </a:r>
            </a:p>
            <a:p>
              <a:pPr algn="ctr">
                <a:spcBef>
                  <a:spcPct val="0"/>
                </a:spcBef>
                <a:buClrTx/>
                <a:buSzTx/>
                <a:buFontTx/>
                <a:buNone/>
              </a:pPr>
              <a:r>
                <a:rPr lang="en-US" altLang="en-US" sz="2400">
                  <a:latin typeface="Arial" panose="020B0604020202020204" pitchFamily="34" charset="0"/>
                </a:rPr>
                <a:t>Development</a:t>
              </a:r>
            </a:p>
          </p:txBody>
        </p:sp>
        <p:sp>
          <p:nvSpPr>
            <p:cNvPr id="53259" name="Rectangle 7"/>
            <p:cNvSpPr>
              <a:spLocks noChangeArrowheads="1"/>
            </p:cNvSpPr>
            <p:nvPr/>
          </p:nvSpPr>
          <p:spPr bwMode="auto">
            <a:xfrm>
              <a:off x="2113" y="2065"/>
              <a:ext cx="1438" cy="478"/>
            </a:xfrm>
            <a:prstGeom prst="rect">
              <a:avLst/>
            </a:prstGeom>
            <a:solidFill>
              <a:srgbClr val="F8E493"/>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Arial" panose="020B0604020202020204" pitchFamily="34" charset="0"/>
                </a:rPr>
                <a:t>Engineering</a:t>
              </a:r>
            </a:p>
          </p:txBody>
        </p:sp>
        <p:sp>
          <p:nvSpPr>
            <p:cNvPr id="53260" name="Rectangle 8"/>
            <p:cNvSpPr>
              <a:spLocks noChangeArrowheads="1"/>
            </p:cNvSpPr>
            <p:nvPr/>
          </p:nvSpPr>
          <p:spPr bwMode="auto">
            <a:xfrm>
              <a:off x="3937" y="2065"/>
              <a:ext cx="1438" cy="478"/>
            </a:xfrm>
            <a:prstGeom prst="rect">
              <a:avLst/>
            </a:prstGeom>
            <a:solidFill>
              <a:srgbClr val="F8E493"/>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Arial" panose="020B0604020202020204" pitchFamily="34" charset="0"/>
                </a:rPr>
                <a:t>Manufacturing</a:t>
              </a:r>
              <a:endParaRPr lang="en-US" altLang="en-US" sz="2400">
                <a:latin typeface="Times New Roman" panose="02020603050405020304" pitchFamily="18" charset="0"/>
              </a:endParaRPr>
            </a:p>
          </p:txBody>
        </p:sp>
        <p:grpSp>
          <p:nvGrpSpPr>
            <p:cNvPr id="53261" name="Group 9"/>
            <p:cNvGrpSpPr>
              <a:grpSpLocks/>
            </p:cNvGrpSpPr>
            <p:nvPr/>
          </p:nvGrpSpPr>
          <p:grpSpPr bwMode="auto">
            <a:xfrm>
              <a:off x="193" y="2551"/>
              <a:ext cx="1723" cy="684"/>
              <a:chOff x="193" y="2551"/>
              <a:chExt cx="1723" cy="684"/>
            </a:xfrm>
          </p:grpSpPr>
          <p:grpSp>
            <p:nvGrpSpPr>
              <p:cNvPr id="53286" name="Group 10"/>
              <p:cNvGrpSpPr>
                <a:grpSpLocks/>
              </p:cNvGrpSpPr>
              <p:nvPr/>
            </p:nvGrpSpPr>
            <p:grpSpPr bwMode="auto">
              <a:xfrm>
                <a:off x="480" y="2551"/>
                <a:ext cx="1104" cy="277"/>
                <a:chOff x="480" y="2551"/>
                <a:chExt cx="1104" cy="277"/>
              </a:xfrm>
            </p:grpSpPr>
            <p:sp>
              <p:nvSpPr>
                <p:cNvPr id="53290" name="Line 11"/>
                <p:cNvSpPr>
                  <a:spLocks noChangeShapeType="1"/>
                </p:cNvSpPr>
                <p:nvPr/>
              </p:nvSpPr>
              <p:spPr bwMode="auto">
                <a:xfrm>
                  <a:off x="1008" y="2551"/>
                  <a:ext cx="0" cy="2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3291" name="Group 12"/>
                <p:cNvGrpSpPr>
                  <a:grpSpLocks/>
                </p:cNvGrpSpPr>
                <p:nvPr/>
              </p:nvGrpSpPr>
              <p:grpSpPr bwMode="auto">
                <a:xfrm>
                  <a:off x="480" y="2688"/>
                  <a:ext cx="1104" cy="140"/>
                  <a:chOff x="480" y="2688"/>
                  <a:chExt cx="1104" cy="140"/>
                </a:xfrm>
              </p:grpSpPr>
              <p:sp>
                <p:nvSpPr>
                  <p:cNvPr id="53292" name="Line 13"/>
                  <p:cNvSpPr>
                    <a:spLocks noChangeShapeType="1"/>
                  </p:cNvSpPr>
                  <p:nvPr/>
                </p:nvSpPr>
                <p:spPr bwMode="auto">
                  <a:xfrm>
                    <a:off x="487" y="2688"/>
                    <a:ext cx="109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93" name="Line 14"/>
                  <p:cNvSpPr>
                    <a:spLocks noChangeShapeType="1"/>
                  </p:cNvSpPr>
                  <p:nvPr/>
                </p:nvSpPr>
                <p:spPr bwMode="auto">
                  <a:xfrm>
                    <a:off x="480"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94" name="Line 15"/>
                  <p:cNvSpPr>
                    <a:spLocks noChangeShapeType="1"/>
                  </p:cNvSpPr>
                  <p:nvPr/>
                </p:nvSpPr>
                <p:spPr bwMode="auto">
                  <a:xfrm>
                    <a:off x="1584"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
            <p:nvSpPr>
              <p:cNvPr id="53287" name="Rectangle 16"/>
              <p:cNvSpPr>
                <a:spLocks noChangeArrowheads="1"/>
              </p:cNvSpPr>
              <p:nvPr/>
            </p:nvSpPr>
            <p:spPr bwMode="auto">
              <a:xfrm>
                <a:off x="193" y="2833"/>
                <a:ext cx="6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A</a:t>
                </a:r>
              </a:p>
            </p:txBody>
          </p:sp>
          <p:sp>
            <p:nvSpPr>
              <p:cNvPr id="53288" name="Rectangle 17"/>
              <p:cNvSpPr>
                <a:spLocks noChangeArrowheads="1"/>
              </p:cNvSpPr>
              <p:nvPr/>
            </p:nvSpPr>
            <p:spPr bwMode="auto">
              <a:xfrm>
                <a:off x="723" y="2833"/>
                <a:ext cx="6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B</a:t>
                </a:r>
              </a:p>
            </p:txBody>
          </p:sp>
          <p:sp>
            <p:nvSpPr>
              <p:cNvPr id="53289" name="Rectangle 18"/>
              <p:cNvSpPr>
                <a:spLocks noChangeArrowheads="1"/>
              </p:cNvSpPr>
              <p:nvPr/>
            </p:nvSpPr>
            <p:spPr bwMode="auto">
              <a:xfrm>
                <a:off x="1297" y="2833"/>
                <a:ext cx="6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C</a:t>
                </a:r>
              </a:p>
            </p:txBody>
          </p:sp>
        </p:grpSp>
        <p:grpSp>
          <p:nvGrpSpPr>
            <p:cNvPr id="53262" name="Group 19"/>
            <p:cNvGrpSpPr>
              <a:grpSpLocks/>
            </p:cNvGrpSpPr>
            <p:nvPr/>
          </p:nvGrpSpPr>
          <p:grpSpPr bwMode="auto">
            <a:xfrm>
              <a:off x="2304" y="2551"/>
              <a:ext cx="1104" cy="277"/>
              <a:chOff x="2304" y="2551"/>
              <a:chExt cx="1104" cy="277"/>
            </a:xfrm>
          </p:grpSpPr>
          <p:sp>
            <p:nvSpPr>
              <p:cNvPr id="53281" name="Line 20"/>
              <p:cNvSpPr>
                <a:spLocks noChangeShapeType="1"/>
              </p:cNvSpPr>
              <p:nvPr/>
            </p:nvSpPr>
            <p:spPr bwMode="auto">
              <a:xfrm>
                <a:off x="2832" y="2551"/>
                <a:ext cx="0" cy="2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3282" name="Group 21"/>
              <p:cNvGrpSpPr>
                <a:grpSpLocks/>
              </p:cNvGrpSpPr>
              <p:nvPr/>
            </p:nvGrpSpPr>
            <p:grpSpPr bwMode="auto">
              <a:xfrm>
                <a:off x="2304" y="2688"/>
                <a:ext cx="1104" cy="140"/>
                <a:chOff x="2304" y="2688"/>
                <a:chExt cx="1104" cy="140"/>
              </a:xfrm>
            </p:grpSpPr>
            <p:sp>
              <p:nvSpPr>
                <p:cNvPr id="53283" name="Line 22"/>
                <p:cNvSpPr>
                  <a:spLocks noChangeShapeType="1"/>
                </p:cNvSpPr>
                <p:nvPr/>
              </p:nvSpPr>
              <p:spPr bwMode="auto">
                <a:xfrm>
                  <a:off x="2311" y="2688"/>
                  <a:ext cx="109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84" name="Line 23"/>
                <p:cNvSpPr>
                  <a:spLocks noChangeShapeType="1"/>
                </p:cNvSpPr>
                <p:nvPr/>
              </p:nvSpPr>
              <p:spPr bwMode="auto">
                <a:xfrm>
                  <a:off x="2304"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85" name="Line 24"/>
                <p:cNvSpPr>
                  <a:spLocks noChangeShapeType="1"/>
                </p:cNvSpPr>
                <p:nvPr/>
              </p:nvSpPr>
              <p:spPr bwMode="auto">
                <a:xfrm>
                  <a:off x="3408"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
          <p:nvSpPr>
            <p:cNvPr id="53263" name="Rectangle 25"/>
            <p:cNvSpPr>
              <a:spLocks noChangeArrowheads="1"/>
            </p:cNvSpPr>
            <p:nvPr/>
          </p:nvSpPr>
          <p:spPr bwMode="auto">
            <a:xfrm>
              <a:off x="2018" y="2833"/>
              <a:ext cx="6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D</a:t>
              </a:r>
            </a:p>
          </p:txBody>
        </p:sp>
        <p:sp>
          <p:nvSpPr>
            <p:cNvPr id="53264" name="Rectangle 26"/>
            <p:cNvSpPr>
              <a:spLocks noChangeArrowheads="1"/>
            </p:cNvSpPr>
            <p:nvPr/>
          </p:nvSpPr>
          <p:spPr bwMode="auto">
            <a:xfrm>
              <a:off x="2546" y="2833"/>
              <a:ext cx="6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E</a:t>
              </a:r>
            </a:p>
          </p:txBody>
        </p:sp>
        <p:sp>
          <p:nvSpPr>
            <p:cNvPr id="53265" name="Rectangle 27"/>
            <p:cNvSpPr>
              <a:spLocks noChangeArrowheads="1"/>
            </p:cNvSpPr>
            <p:nvPr/>
          </p:nvSpPr>
          <p:spPr bwMode="auto">
            <a:xfrm>
              <a:off x="3121" y="2833"/>
              <a:ext cx="6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F</a:t>
              </a:r>
            </a:p>
          </p:txBody>
        </p:sp>
        <p:grpSp>
          <p:nvGrpSpPr>
            <p:cNvPr id="53266" name="Group 28"/>
            <p:cNvGrpSpPr>
              <a:grpSpLocks/>
            </p:cNvGrpSpPr>
            <p:nvPr/>
          </p:nvGrpSpPr>
          <p:grpSpPr bwMode="auto">
            <a:xfrm>
              <a:off x="3841" y="2551"/>
              <a:ext cx="1723" cy="684"/>
              <a:chOff x="3841" y="2551"/>
              <a:chExt cx="1723" cy="684"/>
            </a:xfrm>
          </p:grpSpPr>
          <p:grpSp>
            <p:nvGrpSpPr>
              <p:cNvPr id="53272" name="Group 29"/>
              <p:cNvGrpSpPr>
                <a:grpSpLocks/>
              </p:cNvGrpSpPr>
              <p:nvPr/>
            </p:nvGrpSpPr>
            <p:grpSpPr bwMode="auto">
              <a:xfrm>
                <a:off x="4128" y="2551"/>
                <a:ext cx="1104" cy="277"/>
                <a:chOff x="4128" y="2551"/>
                <a:chExt cx="1104" cy="277"/>
              </a:xfrm>
            </p:grpSpPr>
            <p:sp>
              <p:nvSpPr>
                <p:cNvPr id="53276" name="Line 30"/>
                <p:cNvSpPr>
                  <a:spLocks noChangeShapeType="1"/>
                </p:cNvSpPr>
                <p:nvPr/>
              </p:nvSpPr>
              <p:spPr bwMode="auto">
                <a:xfrm>
                  <a:off x="4656" y="2551"/>
                  <a:ext cx="0" cy="2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3277" name="Group 31"/>
                <p:cNvGrpSpPr>
                  <a:grpSpLocks/>
                </p:cNvGrpSpPr>
                <p:nvPr/>
              </p:nvGrpSpPr>
              <p:grpSpPr bwMode="auto">
                <a:xfrm>
                  <a:off x="4128" y="2688"/>
                  <a:ext cx="1104" cy="140"/>
                  <a:chOff x="4128" y="2688"/>
                  <a:chExt cx="1104" cy="140"/>
                </a:xfrm>
              </p:grpSpPr>
              <p:sp>
                <p:nvSpPr>
                  <p:cNvPr id="53278" name="Line 32"/>
                  <p:cNvSpPr>
                    <a:spLocks noChangeShapeType="1"/>
                  </p:cNvSpPr>
                  <p:nvPr/>
                </p:nvSpPr>
                <p:spPr bwMode="auto">
                  <a:xfrm>
                    <a:off x="4135" y="2688"/>
                    <a:ext cx="109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79" name="Line 33"/>
                  <p:cNvSpPr>
                    <a:spLocks noChangeShapeType="1"/>
                  </p:cNvSpPr>
                  <p:nvPr/>
                </p:nvSpPr>
                <p:spPr bwMode="auto">
                  <a:xfrm>
                    <a:off x="4128"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80" name="Line 34"/>
                  <p:cNvSpPr>
                    <a:spLocks noChangeShapeType="1"/>
                  </p:cNvSpPr>
                  <p:nvPr/>
                </p:nvSpPr>
                <p:spPr bwMode="auto">
                  <a:xfrm>
                    <a:off x="5232" y="2695"/>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
            <p:nvSpPr>
              <p:cNvPr id="53273" name="Rectangle 35"/>
              <p:cNvSpPr>
                <a:spLocks noChangeArrowheads="1"/>
              </p:cNvSpPr>
              <p:nvPr/>
            </p:nvSpPr>
            <p:spPr bwMode="auto">
              <a:xfrm>
                <a:off x="3841" y="2833"/>
                <a:ext cx="6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G</a:t>
                </a:r>
              </a:p>
            </p:txBody>
          </p:sp>
          <p:sp>
            <p:nvSpPr>
              <p:cNvPr id="53274" name="Rectangle 36"/>
              <p:cNvSpPr>
                <a:spLocks noChangeArrowheads="1"/>
              </p:cNvSpPr>
              <p:nvPr/>
            </p:nvSpPr>
            <p:spPr bwMode="auto">
              <a:xfrm>
                <a:off x="4371" y="2833"/>
                <a:ext cx="6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H</a:t>
                </a:r>
              </a:p>
            </p:txBody>
          </p:sp>
          <p:sp>
            <p:nvSpPr>
              <p:cNvPr id="53275" name="Rectangle 37"/>
              <p:cNvSpPr>
                <a:spLocks noChangeArrowheads="1"/>
              </p:cNvSpPr>
              <p:nvPr/>
            </p:nvSpPr>
            <p:spPr bwMode="auto">
              <a:xfrm>
                <a:off x="4945" y="2833"/>
                <a:ext cx="6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Project</a:t>
                </a:r>
              </a:p>
              <a:p>
                <a:pPr algn="ctr">
                  <a:spcBef>
                    <a:spcPct val="0"/>
                  </a:spcBef>
                  <a:buClrTx/>
                  <a:buSzTx/>
                  <a:buFontTx/>
                  <a:buNone/>
                </a:pPr>
                <a:r>
                  <a:rPr lang="en-US" altLang="en-US" sz="1800">
                    <a:latin typeface="Arial" panose="020B0604020202020204" pitchFamily="34" charset="0"/>
                  </a:rPr>
                  <a:t>I</a:t>
                </a:r>
              </a:p>
            </p:txBody>
          </p:sp>
        </p:grpSp>
        <p:sp>
          <p:nvSpPr>
            <p:cNvPr id="53267" name="Line 38"/>
            <p:cNvSpPr>
              <a:spLocks noChangeShapeType="1"/>
            </p:cNvSpPr>
            <p:nvPr/>
          </p:nvSpPr>
          <p:spPr bwMode="auto">
            <a:xfrm>
              <a:off x="2832" y="1783"/>
              <a:ext cx="0" cy="2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3268" name="Group 39"/>
            <p:cNvGrpSpPr>
              <a:grpSpLocks/>
            </p:cNvGrpSpPr>
            <p:nvPr/>
          </p:nvGrpSpPr>
          <p:grpSpPr bwMode="auto">
            <a:xfrm>
              <a:off x="1008" y="1920"/>
              <a:ext cx="3648" cy="140"/>
              <a:chOff x="1008" y="1920"/>
              <a:chExt cx="3648" cy="140"/>
            </a:xfrm>
          </p:grpSpPr>
          <p:sp>
            <p:nvSpPr>
              <p:cNvPr id="53269" name="Line 40"/>
              <p:cNvSpPr>
                <a:spLocks noChangeShapeType="1"/>
              </p:cNvSpPr>
              <p:nvPr/>
            </p:nvSpPr>
            <p:spPr bwMode="auto">
              <a:xfrm>
                <a:off x="1015" y="1920"/>
                <a:ext cx="36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70" name="Line 41"/>
              <p:cNvSpPr>
                <a:spLocks noChangeShapeType="1"/>
              </p:cNvSpPr>
              <p:nvPr/>
            </p:nvSpPr>
            <p:spPr bwMode="auto">
              <a:xfrm>
                <a:off x="1008" y="1927"/>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3271" name="Line 42"/>
              <p:cNvSpPr>
                <a:spLocks noChangeShapeType="1"/>
              </p:cNvSpPr>
              <p:nvPr/>
            </p:nvSpPr>
            <p:spPr bwMode="auto">
              <a:xfrm>
                <a:off x="4656" y="1927"/>
                <a:ext cx="0" cy="13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
        <p:nvSpPr>
          <p:cNvPr id="123947" name="Rectangle 43"/>
          <p:cNvSpPr>
            <a:spLocks noChangeArrowheads="1"/>
          </p:cNvSpPr>
          <p:nvPr/>
        </p:nvSpPr>
        <p:spPr bwMode="auto">
          <a:xfrm>
            <a:off x="990600" y="1600200"/>
            <a:ext cx="73152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b="1">
                <a:latin typeface="Arial" panose="020B0604020202020204" pitchFamily="34" charset="0"/>
              </a:rPr>
              <a:t>housed within a functional division</a:t>
            </a:r>
          </a:p>
        </p:txBody>
      </p:sp>
      <p:sp>
        <p:nvSpPr>
          <p:cNvPr id="123948" name="Rectangle 44"/>
          <p:cNvSpPr>
            <a:spLocks noChangeArrowheads="1"/>
          </p:cNvSpPr>
          <p:nvPr/>
        </p:nvSpPr>
        <p:spPr bwMode="auto">
          <a:xfrm>
            <a:off x="2895600" y="5486400"/>
            <a:ext cx="3124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123949" name="Rectangle 45"/>
          <p:cNvSpPr>
            <a:spLocks noChangeArrowheads="1"/>
          </p:cNvSpPr>
          <p:nvPr/>
        </p:nvSpPr>
        <p:spPr bwMode="auto">
          <a:xfrm>
            <a:off x="2286000" y="5257800"/>
            <a:ext cx="6477000" cy="990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lIns="90488" tIns="44450" rIns="90488" bIns="44450"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800">
                <a:latin typeface="Arial" panose="020B0604020202020204" pitchFamily="34" charset="0"/>
              </a:rPr>
              <a:t>Example, Project “B” is in the functional area of Research and Development.</a:t>
            </a:r>
          </a:p>
        </p:txBody>
      </p:sp>
      <p:sp>
        <p:nvSpPr>
          <p:cNvPr id="123950" name="Line 46"/>
          <p:cNvSpPr>
            <a:spLocks noChangeShapeType="1"/>
          </p:cNvSpPr>
          <p:nvPr/>
        </p:nvSpPr>
        <p:spPr bwMode="auto">
          <a:xfrm>
            <a:off x="1905000" y="5486400"/>
            <a:ext cx="0" cy="762000"/>
          </a:xfrm>
          <a:prstGeom prst="line">
            <a:avLst/>
          </a:prstGeom>
          <a:noFill/>
          <a:ln w="571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3256" name="Text Box 47"/>
          <p:cNvSpPr txBox="1">
            <a:spLocks noChangeArrowheads="1"/>
          </p:cNvSpPr>
          <p:nvPr/>
        </p:nvSpPr>
        <p:spPr bwMode="auto">
          <a:xfrm>
            <a:off x="990600" y="64008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0-#ppt_w/2"/>
                                          </p:val>
                                        </p:tav>
                                        <p:tav tm="100000">
                                          <p:val>
                                            <p:strVal val="#ppt_x"/>
                                          </p:val>
                                        </p:tav>
                                      </p:tavLst>
                                    </p:anim>
                                    <p:anim calcmode="lin" valueType="num">
                                      <p:cBhvr additive="base">
                                        <p:cTn id="8"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47"/>
                                        </p:tgtEl>
                                        <p:attrNameLst>
                                          <p:attrName>style.visibility</p:attrName>
                                        </p:attrNameLst>
                                      </p:cBhvr>
                                      <p:to>
                                        <p:strVal val="visible"/>
                                      </p:to>
                                    </p:set>
                                    <p:anim calcmode="lin" valueType="num">
                                      <p:cBhvr additive="base">
                                        <p:cTn id="13" dur="500" fill="hold"/>
                                        <p:tgtEl>
                                          <p:spTgt spid="123947"/>
                                        </p:tgtEl>
                                        <p:attrNameLst>
                                          <p:attrName>ppt_x</p:attrName>
                                        </p:attrNameLst>
                                      </p:cBhvr>
                                      <p:tavLst>
                                        <p:tav tm="0">
                                          <p:val>
                                            <p:strVal val="0-#ppt_w/2"/>
                                          </p:val>
                                        </p:tav>
                                        <p:tav tm="100000">
                                          <p:val>
                                            <p:strVal val="#ppt_x"/>
                                          </p:val>
                                        </p:tav>
                                      </p:tavLst>
                                    </p:anim>
                                    <p:anim calcmode="lin" valueType="num">
                                      <p:cBhvr additive="base">
                                        <p:cTn id="14" dur="500" fill="hold"/>
                                        <p:tgtEl>
                                          <p:spTgt spid="1239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123948"/>
                                        </p:tgtEl>
                                        <p:attrNameLst>
                                          <p:attrName>style.visibility</p:attrName>
                                        </p:attrNameLst>
                                      </p:cBhvr>
                                      <p:to>
                                        <p:strVal val="visible"/>
                                      </p:to>
                                    </p:set>
                                    <p:anim calcmode="lin" valueType="num">
                                      <p:cBhvr additive="base">
                                        <p:cTn id="19" dur="500" fill="hold"/>
                                        <p:tgtEl>
                                          <p:spTgt spid="123948"/>
                                        </p:tgtEl>
                                        <p:attrNameLst>
                                          <p:attrName>ppt_x</p:attrName>
                                        </p:attrNameLst>
                                      </p:cBhvr>
                                      <p:tavLst>
                                        <p:tav tm="0">
                                          <p:val>
                                            <p:strVal val="0-#ppt_w/2"/>
                                          </p:val>
                                        </p:tav>
                                        <p:tav tm="100000">
                                          <p:val>
                                            <p:strVal val="#ppt_x"/>
                                          </p:val>
                                        </p:tav>
                                      </p:tavLst>
                                    </p:anim>
                                    <p:anim calcmode="lin" valueType="num">
                                      <p:cBhvr additive="base">
                                        <p:cTn id="20" dur="500" fill="hold"/>
                                        <p:tgtEl>
                                          <p:spTgt spid="1239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50"/>
                                        </p:tgtEl>
                                        <p:attrNameLst>
                                          <p:attrName>style.visibility</p:attrName>
                                        </p:attrNameLst>
                                      </p:cBhvr>
                                      <p:to>
                                        <p:strVal val="visible"/>
                                      </p:to>
                                    </p:set>
                                    <p:anim calcmode="lin" valueType="num">
                                      <p:cBhvr additive="base">
                                        <p:cTn id="31" dur="500" fill="hold"/>
                                        <p:tgtEl>
                                          <p:spTgt spid="123950"/>
                                        </p:tgtEl>
                                        <p:attrNameLst>
                                          <p:attrName>ppt_x</p:attrName>
                                        </p:attrNameLst>
                                      </p:cBhvr>
                                      <p:tavLst>
                                        <p:tav tm="0">
                                          <p:val>
                                            <p:strVal val="0-#ppt_w/2"/>
                                          </p:val>
                                        </p:tav>
                                        <p:tav tm="100000">
                                          <p:val>
                                            <p:strVal val="#ppt_x"/>
                                          </p:val>
                                        </p:tav>
                                      </p:tavLst>
                                    </p:anim>
                                    <p:anim calcmode="lin" valueType="num">
                                      <p:cBhvr additive="base">
                                        <p:cTn id="32" dur="500" fill="hold"/>
                                        <p:tgtEl>
                                          <p:spTgt spid="12395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49"/>
                                        </p:tgtEl>
                                        <p:attrNameLst>
                                          <p:attrName>style.visibility</p:attrName>
                                        </p:attrNameLst>
                                      </p:cBhvr>
                                      <p:to>
                                        <p:strVal val="visible"/>
                                      </p:to>
                                    </p:set>
                                    <p:anim calcmode="lin" valueType="num">
                                      <p:cBhvr additive="base">
                                        <p:cTn id="37" dur="500" fill="hold"/>
                                        <p:tgtEl>
                                          <p:spTgt spid="123949"/>
                                        </p:tgtEl>
                                        <p:attrNameLst>
                                          <p:attrName>ppt_x</p:attrName>
                                        </p:attrNameLst>
                                      </p:cBhvr>
                                      <p:tavLst>
                                        <p:tav tm="0">
                                          <p:val>
                                            <p:strVal val="0-#ppt_w/2"/>
                                          </p:val>
                                        </p:tav>
                                        <p:tav tm="100000">
                                          <p:val>
                                            <p:strVal val="#ppt_x"/>
                                          </p:val>
                                        </p:tav>
                                      </p:tavLst>
                                    </p:anim>
                                    <p:anim calcmode="lin" valueType="num">
                                      <p:cBhvr additive="base">
                                        <p:cTn id="38" dur="500" fill="hold"/>
                                        <p:tgtEl>
                                          <p:spTgt spid="123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47" grpId="0" animBg="1" autoUpdateAnimBg="0"/>
      <p:bldP spid="123948" grpId="0" autoUpdateAnimBg="0"/>
      <p:bldP spid="123949" grpId="0" animBg="1" autoUpdateAnimBg="0"/>
      <p:bldP spid="123950"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304800" y="762000"/>
            <a:ext cx="8480425" cy="762000"/>
          </a:xfrm>
          <a:solidFill>
            <a:srgbClr val="CCFFCC"/>
          </a:solidFill>
        </p:spPr>
        <p:txBody>
          <a:bodyPr lIns="90488" tIns="44450" rIns="90488" bIns="44450"/>
          <a:lstStyle/>
          <a:p>
            <a:r>
              <a:rPr lang="en-US" altLang="en-US" sz="3600" b="1" smtClean="0"/>
              <a:t/>
            </a:r>
            <a:br>
              <a:rPr lang="en-US" altLang="en-US" sz="3600" b="1" smtClean="0"/>
            </a:br>
            <a:r>
              <a:rPr lang="en-US" altLang="en-US" sz="3600" b="1" smtClean="0"/>
              <a:t>Functional Project: </a:t>
            </a:r>
            <a:r>
              <a:rPr lang="en-US" altLang="en-US" sz="3600" b="1" i="1" smtClean="0"/>
              <a:t>Advantages</a:t>
            </a:r>
          </a:p>
        </p:txBody>
      </p:sp>
      <p:sp>
        <p:nvSpPr>
          <p:cNvPr id="125956" name="Rectangle 4"/>
          <p:cNvSpPr>
            <a:spLocks noGrp="1" noChangeArrowheads="1"/>
          </p:cNvSpPr>
          <p:nvPr>
            <p:ph type="body" idx="1"/>
          </p:nvPr>
        </p:nvSpPr>
        <p:spPr>
          <a:xfrm>
            <a:off x="762000" y="2057400"/>
            <a:ext cx="7543800" cy="4038600"/>
          </a:xfrm>
          <a:solidFill>
            <a:srgbClr val="FCFC90"/>
          </a:solidFill>
        </p:spPr>
        <p:txBody>
          <a:bodyPr lIns="90488" tIns="44450" rIns="90488" bIns="44450"/>
          <a:lstStyle/>
          <a:p>
            <a:pPr>
              <a:spcBef>
                <a:spcPct val="0"/>
              </a:spcBef>
            </a:pPr>
            <a:r>
              <a:rPr lang="en-US" altLang="en-US" b="1" smtClean="0"/>
              <a:t>A team member can work on several projects</a:t>
            </a:r>
          </a:p>
          <a:p>
            <a:pPr>
              <a:spcBef>
                <a:spcPct val="0"/>
              </a:spcBef>
            </a:pPr>
            <a:r>
              <a:rPr lang="en-US" altLang="en-US" b="1" smtClean="0"/>
              <a:t>Technical expertise is maintained within the functional area</a:t>
            </a:r>
          </a:p>
          <a:p>
            <a:pPr>
              <a:spcBef>
                <a:spcPct val="0"/>
              </a:spcBef>
            </a:pPr>
            <a:r>
              <a:rPr lang="en-US" altLang="en-US" b="1" smtClean="0"/>
              <a:t>The functional area is a “home” after the project is completed</a:t>
            </a:r>
          </a:p>
          <a:p>
            <a:pPr>
              <a:spcBef>
                <a:spcPct val="0"/>
              </a:spcBef>
            </a:pPr>
            <a:r>
              <a:rPr lang="en-US" altLang="en-US" b="1" smtClean="0"/>
              <a:t>Critical mass of specialized knowledge </a:t>
            </a:r>
          </a:p>
        </p:txBody>
      </p:sp>
      <p:sp>
        <p:nvSpPr>
          <p:cNvPr id="55300" name="Text Box 5"/>
          <p:cNvSpPr txBox="1">
            <a:spLocks noChangeArrowheads="1"/>
          </p:cNvSpPr>
          <p:nvPr/>
        </p:nvSpPr>
        <p:spPr bwMode="auto">
          <a:xfrm>
            <a:off x="990600" y="62484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Effect transition="in" filter="wipe(left)">
                                      <p:cBhvr>
                                        <p:cTn id="7" dur="500"/>
                                        <p:tgtEl>
                                          <p:spTgt spid="125956">
                                            <p:txEl>
                                              <p:pRg st="0" end="0"/>
                                            </p:txEl>
                                          </p:spTgt>
                                        </p:tgtEl>
                                      </p:cBhvr>
                                    </p:animEffect>
                                  </p:childTnLst>
                                  <p:subTnLst>
                                    <p:animClr clrSpc="rgb" dir="cw">
                                      <p:cBhvr override="childStyle">
                                        <p:cTn dur="1" fill="hold" display="0" masterRel="nextClick" afterEffect="1"/>
                                        <p:tgtEl>
                                          <p:spTgt spid="125956">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6">
                                            <p:txEl>
                                              <p:pRg st="1" end="1"/>
                                            </p:txEl>
                                          </p:spTgt>
                                        </p:tgtEl>
                                        <p:attrNameLst>
                                          <p:attrName>style.visibility</p:attrName>
                                        </p:attrNameLst>
                                      </p:cBhvr>
                                      <p:to>
                                        <p:strVal val="visible"/>
                                      </p:to>
                                    </p:set>
                                    <p:animEffect transition="in" filter="wipe(left)">
                                      <p:cBhvr>
                                        <p:cTn id="12" dur="500"/>
                                        <p:tgtEl>
                                          <p:spTgt spid="125956">
                                            <p:txEl>
                                              <p:pRg st="1" end="1"/>
                                            </p:txEl>
                                          </p:spTgt>
                                        </p:tgtEl>
                                      </p:cBhvr>
                                    </p:animEffect>
                                  </p:childTnLst>
                                  <p:subTnLst>
                                    <p:animClr clrSpc="rgb" dir="cw">
                                      <p:cBhvr override="childStyle">
                                        <p:cTn dur="1" fill="hold" display="0" masterRel="nextClick" afterEffect="1"/>
                                        <p:tgtEl>
                                          <p:spTgt spid="125956">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6">
                                            <p:txEl>
                                              <p:pRg st="2" end="2"/>
                                            </p:txEl>
                                          </p:spTgt>
                                        </p:tgtEl>
                                        <p:attrNameLst>
                                          <p:attrName>style.visibility</p:attrName>
                                        </p:attrNameLst>
                                      </p:cBhvr>
                                      <p:to>
                                        <p:strVal val="visible"/>
                                      </p:to>
                                    </p:set>
                                    <p:animEffect transition="in" filter="wipe(left)">
                                      <p:cBhvr>
                                        <p:cTn id="17" dur="500"/>
                                        <p:tgtEl>
                                          <p:spTgt spid="125956">
                                            <p:txEl>
                                              <p:pRg st="2" end="2"/>
                                            </p:txEl>
                                          </p:spTgt>
                                        </p:tgtEl>
                                      </p:cBhvr>
                                    </p:animEffect>
                                  </p:childTnLst>
                                  <p:subTnLst>
                                    <p:animClr clrSpc="rgb" dir="cw">
                                      <p:cBhvr override="childStyle">
                                        <p:cTn dur="1" fill="hold" display="0" masterRel="nextClick" afterEffect="1"/>
                                        <p:tgtEl>
                                          <p:spTgt spid="125956">
                                            <p:txEl>
                                              <p:pRg st="2" end="2"/>
                                            </p:txEl>
                                          </p:spTgt>
                                        </p:tgtEl>
                                        <p:attrNameLst>
                                          <p:attrName>ppt_c</p:attrName>
                                        </p:attrNameLst>
                                      </p:cBhvr>
                                      <p:to>
                                        <a:schemeClr val="accent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56">
                                            <p:txEl>
                                              <p:pRg st="3" end="3"/>
                                            </p:txEl>
                                          </p:spTgt>
                                        </p:tgtEl>
                                        <p:attrNameLst>
                                          <p:attrName>style.visibility</p:attrName>
                                        </p:attrNameLst>
                                      </p:cBhvr>
                                      <p:to>
                                        <p:strVal val="visible"/>
                                      </p:to>
                                    </p:set>
                                    <p:animEffect transition="in" filter="wipe(left)">
                                      <p:cBhvr>
                                        <p:cTn id="22" dur="500"/>
                                        <p:tgtEl>
                                          <p:spTgt spid="125956">
                                            <p:txEl>
                                              <p:pRg st="3" end="3"/>
                                            </p:txEl>
                                          </p:spTgt>
                                        </p:tgtEl>
                                      </p:cBhvr>
                                    </p:animEffect>
                                  </p:childTnLst>
                                  <p:subTnLst>
                                    <p:animClr clrSpc="rgb" dir="cw">
                                      <p:cBhvr override="childStyle">
                                        <p:cTn dur="1" fill="hold" display="0" masterRel="nextClick" afterEffect="1"/>
                                        <p:tgtEl>
                                          <p:spTgt spid="125956">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7651" name="Rectangle 5"/>
          <p:cNvSpPr>
            <a:spLocks noGrp="1" noChangeArrowheads="1"/>
          </p:cNvSpPr>
          <p:nvPr>
            <p:ph type="title"/>
          </p:nvPr>
        </p:nvSpPr>
        <p:spPr/>
        <p:txBody>
          <a:bodyPr/>
          <a:lstStyle/>
          <a:p>
            <a:pPr eaLnBrk="1" hangingPunct="1"/>
            <a:r>
              <a:rPr lang="en-US" altLang="en-US" sz="3600" b="1" u="sng" smtClean="0"/>
              <a:t>Step 2-</a:t>
            </a:r>
            <a:r>
              <a:rPr lang="en-US" altLang="en-US" sz="3600" b="1" smtClean="0"/>
              <a:t> Diagram the Network for</a:t>
            </a:r>
            <a:br>
              <a:rPr lang="en-US" altLang="en-US" sz="3600" b="1" smtClean="0"/>
            </a:br>
            <a:r>
              <a:rPr lang="en-US" altLang="en-US" sz="3600" b="1" smtClean="0"/>
              <a:t>              Cables By Us</a:t>
            </a:r>
          </a:p>
        </p:txBody>
      </p:sp>
      <p:pic>
        <p:nvPicPr>
          <p:cNvPr id="27652" name="Picture 9" descr="w0111-n"/>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2688" y="2643188"/>
            <a:ext cx="7772400" cy="2863850"/>
          </a:xfr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762000" y="838200"/>
            <a:ext cx="7543800" cy="838200"/>
          </a:xfrm>
          <a:solidFill>
            <a:srgbClr val="CCFFCC"/>
          </a:solidFill>
        </p:spPr>
        <p:txBody>
          <a:bodyPr lIns="90488" tIns="44450" rIns="90488" bIns="44450"/>
          <a:lstStyle/>
          <a:p>
            <a:r>
              <a:rPr lang="en-US" altLang="en-US" sz="3600" b="1" smtClean="0"/>
              <a:t/>
            </a:r>
            <a:br>
              <a:rPr lang="en-US" altLang="en-US" sz="3600" b="1" smtClean="0"/>
            </a:br>
            <a:r>
              <a:rPr lang="en-US" altLang="en-US" sz="3200" b="1" smtClean="0"/>
              <a:t>Functional Project: Disadvantages</a:t>
            </a:r>
          </a:p>
        </p:txBody>
      </p:sp>
      <p:sp>
        <p:nvSpPr>
          <p:cNvPr id="128004" name="Rectangle 4"/>
          <p:cNvSpPr>
            <a:spLocks noGrp="1" noChangeArrowheads="1"/>
          </p:cNvSpPr>
          <p:nvPr>
            <p:ph type="body" idx="1"/>
          </p:nvPr>
        </p:nvSpPr>
        <p:spPr>
          <a:xfrm>
            <a:off x="762000" y="2209800"/>
            <a:ext cx="7543800" cy="3657600"/>
          </a:xfrm>
          <a:solidFill>
            <a:srgbClr val="FCFC90"/>
          </a:solidFill>
        </p:spPr>
        <p:txBody>
          <a:bodyPr lIns="90488" tIns="44450" rIns="90488" bIns="44450"/>
          <a:lstStyle/>
          <a:p>
            <a:pPr>
              <a:spcBef>
                <a:spcPct val="0"/>
              </a:spcBef>
            </a:pPr>
            <a:r>
              <a:rPr lang="en-US" altLang="en-US" b="1" smtClean="0"/>
              <a:t>Aspects of the project that are not directly related to the functional area get short-changed</a:t>
            </a:r>
          </a:p>
          <a:p>
            <a:pPr>
              <a:spcBef>
                <a:spcPct val="0"/>
              </a:spcBef>
            </a:pPr>
            <a:r>
              <a:rPr lang="en-US" altLang="en-US" b="1" smtClean="0"/>
              <a:t>Motivation of team members is often weak</a:t>
            </a:r>
          </a:p>
          <a:p>
            <a:pPr>
              <a:spcBef>
                <a:spcPct val="0"/>
              </a:spcBef>
            </a:pPr>
            <a:r>
              <a:rPr lang="en-US" altLang="en-US" b="1" smtClean="0"/>
              <a:t>Needs of the client are secondary and are responded to slowly </a:t>
            </a:r>
          </a:p>
        </p:txBody>
      </p:sp>
      <p:sp>
        <p:nvSpPr>
          <p:cNvPr id="57348" name="Text Box 5"/>
          <p:cNvSpPr txBox="1">
            <a:spLocks noChangeArrowheads="1"/>
          </p:cNvSpPr>
          <p:nvPr/>
        </p:nvSpPr>
        <p:spPr bwMode="auto">
          <a:xfrm>
            <a:off x="914400" y="61722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4">
                                            <p:txEl>
                                              <p:pRg st="0" end="0"/>
                                            </p:txEl>
                                          </p:spTgt>
                                        </p:tgtEl>
                                        <p:attrNameLst>
                                          <p:attrName>style.visibility</p:attrName>
                                        </p:attrNameLst>
                                      </p:cBhvr>
                                      <p:to>
                                        <p:strVal val="visible"/>
                                      </p:to>
                                    </p:set>
                                    <p:animEffect transition="in" filter="wipe(left)">
                                      <p:cBhvr>
                                        <p:cTn id="7" dur="500"/>
                                        <p:tgtEl>
                                          <p:spTgt spid="128004">
                                            <p:txEl>
                                              <p:pRg st="0" end="0"/>
                                            </p:txEl>
                                          </p:spTgt>
                                        </p:tgtEl>
                                      </p:cBhvr>
                                    </p:animEffect>
                                  </p:childTnLst>
                                  <p:subTnLst>
                                    <p:animClr clrSpc="rgb" dir="cw">
                                      <p:cBhvr override="childStyle">
                                        <p:cTn dur="1" fill="hold" display="0" masterRel="nextClick" afterEffect="1"/>
                                        <p:tgtEl>
                                          <p:spTgt spid="128004">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4">
                                            <p:txEl>
                                              <p:pRg st="1" end="1"/>
                                            </p:txEl>
                                          </p:spTgt>
                                        </p:tgtEl>
                                        <p:attrNameLst>
                                          <p:attrName>style.visibility</p:attrName>
                                        </p:attrNameLst>
                                      </p:cBhvr>
                                      <p:to>
                                        <p:strVal val="visible"/>
                                      </p:to>
                                    </p:set>
                                    <p:animEffect transition="in" filter="wipe(left)">
                                      <p:cBhvr>
                                        <p:cTn id="12" dur="500"/>
                                        <p:tgtEl>
                                          <p:spTgt spid="128004">
                                            <p:txEl>
                                              <p:pRg st="1" end="1"/>
                                            </p:txEl>
                                          </p:spTgt>
                                        </p:tgtEl>
                                      </p:cBhvr>
                                    </p:animEffect>
                                  </p:childTnLst>
                                  <p:subTnLst>
                                    <p:animClr clrSpc="rgb" dir="cw">
                                      <p:cBhvr override="childStyle">
                                        <p:cTn dur="1" fill="hold" display="0" masterRel="nextClick" afterEffect="1"/>
                                        <p:tgtEl>
                                          <p:spTgt spid="128004">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4">
                                            <p:txEl>
                                              <p:pRg st="2" end="2"/>
                                            </p:txEl>
                                          </p:spTgt>
                                        </p:tgtEl>
                                        <p:attrNameLst>
                                          <p:attrName>style.visibility</p:attrName>
                                        </p:attrNameLst>
                                      </p:cBhvr>
                                      <p:to>
                                        <p:strVal val="visible"/>
                                      </p:to>
                                    </p:set>
                                    <p:animEffect transition="in" filter="wipe(left)">
                                      <p:cBhvr>
                                        <p:cTn id="17" dur="500"/>
                                        <p:tgtEl>
                                          <p:spTgt spid="128004">
                                            <p:txEl>
                                              <p:pRg st="2" end="2"/>
                                            </p:txEl>
                                          </p:spTgt>
                                        </p:tgtEl>
                                      </p:cBhvr>
                                    </p:animEffect>
                                  </p:childTnLst>
                                  <p:subTnLst>
                                    <p:animClr clrSpc="rgb" dir="cw">
                                      <p:cBhvr override="childStyle">
                                        <p:cTn dur="1" fill="hold" display="0" masterRel="nextClick" afterEffect="1"/>
                                        <p:tgtEl>
                                          <p:spTgt spid="128004">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609600" y="914400"/>
            <a:ext cx="8153400" cy="990600"/>
          </a:xfrm>
          <a:solidFill>
            <a:schemeClr val="bg1"/>
          </a:solidFill>
        </p:spPr>
        <p:txBody>
          <a:bodyPr lIns="90488" tIns="44450" rIns="90488" bIns="44450"/>
          <a:lstStyle/>
          <a:p>
            <a:pPr algn="ctr"/>
            <a:r>
              <a:rPr lang="en-US" altLang="en-US" sz="3600" b="1" smtClean="0"/>
              <a:t>Matrix Project: combines </a:t>
            </a:r>
            <a:br>
              <a:rPr lang="en-US" altLang="en-US" sz="3600" b="1" smtClean="0"/>
            </a:br>
            <a:r>
              <a:rPr lang="en-US" altLang="en-US" sz="3600" b="1" smtClean="0"/>
              <a:t>features of pure and functional</a:t>
            </a:r>
          </a:p>
        </p:txBody>
      </p:sp>
      <p:grpSp>
        <p:nvGrpSpPr>
          <p:cNvPr id="59395" name="Group 4"/>
          <p:cNvGrpSpPr>
            <a:grpSpLocks/>
          </p:cNvGrpSpPr>
          <p:nvPr/>
        </p:nvGrpSpPr>
        <p:grpSpPr bwMode="auto">
          <a:xfrm>
            <a:off x="914400" y="2057400"/>
            <a:ext cx="7466013" cy="4187825"/>
            <a:chOff x="145" y="1012"/>
            <a:chExt cx="5518" cy="3178"/>
          </a:xfrm>
        </p:grpSpPr>
        <p:sp>
          <p:nvSpPr>
            <p:cNvPr id="59397" name="Rectangle 5"/>
            <p:cNvSpPr>
              <a:spLocks noChangeArrowheads="1"/>
            </p:cNvSpPr>
            <p:nvPr/>
          </p:nvSpPr>
          <p:spPr bwMode="auto">
            <a:xfrm>
              <a:off x="2641" y="1012"/>
              <a:ext cx="1438" cy="344"/>
            </a:xfrm>
            <a:prstGeom prst="rect">
              <a:avLst/>
            </a:prstGeom>
            <a:solidFill>
              <a:srgbClr val="FCFC90"/>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Arial" panose="020B0604020202020204" pitchFamily="34" charset="0"/>
                </a:rPr>
                <a:t>President</a:t>
              </a:r>
            </a:p>
          </p:txBody>
        </p:sp>
        <p:sp>
          <p:nvSpPr>
            <p:cNvPr id="59398" name="Rectangle 6"/>
            <p:cNvSpPr>
              <a:spLocks noChangeArrowheads="1"/>
            </p:cNvSpPr>
            <p:nvPr/>
          </p:nvSpPr>
          <p:spPr bwMode="auto">
            <a:xfrm>
              <a:off x="1153" y="1655"/>
              <a:ext cx="1102" cy="493"/>
            </a:xfrm>
            <a:prstGeom prst="rect">
              <a:avLst/>
            </a:prstGeom>
            <a:solidFill>
              <a:srgbClr val="FCFC90"/>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Research and</a:t>
              </a:r>
            </a:p>
            <a:p>
              <a:pPr algn="ctr">
                <a:spcBef>
                  <a:spcPct val="0"/>
                </a:spcBef>
                <a:buClrTx/>
                <a:buSzTx/>
                <a:buFontTx/>
                <a:buNone/>
              </a:pPr>
              <a:r>
                <a:rPr lang="en-US" altLang="en-US" sz="1800">
                  <a:latin typeface="Arial" panose="020B0604020202020204" pitchFamily="34" charset="0"/>
                </a:rPr>
                <a:t>Development</a:t>
              </a:r>
            </a:p>
          </p:txBody>
        </p:sp>
        <p:sp>
          <p:nvSpPr>
            <p:cNvPr id="59399" name="Rectangle 7"/>
            <p:cNvSpPr>
              <a:spLocks noChangeArrowheads="1"/>
            </p:cNvSpPr>
            <p:nvPr/>
          </p:nvSpPr>
          <p:spPr bwMode="auto">
            <a:xfrm>
              <a:off x="2353" y="1655"/>
              <a:ext cx="1006" cy="493"/>
            </a:xfrm>
            <a:prstGeom prst="rect">
              <a:avLst/>
            </a:prstGeom>
            <a:solidFill>
              <a:srgbClr val="FCFC90"/>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Engineering</a:t>
              </a:r>
              <a:endParaRPr lang="en-US" altLang="en-US" sz="1800">
                <a:latin typeface="Times New Roman" panose="02020603050405020304" pitchFamily="18" charset="0"/>
              </a:endParaRPr>
            </a:p>
          </p:txBody>
        </p:sp>
        <p:sp>
          <p:nvSpPr>
            <p:cNvPr id="59400" name="Rectangle 8"/>
            <p:cNvSpPr>
              <a:spLocks noChangeArrowheads="1"/>
            </p:cNvSpPr>
            <p:nvPr/>
          </p:nvSpPr>
          <p:spPr bwMode="auto">
            <a:xfrm>
              <a:off x="3457" y="1655"/>
              <a:ext cx="1054" cy="493"/>
            </a:xfrm>
            <a:prstGeom prst="rect">
              <a:avLst/>
            </a:prstGeom>
            <a:solidFill>
              <a:srgbClr val="FCFC90"/>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Manufacturing</a:t>
              </a:r>
              <a:endParaRPr lang="en-US" altLang="en-US" sz="1800">
                <a:latin typeface="Times New Roman" panose="02020603050405020304" pitchFamily="18" charset="0"/>
              </a:endParaRPr>
            </a:p>
          </p:txBody>
        </p:sp>
        <p:sp>
          <p:nvSpPr>
            <p:cNvPr id="59401" name="Line 9"/>
            <p:cNvSpPr>
              <a:spLocks noChangeShapeType="1"/>
            </p:cNvSpPr>
            <p:nvPr/>
          </p:nvSpPr>
          <p:spPr bwMode="auto">
            <a:xfrm>
              <a:off x="3360" y="1364"/>
              <a:ext cx="0" cy="1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2" name="Line 10"/>
            <p:cNvSpPr>
              <a:spLocks noChangeShapeType="1"/>
            </p:cNvSpPr>
            <p:nvPr/>
          </p:nvSpPr>
          <p:spPr bwMode="auto">
            <a:xfrm>
              <a:off x="1687" y="1506"/>
              <a:ext cx="34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3" name="Line 11"/>
            <p:cNvSpPr>
              <a:spLocks noChangeShapeType="1"/>
            </p:cNvSpPr>
            <p:nvPr/>
          </p:nvSpPr>
          <p:spPr bwMode="auto">
            <a:xfrm>
              <a:off x="1680" y="1513"/>
              <a:ext cx="0" cy="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4" name="Line 12"/>
            <p:cNvSpPr>
              <a:spLocks noChangeShapeType="1"/>
            </p:cNvSpPr>
            <p:nvPr/>
          </p:nvSpPr>
          <p:spPr bwMode="auto">
            <a:xfrm>
              <a:off x="5136" y="1513"/>
              <a:ext cx="0" cy="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5" name="Rectangle 13"/>
            <p:cNvSpPr>
              <a:spLocks noChangeArrowheads="1"/>
            </p:cNvSpPr>
            <p:nvPr/>
          </p:nvSpPr>
          <p:spPr bwMode="auto">
            <a:xfrm>
              <a:off x="4609" y="1655"/>
              <a:ext cx="1054" cy="493"/>
            </a:xfrm>
            <a:prstGeom prst="rect">
              <a:avLst/>
            </a:prstGeom>
            <a:solidFill>
              <a:srgbClr val="FCFC90"/>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Arial" panose="020B0604020202020204" pitchFamily="34" charset="0"/>
                </a:rPr>
                <a:t>Marketing</a:t>
              </a:r>
              <a:endParaRPr lang="en-US" altLang="en-US" sz="1800">
                <a:latin typeface="Times New Roman" panose="02020603050405020304" pitchFamily="18" charset="0"/>
              </a:endParaRPr>
            </a:p>
          </p:txBody>
        </p:sp>
        <p:sp>
          <p:nvSpPr>
            <p:cNvPr id="59406" name="Line 14"/>
            <p:cNvSpPr>
              <a:spLocks noChangeShapeType="1"/>
            </p:cNvSpPr>
            <p:nvPr/>
          </p:nvSpPr>
          <p:spPr bwMode="auto">
            <a:xfrm>
              <a:off x="2832" y="1513"/>
              <a:ext cx="0" cy="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7" name="Line 15"/>
            <p:cNvSpPr>
              <a:spLocks noChangeShapeType="1"/>
            </p:cNvSpPr>
            <p:nvPr/>
          </p:nvSpPr>
          <p:spPr bwMode="auto">
            <a:xfrm>
              <a:off x="3936" y="1513"/>
              <a:ext cx="0" cy="1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8" name="Rectangle 16"/>
            <p:cNvSpPr>
              <a:spLocks noChangeArrowheads="1"/>
            </p:cNvSpPr>
            <p:nvPr/>
          </p:nvSpPr>
          <p:spPr bwMode="auto">
            <a:xfrm>
              <a:off x="145" y="2497"/>
              <a:ext cx="858" cy="506"/>
            </a:xfrm>
            <a:prstGeom prst="rect">
              <a:avLst/>
            </a:prstGeom>
            <a:solidFill>
              <a:srgbClr val="FCFC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900">
                  <a:latin typeface="Arial" panose="020B0604020202020204" pitchFamily="34" charset="0"/>
                </a:rPr>
                <a:t>Manager</a:t>
              </a:r>
            </a:p>
            <a:p>
              <a:pPr>
                <a:spcBef>
                  <a:spcPct val="0"/>
                </a:spcBef>
                <a:buClrTx/>
                <a:buSzTx/>
                <a:buFontTx/>
                <a:buNone/>
              </a:pPr>
              <a:r>
                <a:rPr lang="en-US" altLang="en-US" sz="1900">
                  <a:latin typeface="Arial" panose="020B0604020202020204" pitchFamily="34" charset="0"/>
                </a:rPr>
                <a:t>Project A</a:t>
              </a:r>
              <a:endParaRPr lang="en-US" altLang="en-US" sz="2000">
                <a:latin typeface="Times New Roman" panose="02020603050405020304" pitchFamily="18" charset="0"/>
              </a:endParaRPr>
            </a:p>
          </p:txBody>
        </p:sp>
        <p:sp>
          <p:nvSpPr>
            <p:cNvPr id="59409" name="Rectangle 17"/>
            <p:cNvSpPr>
              <a:spLocks noChangeArrowheads="1"/>
            </p:cNvSpPr>
            <p:nvPr/>
          </p:nvSpPr>
          <p:spPr bwMode="auto">
            <a:xfrm>
              <a:off x="145" y="3091"/>
              <a:ext cx="858" cy="506"/>
            </a:xfrm>
            <a:prstGeom prst="rect">
              <a:avLst/>
            </a:prstGeom>
            <a:solidFill>
              <a:srgbClr val="FCFC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900">
                  <a:latin typeface="Arial" panose="020B0604020202020204" pitchFamily="34" charset="0"/>
                </a:rPr>
                <a:t>Manager</a:t>
              </a:r>
            </a:p>
            <a:p>
              <a:pPr>
                <a:spcBef>
                  <a:spcPct val="0"/>
                </a:spcBef>
                <a:buClrTx/>
                <a:buSzTx/>
                <a:buFontTx/>
                <a:buNone/>
              </a:pPr>
              <a:r>
                <a:rPr lang="en-US" altLang="en-US" sz="1900">
                  <a:latin typeface="Arial" panose="020B0604020202020204" pitchFamily="34" charset="0"/>
                </a:rPr>
                <a:t>Project B</a:t>
              </a:r>
            </a:p>
          </p:txBody>
        </p:sp>
        <p:sp>
          <p:nvSpPr>
            <p:cNvPr id="59410" name="Rectangle 18"/>
            <p:cNvSpPr>
              <a:spLocks noChangeArrowheads="1"/>
            </p:cNvSpPr>
            <p:nvPr/>
          </p:nvSpPr>
          <p:spPr bwMode="auto">
            <a:xfrm>
              <a:off x="145" y="3684"/>
              <a:ext cx="868" cy="506"/>
            </a:xfrm>
            <a:prstGeom prst="rect">
              <a:avLst/>
            </a:prstGeom>
            <a:solidFill>
              <a:srgbClr val="FCFC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900">
                  <a:latin typeface="Arial" panose="020B0604020202020204" pitchFamily="34" charset="0"/>
                </a:rPr>
                <a:t>Manager</a:t>
              </a:r>
            </a:p>
            <a:p>
              <a:pPr>
                <a:spcBef>
                  <a:spcPct val="0"/>
                </a:spcBef>
                <a:buClrTx/>
                <a:buSzTx/>
                <a:buFontTx/>
                <a:buNone/>
              </a:pPr>
              <a:r>
                <a:rPr lang="en-US" altLang="en-US" sz="1900">
                  <a:latin typeface="Arial" panose="020B0604020202020204" pitchFamily="34" charset="0"/>
                </a:rPr>
                <a:t>Project C</a:t>
              </a:r>
            </a:p>
          </p:txBody>
        </p:sp>
        <p:sp>
          <p:nvSpPr>
            <p:cNvPr id="59411" name="Line 19"/>
            <p:cNvSpPr>
              <a:spLocks noChangeShapeType="1"/>
            </p:cNvSpPr>
            <p:nvPr/>
          </p:nvSpPr>
          <p:spPr bwMode="auto">
            <a:xfrm>
              <a:off x="1015" y="2743"/>
              <a:ext cx="464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2" name="Line 20"/>
            <p:cNvSpPr>
              <a:spLocks noChangeShapeType="1"/>
            </p:cNvSpPr>
            <p:nvPr/>
          </p:nvSpPr>
          <p:spPr bwMode="auto">
            <a:xfrm>
              <a:off x="1015" y="3336"/>
              <a:ext cx="464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3" name="Line 21"/>
            <p:cNvSpPr>
              <a:spLocks noChangeShapeType="1"/>
            </p:cNvSpPr>
            <p:nvPr/>
          </p:nvSpPr>
          <p:spPr bwMode="auto">
            <a:xfrm>
              <a:off x="1015" y="3930"/>
              <a:ext cx="464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4" name="Line 22"/>
            <p:cNvSpPr>
              <a:spLocks noChangeShapeType="1"/>
            </p:cNvSpPr>
            <p:nvPr/>
          </p:nvSpPr>
          <p:spPr bwMode="auto">
            <a:xfrm>
              <a:off x="1680" y="2255"/>
              <a:ext cx="0" cy="186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5" name="Line 23"/>
            <p:cNvSpPr>
              <a:spLocks noChangeShapeType="1"/>
            </p:cNvSpPr>
            <p:nvPr/>
          </p:nvSpPr>
          <p:spPr bwMode="auto">
            <a:xfrm>
              <a:off x="2832" y="2255"/>
              <a:ext cx="0" cy="186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6" name="Line 24"/>
            <p:cNvSpPr>
              <a:spLocks noChangeShapeType="1"/>
            </p:cNvSpPr>
            <p:nvPr/>
          </p:nvSpPr>
          <p:spPr bwMode="auto">
            <a:xfrm>
              <a:off x="3936" y="2255"/>
              <a:ext cx="0" cy="186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9417" name="Line 25"/>
            <p:cNvSpPr>
              <a:spLocks noChangeShapeType="1"/>
            </p:cNvSpPr>
            <p:nvPr/>
          </p:nvSpPr>
          <p:spPr bwMode="auto">
            <a:xfrm>
              <a:off x="5136" y="2255"/>
              <a:ext cx="0" cy="186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59396" name="Text Box 27"/>
          <p:cNvSpPr txBox="1">
            <a:spLocks noChangeArrowheads="1"/>
          </p:cNvSpPr>
          <p:nvPr/>
        </p:nvSpPr>
        <p:spPr bwMode="auto">
          <a:xfrm>
            <a:off x="1143000" y="63246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a:xfrm>
            <a:off x="838200" y="990600"/>
            <a:ext cx="7543800" cy="914400"/>
          </a:xfrm>
          <a:solidFill>
            <a:srgbClr val="CCFFCC"/>
          </a:solidFill>
        </p:spPr>
        <p:txBody>
          <a:bodyPr lIns="90488" tIns="44450" rIns="90488" bIns="44450"/>
          <a:lstStyle/>
          <a:p>
            <a:r>
              <a:rPr lang="en-US" altLang="en-US" sz="3600" b="1" smtClean="0"/>
              <a:t>Matrix Project: Advantages</a:t>
            </a:r>
          </a:p>
        </p:txBody>
      </p:sp>
      <p:sp>
        <p:nvSpPr>
          <p:cNvPr id="132100" name="Rectangle 4"/>
          <p:cNvSpPr>
            <a:spLocks noGrp="1" noChangeArrowheads="1"/>
          </p:cNvSpPr>
          <p:nvPr>
            <p:ph type="body" idx="1"/>
          </p:nvPr>
        </p:nvSpPr>
        <p:spPr>
          <a:xfrm>
            <a:off x="838200" y="2057400"/>
            <a:ext cx="7543800" cy="3886200"/>
          </a:xfrm>
          <a:solidFill>
            <a:srgbClr val="FCFC90"/>
          </a:solidFill>
        </p:spPr>
        <p:txBody>
          <a:bodyPr lIns="90488" tIns="44450" rIns="90488" bIns="44450"/>
          <a:lstStyle/>
          <a:p>
            <a:pPr>
              <a:lnSpc>
                <a:spcPct val="80000"/>
              </a:lnSpc>
              <a:spcAft>
                <a:spcPct val="75000"/>
              </a:spcAft>
            </a:pPr>
            <a:r>
              <a:rPr lang="en-US" altLang="en-US" sz="2400" b="1" smtClean="0"/>
              <a:t>Enhanced communications between functional areas</a:t>
            </a:r>
          </a:p>
          <a:p>
            <a:pPr>
              <a:lnSpc>
                <a:spcPct val="80000"/>
              </a:lnSpc>
              <a:spcAft>
                <a:spcPct val="75000"/>
              </a:spcAft>
            </a:pPr>
            <a:r>
              <a:rPr lang="en-US" altLang="en-US" sz="2400" b="1" smtClean="0"/>
              <a:t>Pinpointed responsibility</a:t>
            </a:r>
          </a:p>
          <a:p>
            <a:pPr>
              <a:lnSpc>
                <a:spcPct val="80000"/>
              </a:lnSpc>
              <a:spcAft>
                <a:spcPct val="75000"/>
              </a:spcAft>
            </a:pPr>
            <a:r>
              <a:rPr lang="en-US" altLang="en-US" sz="2400" b="1" smtClean="0"/>
              <a:t>Duplication of resources is minimized</a:t>
            </a:r>
          </a:p>
          <a:p>
            <a:pPr>
              <a:lnSpc>
                <a:spcPct val="80000"/>
              </a:lnSpc>
              <a:spcAft>
                <a:spcPct val="75000"/>
              </a:spcAft>
            </a:pPr>
            <a:r>
              <a:rPr lang="en-US" altLang="en-US" sz="2400" b="1" smtClean="0"/>
              <a:t>Functional “home” for team members</a:t>
            </a:r>
          </a:p>
          <a:p>
            <a:pPr>
              <a:lnSpc>
                <a:spcPct val="80000"/>
              </a:lnSpc>
              <a:spcAft>
                <a:spcPct val="75000"/>
              </a:spcAft>
            </a:pPr>
            <a:r>
              <a:rPr lang="en-US" altLang="en-US" sz="2400" b="1" smtClean="0"/>
              <a:t>Policies of the parent organization are followed  </a:t>
            </a:r>
          </a:p>
        </p:txBody>
      </p:sp>
      <p:sp>
        <p:nvSpPr>
          <p:cNvPr id="61444" name="Text Box 5"/>
          <p:cNvSpPr txBox="1">
            <a:spLocks noChangeArrowheads="1"/>
          </p:cNvSpPr>
          <p:nvPr/>
        </p:nvSpPr>
        <p:spPr bwMode="auto">
          <a:xfrm>
            <a:off x="990600" y="62484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xEl>
                                              <p:pRg st="0" end="0"/>
                                            </p:txEl>
                                          </p:spTgt>
                                        </p:tgtEl>
                                        <p:attrNameLst>
                                          <p:attrName>style.visibility</p:attrName>
                                        </p:attrNameLst>
                                      </p:cBhvr>
                                      <p:to>
                                        <p:strVal val="visible"/>
                                      </p:to>
                                    </p:set>
                                    <p:animEffect transition="in" filter="wipe(left)">
                                      <p:cBhvr>
                                        <p:cTn id="7" dur="500"/>
                                        <p:tgtEl>
                                          <p:spTgt spid="132100">
                                            <p:txEl>
                                              <p:pRg st="0" end="0"/>
                                            </p:txEl>
                                          </p:spTgt>
                                        </p:tgtEl>
                                      </p:cBhvr>
                                    </p:animEffect>
                                  </p:childTnLst>
                                  <p:subTnLst>
                                    <p:animClr clrSpc="rgb" dir="cw">
                                      <p:cBhvr override="childStyle">
                                        <p:cTn dur="1" fill="hold" display="0" masterRel="nextClick" afterEffect="1"/>
                                        <p:tgtEl>
                                          <p:spTgt spid="132100">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0">
                                            <p:txEl>
                                              <p:pRg st="1" end="1"/>
                                            </p:txEl>
                                          </p:spTgt>
                                        </p:tgtEl>
                                        <p:attrNameLst>
                                          <p:attrName>style.visibility</p:attrName>
                                        </p:attrNameLst>
                                      </p:cBhvr>
                                      <p:to>
                                        <p:strVal val="visible"/>
                                      </p:to>
                                    </p:set>
                                    <p:animEffect transition="in" filter="wipe(left)">
                                      <p:cBhvr>
                                        <p:cTn id="12" dur="500"/>
                                        <p:tgtEl>
                                          <p:spTgt spid="132100">
                                            <p:txEl>
                                              <p:pRg st="1" end="1"/>
                                            </p:txEl>
                                          </p:spTgt>
                                        </p:tgtEl>
                                      </p:cBhvr>
                                    </p:animEffect>
                                  </p:childTnLst>
                                  <p:subTnLst>
                                    <p:animClr clrSpc="rgb" dir="cw">
                                      <p:cBhvr override="childStyle">
                                        <p:cTn dur="1" fill="hold" display="0" masterRel="nextClick" afterEffect="1"/>
                                        <p:tgtEl>
                                          <p:spTgt spid="132100">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0">
                                            <p:txEl>
                                              <p:pRg st="2" end="2"/>
                                            </p:txEl>
                                          </p:spTgt>
                                        </p:tgtEl>
                                        <p:attrNameLst>
                                          <p:attrName>style.visibility</p:attrName>
                                        </p:attrNameLst>
                                      </p:cBhvr>
                                      <p:to>
                                        <p:strVal val="visible"/>
                                      </p:to>
                                    </p:set>
                                    <p:animEffect transition="in" filter="wipe(left)">
                                      <p:cBhvr>
                                        <p:cTn id="17" dur="500"/>
                                        <p:tgtEl>
                                          <p:spTgt spid="132100">
                                            <p:txEl>
                                              <p:pRg st="2" end="2"/>
                                            </p:txEl>
                                          </p:spTgt>
                                        </p:tgtEl>
                                      </p:cBhvr>
                                    </p:animEffect>
                                  </p:childTnLst>
                                  <p:subTnLst>
                                    <p:animClr clrSpc="rgb" dir="cw">
                                      <p:cBhvr override="childStyle">
                                        <p:cTn dur="1" fill="hold" display="0" masterRel="nextClick" afterEffect="1"/>
                                        <p:tgtEl>
                                          <p:spTgt spid="132100">
                                            <p:txEl>
                                              <p:pRg st="2" end="2"/>
                                            </p:txEl>
                                          </p:spTgt>
                                        </p:tgtEl>
                                        <p:attrNameLst>
                                          <p:attrName>ppt_c</p:attrName>
                                        </p:attrNameLst>
                                      </p:cBhvr>
                                      <p:to>
                                        <a:schemeClr val="accent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0">
                                            <p:txEl>
                                              <p:pRg st="3" end="3"/>
                                            </p:txEl>
                                          </p:spTgt>
                                        </p:tgtEl>
                                        <p:attrNameLst>
                                          <p:attrName>style.visibility</p:attrName>
                                        </p:attrNameLst>
                                      </p:cBhvr>
                                      <p:to>
                                        <p:strVal val="visible"/>
                                      </p:to>
                                    </p:set>
                                    <p:animEffect transition="in" filter="wipe(left)">
                                      <p:cBhvr>
                                        <p:cTn id="22" dur="500"/>
                                        <p:tgtEl>
                                          <p:spTgt spid="132100">
                                            <p:txEl>
                                              <p:pRg st="3" end="3"/>
                                            </p:txEl>
                                          </p:spTgt>
                                        </p:tgtEl>
                                      </p:cBhvr>
                                    </p:animEffect>
                                  </p:childTnLst>
                                  <p:subTnLst>
                                    <p:animClr clrSpc="rgb" dir="cw">
                                      <p:cBhvr override="childStyle">
                                        <p:cTn dur="1" fill="hold" display="0" masterRel="nextClick" afterEffect="1"/>
                                        <p:tgtEl>
                                          <p:spTgt spid="132100">
                                            <p:txEl>
                                              <p:pRg st="3" end="3"/>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0">
                                            <p:txEl>
                                              <p:pRg st="4" end="4"/>
                                            </p:txEl>
                                          </p:spTgt>
                                        </p:tgtEl>
                                        <p:attrNameLst>
                                          <p:attrName>style.visibility</p:attrName>
                                        </p:attrNameLst>
                                      </p:cBhvr>
                                      <p:to>
                                        <p:strVal val="visible"/>
                                      </p:to>
                                    </p:set>
                                    <p:animEffect transition="in" filter="wipe(left)">
                                      <p:cBhvr>
                                        <p:cTn id="27" dur="500"/>
                                        <p:tgtEl>
                                          <p:spTgt spid="132100">
                                            <p:txEl>
                                              <p:pRg st="4" end="4"/>
                                            </p:txEl>
                                          </p:spTgt>
                                        </p:tgtEl>
                                      </p:cBhvr>
                                    </p:animEffect>
                                  </p:childTnLst>
                                  <p:subTnLst>
                                    <p:animClr clrSpc="rgb" dir="cw">
                                      <p:cBhvr override="childStyle">
                                        <p:cTn dur="1" fill="hold" display="0" masterRel="nextClick" afterEffect="1"/>
                                        <p:tgtEl>
                                          <p:spTgt spid="132100">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a:xfrm>
            <a:off x="914400" y="914400"/>
            <a:ext cx="7391400" cy="1143000"/>
          </a:xfrm>
          <a:solidFill>
            <a:srgbClr val="CCFFCC"/>
          </a:solidFill>
        </p:spPr>
        <p:txBody>
          <a:bodyPr lIns="90488" tIns="44450" rIns="90488" bIns="44450"/>
          <a:lstStyle/>
          <a:p>
            <a:r>
              <a:rPr lang="en-US" altLang="en-US" sz="3600" b="1" smtClean="0"/>
              <a:t>Matrix Project: Disadvantages</a:t>
            </a:r>
          </a:p>
        </p:txBody>
      </p:sp>
      <p:sp>
        <p:nvSpPr>
          <p:cNvPr id="135172" name="Rectangle 4"/>
          <p:cNvSpPr>
            <a:spLocks noGrp="1" noChangeArrowheads="1"/>
          </p:cNvSpPr>
          <p:nvPr>
            <p:ph type="body" idx="1"/>
          </p:nvPr>
        </p:nvSpPr>
        <p:spPr>
          <a:xfrm>
            <a:off x="762000" y="2286000"/>
            <a:ext cx="7543800" cy="3505200"/>
          </a:xfrm>
          <a:solidFill>
            <a:srgbClr val="FCFC90"/>
          </a:solidFill>
        </p:spPr>
        <p:txBody>
          <a:bodyPr lIns="90488" tIns="44450" rIns="90488" bIns="44450"/>
          <a:lstStyle/>
          <a:p>
            <a:pPr>
              <a:spcAft>
                <a:spcPct val="100000"/>
              </a:spcAft>
            </a:pPr>
            <a:r>
              <a:rPr lang="en-US" altLang="en-US" b="1" smtClean="0"/>
              <a:t>Too many bosses</a:t>
            </a:r>
          </a:p>
          <a:p>
            <a:pPr>
              <a:spcAft>
                <a:spcPct val="100000"/>
              </a:spcAft>
            </a:pPr>
            <a:r>
              <a:rPr lang="en-US" altLang="en-US" b="1" smtClean="0"/>
              <a:t>Depends on project manager’s negotiating skills</a:t>
            </a:r>
          </a:p>
          <a:p>
            <a:pPr>
              <a:spcAft>
                <a:spcPct val="100000"/>
              </a:spcAft>
            </a:pPr>
            <a:r>
              <a:rPr lang="en-US" altLang="en-US" b="1" smtClean="0"/>
              <a:t>Potential for sub-optimization </a:t>
            </a:r>
          </a:p>
        </p:txBody>
      </p:sp>
      <p:sp>
        <p:nvSpPr>
          <p:cNvPr id="63492" name="Text Box 5"/>
          <p:cNvSpPr txBox="1">
            <a:spLocks noChangeArrowheads="1"/>
          </p:cNvSpPr>
          <p:nvPr/>
        </p:nvSpPr>
        <p:spPr bwMode="auto">
          <a:xfrm>
            <a:off x="990600" y="6172200"/>
            <a:ext cx="708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wipe(left)">
                                      <p:cBhvr>
                                        <p:cTn id="7" dur="500"/>
                                        <p:tgtEl>
                                          <p:spTgt spid="135172">
                                            <p:txEl>
                                              <p:pRg st="0" end="0"/>
                                            </p:txEl>
                                          </p:spTgt>
                                        </p:tgtEl>
                                      </p:cBhvr>
                                    </p:animEffect>
                                  </p:childTnLst>
                                  <p:subTnLst>
                                    <p:animClr clrSpc="rgb" dir="cw">
                                      <p:cBhvr override="childStyle">
                                        <p:cTn dur="1" fill="hold" display="0" masterRel="nextClick" afterEffect="1"/>
                                        <p:tgtEl>
                                          <p:spTgt spid="135172">
                                            <p:txEl>
                                              <p:pRg st="0" end="0"/>
                                            </p:txEl>
                                          </p:spTgt>
                                        </p:tgtEl>
                                        <p:attrNameLst>
                                          <p:attrName>ppt_c</p:attrName>
                                        </p:attrNameLst>
                                      </p:cBhvr>
                                      <p:to>
                                        <a:schemeClr val="accent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2">
                                            <p:txEl>
                                              <p:pRg st="1" end="1"/>
                                            </p:txEl>
                                          </p:spTgt>
                                        </p:tgtEl>
                                        <p:attrNameLst>
                                          <p:attrName>style.visibility</p:attrName>
                                        </p:attrNameLst>
                                      </p:cBhvr>
                                      <p:to>
                                        <p:strVal val="visible"/>
                                      </p:to>
                                    </p:set>
                                    <p:animEffect transition="in" filter="wipe(left)">
                                      <p:cBhvr>
                                        <p:cTn id="12" dur="500"/>
                                        <p:tgtEl>
                                          <p:spTgt spid="135172">
                                            <p:txEl>
                                              <p:pRg st="1" end="1"/>
                                            </p:txEl>
                                          </p:spTgt>
                                        </p:tgtEl>
                                      </p:cBhvr>
                                    </p:animEffect>
                                  </p:childTnLst>
                                  <p:subTnLst>
                                    <p:animClr clrSpc="rgb" dir="cw">
                                      <p:cBhvr override="childStyle">
                                        <p:cTn dur="1" fill="hold" display="0" masterRel="nextClick" afterEffect="1"/>
                                        <p:tgtEl>
                                          <p:spTgt spid="135172">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2">
                                            <p:txEl>
                                              <p:pRg st="2" end="2"/>
                                            </p:txEl>
                                          </p:spTgt>
                                        </p:tgtEl>
                                        <p:attrNameLst>
                                          <p:attrName>style.visibility</p:attrName>
                                        </p:attrNameLst>
                                      </p:cBhvr>
                                      <p:to>
                                        <p:strVal val="visible"/>
                                      </p:to>
                                    </p:set>
                                    <p:animEffect transition="in" filter="wipe(left)">
                                      <p:cBhvr>
                                        <p:cTn id="17" dur="500"/>
                                        <p:tgtEl>
                                          <p:spTgt spid="135172">
                                            <p:txEl>
                                              <p:pRg st="2" end="2"/>
                                            </p:txEl>
                                          </p:spTgt>
                                        </p:tgtEl>
                                      </p:cBhvr>
                                    </p:animEffect>
                                  </p:childTnLst>
                                  <p:subTnLst>
                                    <p:animClr clrSpc="rgb" dir="cw">
                                      <p:cBhvr override="childStyle">
                                        <p:cTn dur="1" fill="hold" display="0" masterRel="nextClick" afterEffect="1"/>
                                        <p:tgtEl>
                                          <p:spTgt spid="135172">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68611" name="Rectangle 2"/>
          <p:cNvSpPr>
            <a:spLocks noGrp="1" noChangeArrowheads="1"/>
          </p:cNvSpPr>
          <p:nvPr>
            <p:ph type="title"/>
          </p:nvPr>
        </p:nvSpPr>
        <p:spPr/>
        <p:txBody>
          <a:bodyPr/>
          <a:lstStyle/>
          <a:p>
            <a:pPr eaLnBrk="1" hangingPunct="1"/>
            <a:r>
              <a:rPr lang="en-US" altLang="en-US" smtClean="0"/>
              <a:t>Additional Example</a:t>
            </a:r>
          </a:p>
        </p:txBody>
      </p:sp>
      <p:graphicFrame>
        <p:nvGraphicFramePr>
          <p:cNvPr id="68612" name="Object 3"/>
          <p:cNvGraphicFramePr>
            <a:graphicFrameLocks noChangeAspect="1"/>
          </p:cNvGraphicFramePr>
          <p:nvPr>
            <p:ph idx="1"/>
          </p:nvPr>
        </p:nvGraphicFramePr>
        <p:xfrm>
          <a:off x="115888" y="1857375"/>
          <a:ext cx="9013825" cy="3990975"/>
        </p:xfrm>
        <a:graphic>
          <a:graphicData uri="http://schemas.openxmlformats.org/presentationml/2006/ole">
            <mc:AlternateContent xmlns:mc="http://schemas.openxmlformats.org/markup-compatibility/2006">
              <mc:Choice xmlns:v="urn:schemas-microsoft-com:vml" Requires="v">
                <p:oleObj spid="_x0000_s68618" name="Worksheet" r:id="rId3" imgW="4410151" imgH="1952549" progId="Excel.Sheet.8">
                  <p:embed/>
                </p:oleObj>
              </mc:Choice>
              <mc:Fallback>
                <p:oleObj name="Worksheet" r:id="rId3" imgW="4410151" imgH="1952549"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857375"/>
                        <a:ext cx="90138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3" name="Text Box 4"/>
          <p:cNvSpPr txBox="1">
            <a:spLocks noChangeArrowheads="1"/>
          </p:cNvSpPr>
          <p:nvPr/>
        </p:nvSpPr>
        <p:spPr bwMode="auto">
          <a:xfrm>
            <a:off x="0" y="5867400"/>
            <a:ext cx="548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Note: activity “0” is a formality.</a:t>
            </a:r>
          </a:p>
        </p:txBody>
      </p:sp>
      <p:sp>
        <p:nvSpPr>
          <p:cNvPr id="68614" name="Text Box 5"/>
          <p:cNvSpPr txBox="1">
            <a:spLocks noChangeArrowheads="1"/>
          </p:cNvSpPr>
          <p:nvPr/>
        </p:nvSpPr>
        <p:spPr bwMode="auto">
          <a:xfrm>
            <a:off x="990600" y="6324600"/>
            <a:ext cx="7086600" cy="2746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69635" name="Rectangle 2"/>
          <p:cNvSpPr>
            <a:spLocks noGrp="1" noChangeArrowheads="1"/>
          </p:cNvSpPr>
          <p:nvPr>
            <p:ph type="title"/>
          </p:nvPr>
        </p:nvSpPr>
        <p:spPr/>
        <p:txBody>
          <a:bodyPr/>
          <a:lstStyle/>
          <a:p>
            <a:pPr eaLnBrk="1" hangingPunct="1"/>
            <a:r>
              <a:rPr lang="en-US" altLang="en-US" smtClean="0"/>
              <a:t>Additional Example</a:t>
            </a:r>
          </a:p>
        </p:txBody>
      </p:sp>
      <p:graphicFrame>
        <p:nvGraphicFramePr>
          <p:cNvPr id="69636" name="Object 3"/>
          <p:cNvGraphicFramePr>
            <a:graphicFrameLocks noChangeAspect="1"/>
          </p:cNvGraphicFramePr>
          <p:nvPr>
            <p:ph idx="1"/>
          </p:nvPr>
        </p:nvGraphicFramePr>
        <p:xfrm>
          <a:off x="115888" y="1857375"/>
          <a:ext cx="9013825" cy="3990975"/>
        </p:xfrm>
        <a:graphic>
          <a:graphicData uri="http://schemas.openxmlformats.org/presentationml/2006/ole">
            <mc:AlternateContent xmlns:mc="http://schemas.openxmlformats.org/markup-compatibility/2006">
              <mc:Choice xmlns:v="urn:schemas-microsoft-com:vml" Requires="v">
                <p:oleObj spid="_x0000_s69642" name="Worksheet" r:id="rId3" imgW="4410151" imgH="1952549" progId="Excel.Sheet.8">
                  <p:embed/>
                </p:oleObj>
              </mc:Choice>
              <mc:Fallback>
                <p:oleObj name="Worksheet" r:id="rId3" imgW="4410151" imgH="1952549"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8" y="1857375"/>
                        <a:ext cx="90138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7" name="Text Box 4"/>
          <p:cNvSpPr txBox="1">
            <a:spLocks noChangeArrowheads="1"/>
          </p:cNvSpPr>
          <p:nvPr/>
        </p:nvSpPr>
        <p:spPr bwMode="auto">
          <a:xfrm>
            <a:off x="0" y="5867400"/>
            <a:ext cx="548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Note: activity “0” is a formality.</a:t>
            </a:r>
          </a:p>
        </p:txBody>
      </p:sp>
      <p:sp>
        <p:nvSpPr>
          <p:cNvPr id="69638" name="Text Box 5"/>
          <p:cNvSpPr txBox="1">
            <a:spLocks noChangeArrowheads="1"/>
          </p:cNvSpPr>
          <p:nvPr/>
        </p:nvSpPr>
        <p:spPr bwMode="auto">
          <a:xfrm>
            <a:off x="990600" y="6324600"/>
            <a:ext cx="7086600" cy="2746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Source: Chase, Jacobs &amp; Aquilano, </a:t>
            </a:r>
            <a:r>
              <a:rPr lang="en-US" altLang="en-US" sz="1200" i="1"/>
              <a:t>Operations Management</a:t>
            </a:r>
            <a:r>
              <a:rPr lang="en-US" altLang="en-US" sz="1200"/>
              <a:t> 11/e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0659" name="Rectangle 2"/>
          <p:cNvSpPr>
            <a:spLocks noGrp="1" noChangeArrowheads="1"/>
          </p:cNvSpPr>
          <p:nvPr>
            <p:ph type="title"/>
          </p:nvPr>
        </p:nvSpPr>
        <p:spPr>
          <a:xfrm>
            <a:off x="762000" y="228600"/>
            <a:ext cx="7772400" cy="1143000"/>
          </a:xfrm>
        </p:spPr>
        <p:txBody>
          <a:bodyPr/>
          <a:lstStyle/>
          <a:p>
            <a:pPr eaLnBrk="1" hangingPunct="1"/>
            <a:r>
              <a:rPr lang="en-US" altLang="en-US" smtClean="0"/>
              <a:t>Additional Example, continued</a:t>
            </a:r>
          </a:p>
        </p:txBody>
      </p:sp>
      <p:grpSp>
        <p:nvGrpSpPr>
          <p:cNvPr id="2" name="Group 3"/>
          <p:cNvGrpSpPr>
            <a:grpSpLocks/>
          </p:cNvGrpSpPr>
          <p:nvPr/>
        </p:nvGrpSpPr>
        <p:grpSpPr bwMode="auto">
          <a:xfrm>
            <a:off x="1981200" y="2057400"/>
            <a:ext cx="685800" cy="685800"/>
            <a:chOff x="624" y="1248"/>
            <a:chExt cx="432" cy="432"/>
          </a:xfrm>
        </p:grpSpPr>
        <p:sp>
          <p:nvSpPr>
            <p:cNvPr id="70705" name="Oval 4"/>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706" name="Text Box 5"/>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A</a:t>
              </a:r>
            </a:p>
          </p:txBody>
        </p:sp>
      </p:grpSp>
      <p:grpSp>
        <p:nvGrpSpPr>
          <p:cNvPr id="3" name="Group 6"/>
          <p:cNvGrpSpPr>
            <a:grpSpLocks/>
          </p:cNvGrpSpPr>
          <p:nvPr/>
        </p:nvGrpSpPr>
        <p:grpSpPr bwMode="auto">
          <a:xfrm>
            <a:off x="2057400" y="4800600"/>
            <a:ext cx="685800" cy="685800"/>
            <a:chOff x="624" y="1248"/>
            <a:chExt cx="432" cy="432"/>
          </a:xfrm>
        </p:grpSpPr>
        <p:sp>
          <p:nvSpPr>
            <p:cNvPr id="70703" name="Oval 7"/>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704" name="Text Box 8"/>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B</a:t>
              </a:r>
            </a:p>
          </p:txBody>
        </p:sp>
      </p:grpSp>
      <p:grpSp>
        <p:nvGrpSpPr>
          <p:cNvPr id="4" name="Group 9"/>
          <p:cNvGrpSpPr>
            <a:grpSpLocks/>
          </p:cNvGrpSpPr>
          <p:nvPr/>
        </p:nvGrpSpPr>
        <p:grpSpPr bwMode="auto">
          <a:xfrm>
            <a:off x="685800" y="3429000"/>
            <a:ext cx="685800" cy="685800"/>
            <a:chOff x="624" y="1248"/>
            <a:chExt cx="432" cy="432"/>
          </a:xfrm>
        </p:grpSpPr>
        <p:sp>
          <p:nvSpPr>
            <p:cNvPr id="70701" name="Oval 10"/>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702" name="Text Box 11"/>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0</a:t>
              </a:r>
            </a:p>
          </p:txBody>
        </p:sp>
      </p:grpSp>
      <p:grpSp>
        <p:nvGrpSpPr>
          <p:cNvPr id="5" name="Group 12"/>
          <p:cNvGrpSpPr>
            <a:grpSpLocks/>
          </p:cNvGrpSpPr>
          <p:nvPr/>
        </p:nvGrpSpPr>
        <p:grpSpPr bwMode="auto">
          <a:xfrm>
            <a:off x="3733800" y="1295400"/>
            <a:ext cx="685800" cy="685800"/>
            <a:chOff x="624" y="1248"/>
            <a:chExt cx="432" cy="432"/>
          </a:xfrm>
        </p:grpSpPr>
        <p:sp>
          <p:nvSpPr>
            <p:cNvPr id="70699" name="Oval 13"/>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700" name="Text Box 14"/>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C</a:t>
              </a:r>
            </a:p>
          </p:txBody>
        </p:sp>
      </p:grpSp>
      <p:grpSp>
        <p:nvGrpSpPr>
          <p:cNvPr id="6" name="Group 15"/>
          <p:cNvGrpSpPr>
            <a:grpSpLocks/>
          </p:cNvGrpSpPr>
          <p:nvPr/>
        </p:nvGrpSpPr>
        <p:grpSpPr bwMode="auto">
          <a:xfrm>
            <a:off x="3810000" y="3124200"/>
            <a:ext cx="685800" cy="685800"/>
            <a:chOff x="624" y="1248"/>
            <a:chExt cx="432" cy="432"/>
          </a:xfrm>
        </p:grpSpPr>
        <p:sp>
          <p:nvSpPr>
            <p:cNvPr id="70697" name="Oval 16"/>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698" name="Text Box 17"/>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D</a:t>
              </a:r>
            </a:p>
          </p:txBody>
        </p:sp>
      </p:grpSp>
      <p:grpSp>
        <p:nvGrpSpPr>
          <p:cNvPr id="7" name="Group 18"/>
          <p:cNvGrpSpPr>
            <a:grpSpLocks/>
          </p:cNvGrpSpPr>
          <p:nvPr/>
        </p:nvGrpSpPr>
        <p:grpSpPr bwMode="auto">
          <a:xfrm>
            <a:off x="3886200" y="5638800"/>
            <a:ext cx="685800" cy="685800"/>
            <a:chOff x="624" y="1248"/>
            <a:chExt cx="432" cy="432"/>
          </a:xfrm>
        </p:grpSpPr>
        <p:sp>
          <p:nvSpPr>
            <p:cNvPr id="70695" name="Oval 19"/>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696" name="Text Box 20"/>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E</a:t>
              </a:r>
            </a:p>
          </p:txBody>
        </p:sp>
      </p:grpSp>
      <p:grpSp>
        <p:nvGrpSpPr>
          <p:cNvPr id="8" name="Group 21"/>
          <p:cNvGrpSpPr>
            <a:grpSpLocks/>
          </p:cNvGrpSpPr>
          <p:nvPr/>
        </p:nvGrpSpPr>
        <p:grpSpPr bwMode="auto">
          <a:xfrm>
            <a:off x="5867400" y="1981200"/>
            <a:ext cx="685800" cy="685800"/>
            <a:chOff x="624" y="1248"/>
            <a:chExt cx="432" cy="432"/>
          </a:xfrm>
        </p:grpSpPr>
        <p:sp>
          <p:nvSpPr>
            <p:cNvPr id="70693" name="Oval 22"/>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694" name="Text Box 23"/>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F</a:t>
              </a:r>
            </a:p>
          </p:txBody>
        </p:sp>
      </p:grpSp>
      <p:grpSp>
        <p:nvGrpSpPr>
          <p:cNvPr id="9" name="Group 24"/>
          <p:cNvGrpSpPr>
            <a:grpSpLocks/>
          </p:cNvGrpSpPr>
          <p:nvPr/>
        </p:nvGrpSpPr>
        <p:grpSpPr bwMode="auto">
          <a:xfrm>
            <a:off x="5867400" y="4648200"/>
            <a:ext cx="685800" cy="685800"/>
            <a:chOff x="624" y="1248"/>
            <a:chExt cx="432" cy="432"/>
          </a:xfrm>
        </p:grpSpPr>
        <p:sp>
          <p:nvSpPr>
            <p:cNvPr id="70691" name="Oval 25"/>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692" name="Text Box 26"/>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G</a:t>
              </a:r>
            </a:p>
          </p:txBody>
        </p:sp>
      </p:grpSp>
      <p:grpSp>
        <p:nvGrpSpPr>
          <p:cNvPr id="10" name="Group 27"/>
          <p:cNvGrpSpPr>
            <a:grpSpLocks/>
          </p:cNvGrpSpPr>
          <p:nvPr/>
        </p:nvGrpSpPr>
        <p:grpSpPr bwMode="auto">
          <a:xfrm>
            <a:off x="7543800" y="3505200"/>
            <a:ext cx="685800" cy="685800"/>
            <a:chOff x="624" y="1248"/>
            <a:chExt cx="432" cy="432"/>
          </a:xfrm>
        </p:grpSpPr>
        <p:sp>
          <p:nvSpPr>
            <p:cNvPr id="70689" name="Oval 28"/>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0690" name="Text Box 29"/>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H</a:t>
              </a:r>
            </a:p>
          </p:txBody>
        </p:sp>
      </p:grpSp>
      <p:sp>
        <p:nvSpPr>
          <p:cNvPr id="182302" name="Line 30"/>
          <p:cNvSpPr>
            <a:spLocks noChangeShapeType="1"/>
          </p:cNvSpPr>
          <p:nvPr/>
        </p:nvSpPr>
        <p:spPr bwMode="auto">
          <a:xfrm flipV="1">
            <a:off x="1219200" y="2667000"/>
            <a:ext cx="838200" cy="838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3" name="Line 31"/>
          <p:cNvSpPr>
            <a:spLocks noChangeShapeType="1"/>
          </p:cNvSpPr>
          <p:nvPr/>
        </p:nvSpPr>
        <p:spPr bwMode="auto">
          <a:xfrm>
            <a:off x="1295400" y="4038600"/>
            <a:ext cx="83820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4" name="Line 32"/>
          <p:cNvSpPr>
            <a:spLocks noChangeShapeType="1"/>
          </p:cNvSpPr>
          <p:nvPr/>
        </p:nvSpPr>
        <p:spPr bwMode="auto">
          <a:xfrm flipV="1">
            <a:off x="2514600" y="1676400"/>
            <a:ext cx="121920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5" name="Line 33"/>
          <p:cNvSpPr>
            <a:spLocks noChangeShapeType="1"/>
          </p:cNvSpPr>
          <p:nvPr/>
        </p:nvSpPr>
        <p:spPr bwMode="auto">
          <a:xfrm>
            <a:off x="2590800" y="2590800"/>
            <a:ext cx="12954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6" name="Line 34"/>
          <p:cNvSpPr>
            <a:spLocks noChangeShapeType="1"/>
          </p:cNvSpPr>
          <p:nvPr/>
        </p:nvSpPr>
        <p:spPr bwMode="auto">
          <a:xfrm>
            <a:off x="2667000" y="5410200"/>
            <a:ext cx="121920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7" name="Line 35"/>
          <p:cNvSpPr>
            <a:spLocks noChangeShapeType="1"/>
          </p:cNvSpPr>
          <p:nvPr/>
        </p:nvSpPr>
        <p:spPr bwMode="auto">
          <a:xfrm flipV="1">
            <a:off x="4572000" y="5181600"/>
            <a:ext cx="12954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8" name="Line 36"/>
          <p:cNvSpPr>
            <a:spLocks noChangeShapeType="1"/>
          </p:cNvSpPr>
          <p:nvPr/>
        </p:nvSpPr>
        <p:spPr bwMode="auto">
          <a:xfrm>
            <a:off x="4419600" y="3657600"/>
            <a:ext cx="1524000" cy="1066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09" name="Line 37"/>
          <p:cNvSpPr>
            <a:spLocks noChangeShapeType="1"/>
          </p:cNvSpPr>
          <p:nvPr/>
        </p:nvSpPr>
        <p:spPr bwMode="auto">
          <a:xfrm flipV="1">
            <a:off x="4419600" y="2514600"/>
            <a:ext cx="15240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10" name="Line 38"/>
          <p:cNvSpPr>
            <a:spLocks noChangeShapeType="1"/>
          </p:cNvSpPr>
          <p:nvPr/>
        </p:nvSpPr>
        <p:spPr bwMode="auto">
          <a:xfrm>
            <a:off x="4419600" y="1676400"/>
            <a:ext cx="1524000" cy="533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11" name="Line 39"/>
          <p:cNvSpPr>
            <a:spLocks noChangeShapeType="1"/>
          </p:cNvSpPr>
          <p:nvPr/>
        </p:nvSpPr>
        <p:spPr bwMode="auto">
          <a:xfrm>
            <a:off x="6477000" y="2514600"/>
            <a:ext cx="1219200" cy="990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12" name="Line 40"/>
          <p:cNvSpPr>
            <a:spLocks noChangeShapeType="1"/>
          </p:cNvSpPr>
          <p:nvPr/>
        </p:nvSpPr>
        <p:spPr bwMode="auto">
          <a:xfrm flipV="1">
            <a:off x="6477000" y="4038600"/>
            <a:ext cx="1143000" cy="762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313" name="Text Box 41"/>
          <p:cNvSpPr txBox="1">
            <a:spLocks noChangeArrowheads="1"/>
          </p:cNvSpPr>
          <p:nvPr/>
        </p:nvSpPr>
        <p:spPr bwMode="auto">
          <a:xfrm>
            <a:off x="2209800" y="2819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a:t>
            </a:r>
          </a:p>
        </p:txBody>
      </p:sp>
      <p:sp>
        <p:nvSpPr>
          <p:cNvPr id="182314" name="Text Box 42"/>
          <p:cNvSpPr txBox="1">
            <a:spLocks noChangeArrowheads="1"/>
          </p:cNvSpPr>
          <p:nvPr/>
        </p:nvSpPr>
        <p:spPr bwMode="auto">
          <a:xfrm>
            <a:off x="2209800" y="556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2</a:t>
            </a:r>
          </a:p>
        </p:txBody>
      </p:sp>
      <p:sp>
        <p:nvSpPr>
          <p:cNvPr id="182315" name="Text Box 43"/>
          <p:cNvSpPr txBox="1">
            <a:spLocks noChangeArrowheads="1"/>
          </p:cNvSpPr>
          <p:nvPr/>
        </p:nvSpPr>
        <p:spPr bwMode="auto">
          <a:xfrm>
            <a:off x="3886200" y="2133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2</a:t>
            </a:r>
          </a:p>
        </p:txBody>
      </p:sp>
      <p:sp>
        <p:nvSpPr>
          <p:cNvPr id="182316" name="Text Box 44"/>
          <p:cNvSpPr txBox="1">
            <a:spLocks noChangeArrowheads="1"/>
          </p:cNvSpPr>
          <p:nvPr/>
        </p:nvSpPr>
        <p:spPr bwMode="auto">
          <a:xfrm>
            <a:off x="38862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a:t>
            </a:r>
          </a:p>
        </p:txBody>
      </p:sp>
      <p:sp>
        <p:nvSpPr>
          <p:cNvPr id="182317" name="Text Box 45"/>
          <p:cNvSpPr txBox="1">
            <a:spLocks noChangeArrowheads="1"/>
          </p:cNvSpPr>
          <p:nvPr/>
        </p:nvSpPr>
        <p:spPr bwMode="auto">
          <a:xfrm>
            <a:off x="4648200" y="6096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5</a:t>
            </a:r>
          </a:p>
        </p:txBody>
      </p:sp>
      <p:sp>
        <p:nvSpPr>
          <p:cNvPr id="182318" name="Text Box 46"/>
          <p:cNvSpPr txBox="1">
            <a:spLocks noChangeArrowheads="1"/>
          </p:cNvSpPr>
          <p:nvPr/>
        </p:nvSpPr>
        <p:spPr bwMode="auto">
          <a:xfrm>
            <a:off x="6019800" y="2743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4</a:t>
            </a:r>
          </a:p>
        </p:txBody>
      </p:sp>
      <p:sp>
        <p:nvSpPr>
          <p:cNvPr id="182319" name="Text Box 47"/>
          <p:cNvSpPr txBox="1">
            <a:spLocks noChangeArrowheads="1"/>
          </p:cNvSpPr>
          <p:nvPr/>
        </p:nvSpPr>
        <p:spPr bwMode="auto">
          <a:xfrm>
            <a:off x="60960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3.83</a:t>
            </a:r>
          </a:p>
        </p:txBody>
      </p:sp>
      <p:sp>
        <p:nvSpPr>
          <p:cNvPr id="182320" name="Text Box 48"/>
          <p:cNvSpPr txBox="1">
            <a:spLocks noChangeArrowheads="1"/>
          </p:cNvSpPr>
          <p:nvPr/>
        </p:nvSpPr>
        <p:spPr bwMode="auto">
          <a:xfrm>
            <a:off x="7772400" y="4267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3.83</a:t>
            </a:r>
          </a:p>
        </p:txBody>
      </p:sp>
      <p:sp>
        <p:nvSpPr>
          <p:cNvPr id="70688" name="Text Box 49"/>
          <p:cNvSpPr txBox="1">
            <a:spLocks noChangeArrowheads="1"/>
          </p:cNvSpPr>
          <p:nvPr/>
        </p:nvSpPr>
        <p:spPr bwMode="auto">
          <a:xfrm>
            <a:off x="6858000" y="4648200"/>
            <a:ext cx="1447800" cy="20177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b="1" i="1">
                <a:latin typeface="Eras Demi ITC" panose="020B0805030504020804" pitchFamily="34" charset="0"/>
              </a:rPr>
              <a:t>paths</a:t>
            </a:r>
          </a:p>
          <a:p>
            <a:pPr eaLnBrk="1" hangingPunct="1">
              <a:spcBef>
                <a:spcPct val="50000"/>
              </a:spcBef>
              <a:buClrTx/>
              <a:buSzTx/>
              <a:buFontTx/>
              <a:buNone/>
            </a:pPr>
            <a:r>
              <a:rPr lang="en-US" altLang="en-US" sz="1800" b="1">
                <a:latin typeface="Eras Demi ITC" panose="020B0805030504020804" pitchFamily="34" charset="0"/>
              </a:rPr>
              <a:t>0ACFH</a:t>
            </a:r>
          </a:p>
          <a:p>
            <a:pPr eaLnBrk="1" hangingPunct="1">
              <a:spcBef>
                <a:spcPct val="50000"/>
              </a:spcBef>
              <a:buClrTx/>
              <a:buSzTx/>
              <a:buFontTx/>
              <a:buNone/>
            </a:pPr>
            <a:r>
              <a:rPr lang="en-US" altLang="en-US" sz="1800" b="1">
                <a:latin typeface="Eras Demi ITC" panose="020B0805030504020804" pitchFamily="34" charset="0"/>
              </a:rPr>
              <a:t>0ADFH</a:t>
            </a:r>
          </a:p>
          <a:p>
            <a:pPr eaLnBrk="1" hangingPunct="1">
              <a:spcBef>
                <a:spcPct val="50000"/>
              </a:spcBef>
              <a:buClrTx/>
              <a:buSzTx/>
              <a:buFontTx/>
              <a:buNone/>
            </a:pPr>
            <a:r>
              <a:rPr lang="en-US" altLang="en-US" sz="1800" b="1">
                <a:latin typeface="Eras Demi ITC" panose="020B0805030504020804" pitchFamily="34" charset="0"/>
              </a:rPr>
              <a:t>0ADGH</a:t>
            </a:r>
          </a:p>
          <a:p>
            <a:pPr eaLnBrk="1" hangingPunct="1">
              <a:spcBef>
                <a:spcPct val="50000"/>
              </a:spcBef>
              <a:buClrTx/>
              <a:buSzTx/>
              <a:buFontTx/>
              <a:buNone/>
            </a:pPr>
            <a:r>
              <a:rPr lang="en-US" altLang="en-US" sz="1800" b="1">
                <a:latin typeface="Eras Demi ITC" panose="020B0805030504020804" pitchFamily="34" charset="0"/>
              </a:rPr>
              <a:t>0BEGH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2302"/>
                                        </p:tgtEl>
                                        <p:attrNameLst>
                                          <p:attrName>style.visibility</p:attrName>
                                        </p:attrNameLst>
                                      </p:cBhvr>
                                      <p:to>
                                        <p:strVal val="visible"/>
                                      </p:to>
                                    </p:set>
                                    <p:anim calcmode="lin" valueType="num">
                                      <p:cBhvr additive="base">
                                        <p:cTn id="25" dur="500" fill="hold"/>
                                        <p:tgtEl>
                                          <p:spTgt spid="182302"/>
                                        </p:tgtEl>
                                        <p:attrNameLst>
                                          <p:attrName>ppt_x</p:attrName>
                                        </p:attrNameLst>
                                      </p:cBhvr>
                                      <p:tavLst>
                                        <p:tav tm="0">
                                          <p:val>
                                            <p:strVal val="#ppt_x"/>
                                          </p:val>
                                        </p:tav>
                                        <p:tav tm="100000">
                                          <p:val>
                                            <p:strVal val="#ppt_x"/>
                                          </p:val>
                                        </p:tav>
                                      </p:tavLst>
                                    </p:anim>
                                    <p:anim calcmode="lin" valueType="num">
                                      <p:cBhvr additive="base">
                                        <p:cTn id="26" dur="500" fill="hold"/>
                                        <p:tgtEl>
                                          <p:spTgt spid="18230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2303"/>
                                        </p:tgtEl>
                                        <p:attrNameLst>
                                          <p:attrName>style.visibility</p:attrName>
                                        </p:attrNameLst>
                                      </p:cBhvr>
                                      <p:to>
                                        <p:strVal val="visible"/>
                                      </p:to>
                                    </p:set>
                                    <p:anim calcmode="lin" valueType="num">
                                      <p:cBhvr additive="base">
                                        <p:cTn id="31" dur="500" fill="hold"/>
                                        <p:tgtEl>
                                          <p:spTgt spid="182303"/>
                                        </p:tgtEl>
                                        <p:attrNameLst>
                                          <p:attrName>ppt_x</p:attrName>
                                        </p:attrNameLst>
                                      </p:cBhvr>
                                      <p:tavLst>
                                        <p:tav tm="0">
                                          <p:val>
                                            <p:strVal val="#ppt_x"/>
                                          </p:val>
                                        </p:tav>
                                        <p:tav tm="100000">
                                          <p:val>
                                            <p:strVal val="#ppt_x"/>
                                          </p:val>
                                        </p:tav>
                                      </p:tavLst>
                                    </p:anim>
                                    <p:anim calcmode="lin" valueType="num">
                                      <p:cBhvr additive="base">
                                        <p:cTn id="32" dur="500" fill="hold"/>
                                        <p:tgtEl>
                                          <p:spTgt spid="18230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2313"/>
                                        </p:tgtEl>
                                        <p:attrNameLst>
                                          <p:attrName>style.visibility</p:attrName>
                                        </p:attrNameLst>
                                      </p:cBhvr>
                                      <p:to>
                                        <p:strVal val="visible"/>
                                      </p:to>
                                    </p:set>
                                    <p:anim calcmode="lin" valueType="num">
                                      <p:cBhvr additive="base">
                                        <p:cTn id="37" dur="500" fill="hold"/>
                                        <p:tgtEl>
                                          <p:spTgt spid="182313"/>
                                        </p:tgtEl>
                                        <p:attrNameLst>
                                          <p:attrName>ppt_x</p:attrName>
                                        </p:attrNameLst>
                                      </p:cBhvr>
                                      <p:tavLst>
                                        <p:tav tm="0">
                                          <p:val>
                                            <p:strVal val="#ppt_x"/>
                                          </p:val>
                                        </p:tav>
                                        <p:tav tm="100000">
                                          <p:val>
                                            <p:strVal val="#ppt_x"/>
                                          </p:val>
                                        </p:tav>
                                      </p:tavLst>
                                    </p:anim>
                                    <p:anim calcmode="lin" valueType="num">
                                      <p:cBhvr additive="base">
                                        <p:cTn id="38" dur="500" fill="hold"/>
                                        <p:tgtEl>
                                          <p:spTgt spid="1823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2314"/>
                                        </p:tgtEl>
                                        <p:attrNameLst>
                                          <p:attrName>style.visibility</p:attrName>
                                        </p:attrNameLst>
                                      </p:cBhvr>
                                      <p:to>
                                        <p:strVal val="visible"/>
                                      </p:to>
                                    </p:set>
                                    <p:anim calcmode="lin" valueType="num">
                                      <p:cBhvr additive="base">
                                        <p:cTn id="43" dur="500" fill="hold"/>
                                        <p:tgtEl>
                                          <p:spTgt spid="182314"/>
                                        </p:tgtEl>
                                        <p:attrNameLst>
                                          <p:attrName>ppt_x</p:attrName>
                                        </p:attrNameLst>
                                      </p:cBhvr>
                                      <p:tavLst>
                                        <p:tav tm="0">
                                          <p:val>
                                            <p:strVal val="#ppt_x"/>
                                          </p:val>
                                        </p:tav>
                                        <p:tav tm="100000">
                                          <p:val>
                                            <p:strVal val="#ppt_x"/>
                                          </p:val>
                                        </p:tav>
                                      </p:tavLst>
                                    </p:anim>
                                    <p:anim calcmode="lin" valueType="num">
                                      <p:cBhvr additive="base">
                                        <p:cTn id="44" dur="500" fill="hold"/>
                                        <p:tgtEl>
                                          <p:spTgt spid="18231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2315"/>
                                        </p:tgtEl>
                                        <p:attrNameLst>
                                          <p:attrName>style.visibility</p:attrName>
                                        </p:attrNameLst>
                                      </p:cBhvr>
                                      <p:to>
                                        <p:strVal val="visible"/>
                                      </p:to>
                                    </p:set>
                                    <p:anim calcmode="lin" valueType="num">
                                      <p:cBhvr additive="base">
                                        <p:cTn id="55" dur="500" fill="hold"/>
                                        <p:tgtEl>
                                          <p:spTgt spid="182315"/>
                                        </p:tgtEl>
                                        <p:attrNameLst>
                                          <p:attrName>ppt_x</p:attrName>
                                        </p:attrNameLst>
                                      </p:cBhvr>
                                      <p:tavLst>
                                        <p:tav tm="0">
                                          <p:val>
                                            <p:strVal val="#ppt_x"/>
                                          </p:val>
                                        </p:tav>
                                        <p:tav tm="100000">
                                          <p:val>
                                            <p:strVal val="#ppt_x"/>
                                          </p:val>
                                        </p:tav>
                                      </p:tavLst>
                                    </p:anim>
                                    <p:anim calcmode="lin" valueType="num">
                                      <p:cBhvr additive="base">
                                        <p:cTn id="56" dur="500" fill="hold"/>
                                        <p:tgtEl>
                                          <p:spTgt spid="18231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2316"/>
                                        </p:tgtEl>
                                        <p:attrNameLst>
                                          <p:attrName>style.visibility</p:attrName>
                                        </p:attrNameLst>
                                      </p:cBhvr>
                                      <p:to>
                                        <p:strVal val="visible"/>
                                      </p:to>
                                    </p:set>
                                    <p:anim calcmode="lin" valueType="num">
                                      <p:cBhvr additive="base">
                                        <p:cTn id="67" dur="500" fill="hold"/>
                                        <p:tgtEl>
                                          <p:spTgt spid="182316"/>
                                        </p:tgtEl>
                                        <p:attrNameLst>
                                          <p:attrName>ppt_x</p:attrName>
                                        </p:attrNameLst>
                                      </p:cBhvr>
                                      <p:tavLst>
                                        <p:tav tm="0">
                                          <p:val>
                                            <p:strVal val="#ppt_x"/>
                                          </p:val>
                                        </p:tav>
                                        <p:tav tm="100000">
                                          <p:val>
                                            <p:strVal val="#ppt_x"/>
                                          </p:val>
                                        </p:tav>
                                      </p:tavLst>
                                    </p:anim>
                                    <p:anim calcmode="lin" valueType="num">
                                      <p:cBhvr additive="base">
                                        <p:cTn id="68" dur="500" fill="hold"/>
                                        <p:tgtEl>
                                          <p:spTgt spid="18231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2304"/>
                                        </p:tgtEl>
                                        <p:attrNameLst>
                                          <p:attrName>style.visibility</p:attrName>
                                        </p:attrNameLst>
                                      </p:cBhvr>
                                      <p:to>
                                        <p:strVal val="visible"/>
                                      </p:to>
                                    </p:set>
                                    <p:anim calcmode="lin" valueType="num">
                                      <p:cBhvr additive="base">
                                        <p:cTn id="73" dur="500" fill="hold"/>
                                        <p:tgtEl>
                                          <p:spTgt spid="182304"/>
                                        </p:tgtEl>
                                        <p:attrNameLst>
                                          <p:attrName>ppt_x</p:attrName>
                                        </p:attrNameLst>
                                      </p:cBhvr>
                                      <p:tavLst>
                                        <p:tav tm="0">
                                          <p:val>
                                            <p:strVal val="#ppt_x"/>
                                          </p:val>
                                        </p:tav>
                                        <p:tav tm="100000">
                                          <p:val>
                                            <p:strVal val="#ppt_x"/>
                                          </p:val>
                                        </p:tav>
                                      </p:tavLst>
                                    </p:anim>
                                    <p:anim calcmode="lin" valueType="num">
                                      <p:cBhvr additive="base">
                                        <p:cTn id="74" dur="500" fill="hold"/>
                                        <p:tgtEl>
                                          <p:spTgt spid="182304"/>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2305"/>
                                        </p:tgtEl>
                                        <p:attrNameLst>
                                          <p:attrName>style.visibility</p:attrName>
                                        </p:attrNameLst>
                                      </p:cBhvr>
                                      <p:to>
                                        <p:strVal val="visible"/>
                                      </p:to>
                                    </p:set>
                                    <p:anim calcmode="lin" valueType="num">
                                      <p:cBhvr additive="base">
                                        <p:cTn id="79" dur="500" fill="hold"/>
                                        <p:tgtEl>
                                          <p:spTgt spid="182305"/>
                                        </p:tgtEl>
                                        <p:attrNameLst>
                                          <p:attrName>ppt_x</p:attrName>
                                        </p:attrNameLst>
                                      </p:cBhvr>
                                      <p:tavLst>
                                        <p:tav tm="0">
                                          <p:val>
                                            <p:strVal val="#ppt_x"/>
                                          </p:val>
                                        </p:tav>
                                        <p:tav tm="100000">
                                          <p:val>
                                            <p:strVal val="#ppt_x"/>
                                          </p:val>
                                        </p:tav>
                                      </p:tavLst>
                                    </p:anim>
                                    <p:anim calcmode="lin" valueType="num">
                                      <p:cBhvr additive="base">
                                        <p:cTn id="80" dur="500" fill="hold"/>
                                        <p:tgtEl>
                                          <p:spTgt spid="182305"/>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82306"/>
                                        </p:tgtEl>
                                        <p:attrNameLst>
                                          <p:attrName>style.visibility</p:attrName>
                                        </p:attrNameLst>
                                      </p:cBhvr>
                                      <p:to>
                                        <p:strVal val="visible"/>
                                      </p:to>
                                    </p:set>
                                    <p:anim calcmode="lin" valueType="num">
                                      <p:cBhvr additive="base">
                                        <p:cTn id="91" dur="500" fill="hold"/>
                                        <p:tgtEl>
                                          <p:spTgt spid="182306"/>
                                        </p:tgtEl>
                                        <p:attrNameLst>
                                          <p:attrName>ppt_x</p:attrName>
                                        </p:attrNameLst>
                                      </p:cBhvr>
                                      <p:tavLst>
                                        <p:tav tm="0">
                                          <p:val>
                                            <p:strVal val="#ppt_x"/>
                                          </p:val>
                                        </p:tav>
                                        <p:tav tm="100000">
                                          <p:val>
                                            <p:strVal val="#ppt_x"/>
                                          </p:val>
                                        </p:tav>
                                      </p:tavLst>
                                    </p:anim>
                                    <p:anim calcmode="lin" valueType="num">
                                      <p:cBhvr additive="base">
                                        <p:cTn id="92" dur="500" fill="hold"/>
                                        <p:tgtEl>
                                          <p:spTgt spid="182306"/>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182317">
                                            <p:txEl>
                                              <p:pRg st="0" end="0"/>
                                            </p:txEl>
                                          </p:spTgt>
                                        </p:tgtEl>
                                        <p:attrNameLst>
                                          <p:attrName>style.visibility</p:attrName>
                                        </p:attrNameLst>
                                      </p:cBhvr>
                                      <p:to>
                                        <p:strVal val="visible"/>
                                      </p:to>
                                    </p:set>
                                    <p:anim calcmode="lin" valueType="num">
                                      <p:cBhvr additive="base">
                                        <p:cTn id="97" dur="500" fill="hold"/>
                                        <p:tgtEl>
                                          <p:spTgt spid="18231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23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82318"/>
                                        </p:tgtEl>
                                        <p:attrNameLst>
                                          <p:attrName>style.visibility</p:attrName>
                                        </p:attrNameLst>
                                      </p:cBhvr>
                                      <p:to>
                                        <p:strVal val="visible"/>
                                      </p:to>
                                    </p:set>
                                    <p:anim calcmode="lin" valueType="num">
                                      <p:cBhvr additive="base">
                                        <p:cTn id="109" dur="500" fill="hold"/>
                                        <p:tgtEl>
                                          <p:spTgt spid="182318"/>
                                        </p:tgtEl>
                                        <p:attrNameLst>
                                          <p:attrName>ppt_x</p:attrName>
                                        </p:attrNameLst>
                                      </p:cBhvr>
                                      <p:tavLst>
                                        <p:tav tm="0">
                                          <p:val>
                                            <p:strVal val="#ppt_x"/>
                                          </p:val>
                                        </p:tav>
                                        <p:tav tm="100000">
                                          <p:val>
                                            <p:strVal val="#ppt_x"/>
                                          </p:val>
                                        </p:tav>
                                      </p:tavLst>
                                    </p:anim>
                                    <p:anim calcmode="lin" valueType="num">
                                      <p:cBhvr additive="base">
                                        <p:cTn id="110" dur="500" fill="hold"/>
                                        <p:tgtEl>
                                          <p:spTgt spid="182318"/>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82310"/>
                                        </p:tgtEl>
                                        <p:attrNameLst>
                                          <p:attrName>style.visibility</p:attrName>
                                        </p:attrNameLst>
                                      </p:cBhvr>
                                      <p:to>
                                        <p:strVal val="visible"/>
                                      </p:to>
                                    </p:set>
                                    <p:anim calcmode="lin" valueType="num">
                                      <p:cBhvr additive="base">
                                        <p:cTn id="115" dur="500" fill="hold"/>
                                        <p:tgtEl>
                                          <p:spTgt spid="182310"/>
                                        </p:tgtEl>
                                        <p:attrNameLst>
                                          <p:attrName>ppt_x</p:attrName>
                                        </p:attrNameLst>
                                      </p:cBhvr>
                                      <p:tavLst>
                                        <p:tav tm="0">
                                          <p:val>
                                            <p:strVal val="#ppt_x"/>
                                          </p:val>
                                        </p:tav>
                                        <p:tav tm="100000">
                                          <p:val>
                                            <p:strVal val="#ppt_x"/>
                                          </p:val>
                                        </p:tav>
                                      </p:tavLst>
                                    </p:anim>
                                    <p:anim calcmode="lin" valueType="num">
                                      <p:cBhvr additive="base">
                                        <p:cTn id="116" dur="500" fill="hold"/>
                                        <p:tgtEl>
                                          <p:spTgt spid="182310"/>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82309"/>
                                        </p:tgtEl>
                                        <p:attrNameLst>
                                          <p:attrName>style.visibility</p:attrName>
                                        </p:attrNameLst>
                                      </p:cBhvr>
                                      <p:to>
                                        <p:strVal val="visible"/>
                                      </p:to>
                                    </p:set>
                                    <p:anim calcmode="lin" valueType="num">
                                      <p:cBhvr additive="base">
                                        <p:cTn id="121" dur="500" fill="hold"/>
                                        <p:tgtEl>
                                          <p:spTgt spid="182309"/>
                                        </p:tgtEl>
                                        <p:attrNameLst>
                                          <p:attrName>ppt_x</p:attrName>
                                        </p:attrNameLst>
                                      </p:cBhvr>
                                      <p:tavLst>
                                        <p:tav tm="0">
                                          <p:val>
                                            <p:strVal val="#ppt_x"/>
                                          </p:val>
                                        </p:tav>
                                        <p:tav tm="100000">
                                          <p:val>
                                            <p:strVal val="#ppt_x"/>
                                          </p:val>
                                        </p:tav>
                                      </p:tavLst>
                                    </p:anim>
                                    <p:anim calcmode="lin" valueType="num">
                                      <p:cBhvr additive="base">
                                        <p:cTn id="122" dur="500" fill="hold"/>
                                        <p:tgtEl>
                                          <p:spTgt spid="182309"/>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additive="base">
                                        <p:cTn id="127" dur="500" fill="hold"/>
                                        <p:tgtEl>
                                          <p:spTgt spid="9"/>
                                        </p:tgtEl>
                                        <p:attrNameLst>
                                          <p:attrName>ppt_x</p:attrName>
                                        </p:attrNameLst>
                                      </p:cBhvr>
                                      <p:tavLst>
                                        <p:tav tm="0">
                                          <p:val>
                                            <p:strVal val="#ppt_x"/>
                                          </p:val>
                                        </p:tav>
                                        <p:tav tm="100000">
                                          <p:val>
                                            <p:strVal val="#ppt_x"/>
                                          </p:val>
                                        </p:tav>
                                      </p:tavLst>
                                    </p:anim>
                                    <p:anim calcmode="lin" valueType="num">
                                      <p:cBhvr additive="base">
                                        <p:cTn id="1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82319"/>
                                        </p:tgtEl>
                                        <p:attrNameLst>
                                          <p:attrName>style.visibility</p:attrName>
                                        </p:attrNameLst>
                                      </p:cBhvr>
                                      <p:to>
                                        <p:strVal val="visible"/>
                                      </p:to>
                                    </p:set>
                                    <p:anim calcmode="lin" valueType="num">
                                      <p:cBhvr additive="base">
                                        <p:cTn id="133" dur="500" fill="hold"/>
                                        <p:tgtEl>
                                          <p:spTgt spid="182319"/>
                                        </p:tgtEl>
                                        <p:attrNameLst>
                                          <p:attrName>ppt_x</p:attrName>
                                        </p:attrNameLst>
                                      </p:cBhvr>
                                      <p:tavLst>
                                        <p:tav tm="0">
                                          <p:val>
                                            <p:strVal val="#ppt_x"/>
                                          </p:val>
                                        </p:tav>
                                        <p:tav tm="100000">
                                          <p:val>
                                            <p:strVal val="#ppt_x"/>
                                          </p:val>
                                        </p:tav>
                                      </p:tavLst>
                                    </p:anim>
                                    <p:anim calcmode="lin" valueType="num">
                                      <p:cBhvr additive="base">
                                        <p:cTn id="134" dur="500" fill="hold"/>
                                        <p:tgtEl>
                                          <p:spTgt spid="182319"/>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82308"/>
                                        </p:tgtEl>
                                        <p:attrNameLst>
                                          <p:attrName>style.visibility</p:attrName>
                                        </p:attrNameLst>
                                      </p:cBhvr>
                                      <p:to>
                                        <p:strVal val="visible"/>
                                      </p:to>
                                    </p:set>
                                    <p:anim calcmode="lin" valueType="num">
                                      <p:cBhvr additive="base">
                                        <p:cTn id="139" dur="500" fill="hold"/>
                                        <p:tgtEl>
                                          <p:spTgt spid="182308"/>
                                        </p:tgtEl>
                                        <p:attrNameLst>
                                          <p:attrName>ppt_x</p:attrName>
                                        </p:attrNameLst>
                                      </p:cBhvr>
                                      <p:tavLst>
                                        <p:tav tm="0">
                                          <p:val>
                                            <p:strVal val="#ppt_x"/>
                                          </p:val>
                                        </p:tav>
                                        <p:tav tm="100000">
                                          <p:val>
                                            <p:strVal val="#ppt_x"/>
                                          </p:val>
                                        </p:tav>
                                      </p:tavLst>
                                    </p:anim>
                                    <p:anim calcmode="lin" valueType="num">
                                      <p:cBhvr additive="base">
                                        <p:cTn id="140" dur="500" fill="hold"/>
                                        <p:tgtEl>
                                          <p:spTgt spid="182308"/>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82307"/>
                                        </p:tgtEl>
                                        <p:attrNameLst>
                                          <p:attrName>style.visibility</p:attrName>
                                        </p:attrNameLst>
                                      </p:cBhvr>
                                      <p:to>
                                        <p:strVal val="visible"/>
                                      </p:to>
                                    </p:set>
                                    <p:anim calcmode="lin" valueType="num">
                                      <p:cBhvr additive="base">
                                        <p:cTn id="145" dur="500" fill="hold"/>
                                        <p:tgtEl>
                                          <p:spTgt spid="182307"/>
                                        </p:tgtEl>
                                        <p:attrNameLst>
                                          <p:attrName>ppt_x</p:attrName>
                                        </p:attrNameLst>
                                      </p:cBhvr>
                                      <p:tavLst>
                                        <p:tav tm="0">
                                          <p:val>
                                            <p:strVal val="#ppt_x"/>
                                          </p:val>
                                        </p:tav>
                                        <p:tav tm="100000">
                                          <p:val>
                                            <p:strVal val="#ppt_x"/>
                                          </p:val>
                                        </p:tav>
                                      </p:tavLst>
                                    </p:anim>
                                    <p:anim calcmode="lin" valueType="num">
                                      <p:cBhvr additive="base">
                                        <p:cTn id="146" dur="500" fill="hold"/>
                                        <p:tgtEl>
                                          <p:spTgt spid="182307"/>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 calcmode="lin" valueType="num">
                                      <p:cBhvr additive="base">
                                        <p:cTn id="151" dur="500" fill="hold"/>
                                        <p:tgtEl>
                                          <p:spTgt spid="10"/>
                                        </p:tgtEl>
                                        <p:attrNameLst>
                                          <p:attrName>ppt_x</p:attrName>
                                        </p:attrNameLst>
                                      </p:cBhvr>
                                      <p:tavLst>
                                        <p:tav tm="0">
                                          <p:val>
                                            <p:strVal val="#ppt_x"/>
                                          </p:val>
                                        </p:tav>
                                        <p:tav tm="100000">
                                          <p:val>
                                            <p:strVal val="#ppt_x"/>
                                          </p:val>
                                        </p:tav>
                                      </p:tavLst>
                                    </p:anim>
                                    <p:anim calcmode="lin" valueType="num">
                                      <p:cBhvr additive="base">
                                        <p:cTn id="1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82320"/>
                                        </p:tgtEl>
                                        <p:attrNameLst>
                                          <p:attrName>style.visibility</p:attrName>
                                        </p:attrNameLst>
                                      </p:cBhvr>
                                      <p:to>
                                        <p:strVal val="visible"/>
                                      </p:to>
                                    </p:set>
                                    <p:anim calcmode="lin" valueType="num">
                                      <p:cBhvr additive="base">
                                        <p:cTn id="157" dur="500" fill="hold"/>
                                        <p:tgtEl>
                                          <p:spTgt spid="182320"/>
                                        </p:tgtEl>
                                        <p:attrNameLst>
                                          <p:attrName>ppt_x</p:attrName>
                                        </p:attrNameLst>
                                      </p:cBhvr>
                                      <p:tavLst>
                                        <p:tav tm="0">
                                          <p:val>
                                            <p:strVal val="#ppt_x"/>
                                          </p:val>
                                        </p:tav>
                                        <p:tav tm="100000">
                                          <p:val>
                                            <p:strVal val="#ppt_x"/>
                                          </p:val>
                                        </p:tav>
                                      </p:tavLst>
                                    </p:anim>
                                    <p:anim calcmode="lin" valueType="num">
                                      <p:cBhvr additive="base">
                                        <p:cTn id="158" dur="500" fill="hold"/>
                                        <p:tgtEl>
                                          <p:spTgt spid="182320"/>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82311"/>
                                        </p:tgtEl>
                                        <p:attrNameLst>
                                          <p:attrName>style.visibility</p:attrName>
                                        </p:attrNameLst>
                                      </p:cBhvr>
                                      <p:to>
                                        <p:strVal val="visible"/>
                                      </p:to>
                                    </p:set>
                                    <p:anim calcmode="lin" valueType="num">
                                      <p:cBhvr additive="base">
                                        <p:cTn id="163" dur="500" fill="hold"/>
                                        <p:tgtEl>
                                          <p:spTgt spid="182311"/>
                                        </p:tgtEl>
                                        <p:attrNameLst>
                                          <p:attrName>ppt_x</p:attrName>
                                        </p:attrNameLst>
                                      </p:cBhvr>
                                      <p:tavLst>
                                        <p:tav tm="0">
                                          <p:val>
                                            <p:strVal val="#ppt_x"/>
                                          </p:val>
                                        </p:tav>
                                        <p:tav tm="100000">
                                          <p:val>
                                            <p:strVal val="#ppt_x"/>
                                          </p:val>
                                        </p:tav>
                                      </p:tavLst>
                                    </p:anim>
                                    <p:anim calcmode="lin" valueType="num">
                                      <p:cBhvr additive="base">
                                        <p:cTn id="164" dur="500" fill="hold"/>
                                        <p:tgtEl>
                                          <p:spTgt spid="182311"/>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82312"/>
                                        </p:tgtEl>
                                        <p:attrNameLst>
                                          <p:attrName>style.visibility</p:attrName>
                                        </p:attrNameLst>
                                      </p:cBhvr>
                                      <p:to>
                                        <p:strVal val="visible"/>
                                      </p:to>
                                    </p:set>
                                    <p:anim calcmode="lin" valueType="num">
                                      <p:cBhvr additive="base">
                                        <p:cTn id="169" dur="500" fill="hold"/>
                                        <p:tgtEl>
                                          <p:spTgt spid="182312"/>
                                        </p:tgtEl>
                                        <p:attrNameLst>
                                          <p:attrName>ppt_x</p:attrName>
                                        </p:attrNameLst>
                                      </p:cBhvr>
                                      <p:tavLst>
                                        <p:tav tm="0">
                                          <p:val>
                                            <p:strVal val="#ppt_x"/>
                                          </p:val>
                                        </p:tav>
                                        <p:tav tm="100000">
                                          <p:val>
                                            <p:strVal val="#ppt_x"/>
                                          </p:val>
                                        </p:tav>
                                      </p:tavLst>
                                    </p:anim>
                                    <p:anim calcmode="lin" valueType="num">
                                      <p:cBhvr additive="base">
                                        <p:cTn id="170" dur="500" fill="hold"/>
                                        <p:tgtEl>
                                          <p:spTgt spid="182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2" grpId="0" animBg="1"/>
      <p:bldP spid="182303" grpId="0" animBg="1"/>
      <p:bldP spid="182304" grpId="0" animBg="1"/>
      <p:bldP spid="182305" grpId="0" animBg="1"/>
      <p:bldP spid="182306" grpId="0" animBg="1"/>
      <p:bldP spid="182307" grpId="0" animBg="1"/>
      <p:bldP spid="182308" grpId="0" animBg="1"/>
      <p:bldP spid="182309" grpId="0" animBg="1"/>
      <p:bldP spid="182310" grpId="0" animBg="1"/>
      <p:bldP spid="182311" grpId="0" animBg="1"/>
      <p:bldP spid="182312" grpId="0" animBg="1"/>
      <p:bldP spid="182313" grpId="0"/>
      <p:bldP spid="182314" grpId="0"/>
      <p:bldP spid="182315" grpId="0"/>
      <p:bldP spid="182316" grpId="0"/>
      <p:bldP spid="182318" grpId="0"/>
      <p:bldP spid="182319" grpId="0"/>
      <p:bldP spid="1823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1683" name="Rectangle 2"/>
          <p:cNvSpPr>
            <a:spLocks noGrp="1" noChangeArrowheads="1"/>
          </p:cNvSpPr>
          <p:nvPr>
            <p:ph type="title"/>
          </p:nvPr>
        </p:nvSpPr>
        <p:spPr>
          <a:xfrm>
            <a:off x="762000" y="228600"/>
            <a:ext cx="7772400" cy="1143000"/>
          </a:xfrm>
        </p:spPr>
        <p:txBody>
          <a:bodyPr/>
          <a:lstStyle/>
          <a:p>
            <a:pPr eaLnBrk="1" hangingPunct="1"/>
            <a:r>
              <a:rPr lang="en-US" altLang="en-US" smtClean="0"/>
              <a:t>Additional Example, continued</a:t>
            </a:r>
          </a:p>
        </p:txBody>
      </p:sp>
      <p:grpSp>
        <p:nvGrpSpPr>
          <p:cNvPr id="2" name="Group 3"/>
          <p:cNvGrpSpPr>
            <a:grpSpLocks/>
          </p:cNvGrpSpPr>
          <p:nvPr/>
        </p:nvGrpSpPr>
        <p:grpSpPr bwMode="auto">
          <a:xfrm>
            <a:off x="1981200" y="2057400"/>
            <a:ext cx="685800" cy="685800"/>
            <a:chOff x="624" y="1248"/>
            <a:chExt cx="432" cy="432"/>
          </a:xfrm>
        </p:grpSpPr>
        <p:sp>
          <p:nvSpPr>
            <p:cNvPr id="71729" name="Oval 4"/>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30" name="Text Box 5"/>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A</a:t>
              </a:r>
            </a:p>
          </p:txBody>
        </p:sp>
      </p:grpSp>
      <p:grpSp>
        <p:nvGrpSpPr>
          <p:cNvPr id="3" name="Group 6"/>
          <p:cNvGrpSpPr>
            <a:grpSpLocks/>
          </p:cNvGrpSpPr>
          <p:nvPr/>
        </p:nvGrpSpPr>
        <p:grpSpPr bwMode="auto">
          <a:xfrm>
            <a:off x="2057400" y="4800600"/>
            <a:ext cx="685800" cy="685800"/>
            <a:chOff x="624" y="1248"/>
            <a:chExt cx="432" cy="432"/>
          </a:xfrm>
        </p:grpSpPr>
        <p:sp>
          <p:nvSpPr>
            <p:cNvPr id="71727" name="Oval 7"/>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28" name="Text Box 8"/>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B</a:t>
              </a:r>
            </a:p>
          </p:txBody>
        </p:sp>
      </p:grpSp>
      <p:grpSp>
        <p:nvGrpSpPr>
          <p:cNvPr id="4" name="Group 9"/>
          <p:cNvGrpSpPr>
            <a:grpSpLocks/>
          </p:cNvGrpSpPr>
          <p:nvPr/>
        </p:nvGrpSpPr>
        <p:grpSpPr bwMode="auto">
          <a:xfrm>
            <a:off x="685800" y="3429000"/>
            <a:ext cx="685800" cy="685800"/>
            <a:chOff x="624" y="1248"/>
            <a:chExt cx="432" cy="432"/>
          </a:xfrm>
        </p:grpSpPr>
        <p:sp>
          <p:nvSpPr>
            <p:cNvPr id="71725" name="Oval 10"/>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26" name="Text Box 11"/>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0</a:t>
              </a:r>
            </a:p>
          </p:txBody>
        </p:sp>
      </p:grpSp>
      <p:grpSp>
        <p:nvGrpSpPr>
          <p:cNvPr id="5" name="Group 12"/>
          <p:cNvGrpSpPr>
            <a:grpSpLocks/>
          </p:cNvGrpSpPr>
          <p:nvPr/>
        </p:nvGrpSpPr>
        <p:grpSpPr bwMode="auto">
          <a:xfrm>
            <a:off x="3733800" y="1295400"/>
            <a:ext cx="685800" cy="685800"/>
            <a:chOff x="624" y="1248"/>
            <a:chExt cx="432" cy="432"/>
          </a:xfrm>
        </p:grpSpPr>
        <p:sp>
          <p:nvSpPr>
            <p:cNvPr id="71723" name="Oval 13"/>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24" name="Text Box 14"/>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C</a:t>
              </a:r>
            </a:p>
          </p:txBody>
        </p:sp>
      </p:grpSp>
      <p:grpSp>
        <p:nvGrpSpPr>
          <p:cNvPr id="6" name="Group 15"/>
          <p:cNvGrpSpPr>
            <a:grpSpLocks/>
          </p:cNvGrpSpPr>
          <p:nvPr/>
        </p:nvGrpSpPr>
        <p:grpSpPr bwMode="auto">
          <a:xfrm>
            <a:off x="3810000" y="3124200"/>
            <a:ext cx="685800" cy="685800"/>
            <a:chOff x="624" y="1248"/>
            <a:chExt cx="432" cy="432"/>
          </a:xfrm>
        </p:grpSpPr>
        <p:sp>
          <p:nvSpPr>
            <p:cNvPr id="71721" name="Oval 16"/>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22" name="Text Box 17"/>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D</a:t>
              </a:r>
            </a:p>
          </p:txBody>
        </p:sp>
      </p:grpSp>
      <p:grpSp>
        <p:nvGrpSpPr>
          <p:cNvPr id="7" name="Group 18"/>
          <p:cNvGrpSpPr>
            <a:grpSpLocks/>
          </p:cNvGrpSpPr>
          <p:nvPr/>
        </p:nvGrpSpPr>
        <p:grpSpPr bwMode="auto">
          <a:xfrm>
            <a:off x="3886200" y="5638800"/>
            <a:ext cx="685800" cy="685800"/>
            <a:chOff x="624" y="1248"/>
            <a:chExt cx="432" cy="432"/>
          </a:xfrm>
        </p:grpSpPr>
        <p:sp>
          <p:nvSpPr>
            <p:cNvPr id="71719" name="Oval 19"/>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20" name="Text Box 20"/>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E</a:t>
              </a:r>
            </a:p>
          </p:txBody>
        </p:sp>
      </p:grpSp>
      <p:grpSp>
        <p:nvGrpSpPr>
          <p:cNvPr id="8" name="Group 21"/>
          <p:cNvGrpSpPr>
            <a:grpSpLocks/>
          </p:cNvGrpSpPr>
          <p:nvPr/>
        </p:nvGrpSpPr>
        <p:grpSpPr bwMode="auto">
          <a:xfrm>
            <a:off x="5867400" y="1981200"/>
            <a:ext cx="685800" cy="685800"/>
            <a:chOff x="624" y="1248"/>
            <a:chExt cx="432" cy="432"/>
          </a:xfrm>
        </p:grpSpPr>
        <p:sp>
          <p:nvSpPr>
            <p:cNvPr id="71717" name="Oval 22"/>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18" name="Text Box 23"/>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F</a:t>
              </a:r>
            </a:p>
          </p:txBody>
        </p:sp>
      </p:grpSp>
      <p:grpSp>
        <p:nvGrpSpPr>
          <p:cNvPr id="9" name="Group 24"/>
          <p:cNvGrpSpPr>
            <a:grpSpLocks/>
          </p:cNvGrpSpPr>
          <p:nvPr/>
        </p:nvGrpSpPr>
        <p:grpSpPr bwMode="auto">
          <a:xfrm>
            <a:off x="5867400" y="4648200"/>
            <a:ext cx="685800" cy="685800"/>
            <a:chOff x="624" y="1248"/>
            <a:chExt cx="432" cy="432"/>
          </a:xfrm>
        </p:grpSpPr>
        <p:sp>
          <p:nvSpPr>
            <p:cNvPr id="71715" name="Oval 25"/>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16" name="Text Box 26"/>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G</a:t>
              </a:r>
            </a:p>
          </p:txBody>
        </p:sp>
      </p:grpSp>
      <p:grpSp>
        <p:nvGrpSpPr>
          <p:cNvPr id="10" name="Group 27"/>
          <p:cNvGrpSpPr>
            <a:grpSpLocks/>
          </p:cNvGrpSpPr>
          <p:nvPr/>
        </p:nvGrpSpPr>
        <p:grpSpPr bwMode="auto">
          <a:xfrm>
            <a:off x="7543800" y="3505200"/>
            <a:ext cx="685800" cy="685800"/>
            <a:chOff x="624" y="1248"/>
            <a:chExt cx="432" cy="432"/>
          </a:xfrm>
        </p:grpSpPr>
        <p:sp>
          <p:nvSpPr>
            <p:cNvPr id="71713" name="Oval 28"/>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1714" name="Text Box 29"/>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H</a:t>
              </a:r>
            </a:p>
          </p:txBody>
        </p:sp>
      </p:grpSp>
      <p:sp>
        <p:nvSpPr>
          <p:cNvPr id="172062" name="Line 30"/>
          <p:cNvSpPr>
            <a:spLocks noChangeShapeType="1"/>
          </p:cNvSpPr>
          <p:nvPr/>
        </p:nvSpPr>
        <p:spPr bwMode="auto">
          <a:xfrm flipV="1">
            <a:off x="1219200" y="2667000"/>
            <a:ext cx="838200" cy="838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3" name="Line 31"/>
          <p:cNvSpPr>
            <a:spLocks noChangeShapeType="1"/>
          </p:cNvSpPr>
          <p:nvPr/>
        </p:nvSpPr>
        <p:spPr bwMode="auto">
          <a:xfrm>
            <a:off x="1295400" y="4038600"/>
            <a:ext cx="83820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4" name="Line 32"/>
          <p:cNvSpPr>
            <a:spLocks noChangeShapeType="1"/>
          </p:cNvSpPr>
          <p:nvPr/>
        </p:nvSpPr>
        <p:spPr bwMode="auto">
          <a:xfrm flipV="1">
            <a:off x="2514600" y="1676400"/>
            <a:ext cx="121920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5" name="Line 33"/>
          <p:cNvSpPr>
            <a:spLocks noChangeShapeType="1"/>
          </p:cNvSpPr>
          <p:nvPr/>
        </p:nvSpPr>
        <p:spPr bwMode="auto">
          <a:xfrm>
            <a:off x="2590800" y="2590800"/>
            <a:ext cx="12954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6" name="Line 34"/>
          <p:cNvSpPr>
            <a:spLocks noChangeShapeType="1"/>
          </p:cNvSpPr>
          <p:nvPr/>
        </p:nvSpPr>
        <p:spPr bwMode="auto">
          <a:xfrm>
            <a:off x="2667000" y="5410200"/>
            <a:ext cx="121920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7" name="Line 35"/>
          <p:cNvSpPr>
            <a:spLocks noChangeShapeType="1"/>
          </p:cNvSpPr>
          <p:nvPr/>
        </p:nvSpPr>
        <p:spPr bwMode="auto">
          <a:xfrm flipV="1">
            <a:off x="4572000" y="5181600"/>
            <a:ext cx="12954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8" name="Line 36"/>
          <p:cNvSpPr>
            <a:spLocks noChangeShapeType="1"/>
          </p:cNvSpPr>
          <p:nvPr/>
        </p:nvSpPr>
        <p:spPr bwMode="auto">
          <a:xfrm>
            <a:off x="4419600" y="3657600"/>
            <a:ext cx="1524000" cy="1066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69" name="Line 37"/>
          <p:cNvSpPr>
            <a:spLocks noChangeShapeType="1"/>
          </p:cNvSpPr>
          <p:nvPr/>
        </p:nvSpPr>
        <p:spPr bwMode="auto">
          <a:xfrm flipV="1">
            <a:off x="4419600" y="2514600"/>
            <a:ext cx="1524000" cy="685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70" name="Line 38"/>
          <p:cNvSpPr>
            <a:spLocks noChangeShapeType="1"/>
          </p:cNvSpPr>
          <p:nvPr/>
        </p:nvSpPr>
        <p:spPr bwMode="auto">
          <a:xfrm>
            <a:off x="4419600" y="1676400"/>
            <a:ext cx="1524000" cy="533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71" name="Line 39"/>
          <p:cNvSpPr>
            <a:spLocks noChangeShapeType="1"/>
          </p:cNvSpPr>
          <p:nvPr/>
        </p:nvSpPr>
        <p:spPr bwMode="auto">
          <a:xfrm>
            <a:off x="6477000" y="2514600"/>
            <a:ext cx="1219200" cy="990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72" name="Line 40"/>
          <p:cNvSpPr>
            <a:spLocks noChangeShapeType="1"/>
          </p:cNvSpPr>
          <p:nvPr/>
        </p:nvSpPr>
        <p:spPr bwMode="auto">
          <a:xfrm flipV="1">
            <a:off x="6477000" y="4038600"/>
            <a:ext cx="1143000" cy="762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073" name="Text Box 41"/>
          <p:cNvSpPr txBox="1">
            <a:spLocks noChangeArrowheads="1"/>
          </p:cNvSpPr>
          <p:nvPr/>
        </p:nvSpPr>
        <p:spPr bwMode="auto">
          <a:xfrm>
            <a:off x="2209800" y="2819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a:t>
            </a:r>
          </a:p>
        </p:txBody>
      </p:sp>
      <p:sp>
        <p:nvSpPr>
          <p:cNvPr id="172074" name="Text Box 42"/>
          <p:cNvSpPr txBox="1">
            <a:spLocks noChangeArrowheads="1"/>
          </p:cNvSpPr>
          <p:nvPr/>
        </p:nvSpPr>
        <p:spPr bwMode="auto">
          <a:xfrm>
            <a:off x="2209800" y="556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2</a:t>
            </a:r>
          </a:p>
        </p:txBody>
      </p:sp>
      <p:sp>
        <p:nvSpPr>
          <p:cNvPr id="172075" name="Text Box 43"/>
          <p:cNvSpPr txBox="1">
            <a:spLocks noChangeArrowheads="1"/>
          </p:cNvSpPr>
          <p:nvPr/>
        </p:nvSpPr>
        <p:spPr bwMode="auto">
          <a:xfrm>
            <a:off x="3886200" y="2133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2</a:t>
            </a:r>
          </a:p>
        </p:txBody>
      </p:sp>
      <p:sp>
        <p:nvSpPr>
          <p:cNvPr id="172076" name="Text Box 44"/>
          <p:cNvSpPr txBox="1">
            <a:spLocks noChangeArrowheads="1"/>
          </p:cNvSpPr>
          <p:nvPr/>
        </p:nvSpPr>
        <p:spPr bwMode="auto">
          <a:xfrm>
            <a:off x="38862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a:t>
            </a:r>
          </a:p>
        </p:txBody>
      </p:sp>
      <p:sp>
        <p:nvSpPr>
          <p:cNvPr id="172077" name="Text Box 45"/>
          <p:cNvSpPr txBox="1">
            <a:spLocks noChangeArrowheads="1"/>
          </p:cNvSpPr>
          <p:nvPr/>
        </p:nvSpPr>
        <p:spPr bwMode="auto">
          <a:xfrm>
            <a:off x="4648200" y="6096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5</a:t>
            </a:r>
          </a:p>
        </p:txBody>
      </p:sp>
      <p:sp>
        <p:nvSpPr>
          <p:cNvPr id="172078" name="Text Box 46"/>
          <p:cNvSpPr txBox="1">
            <a:spLocks noChangeArrowheads="1"/>
          </p:cNvSpPr>
          <p:nvPr/>
        </p:nvSpPr>
        <p:spPr bwMode="auto">
          <a:xfrm>
            <a:off x="6019800" y="2743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4</a:t>
            </a:r>
          </a:p>
        </p:txBody>
      </p:sp>
      <p:sp>
        <p:nvSpPr>
          <p:cNvPr id="172079" name="Text Box 47"/>
          <p:cNvSpPr txBox="1">
            <a:spLocks noChangeArrowheads="1"/>
          </p:cNvSpPr>
          <p:nvPr/>
        </p:nvSpPr>
        <p:spPr bwMode="auto">
          <a:xfrm>
            <a:off x="60960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3.83</a:t>
            </a:r>
          </a:p>
        </p:txBody>
      </p:sp>
      <p:sp>
        <p:nvSpPr>
          <p:cNvPr id="172080" name="Text Box 48"/>
          <p:cNvSpPr txBox="1">
            <a:spLocks noChangeArrowheads="1"/>
          </p:cNvSpPr>
          <p:nvPr/>
        </p:nvSpPr>
        <p:spPr bwMode="auto">
          <a:xfrm>
            <a:off x="7772400" y="4267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3.83</a:t>
            </a:r>
          </a:p>
        </p:txBody>
      </p:sp>
      <p:sp>
        <p:nvSpPr>
          <p:cNvPr id="71712" name="Text Box 49"/>
          <p:cNvSpPr txBox="1">
            <a:spLocks noChangeArrowheads="1"/>
          </p:cNvSpPr>
          <p:nvPr/>
        </p:nvSpPr>
        <p:spPr bwMode="auto">
          <a:xfrm>
            <a:off x="5334000" y="5867400"/>
            <a:ext cx="3810000" cy="7794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b="1">
                <a:latin typeface="Eras Demi ITC" panose="020B0805030504020804" pitchFamily="34" charset="0"/>
              </a:rPr>
              <a:t>Critical Path: 0-B-E-G-H </a:t>
            </a:r>
          </a:p>
          <a:p>
            <a:pPr eaLnBrk="1" hangingPunct="1">
              <a:spcBef>
                <a:spcPct val="50000"/>
              </a:spcBef>
              <a:buClrTx/>
              <a:buSzTx/>
              <a:buFontTx/>
              <a:buNone/>
            </a:pPr>
            <a:r>
              <a:rPr lang="en-US" altLang="en-US" sz="1800" b="1">
                <a:latin typeface="Eras Demi ITC" panose="020B0805030504020804" pitchFamily="34" charset="0"/>
              </a:rPr>
              <a:t>Length =  14.67</a:t>
            </a:r>
            <a:endParaRPr lang="en-US" altLang="en-US" sz="1800">
              <a:latin typeface="Eras Demi ITC" panose="020B08050305040208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062"/>
                                        </p:tgtEl>
                                        <p:attrNameLst>
                                          <p:attrName>style.visibility</p:attrName>
                                        </p:attrNameLst>
                                      </p:cBhvr>
                                      <p:to>
                                        <p:strVal val="visible"/>
                                      </p:to>
                                    </p:set>
                                    <p:anim calcmode="lin" valueType="num">
                                      <p:cBhvr additive="base">
                                        <p:cTn id="25" dur="500" fill="hold"/>
                                        <p:tgtEl>
                                          <p:spTgt spid="172062"/>
                                        </p:tgtEl>
                                        <p:attrNameLst>
                                          <p:attrName>ppt_x</p:attrName>
                                        </p:attrNameLst>
                                      </p:cBhvr>
                                      <p:tavLst>
                                        <p:tav tm="0">
                                          <p:val>
                                            <p:strVal val="#ppt_x"/>
                                          </p:val>
                                        </p:tav>
                                        <p:tav tm="100000">
                                          <p:val>
                                            <p:strVal val="#ppt_x"/>
                                          </p:val>
                                        </p:tav>
                                      </p:tavLst>
                                    </p:anim>
                                    <p:anim calcmode="lin" valueType="num">
                                      <p:cBhvr additive="base">
                                        <p:cTn id="26" dur="500" fill="hold"/>
                                        <p:tgtEl>
                                          <p:spTgt spid="17206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063"/>
                                        </p:tgtEl>
                                        <p:attrNameLst>
                                          <p:attrName>style.visibility</p:attrName>
                                        </p:attrNameLst>
                                      </p:cBhvr>
                                      <p:to>
                                        <p:strVal val="visible"/>
                                      </p:to>
                                    </p:set>
                                    <p:anim calcmode="lin" valueType="num">
                                      <p:cBhvr additive="base">
                                        <p:cTn id="31" dur="500" fill="hold"/>
                                        <p:tgtEl>
                                          <p:spTgt spid="172063"/>
                                        </p:tgtEl>
                                        <p:attrNameLst>
                                          <p:attrName>ppt_x</p:attrName>
                                        </p:attrNameLst>
                                      </p:cBhvr>
                                      <p:tavLst>
                                        <p:tav tm="0">
                                          <p:val>
                                            <p:strVal val="#ppt_x"/>
                                          </p:val>
                                        </p:tav>
                                        <p:tav tm="100000">
                                          <p:val>
                                            <p:strVal val="#ppt_x"/>
                                          </p:val>
                                        </p:tav>
                                      </p:tavLst>
                                    </p:anim>
                                    <p:anim calcmode="lin" valueType="num">
                                      <p:cBhvr additive="base">
                                        <p:cTn id="32" dur="500" fill="hold"/>
                                        <p:tgtEl>
                                          <p:spTgt spid="17206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73"/>
                                        </p:tgtEl>
                                        <p:attrNameLst>
                                          <p:attrName>style.visibility</p:attrName>
                                        </p:attrNameLst>
                                      </p:cBhvr>
                                      <p:to>
                                        <p:strVal val="visible"/>
                                      </p:to>
                                    </p:set>
                                    <p:anim calcmode="lin" valueType="num">
                                      <p:cBhvr additive="base">
                                        <p:cTn id="37" dur="500" fill="hold"/>
                                        <p:tgtEl>
                                          <p:spTgt spid="172073"/>
                                        </p:tgtEl>
                                        <p:attrNameLst>
                                          <p:attrName>ppt_x</p:attrName>
                                        </p:attrNameLst>
                                      </p:cBhvr>
                                      <p:tavLst>
                                        <p:tav tm="0">
                                          <p:val>
                                            <p:strVal val="#ppt_x"/>
                                          </p:val>
                                        </p:tav>
                                        <p:tav tm="100000">
                                          <p:val>
                                            <p:strVal val="#ppt_x"/>
                                          </p:val>
                                        </p:tav>
                                      </p:tavLst>
                                    </p:anim>
                                    <p:anim calcmode="lin" valueType="num">
                                      <p:cBhvr additive="base">
                                        <p:cTn id="38" dur="500" fill="hold"/>
                                        <p:tgtEl>
                                          <p:spTgt spid="1720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2074"/>
                                        </p:tgtEl>
                                        <p:attrNameLst>
                                          <p:attrName>style.visibility</p:attrName>
                                        </p:attrNameLst>
                                      </p:cBhvr>
                                      <p:to>
                                        <p:strVal val="visible"/>
                                      </p:to>
                                    </p:set>
                                    <p:anim calcmode="lin" valueType="num">
                                      <p:cBhvr additive="base">
                                        <p:cTn id="43" dur="500" fill="hold"/>
                                        <p:tgtEl>
                                          <p:spTgt spid="172074"/>
                                        </p:tgtEl>
                                        <p:attrNameLst>
                                          <p:attrName>ppt_x</p:attrName>
                                        </p:attrNameLst>
                                      </p:cBhvr>
                                      <p:tavLst>
                                        <p:tav tm="0">
                                          <p:val>
                                            <p:strVal val="#ppt_x"/>
                                          </p:val>
                                        </p:tav>
                                        <p:tav tm="100000">
                                          <p:val>
                                            <p:strVal val="#ppt_x"/>
                                          </p:val>
                                        </p:tav>
                                      </p:tavLst>
                                    </p:anim>
                                    <p:anim calcmode="lin" valueType="num">
                                      <p:cBhvr additive="base">
                                        <p:cTn id="44" dur="500" fill="hold"/>
                                        <p:tgtEl>
                                          <p:spTgt spid="1720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2075"/>
                                        </p:tgtEl>
                                        <p:attrNameLst>
                                          <p:attrName>style.visibility</p:attrName>
                                        </p:attrNameLst>
                                      </p:cBhvr>
                                      <p:to>
                                        <p:strVal val="visible"/>
                                      </p:to>
                                    </p:set>
                                    <p:anim calcmode="lin" valueType="num">
                                      <p:cBhvr additive="base">
                                        <p:cTn id="55" dur="500" fill="hold"/>
                                        <p:tgtEl>
                                          <p:spTgt spid="172075"/>
                                        </p:tgtEl>
                                        <p:attrNameLst>
                                          <p:attrName>ppt_x</p:attrName>
                                        </p:attrNameLst>
                                      </p:cBhvr>
                                      <p:tavLst>
                                        <p:tav tm="0">
                                          <p:val>
                                            <p:strVal val="#ppt_x"/>
                                          </p:val>
                                        </p:tav>
                                        <p:tav tm="100000">
                                          <p:val>
                                            <p:strVal val="#ppt_x"/>
                                          </p:val>
                                        </p:tav>
                                      </p:tavLst>
                                    </p:anim>
                                    <p:anim calcmode="lin" valueType="num">
                                      <p:cBhvr additive="base">
                                        <p:cTn id="56" dur="500" fill="hold"/>
                                        <p:tgtEl>
                                          <p:spTgt spid="17207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2076"/>
                                        </p:tgtEl>
                                        <p:attrNameLst>
                                          <p:attrName>style.visibility</p:attrName>
                                        </p:attrNameLst>
                                      </p:cBhvr>
                                      <p:to>
                                        <p:strVal val="visible"/>
                                      </p:to>
                                    </p:set>
                                    <p:anim calcmode="lin" valueType="num">
                                      <p:cBhvr additive="base">
                                        <p:cTn id="67" dur="500" fill="hold"/>
                                        <p:tgtEl>
                                          <p:spTgt spid="172076"/>
                                        </p:tgtEl>
                                        <p:attrNameLst>
                                          <p:attrName>ppt_x</p:attrName>
                                        </p:attrNameLst>
                                      </p:cBhvr>
                                      <p:tavLst>
                                        <p:tav tm="0">
                                          <p:val>
                                            <p:strVal val="#ppt_x"/>
                                          </p:val>
                                        </p:tav>
                                        <p:tav tm="100000">
                                          <p:val>
                                            <p:strVal val="#ppt_x"/>
                                          </p:val>
                                        </p:tav>
                                      </p:tavLst>
                                    </p:anim>
                                    <p:anim calcmode="lin" valueType="num">
                                      <p:cBhvr additive="base">
                                        <p:cTn id="68" dur="500" fill="hold"/>
                                        <p:tgtEl>
                                          <p:spTgt spid="17207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2064"/>
                                        </p:tgtEl>
                                        <p:attrNameLst>
                                          <p:attrName>style.visibility</p:attrName>
                                        </p:attrNameLst>
                                      </p:cBhvr>
                                      <p:to>
                                        <p:strVal val="visible"/>
                                      </p:to>
                                    </p:set>
                                    <p:anim calcmode="lin" valueType="num">
                                      <p:cBhvr additive="base">
                                        <p:cTn id="73" dur="500" fill="hold"/>
                                        <p:tgtEl>
                                          <p:spTgt spid="172064"/>
                                        </p:tgtEl>
                                        <p:attrNameLst>
                                          <p:attrName>ppt_x</p:attrName>
                                        </p:attrNameLst>
                                      </p:cBhvr>
                                      <p:tavLst>
                                        <p:tav tm="0">
                                          <p:val>
                                            <p:strVal val="#ppt_x"/>
                                          </p:val>
                                        </p:tav>
                                        <p:tav tm="100000">
                                          <p:val>
                                            <p:strVal val="#ppt_x"/>
                                          </p:val>
                                        </p:tav>
                                      </p:tavLst>
                                    </p:anim>
                                    <p:anim calcmode="lin" valueType="num">
                                      <p:cBhvr additive="base">
                                        <p:cTn id="74" dur="500" fill="hold"/>
                                        <p:tgtEl>
                                          <p:spTgt spid="172064"/>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2065"/>
                                        </p:tgtEl>
                                        <p:attrNameLst>
                                          <p:attrName>style.visibility</p:attrName>
                                        </p:attrNameLst>
                                      </p:cBhvr>
                                      <p:to>
                                        <p:strVal val="visible"/>
                                      </p:to>
                                    </p:set>
                                    <p:anim calcmode="lin" valueType="num">
                                      <p:cBhvr additive="base">
                                        <p:cTn id="79" dur="500" fill="hold"/>
                                        <p:tgtEl>
                                          <p:spTgt spid="172065"/>
                                        </p:tgtEl>
                                        <p:attrNameLst>
                                          <p:attrName>ppt_x</p:attrName>
                                        </p:attrNameLst>
                                      </p:cBhvr>
                                      <p:tavLst>
                                        <p:tav tm="0">
                                          <p:val>
                                            <p:strVal val="#ppt_x"/>
                                          </p:val>
                                        </p:tav>
                                        <p:tav tm="100000">
                                          <p:val>
                                            <p:strVal val="#ppt_x"/>
                                          </p:val>
                                        </p:tav>
                                      </p:tavLst>
                                    </p:anim>
                                    <p:anim calcmode="lin" valueType="num">
                                      <p:cBhvr additive="base">
                                        <p:cTn id="80" dur="500" fill="hold"/>
                                        <p:tgtEl>
                                          <p:spTgt spid="172065"/>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2066"/>
                                        </p:tgtEl>
                                        <p:attrNameLst>
                                          <p:attrName>style.visibility</p:attrName>
                                        </p:attrNameLst>
                                      </p:cBhvr>
                                      <p:to>
                                        <p:strVal val="visible"/>
                                      </p:to>
                                    </p:set>
                                    <p:anim calcmode="lin" valueType="num">
                                      <p:cBhvr additive="base">
                                        <p:cTn id="91" dur="500" fill="hold"/>
                                        <p:tgtEl>
                                          <p:spTgt spid="172066"/>
                                        </p:tgtEl>
                                        <p:attrNameLst>
                                          <p:attrName>ppt_x</p:attrName>
                                        </p:attrNameLst>
                                      </p:cBhvr>
                                      <p:tavLst>
                                        <p:tav tm="0">
                                          <p:val>
                                            <p:strVal val="#ppt_x"/>
                                          </p:val>
                                        </p:tav>
                                        <p:tav tm="100000">
                                          <p:val>
                                            <p:strVal val="#ppt_x"/>
                                          </p:val>
                                        </p:tav>
                                      </p:tavLst>
                                    </p:anim>
                                    <p:anim calcmode="lin" valueType="num">
                                      <p:cBhvr additive="base">
                                        <p:cTn id="92" dur="500" fill="hold"/>
                                        <p:tgtEl>
                                          <p:spTgt spid="172066"/>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172077">
                                            <p:txEl>
                                              <p:pRg st="0" end="0"/>
                                            </p:txEl>
                                          </p:spTgt>
                                        </p:tgtEl>
                                        <p:attrNameLst>
                                          <p:attrName>style.visibility</p:attrName>
                                        </p:attrNameLst>
                                      </p:cBhvr>
                                      <p:to>
                                        <p:strVal val="visible"/>
                                      </p:to>
                                    </p:set>
                                    <p:anim calcmode="lin" valueType="num">
                                      <p:cBhvr additive="base">
                                        <p:cTn id="97" dur="500" fill="hold"/>
                                        <p:tgtEl>
                                          <p:spTgt spid="17207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720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72078"/>
                                        </p:tgtEl>
                                        <p:attrNameLst>
                                          <p:attrName>style.visibility</p:attrName>
                                        </p:attrNameLst>
                                      </p:cBhvr>
                                      <p:to>
                                        <p:strVal val="visible"/>
                                      </p:to>
                                    </p:set>
                                    <p:anim calcmode="lin" valueType="num">
                                      <p:cBhvr additive="base">
                                        <p:cTn id="109" dur="500" fill="hold"/>
                                        <p:tgtEl>
                                          <p:spTgt spid="172078"/>
                                        </p:tgtEl>
                                        <p:attrNameLst>
                                          <p:attrName>ppt_x</p:attrName>
                                        </p:attrNameLst>
                                      </p:cBhvr>
                                      <p:tavLst>
                                        <p:tav tm="0">
                                          <p:val>
                                            <p:strVal val="#ppt_x"/>
                                          </p:val>
                                        </p:tav>
                                        <p:tav tm="100000">
                                          <p:val>
                                            <p:strVal val="#ppt_x"/>
                                          </p:val>
                                        </p:tav>
                                      </p:tavLst>
                                    </p:anim>
                                    <p:anim calcmode="lin" valueType="num">
                                      <p:cBhvr additive="base">
                                        <p:cTn id="110" dur="500" fill="hold"/>
                                        <p:tgtEl>
                                          <p:spTgt spid="172078"/>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72070"/>
                                        </p:tgtEl>
                                        <p:attrNameLst>
                                          <p:attrName>style.visibility</p:attrName>
                                        </p:attrNameLst>
                                      </p:cBhvr>
                                      <p:to>
                                        <p:strVal val="visible"/>
                                      </p:to>
                                    </p:set>
                                    <p:anim calcmode="lin" valueType="num">
                                      <p:cBhvr additive="base">
                                        <p:cTn id="115" dur="500" fill="hold"/>
                                        <p:tgtEl>
                                          <p:spTgt spid="172070"/>
                                        </p:tgtEl>
                                        <p:attrNameLst>
                                          <p:attrName>ppt_x</p:attrName>
                                        </p:attrNameLst>
                                      </p:cBhvr>
                                      <p:tavLst>
                                        <p:tav tm="0">
                                          <p:val>
                                            <p:strVal val="#ppt_x"/>
                                          </p:val>
                                        </p:tav>
                                        <p:tav tm="100000">
                                          <p:val>
                                            <p:strVal val="#ppt_x"/>
                                          </p:val>
                                        </p:tav>
                                      </p:tavLst>
                                    </p:anim>
                                    <p:anim calcmode="lin" valueType="num">
                                      <p:cBhvr additive="base">
                                        <p:cTn id="116" dur="500" fill="hold"/>
                                        <p:tgtEl>
                                          <p:spTgt spid="172070"/>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72069"/>
                                        </p:tgtEl>
                                        <p:attrNameLst>
                                          <p:attrName>style.visibility</p:attrName>
                                        </p:attrNameLst>
                                      </p:cBhvr>
                                      <p:to>
                                        <p:strVal val="visible"/>
                                      </p:to>
                                    </p:set>
                                    <p:anim calcmode="lin" valueType="num">
                                      <p:cBhvr additive="base">
                                        <p:cTn id="121" dur="500" fill="hold"/>
                                        <p:tgtEl>
                                          <p:spTgt spid="172069"/>
                                        </p:tgtEl>
                                        <p:attrNameLst>
                                          <p:attrName>ppt_x</p:attrName>
                                        </p:attrNameLst>
                                      </p:cBhvr>
                                      <p:tavLst>
                                        <p:tav tm="0">
                                          <p:val>
                                            <p:strVal val="#ppt_x"/>
                                          </p:val>
                                        </p:tav>
                                        <p:tav tm="100000">
                                          <p:val>
                                            <p:strVal val="#ppt_x"/>
                                          </p:val>
                                        </p:tav>
                                      </p:tavLst>
                                    </p:anim>
                                    <p:anim calcmode="lin" valueType="num">
                                      <p:cBhvr additive="base">
                                        <p:cTn id="122" dur="500" fill="hold"/>
                                        <p:tgtEl>
                                          <p:spTgt spid="172069"/>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additive="base">
                                        <p:cTn id="127" dur="500" fill="hold"/>
                                        <p:tgtEl>
                                          <p:spTgt spid="9"/>
                                        </p:tgtEl>
                                        <p:attrNameLst>
                                          <p:attrName>ppt_x</p:attrName>
                                        </p:attrNameLst>
                                      </p:cBhvr>
                                      <p:tavLst>
                                        <p:tav tm="0">
                                          <p:val>
                                            <p:strVal val="#ppt_x"/>
                                          </p:val>
                                        </p:tav>
                                        <p:tav tm="100000">
                                          <p:val>
                                            <p:strVal val="#ppt_x"/>
                                          </p:val>
                                        </p:tav>
                                      </p:tavLst>
                                    </p:anim>
                                    <p:anim calcmode="lin" valueType="num">
                                      <p:cBhvr additive="base">
                                        <p:cTn id="1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72079"/>
                                        </p:tgtEl>
                                        <p:attrNameLst>
                                          <p:attrName>style.visibility</p:attrName>
                                        </p:attrNameLst>
                                      </p:cBhvr>
                                      <p:to>
                                        <p:strVal val="visible"/>
                                      </p:to>
                                    </p:set>
                                    <p:anim calcmode="lin" valueType="num">
                                      <p:cBhvr additive="base">
                                        <p:cTn id="133" dur="500" fill="hold"/>
                                        <p:tgtEl>
                                          <p:spTgt spid="172079"/>
                                        </p:tgtEl>
                                        <p:attrNameLst>
                                          <p:attrName>ppt_x</p:attrName>
                                        </p:attrNameLst>
                                      </p:cBhvr>
                                      <p:tavLst>
                                        <p:tav tm="0">
                                          <p:val>
                                            <p:strVal val="#ppt_x"/>
                                          </p:val>
                                        </p:tav>
                                        <p:tav tm="100000">
                                          <p:val>
                                            <p:strVal val="#ppt_x"/>
                                          </p:val>
                                        </p:tav>
                                      </p:tavLst>
                                    </p:anim>
                                    <p:anim calcmode="lin" valueType="num">
                                      <p:cBhvr additive="base">
                                        <p:cTn id="134" dur="500" fill="hold"/>
                                        <p:tgtEl>
                                          <p:spTgt spid="172079"/>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72068"/>
                                        </p:tgtEl>
                                        <p:attrNameLst>
                                          <p:attrName>style.visibility</p:attrName>
                                        </p:attrNameLst>
                                      </p:cBhvr>
                                      <p:to>
                                        <p:strVal val="visible"/>
                                      </p:to>
                                    </p:set>
                                    <p:anim calcmode="lin" valueType="num">
                                      <p:cBhvr additive="base">
                                        <p:cTn id="139" dur="500" fill="hold"/>
                                        <p:tgtEl>
                                          <p:spTgt spid="172068"/>
                                        </p:tgtEl>
                                        <p:attrNameLst>
                                          <p:attrName>ppt_x</p:attrName>
                                        </p:attrNameLst>
                                      </p:cBhvr>
                                      <p:tavLst>
                                        <p:tav tm="0">
                                          <p:val>
                                            <p:strVal val="#ppt_x"/>
                                          </p:val>
                                        </p:tav>
                                        <p:tav tm="100000">
                                          <p:val>
                                            <p:strVal val="#ppt_x"/>
                                          </p:val>
                                        </p:tav>
                                      </p:tavLst>
                                    </p:anim>
                                    <p:anim calcmode="lin" valueType="num">
                                      <p:cBhvr additive="base">
                                        <p:cTn id="140" dur="500" fill="hold"/>
                                        <p:tgtEl>
                                          <p:spTgt spid="172068"/>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72067"/>
                                        </p:tgtEl>
                                        <p:attrNameLst>
                                          <p:attrName>style.visibility</p:attrName>
                                        </p:attrNameLst>
                                      </p:cBhvr>
                                      <p:to>
                                        <p:strVal val="visible"/>
                                      </p:to>
                                    </p:set>
                                    <p:anim calcmode="lin" valueType="num">
                                      <p:cBhvr additive="base">
                                        <p:cTn id="145" dur="500" fill="hold"/>
                                        <p:tgtEl>
                                          <p:spTgt spid="172067"/>
                                        </p:tgtEl>
                                        <p:attrNameLst>
                                          <p:attrName>ppt_x</p:attrName>
                                        </p:attrNameLst>
                                      </p:cBhvr>
                                      <p:tavLst>
                                        <p:tav tm="0">
                                          <p:val>
                                            <p:strVal val="#ppt_x"/>
                                          </p:val>
                                        </p:tav>
                                        <p:tav tm="100000">
                                          <p:val>
                                            <p:strVal val="#ppt_x"/>
                                          </p:val>
                                        </p:tav>
                                      </p:tavLst>
                                    </p:anim>
                                    <p:anim calcmode="lin" valueType="num">
                                      <p:cBhvr additive="base">
                                        <p:cTn id="146" dur="500" fill="hold"/>
                                        <p:tgtEl>
                                          <p:spTgt spid="172067"/>
                                        </p:tgtEl>
                                        <p:attrNameLst>
                                          <p:attrName>ppt_y</p:attrName>
                                        </p:attrNameLst>
                                      </p:cBhvr>
                                      <p:tavLst>
                                        <p:tav tm="0">
                                          <p:val>
                                            <p:strVal val="1+#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 calcmode="lin" valueType="num">
                                      <p:cBhvr additive="base">
                                        <p:cTn id="151" dur="500" fill="hold"/>
                                        <p:tgtEl>
                                          <p:spTgt spid="10"/>
                                        </p:tgtEl>
                                        <p:attrNameLst>
                                          <p:attrName>ppt_x</p:attrName>
                                        </p:attrNameLst>
                                      </p:cBhvr>
                                      <p:tavLst>
                                        <p:tav tm="0">
                                          <p:val>
                                            <p:strVal val="#ppt_x"/>
                                          </p:val>
                                        </p:tav>
                                        <p:tav tm="100000">
                                          <p:val>
                                            <p:strVal val="#ppt_x"/>
                                          </p:val>
                                        </p:tav>
                                      </p:tavLst>
                                    </p:anim>
                                    <p:anim calcmode="lin" valueType="num">
                                      <p:cBhvr additive="base">
                                        <p:cTn id="1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72080"/>
                                        </p:tgtEl>
                                        <p:attrNameLst>
                                          <p:attrName>style.visibility</p:attrName>
                                        </p:attrNameLst>
                                      </p:cBhvr>
                                      <p:to>
                                        <p:strVal val="visible"/>
                                      </p:to>
                                    </p:set>
                                    <p:anim calcmode="lin" valueType="num">
                                      <p:cBhvr additive="base">
                                        <p:cTn id="157" dur="500" fill="hold"/>
                                        <p:tgtEl>
                                          <p:spTgt spid="172080"/>
                                        </p:tgtEl>
                                        <p:attrNameLst>
                                          <p:attrName>ppt_x</p:attrName>
                                        </p:attrNameLst>
                                      </p:cBhvr>
                                      <p:tavLst>
                                        <p:tav tm="0">
                                          <p:val>
                                            <p:strVal val="#ppt_x"/>
                                          </p:val>
                                        </p:tav>
                                        <p:tav tm="100000">
                                          <p:val>
                                            <p:strVal val="#ppt_x"/>
                                          </p:val>
                                        </p:tav>
                                      </p:tavLst>
                                    </p:anim>
                                    <p:anim calcmode="lin" valueType="num">
                                      <p:cBhvr additive="base">
                                        <p:cTn id="158" dur="500" fill="hold"/>
                                        <p:tgtEl>
                                          <p:spTgt spid="172080"/>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72071"/>
                                        </p:tgtEl>
                                        <p:attrNameLst>
                                          <p:attrName>style.visibility</p:attrName>
                                        </p:attrNameLst>
                                      </p:cBhvr>
                                      <p:to>
                                        <p:strVal val="visible"/>
                                      </p:to>
                                    </p:set>
                                    <p:anim calcmode="lin" valueType="num">
                                      <p:cBhvr additive="base">
                                        <p:cTn id="163" dur="500" fill="hold"/>
                                        <p:tgtEl>
                                          <p:spTgt spid="172071"/>
                                        </p:tgtEl>
                                        <p:attrNameLst>
                                          <p:attrName>ppt_x</p:attrName>
                                        </p:attrNameLst>
                                      </p:cBhvr>
                                      <p:tavLst>
                                        <p:tav tm="0">
                                          <p:val>
                                            <p:strVal val="#ppt_x"/>
                                          </p:val>
                                        </p:tav>
                                        <p:tav tm="100000">
                                          <p:val>
                                            <p:strVal val="#ppt_x"/>
                                          </p:val>
                                        </p:tav>
                                      </p:tavLst>
                                    </p:anim>
                                    <p:anim calcmode="lin" valueType="num">
                                      <p:cBhvr additive="base">
                                        <p:cTn id="164" dur="500" fill="hold"/>
                                        <p:tgtEl>
                                          <p:spTgt spid="172071"/>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72072"/>
                                        </p:tgtEl>
                                        <p:attrNameLst>
                                          <p:attrName>style.visibility</p:attrName>
                                        </p:attrNameLst>
                                      </p:cBhvr>
                                      <p:to>
                                        <p:strVal val="visible"/>
                                      </p:to>
                                    </p:set>
                                    <p:anim calcmode="lin" valueType="num">
                                      <p:cBhvr additive="base">
                                        <p:cTn id="169" dur="500" fill="hold"/>
                                        <p:tgtEl>
                                          <p:spTgt spid="172072"/>
                                        </p:tgtEl>
                                        <p:attrNameLst>
                                          <p:attrName>ppt_x</p:attrName>
                                        </p:attrNameLst>
                                      </p:cBhvr>
                                      <p:tavLst>
                                        <p:tav tm="0">
                                          <p:val>
                                            <p:strVal val="#ppt_x"/>
                                          </p:val>
                                        </p:tav>
                                        <p:tav tm="100000">
                                          <p:val>
                                            <p:strVal val="#ppt_x"/>
                                          </p:val>
                                        </p:tav>
                                      </p:tavLst>
                                    </p:anim>
                                    <p:anim calcmode="lin" valueType="num">
                                      <p:cBhvr additive="base">
                                        <p:cTn id="170" dur="500" fill="hold"/>
                                        <p:tgtEl>
                                          <p:spTgt spid="172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2" grpId="0" animBg="1"/>
      <p:bldP spid="172063" grpId="0" animBg="1"/>
      <p:bldP spid="172064" grpId="0" animBg="1"/>
      <p:bldP spid="172065" grpId="0" animBg="1"/>
      <p:bldP spid="172066" grpId="0" animBg="1"/>
      <p:bldP spid="172067" grpId="0" animBg="1"/>
      <p:bldP spid="172068" grpId="0" animBg="1"/>
      <p:bldP spid="172069" grpId="0" animBg="1"/>
      <p:bldP spid="172070" grpId="0" animBg="1"/>
      <p:bldP spid="172071" grpId="0" animBg="1"/>
      <p:bldP spid="172072" grpId="0" animBg="1"/>
      <p:bldP spid="172073" grpId="0"/>
      <p:bldP spid="172074" grpId="0"/>
      <p:bldP spid="172075" grpId="0"/>
      <p:bldP spid="172076" grpId="0"/>
      <p:bldP spid="172078" grpId="0"/>
      <p:bldP spid="172079" grpId="0"/>
      <p:bldP spid="17208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grpSp>
        <p:nvGrpSpPr>
          <p:cNvPr id="72707" name="Group 2"/>
          <p:cNvGrpSpPr>
            <a:grpSpLocks/>
          </p:cNvGrpSpPr>
          <p:nvPr/>
        </p:nvGrpSpPr>
        <p:grpSpPr bwMode="auto">
          <a:xfrm>
            <a:off x="685800" y="1295400"/>
            <a:ext cx="7543800" cy="5029200"/>
            <a:chOff x="432" y="816"/>
            <a:chExt cx="4752" cy="3168"/>
          </a:xfrm>
        </p:grpSpPr>
        <p:grpSp>
          <p:nvGrpSpPr>
            <p:cNvPr id="72727" name="Group 3"/>
            <p:cNvGrpSpPr>
              <a:grpSpLocks/>
            </p:cNvGrpSpPr>
            <p:nvPr/>
          </p:nvGrpSpPr>
          <p:grpSpPr bwMode="auto">
            <a:xfrm>
              <a:off x="1248" y="1296"/>
              <a:ext cx="432" cy="432"/>
              <a:chOff x="624" y="1248"/>
              <a:chExt cx="432" cy="432"/>
            </a:xfrm>
          </p:grpSpPr>
          <p:sp>
            <p:nvSpPr>
              <p:cNvPr id="72763" name="Oval 4"/>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64" name="Text Box 5"/>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A</a:t>
                </a:r>
              </a:p>
            </p:txBody>
          </p:sp>
        </p:grpSp>
        <p:grpSp>
          <p:nvGrpSpPr>
            <p:cNvPr id="72728" name="Group 6"/>
            <p:cNvGrpSpPr>
              <a:grpSpLocks/>
            </p:cNvGrpSpPr>
            <p:nvPr/>
          </p:nvGrpSpPr>
          <p:grpSpPr bwMode="auto">
            <a:xfrm>
              <a:off x="1296" y="3024"/>
              <a:ext cx="432" cy="432"/>
              <a:chOff x="624" y="1248"/>
              <a:chExt cx="432" cy="432"/>
            </a:xfrm>
          </p:grpSpPr>
          <p:sp>
            <p:nvSpPr>
              <p:cNvPr id="72761" name="Oval 7"/>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62" name="Text Box 8"/>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B</a:t>
                </a:r>
              </a:p>
            </p:txBody>
          </p:sp>
        </p:grpSp>
        <p:grpSp>
          <p:nvGrpSpPr>
            <p:cNvPr id="72729" name="Group 9"/>
            <p:cNvGrpSpPr>
              <a:grpSpLocks/>
            </p:cNvGrpSpPr>
            <p:nvPr/>
          </p:nvGrpSpPr>
          <p:grpSpPr bwMode="auto">
            <a:xfrm>
              <a:off x="432" y="2160"/>
              <a:ext cx="432" cy="432"/>
              <a:chOff x="624" y="1248"/>
              <a:chExt cx="432" cy="432"/>
            </a:xfrm>
          </p:grpSpPr>
          <p:sp>
            <p:nvSpPr>
              <p:cNvPr id="72759" name="Oval 10"/>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60" name="Text Box 11"/>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0</a:t>
                </a:r>
              </a:p>
            </p:txBody>
          </p:sp>
        </p:grpSp>
        <p:grpSp>
          <p:nvGrpSpPr>
            <p:cNvPr id="72730" name="Group 12"/>
            <p:cNvGrpSpPr>
              <a:grpSpLocks/>
            </p:cNvGrpSpPr>
            <p:nvPr/>
          </p:nvGrpSpPr>
          <p:grpSpPr bwMode="auto">
            <a:xfrm>
              <a:off x="2352" y="816"/>
              <a:ext cx="432" cy="432"/>
              <a:chOff x="624" y="1248"/>
              <a:chExt cx="432" cy="432"/>
            </a:xfrm>
          </p:grpSpPr>
          <p:sp>
            <p:nvSpPr>
              <p:cNvPr id="72757" name="Oval 13"/>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58" name="Text Box 14"/>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C</a:t>
                </a:r>
              </a:p>
            </p:txBody>
          </p:sp>
        </p:grpSp>
        <p:grpSp>
          <p:nvGrpSpPr>
            <p:cNvPr id="72731" name="Group 15"/>
            <p:cNvGrpSpPr>
              <a:grpSpLocks/>
            </p:cNvGrpSpPr>
            <p:nvPr/>
          </p:nvGrpSpPr>
          <p:grpSpPr bwMode="auto">
            <a:xfrm>
              <a:off x="2400" y="1968"/>
              <a:ext cx="432" cy="432"/>
              <a:chOff x="624" y="1248"/>
              <a:chExt cx="432" cy="432"/>
            </a:xfrm>
          </p:grpSpPr>
          <p:sp>
            <p:nvSpPr>
              <p:cNvPr id="72755" name="Oval 16"/>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56" name="Text Box 17"/>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D</a:t>
                </a:r>
              </a:p>
            </p:txBody>
          </p:sp>
        </p:grpSp>
        <p:grpSp>
          <p:nvGrpSpPr>
            <p:cNvPr id="72732" name="Group 18"/>
            <p:cNvGrpSpPr>
              <a:grpSpLocks/>
            </p:cNvGrpSpPr>
            <p:nvPr/>
          </p:nvGrpSpPr>
          <p:grpSpPr bwMode="auto">
            <a:xfrm>
              <a:off x="2448" y="3552"/>
              <a:ext cx="432" cy="432"/>
              <a:chOff x="624" y="1248"/>
              <a:chExt cx="432" cy="432"/>
            </a:xfrm>
          </p:grpSpPr>
          <p:sp>
            <p:nvSpPr>
              <p:cNvPr id="72753" name="Oval 19"/>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54" name="Text Box 20"/>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E</a:t>
                </a:r>
              </a:p>
            </p:txBody>
          </p:sp>
        </p:grpSp>
        <p:grpSp>
          <p:nvGrpSpPr>
            <p:cNvPr id="72733" name="Group 21"/>
            <p:cNvGrpSpPr>
              <a:grpSpLocks/>
            </p:cNvGrpSpPr>
            <p:nvPr/>
          </p:nvGrpSpPr>
          <p:grpSpPr bwMode="auto">
            <a:xfrm>
              <a:off x="3696" y="1248"/>
              <a:ext cx="432" cy="432"/>
              <a:chOff x="624" y="1248"/>
              <a:chExt cx="432" cy="432"/>
            </a:xfrm>
          </p:grpSpPr>
          <p:sp>
            <p:nvSpPr>
              <p:cNvPr id="72751" name="Oval 22"/>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52" name="Text Box 23"/>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F</a:t>
                </a:r>
              </a:p>
            </p:txBody>
          </p:sp>
        </p:grpSp>
        <p:grpSp>
          <p:nvGrpSpPr>
            <p:cNvPr id="72734" name="Group 24"/>
            <p:cNvGrpSpPr>
              <a:grpSpLocks/>
            </p:cNvGrpSpPr>
            <p:nvPr/>
          </p:nvGrpSpPr>
          <p:grpSpPr bwMode="auto">
            <a:xfrm>
              <a:off x="3696" y="2928"/>
              <a:ext cx="432" cy="432"/>
              <a:chOff x="624" y="1248"/>
              <a:chExt cx="432" cy="432"/>
            </a:xfrm>
          </p:grpSpPr>
          <p:sp>
            <p:nvSpPr>
              <p:cNvPr id="72749" name="Oval 25"/>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50" name="Text Box 26"/>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G</a:t>
                </a:r>
              </a:p>
            </p:txBody>
          </p:sp>
        </p:grpSp>
        <p:grpSp>
          <p:nvGrpSpPr>
            <p:cNvPr id="72735" name="Group 27"/>
            <p:cNvGrpSpPr>
              <a:grpSpLocks/>
            </p:cNvGrpSpPr>
            <p:nvPr/>
          </p:nvGrpSpPr>
          <p:grpSpPr bwMode="auto">
            <a:xfrm>
              <a:off x="4752" y="2208"/>
              <a:ext cx="432" cy="432"/>
              <a:chOff x="624" y="1248"/>
              <a:chExt cx="432" cy="432"/>
            </a:xfrm>
          </p:grpSpPr>
          <p:sp>
            <p:nvSpPr>
              <p:cNvPr id="72747" name="Oval 28"/>
              <p:cNvSpPr>
                <a:spLocks noChangeArrowheads="1"/>
              </p:cNvSpPr>
              <p:nvPr/>
            </p:nvSpPr>
            <p:spPr bwMode="auto">
              <a:xfrm>
                <a:off x="624" y="1248"/>
                <a:ext cx="432" cy="432"/>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2748" name="Text Box 29"/>
              <p:cNvSpPr txBox="1">
                <a:spLocks noChangeArrowheads="1"/>
              </p:cNvSpPr>
              <p:nvPr/>
            </p:nvSpPr>
            <p:spPr bwMode="auto">
              <a:xfrm>
                <a:off x="720"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H</a:t>
                </a:r>
              </a:p>
            </p:txBody>
          </p:sp>
        </p:grpSp>
        <p:sp>
          <p:nvSpPr>
            <p:cNvPr id="72736" name="Line 30"/>
            <p:cNvSpPr>
              <a:spLocks noChangeShapeType="1"/>
            </p:cNvSpPr>
            <p:nvPr/>
          </p:nvSpPr>
          <p:spPr bwMode="auto">
            <a:xfrm flipV="1">
              <a:off x="768" y="1680"/>
              <a:ext cx="528"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7" name="Line 31"/>
            <p:cNvSpPr>
              <a:spLocks noChangeShapeType="1"/>
            </p:cNvSpPr>
            <p:nvPr/>
          </p:nvSpPr>
          <p:spPr bwMode="auto">
            <a:xfrm>
              <a:off x="816" y="2544"/>
              <a:ext cx="528"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8" name="Line 32"/>
            <p:cNvSpPr>
              <a:spLocks noChangeShapeType="1"/>
            </p:cNvSpPr>
            <p:nvPr/>
          </p:nvSpPr>
          <p:spPr bwMode="auto">
            <a:xfrm flipV="1">
              <a:off x="1584" y="1056"/>
              <a:ext cx="76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9" name="Line 33"/>
            <p:cNvSpPr>
              <a:spLocks noChangeShapeType="1"/>
            </p:cNvSpPr>
            <p:nvPr/>
          </p:nvSpPr>
          <p:spPr bwMode="auto">
            <a:xfrm>
              <a:off x="1632" y="1632"/>
              <a:ext cx="81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0" name="Line 34"/>
            <p:cNvSpPr>
              <a:spLocks noChangeShapeType="1"/>
            </p:cNvSpPr>
            <p:nvPr/>
          </p:nvSpPr>
          <p:spPr bwMode="auto">
            <a:xfrm>
              <a:off x="1680" y="3408"/>
              <a:ext cx="76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1" name="Line 35"/>
            <p:cNvSpPr>
              <a:spLocks noChangeShapeType="1"/>
            </p:cNvSpPr>
            <p:nvPr/>
          </p:nvSpPr>
          <p:spPr bwMode="auto">
            <a:xfrm flipV="1">
              <a:off x="2880" y="3264"/>
              <a:ext cx="81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2" name="Line 36"/>
            <p:cNvSpPr>
              <a:spLocks noChangeShapeType="1"/>
            </p:cNvSpPr>
            <p:nvPr/>
          </p:nvSpPr>
          <p:spPr bwMode="auto">
            <a:xfrm>
              <a:off x="2784" y="2304"/>
              <a:ext cx="960"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Line 37"/>
            <p:cNvSpPr>
              <a:spLocks noChangeShapeType="1"/>
            </p:cNvSpPr>
            <p:nvPr/>
          </p:nvSpPr>
          <p:spPr bwMode="auto">
            <a:xfrm flipV="1">
              <a:off x="2784" y="1584"/>
              <a:ext cx="96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4" name="Line 38"/>
            <p:cNvSpPr>
              <a:spLocks noChangeShapeType="1"/>
            </p:cNvSpPr>
            <p:nvPr/>
          </p:nvSpPr>
          <p:spPr bwMode="auto">
            <a:xfrm>
              <a:off x="2784" y="1056"/>
              <a:ext cx="960"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5" name="Line 39"/>
            <p:cNvSpPr>
              <a:spLocks noChangeShapeType="1"/>
            </p:cNvSpPr>
            <p:nvPr/>
          </p:nvSpPr>
          <p:spPr bwMode="auto">
            <a:xfrm>
              <a:off x="4080" y="1584"/>
              <a:ext cx="768"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6" name="Line 40"/>
            <p:cNvSpPr>
              <a:spLocks noChangeShapeType="1"/>
            </p:cNvSpPr>
            <p:nvPr/>
          </p:nvSpPr>
          <p:spPr bwMode="auto">
            <a:xfrm flipV="1">
              <a:off x="4080" y="2544"/>
              <a:ext cx="72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2708" name="Text Box 41"/>
          <p:cNvSpPr txBox="1">
            <a:spLocks noChangeArrowheads="1"/>
          </p:cNvSpPr>
          <p:nvPr/>
        </p:nvSpPr>
        <p:spPr bwMode="auto">
          <a:xfrm>
            <a:off x="205740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.83</a:t>
            </a:r>
          </a:p>
        </p:txBody>
      </p:sp>
      <p:sp>
        <p:nvSpPr>
          <p:cNvPr id="72709" name="Text Box 42"/>
          <p:cNvSpPr txBox="1">
            <a:spLocks noChangeArrowheads="1"/>
          </p:cNvSpPr>
          <p:nvPr/>
        </p:nvSpPr>
        <p:spPr bwMode="auto">
          <a:xfrm>
            <a:off x="2209800" y="556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CC0000"/>
                </a:solidFill>
                <a:latin typeface="Times New Roman" panose="02020603050405020304" pitchFamily="18" charset="0"/>
              </a:rPr>
              <a:t>0</a:t>
            </a:r>
          </a:p>
        </p:txBody>
      </p:sp>
      <p:sp>
        <p:nvSpPr>
          <p:cNvPr id="72710" name="Text Box 43"/>
          <p:cNvSpPr txBox="1">
            <a:spLocks noChangeArrowheads="1"/>
          </p:cNvSpPr>
          <p:nvPr/>
        </p:nvSpPr>
        <p:spPr bwMode="auto">
          <a:xfrm>
            <a:off x="3657600" y="2057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1.83</a:t>
            </a:r>
          </a:p>
        </p:txBody>
      </p:sp>
      <p:sp>
        <p:nvSpPr>
          <p:cNvPr id="72711" name="Text Box 44"/>
          <p:cNvSpPr txBox="1">
            <a:spLocks noChangeArrowheads="1"/>
          </p:cNvSpPr>
          <p:nvPr/>
        </p:nvSpPr>
        <p:spPr bwMode="auto">
          <a:xfrm>
            <a:off x="4648200" y="6096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CC0000"/>
                </a:solidFill>
                <a:latin typeface="Times New Roman" panose="02020603050405020304" pitchFamily="18" charset="0"/>
              </a:rPr>
              <a:t>0</a:t>
            </a:r>
          </a:p>
        </p:txBody>
      </p:sp>
      <p:sp>
        <p:nvSpPr>
          <p:cNvPr id="72712" name="Text Box 45"/>
          <p:cNvSpPr txBox="1">
            <a:spLocks noChangeArrowheads="1"/>
          </p:cNvSpPr>
          <p:nvPr/>
        </p:nvSpPr>
        <p:spPr bwMode="auto">
          <a:xfrm>
            <a:off x="5791200" y="2743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.83</a:t>
            </a:r>
          </a:p>
        </p:txBody>
      </p:sp>
      <p:sp>
        <p:nvSpPr>
          <p:cNvPr id="72713" name="Text Box 46"/>
          <p:cNvSpPr txBox="1">
            <a:spLocks noChangeArrowheads="1"/>
          </p:cNvSpPr>
          <p:nvPr/>
        </p:nvSpPr>
        <p:spPr bwMode="auto">
          <a:xfrm>
            <a:off x="60960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CC0000"/>
                </a:solidFill>
                <a:latin typeface="Times New Roman" panose="02020603050405020304" pitchFamily="18" charset="0"/>
              </a:rPr>
              <a:t>0</a:t>
            </a:r>
          </a:p>
        </p:txBody>
      </p:sp>
      <p:sp>
        <p:nvSpPr>
          <p:cNvPr id="72714" name="Text Box 47"/>
          <p:cNvSpPr txBox="1">
            <a:spLocks noChangeArrowheads="1"/>
          </p:cNvSpPr>
          <p:nvPr/>
        </p:nvSpPr>
        <p:spPr bwMode="auto">
          <a:xfrm>
            <a:off x="7772400" y="4267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CC0000"/>
                </a:solidFill>
                <a:latin typeface="Times New Roman" panose="02020603050405020304" pitchFamily="18" charset="0"/>
              </a:rPr>
              <a:t>0</a:t>
            </a:r>
          </a:p>
        </p:txBody>
      </p:sp>
      <p:sp>
        <p:nvSpPr>
          <p:cNvPr id="72715" name="Line 49"/>
          <p:cNvSpPr>
            <a:spLocks noChangeShapeType="1"/>
          </p:cNvSpPr>
          <p:nvPr/>
        </p:nvSpPr>
        <p:spPr bwMode="auto">
          <a:xfrm>
            <a:off x="1219200" y="4038600"/>
            <a:ext cx="838200" cy="838200"/>
          </a:xfrm>
          <a:prstGeom prst="line">
            <a:avLst/>
          </a:prstGeom>
          <a:noFill/>
          <a:ln w="76200">
            <a:solidFill>
              <a:srgbClr val="FF99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2716" name="Line 50"/>
          <p:cNvSpPr>
            <a:spLocks noChangeShapeType="1"/>
          </p:cNvSpPr>
          <p:nvPr/>
        </p:nvSpPr>
        <p:spPr bwMode="auto">
          <a:xfrm>
            <a:off x="2743200" y="5334000"/>
            <a:ext cx="1219200" cy="457200"/>
          </a:xfrm>
          <a:prstGeom prst="line">
            <a:avLst/>
          </a:prstGeom>
          <a:noFill/>
          <a:ln w="76200">
            <a:solidFill>
              <a:srgbClr val="FF99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2717" name="Line 51"/>
          <p:cNvSpPr>
            <a:spLocks noChangeShapeType="1"/>
          </p:cNvSpPr>
          <p:nvPr/>
        </p:nvSpPr>
        <p:spPr bwMode="auto">
          <a:xfrm flipV="1">
            <a:off x="4495800" y="5105400"/>
            <a:ext cx="1371600" cy="685800"/>
          </a:xfrm>
          <a:prstGeom prst="line">
            <a:avLst/>
          </a:prstGeom>
          <a:noFill/>
          <a:ln w="76200">
            <a:solidFill>
              <a:srgbClr val="FF99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2718" name="Line 52"/>
          <p:cNvSpPr>
            <a:spLocks noChangeShapeType="1"/>
          </p:cNvSpPr>
          <p:nvPr/>
        </p:nvSpPr>
        <p:spPr bwMode="auto">
          <a:xfrm flipV="1">
            <a:off x="6400800" y="3962400"/>
            <a:ext cx="1143000" cy="762000"/>
          </a:xfrm>
          <a:prstGeom prst="line">
            <a:avLst/>
          </a:prstGeom>
          <a:noFill/>
          <a:ln w="76200">
            <a:solidFill>
              <a:srgbClr val="FF9933"/>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2719" name="Text Box 53"/>
          <p:cNvSpPr txBox="1">
            <a:spLocks noChangeArrowheads="1"/>
          </p:cNvSpPr>
          <p:nvPr/>
        </p:nvSpPr>
        <p:spPr bwMode="auto">
          <a:xfrm>
            <a:off x="3810000" y="3810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.83</a:t>
            </a:r>
          </a:p>
        </p:txBody>
      </p:sp>
      <p:sp>
        <p:nvSpPr>
          <p:cNvPr id="72720" name="Text Box 54"/>
          <p:cNvSpPr txBox="1">
            <a:spLocks noChangeArrowheads="1"/>
          </p:cNvSpPr>
          <p:nvPr/>
        </p:nvSpPr>
        <p:spPr bwMode="auto">
          <a:xfrm>
            <a:off x="4724400" y="609600"/>
            <a:ext cx="3886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rPr>
              <a:t>Add variances along path</a:t>
            </a:r>
          </a:p>
          <a:p>
            <a:pPr eaLnBrk="1" hangingPunct="1">
              <a:spcBef>
                <a:spcPct val="50000"/>
              </a:spcBef>
              <a:buClrTx/>
              <a:buSzTx/>
              <a:buFontTx/>
              <a:buNone/>
            </a:pPr>
            <a:r>
              <a:rPr lang="en-US" altLang="en-US" sz="2400" b="1">
                <a:solidFill>
                  <a:srgbClr val="800000"/>
                </a:solidFill>
                <a:latin typeface="Times New Roman" panose="02020603050405020304" pitchFamily="18" charset="0"/>
              </a:rPr>
              <a:t>to get path variance</a:t>
            </a:r>
          </a:p>
        </p:txBody>
      </p:sp>
      <p:sp>
        <p:nvSpPr>
          <p:cNvPr id="72721" name="Text Box 55"/>
          <p:cNvSpPr txBox="1">
            <a:spLocks noChangeArrowheads="1"/>
          </p:cNvSpPr>
          <p:nvPr/>
        </p:nvSpPr>
        <p:spPr bwMode="auto">
          <a:xfrm>
            <a:off x="1600200" y="3962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rPr>
              <a:t>0.11</a:t>
            </a:r>
          </a:p>
        </p:txBody>
      </p:sp>
      <p:sp>
        <p:nvSpPr>
          <p:cNvPr id="72722" name="Text Box 56"/>
          <p:cNvSpPr txBox="1">
            <a:spLocks noChangeArrowheads="1"/>
          </p:cNvSpPr>
          <p:nvPr/>
        </p:nvSpPr>
        <p:spPr bwMode="auto">
          <a:xfrm>
            <a:off x="2819400" y="4724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rPr>
              <a:t>1.78</a:t>
            </a:r>
          </a:p>
        </p:txBody>
      </p:sp>
      <p:sp>
        <p:nvSpPr>
          <p:cNvPr id="72723" name="Text Box 57"/>
          <p:cNvSpPr txBox="1">
            <a:spLocks noChangeArrowheads="1"/>
          </p:cNvSpPr>
          <p:nvPr/>
        </p:nvSpPr>
        <p:spPr bwMode="auto">
          <a:xfrm>
            <a:off x="3962400" y="4876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rPr>
              <a:t>0.69</a:t>
            </a:r>
          </a:p>
        </p:txBody>
      </p:sp>
      <p:sp>
        <p:nvSpPr>
          <p:cNvPr id="72724" name="Text Box 58"/>
          <p:cNvSpPr txBox="1">
            <a:spLocks noChangeArrowheads="1"/>
          </p:cNvSpPr>
          <p:nvPr/>
        </p:nvSpPr>
        <p:spPr bwMode="auto">
          <a:xfrm>
            <a:off x="6096000" y="3810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800000"/>
                </a:solidFill>
                <a:latin typeface="Times New Roman" panose="02020603050405020304" pitchFamily="18" charset="0"/>
              </a:rPr>
              <a:t>0.25</a:t>
            </a:r>
          </a:p>
        </p:txBody>
      </p:sp>
      <p:sp>
        <p:nvSpPr>
          <p:cNvPr id="72725" name="Text Box 59"/>
          <p:cNvSpPr txBox="1">
            <a:spLocks noChangeArrowheads="1"/>
          </p:cNvSpPr>
          <p:nvPr/>
        </p:nvSpPr>
        <p:spPr bwMode="auto">
          <a:xfrm>
            <a:off x="7010400" y="5486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rgbClr val="CC0000"/>
                </a:solidFill>
                <a:latin typeface="Times New Roman" panose="02020603050405020304" pitchFamily="18" charset="0"/>
              </a:rPr>
              <a:t>total=2.83</a:t>
            </a:r>
          </a:p>
        </p:txBody>
      </p:sp>
      <p:sp>
        <p:nvSpPr>
          <p:cNvPr id="72726" name="Text Box 60"/>
          <p:cNvSpPr txBox="1">
            <a:spLocks noChangeArrowheads="1"/>
          </p:cNvSpPr>
          <p:nvPr/>
        </p:nvSpPr>
        <p:spPr bwMode="auto">
          <a:xfrm>
            <a:off x="914400" y="5334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Additional Example, continued.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3731" name="Rectangle 2"/>
          <p:cNvSpPr>
            <a:spLocks noGrp="1" noChangeArrowheads="1"/>
          </p:cNvSpPr>
          <p:nvPr>
            <p:ph type="title"/>
          </p:nvPr>
        </p:nvSpPr>
        <p:spPr>
          <a:xfrm>
            <a:off x="1150938" y="214313"/>
            <a:ext cx="7793037" cy="877887"/>
          </a:xfrm>
        </p:spPr>
        <p:txBody>
          <a:bodyPr/>
          <a:lstStyle/>
          <a:p>
            <a:pPr eaLnBrk="1" hangingPunct="1"/>
            <a:r>
              <a:rPr lang="en-US" altLang="en-US" sz="3200" b="1" smtClean="0">
                <a:latin typeface="Eras Bold ITC" panose="020B0907030504020204" pitchFamily="34" charset="0"/>
              </a:rPr>
              <a:t>Probabilistic Analysis</a:t>
            </a:r>
            <a:br>
              <a:rPr lang="en-US" altLang="en-US" sz="3200" b="1" smtClean="0">
                <a:latin typeface="Eras Bold ITC" panose="020B0907030504020204" pitchFamily="34" charset="0"/>
              </a:rPr>
            </a:br>
            <a:endParaRPr lang="en-US" altLang="en-US" sz="3200" smtClean="0">
              <a:latin typeface="Eras Bold ITC" panose="020B0907030504020204" pitchFamily="34" charset="0"/>
            </a:endParaRPr>
          </a:p>
        </p:txBody>
      </p:sp>
      <p:sp>
        <p:nvSpPr>
          <p:cNvPr id="7373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nvGrpSpPr>
          <p:cNvPr id="2" name="Group 16"/>
          <p:cNvGrpSpPr>
            <a:grpSpLocks/>
          </p:cNvGrpSpPr>
          <p:nvPr/>
        </p:nvGrpSpPr>
        <p:grpSpPr bwMode="auto">
          <a:xfrm>
            <a:off x="1600200" y="1905000"/>
            <a:ext cx="4959350" cy="3962400"/>
            <a:chOff x="1008" y="1200"/>
            <a:chExt cx="3124" cy="2496"/>
          </a:xfrm>
        </p:grpSpPr>
        <p:sp>
          <p:nvSpPr>
            <p:cNvPr id="73740" name="Freeform 4"/>
            <p:cNvSpPr>
              <a:spLocks/>
            </p:cNvSpPr>
            <p:nvPr/>
          </p:nvSpPr>
          <p:spPr bwMode="auto">
            <a:xfrm>
              <a:off x="1104" y="1248"/>
              <a:ext cx="2843" cy="1929"/>
            </a:xfrm>
            <a:custGeom>
              <a:avLst/>
              <a:gdLst>
                <a:gd name="T0" fmla="*/ 1355 w 2843"/>
                <a:gd name="T1" fmla="*/ 21 h 1929"/>
                <a:gd name="T2" fmla="*/ 1275 w 2843"/>
                <a:gd name="T3" fmla="*/ 102 h 1929"/>
                <a:gd name="T4" fmla="*/ 1212 w 2843"/>
                <a:gd name="T5" fmla="*/ 210 h 1929"/>
                <a:gd name="T6" fmla="*/ 1158 w 2843"/>
                <a:gd name="T7" fmla="*/ 321 h 1929"/>
                <a:gd name="T8" fmla="*/ 1113 w 2843"/>
                <a:gd name="T9" fmla="*/ 423 h 1929"/>
                <a:gd name="T10" fmla="*/ 1074 w 2843"/>
                <a:gd name="T11" fmla="*/ 531 h 1929"/>
                <a:gd name="T12" fmla="*/ 1029 w 2843"/>
                <a:gd name="T13" fmla="*/ 642 h 1929"/>
                <a:gd name="T14" fmla="*/ 999 w 2843"/>
                <a:gd name="T15" fmla="*/ 756 h 1929"/>
                <a:gd name="T16" fmla="*/ 969 w 2843"/>
                <a:gd name="T17" fmla="*/ 861 h 1929"/>
                <a:gd name="T18" fmla="*/ 939 w 2843"/>
                <a:gd name="T19" fmla="*/ 969 h 1929"/>
                <a:gd name="T20" fmla="*/ 903 w 2843"/>
                <a:gd name="T21" fmla="*/ 1071 h 1929"/>
                <a:gd name="T22" fmla="*/ 864 w 2843"/>
                <a:gd name="T23" fmla="*/ 1191 h 1929"/>
                <a:gd name="T24" fmla="*/ 811 w 2843"/>
                <a:gd name="T25" fmla="*/ 1293 h 1929"/>
                <a:gd name="T26" fmla="*/ 753 w 2843"/>
                <a:gd name="T27" fmla="*/ 1411 h 1929"/>
                <a:gd name="T28" fmla="*/ 681 w 2843"/>
                <a:gd name="T29" fmla="*/ 1524 h 1929"/>
                <a:gd name="T30" fmla="*/ 600 w 2843"/>
                <a:gd name="T31" fmla="*/ 1608 h 1929"/>
                <a:gd name="T32" fmla="*/ 480 w 2843"/>
                <a:gd name="T33" fmla="*/ 1677 h 1929"/>
                <a:gd name="T34" fmla="*/ 375 w 2843"/>
                <a:gd name="T35" fmla="*/ 1728 h 1929"/>
                <a:gd name="T36" fmla="*/ 261 w 2843"/>
                <a:gd name="T37" fmla="*/ 1776 h 1929"/>
                <a:gd name="T38" fmla="*/ 183 w 2843"/>
                <a:gd name="T39" fmla="*/ 1803 h 1929"/>
                <a:gd name="T40" fmla="*/ 69 w 2843"/>
                <a:gd name="T41" fmla="*/ 1842 h 1929"/>
                <a:gd name="T42" fmla="*/ 0 w 2843"/>
                <a:gd name="T43" fmla="*/ 1881 h 1929"/>
                <a:gd name="T44" fmla="*/ 2843 w 2843"/>
                <a:gd name="T45" fmla="*/ 1929 h 1929"/>
                <a:gd name="T46" fmla="*/ 2799 w 2843"/>
                <a:gd name="T47" fmla="*/ 1869 h 1929"/>
                <a:gd name="T48" fmla="*/ 2730 w 2843"/>
                <a:gd name="T49" fmla="*/ 1851 h 1929"/>
                <a:gd name="T50" fmla="*/ 2577 w 2843"/>
                <a:gd name="T51" fmla="*/ 1803 h 1929"/>
                <a:gd name="T52" fmla="*/ 2463 w 2843"/>
                <a:gd name="T53" fmla="*/ 1761 h 1929"/>
                <a:gd name="T54" fmla="*/ 2346 w 2843"/>
                <a:gd name="T55" fmla="*/ 1701 h 1929"/>
                <a:gd name="T56" fmla="*/ 2295 w 2843"/>
                <a:gd name="T57" fmla="*/ 1665 h 1929"/>
                <a:gd name="T58" fmla="*/ 2211 w 2843"/>
                <a:gd name="T59" fmla="*/ 1597 h 1929"/>
                <a:gd name="T60" fmla="*/ 2136 w 2843"/>
                <a:gd name="T61" fmla="*/ 1500 h 1929"/>
                <a:gd name="T62" fmla="*/ 2070 w 2843"/>
                <a:gd name="T63" fmla="*/ 1392 h 1929"/>
                <a:gd name="T64" fmla="*/ 2037 w 2843"/>
                <a:gd name="T65" fmla="*/ 1317 h 1929"/>
                <a:gd name="T66" fmla="*/ 1983 w 2843"/>
                <a:gd name="T67" fmla="*/ 1203 h 1929"/>
                <a:gd name="T68" fmla="*/ 1947 w 2843"/>
                <a:gd name="T69" fmla="*/ 1110 h 1929"/>
                <a:gd name="T70" fmla="*/ 1914 w 2843"/>
                <a:gd name="T71" fmla="*/ 1020 h 1929"/>
                <a:gd name="T72" fmla="*/ 1881 w 2843"/>
                <a:gd name="T73" fmla="*/ 900 h 1929"/>
                <a:gd name="T74" fmla="*/ 1848 w 2843"/>
                <a:gd name="T75" fmla="*/ 792 h 1929"/>
                <a:gd name="T76" fmla="*/ 1803 w 2843"/>
                <a:gd name="T77" fmla="*/ 657 h 1929"/>
                <a:gd name="T78" fmla="*/ 1761 w 2843"/>
                <a:gd name="T79" fmla="*/ 531 h 1929"/>
                <a:gd name="T80" fmla="*/ 1715 w 2843"/>
                <a:gd name="T81" fmla="*/ 409 h 1929"/>
                <a:gd name="T82" fmla="*/ 1683 w 2843"/>
                <a:gd name="T83" fmla="*/ 337 h 1929"/>
                <a:gd name="T84" fmla="*/ 1641 w 2843"/>
                <a:gd name="T85" fmla="*/ 249 h 1929"/>
                <a:gd name="T86" fmla="*/ 1611 w 2843"/>
                <a:gd name="T87" fmla="*/ 201 h 1929"/>
                <a:gd name="T88" fmla="*/ 1590 w 2843"/>
                <a:gd name="T89" fmla="*/ 165 h 1929"/>
                <a:gd name="T90" fmla="*/ 1563 w 2843"/>
                <a:gd name="T91" fmla="*/ 115 h 1929"/>
                <a:gd name="T92" fmla="*/ 1491 w 2843"/>
                <a:gd name="T93" fmla="*/ 37 h 1929"/>
                <a:gd name="T94" fmla="*/ 1423 w 2843"/>
                <a:gd name="T95" fmla="*/ 1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73741" name="Freeform 5"/>
            <p:cNvSpPr>
              <a:spLocks/>
            </p:cNvSpPr>
            <p:nvPr/>
          </p:nvSpPr>
          <p:spPr bwMode="auto">
            <a:xfrm>
              <a:off x="2880" y="1824"/>
              <a:ext cx="1071" cy="1344"/>
            </a:xfrm>
            <a:custGeom>
              <a:avLst/>
              <a:gdLst>
                <a:gd name="T0" fmla="*/ 0 w 1071"/>
                <a:gd name="T1" fmla="*/ 0 h 1344"/>
                <a:gd name="T2" fmla="*/ 6 w 1071"/>
                <a:gd name="T3" fmla="*/ 24 h 1344"/>
                <a:gd name="T4" fmla="*/ 15 w 1071"/>
                <a:gd name="T5" fmla="*/ 45 h 1344"/>
                <a:gd name="T6" fmla="*/ 33 w 1071"/>
                <a:gd name="T7" fmla="*/ 87 h 1344"/>
                <a:gd name="T8" fmla="*/ 45 w 1071"/>
                <a:gd name="T9" fmla="*/ 123 h 1344"/>
                <a:gd name="T10" fmla="*/ 57 w 1071"/>
                <a:gd name="T11" fmla="*/ 162 h 1344"/>
                <a:gd name="T12" fmla="*/ 66 w 1071"/>
                <a:gd name="T13" fmla="*/ 192 h 1344"/>
                <a:gd name="T14" fmla="*/ 75 w 1071"/>
                <a:gd name="T15" fmla="*/ 228 h 1344"/>
                <a:gd name="T16" fmla="*/ 87 w 1071"/>
                <a:gd name="T17" fmla="*/ 264 h 1344"/>
                <a:gd name="T18" fmla="*/ 99 w 1071"/>
                <a:gd name="T19" fmla="*/ 300 h 1344"/>
                <a:gd name="T20" fmla="*/ 102 w 1071"/>
                <a:gd name="T21" fmla="*/ 333 h 1344"/>
                <a:gd name="T22" fmla="*/ 114 w 1071"/>
                <a:gd name="T23" fmla="*/ 372 h 1344"/>
                <a:gd name="T24" fmla="*/ 123 w 1071"/>
                <a:gd name="T25" fmla="*/ 408 h 1344"/>
                <a:gd name="T26" fmla="*/ 135 w 1071"/>
                <a:gd name="T27" fmla="*/ 444 h 1344"/>
                <a:gd name="T28" fmla="*/ 147 w 1071"/>
                <a:gd name="T29" fmla="*/ 474 h 1344"/>
                <a:gd name="T30" fmla="*/ 162 w 1071"/>
                <a:gd name="T31" fmla="*/ 516 h 1344"/>
                <a:gd name="T32" fmla="*/ 171 w 1071"/>
                <a:gd name="T33" fmla="*/ 552 h 1344"/>
                <a:gd name="T34" fmla="*/ 195 w 1071"/>
                <a:gd name="T35" fmla="*/ 588 h 1344"/>
                <a:gd name="T36" fmla="*/ 207 w 1071"/>
                <a:gd name="T37" fmla="*/ 624 h 1344"/>
                <a:gd name="T38" fmla="*/ 219 w 1071"/>
                <a:gd name="T39" fmla="*/ 660 h 1344"/>
                <a:gd name="T40" fmla="*/ 234 w 1071"/>
                <a:gd name="T41" fmla="*/ 696 h 1344"/>
                <a:gd name="T42" fmla="*/ 255 w 1071"/>
                <a:gd name="T43" fmla="*/ 732 h 1344"/>
                <a:gd name="T44" fmla="*/ 267 w 1071"/>
                <a:gd name="T45" fmla="*/ 768 h 1344"/>
                <a:gd name="T46" fmla="*/ 285 w 1071"/>
                <a:gd name="T47" fmla="*/ 801 h 1344"/>
                <a:gd name="T48" fmla="*/ 309 w 1071"/>
                <a:gd name="T49" fmla="*/ 831 h 1344"/>
                <a:gd name="T50" fmla="*/ 327 w 1071"/>
                <a:gd name="T51" fmla="*/ 861 h 1344"/>
                <a:gd name="T52" fmla="*/ 345 w 1071"/>
                <a:gd name="T53" fmla="*/ 894 h 1344"/>
                <a:gd name="T54" fmla="*/ 375 w 1071"/>
                <a:gd name="T55" fmla="*/ 930 h 1344"/>
                <a:gd name="T56" fmla="*/ 393 w 1071"/>
                <a:gd name="T57" fmla="*/ 954 h 1344"/>
                <a:gd name="T58" fmla="*/ 423 w 1071"/>
                <a:gd name="T59" fmla="*/ 984 h 1344"/>
                <a:gd name="T60" fmla="*/ 441 w 1071"/>
                <a:gd name="T61" fmla="*/ 1008 h 1344"/>
                <a:gd name="T62" fmla="*/ 471 w 1071"/>
                <a:gd name="T63" fmla="*/ 1044 h 1344"/>
                <a:gd name="T64" fmla="*/ 507 w 1071"/>
                <a:gd name="T65" fmla="*/ 1080 h 1344"/>
                <a:gd name="T66" fmla="*/ 531 w 1071"/>
                <a:gd name="T67" fmla="*/ 1092 h 1344"/>
                <a:gd name="T68" fmla="*/ 567 w 1071"/>
                <a:gd name="T69" fmla="*/ 1107 h 1344"/>
                <a:gd name="T70" fmla="*/ 600 w 1071"/>
                <a:gd name="T71" fmla="*/ 1122 h 1344"/>
                <a:gd name="T72" fmla="*/ 633 w 1071"/>
                <a:gd name="T73" fmla="*/ 1140 h 1344"/>
                <a:gd name="T74" fmla="*/ 666 w 1071"/>
                <a:gd name="T75" fmla="*/ 1155 h 1344"/>
                <a:gd name="T76" fmla="*/ 696 w 1071"/>
                <a:gd name="T77" fmla="*/ 1164 h 1344"/>
                <a:gd name="T78" fmla="*/ 732 w 1071"/>
                <a:gd name="T79" fmla="*/ 1176 h 1344"/>
                <a:gd name="T80" fmla="*/ 768 w 1071"/>
                <a:gd name="T81" fmla="*/ 1191 h 1344"/>
                <a:gd name="T82" fmla="*/ 807 w 1071"/>
                <a:gd name="T83" fmla="*/ 1203 h 1344"/>
                <a:gd name="T84" fmla="*/ 861 w 1071"/>
                <a:gd name="T85" fmla="*/ 1218 h 1344"/>
                <a:gd name="T86" fmla="*/ 831 w 1071"/>
                <a:gd name="T87" fmla="*/ 1215 h 1344"/>
                <a:gd name="T88" fmla="*/ 888 w 1071"/>
                <a:gd name="T89" fmla="*/ 1230 h 1344"/>
                <a:gd name="T90" fmla="*/ 918 w 1071"/>
                <a:gd name="T91" fmla="*/ 1239 h 1344"/>
                <a:gd name="T92" fmla="*/ 954 w 1071"/>
                <a:gd name="T93" fmla="*/ 1251 h 1344"/>
                <a:gd name="T94" fmla="*/ 1008 w 1071"/>
                <a:gd name="T95" fmla="*/ 1263 h 1344"/>
                <a:gd name="T96" fmla="*/ 1062 w 1071"/>
                <a:gd name="T97" fmla="*/ 1281 h 1344"/>
                <a:gd name="T98" fmla="*/ 1068 w 1071"/>
                <a:gd name="T99" fmla="*/ 1317 h 1344"/>
                <a:gd name="T100" fmla="*/ 1071 w 1071"/>
                <a:gd name="T101" fmla="*/ 1338 h 1344"/>
                <a:gd name="T102" fmla="*/ 3 w 1071"/>
                <a:gd name="T103" fmla="*/ 1344 h 1344"/>
                <a:gd name="T104" fmla="*/ 0 w 1071"/>
                <a:gd name="T105" fmla="*/ 0 h 13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1"/>
                <a:gd name="T160" fmla="*/ 0 h 1344"/>
                <a:gd name="T161" fmla="*/ 1071 w 1071"/>
                <a:gd name="T162" fmla="*/ 1344 h 13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1" h="1344">
                  <a:moveTo>
                    <a:pt x="0" y="0"/>
                  </a:moveTo>
                  <a:lnTo>
                    <a:pt x="6" y="24"/>
                  </a:lnTo>
                  <a:lnTo>
                    <a:pt x="15" y="45"/>
                  </a:lnTo>
                  <a:lnTo>
                    <a:pt x="33" y="87"/>
                  </a:lnTo>
                  <a:lnTo>
                    <a:pt x="45" y="123"/>
                  </a:lnTo>
                  <a:lnTo>
                    <a:pt x="57" y="162"/>
                  </a:lnTo>
                  <a:lnTo>
                    <a:pt x="66" y="192"/>
                  </a:lnTo>
                  <a:lnTo>
                    <a:pt x="75" y="228"/>
                  </a:lnTo>
                  <a:lnTo>
                    <a:pt x="87" y="264"/>
                  </a:lnTo>
                  <a:lnTo>
                    <a:pt x="99" y="300"/>
                  </a:lnTo>
                  <a:lnTo>
                    <a:pt x="102" y="333"/>
                  </a:lnTo>
                  <a:lnTo>
                    <a:pt x="114" y="372"/>
                  </a:lnTo>
                  <a:lnTo>
                    <a:pt x="123" y="408"/>
                  </a:lnTo>
                  <a:lnTo>
                    <a:pt x="135" y="444"/>
                  </a:lnTo>
                  <a:lnTo>
                    <a:pt x="147" y="474"/>
                  </a:lnTo>
                  <a:lnTo>
                    <a:pt x="162" y="516"/>
                  </a:lnTo>
                  <a:lnTo>
                    <a:pt x="171" y="552"/>
                  </a:lnTo>
                  <a:lnTo>
                    <a:pt x="195" y="588"/>
                  </a:lnTo>
                  <a:lnTo>
                    <a:pt x="207" y="624"/>
                  </a:lnTo>
                  <a:lnTo>
                    <a:pt x="219" y="660"/>
                  </a:lnTo>
                  <a:lnTo>
                    <a:pt x="234" y="696"/>
                  </a:lnTo>
                  <a:lnTo>
                    <a:pt x="255" y="732"/>
                  </a:lnTo>
                  <a:lnTo>
                    <a:pt x="267" y="768"/>
                  </a:lnTo>
                  <a:lnTo>
                    <a:pt x="285" y="801"/>
                  </a:lnTo>
                  <a:lnTo>
                    <a:pt x="309" y="831"/>
                  </a:lnTo>
                  <a:lnTo>
                    <a:pt x="327" y="861"/>
                  </a:lnTo>
                  <a:lnTo>
                    <a:pt x="345" y="894"/>
                  </a:lnTo>
                  <a:lnTo>
                    <a:pt x="375" y="930"/>
                  </a:lnTo>
                  <a:lnTo>
                    <a:pt x="393" y="954"/>
                  </a:lnTo>
                  <a:lnTo>
                    <a:pt x="423" y="984"/>
                  </a:lnTo>
                  <a:lnTo>
                    <a:pt x="441" y="1008"/>
                  </a:lnTo>
                  <a:lnTo>
                    <a:pt x="471" y="1044"/>
                  </a:lnTo>
                  <a:lnTo>
                    <a:pt x="507" y="1080"/>
                  </a:lnTo>
                  <a:lnTo>
                    <a:pt x="531" y="1092"/>
                  </a:lnTo>
                  <a:lnTo>
                    <a:pt x="567" y="1107"/>
                  </a:lnTo>
                  <a:lnTo>
                    <a:pt x="600" y="1122"/>
                  </a:lnTo>
                  <a:lnTo>
                    <a:pt x="633" y="1140"/>
                  </a:lnTo>
                  <a:lnTo>
                    <a:pt x="666" y="1155"/>
                  </a:lnTo>
                  <a:lnTo>
                    <a:pt x="696" y="1164"/>
                  </a:lnTo>
                  <a:lnTo>
                    <a:pt x="732" y="1176"/>
                  </a:lnTo>
                  <a:lnTo>
                    <a:pt x="768" y="1191"/>
                  </a:lnTo>
                  <a:lnTo>
                    <a:pt x="807" y="1203"/>
                  </a:lnTo>
                  <a:lnTo>
                    <a:pt x="861" y="1218"/>
                  </a:lnTo>
                  <a:lnTo>
                    <a:pt x="831" y="1215"/>
                  </a:lnTo>
                  <a:lnTo>
                    <a:pt x="888" y="1230"/>
                  </a:lnTo>
                  <a:lnTo>
                    <a:pt x="918" y="1239"/>
                  </a:lnTo>
                  <a:lnTo>
                    <a:pt x="954" y="1251"/>
                  </a:lnTo>
                  <a:lnTo>
                    <a:pt x="1008" y="1263"/>
                  </a:lnTo>
                  <a:lnTo>
                    <a:pt x="1062" y="1281"/>
                  </a:lnTo>
                  <a:lnTo>
                    <a:pt x="1068" y="1317"/>
                  </a:lnTo>
                  <a:lnTo>
                    <a:pt x="1071" y="1338"/>
                  </a:lnTo>
                  <a:lnTo>
                    <a:pt x="3" y="1344"/>
                  </a:lnTo>
                  <a:lnTo>
                    <a:pt x="0" y="0"/>
                  </a:lnTo>
                </a:path>
              </a:pathLst>
            </a:custGeom>
            <a:solidFill>
              <a:srgbClr val="037C03"/>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73742" name="Line 6"/>
            <p:cNvSpPr>
              <a:spLocks noChangeShapeType="1"/>
            </p:cNvSpPr>
            <p:nvPr/>
          </p:nvSpPr>
          <p:spPr bwMode="auto">
            <a:xfrm>
              <a:off x="1008" y="3168"/>
              <a:ext cx="3124"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3743" name="Line 7"/>
            <p:cNvSpPr>
              <a:spLocks noChangeShapeType="1"/>
            </p:cNvSpPr>
            <p:nvPr/>
          </p:nvSpPr>
          <p:spPr bwMode="auto">
            <a:xfrm>
              <a:off x="2496" y="1200"/>
              <a:ext cx="0" cy="199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7160" name="Rectangle 8"/>
            <p:cNvSpPr>
              <a:spLocks noChangeArrowheads="1"/>
            </p:cNvSpPr>
            <p:nvPr/>
          </p:nvSpPr>
          <p:spPr bwMode="auto">
            <a:xfrm>
              <a:off x="2208" y="3312"/>
              <a:ext cx="576" cy="286"/>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14.67</a:t>
              </a:r>
            </a:p>
          </p:txBody>
        </p:sp>
        <p:sp>
          <p:nvSpPr>
            <p:cNvPr id="73745" name="Text Box 9"/>
            <p:cNvSpPr txBox="1">
              <a:spLocks noChangeArrowheads="1"/>
            </p:cNvSpPr>
            <p:nvPr/>
          </p:nvSpPr>
          <p:spPr bwMode="auto">
            <a:xfrm>
              <a:off x="2928" y="340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16</a:t>
              </a:r>
            </a:p>
          </p:txBody>
        </p:sp>
      </p:grpSp>
      <p:sp>
        <p:nvSpPr>
          <p:cNvPr id="177162" name="Text Box 10"/>
          <p:cNvSpPr txBox="1">
            <a:spLocks noChangeArrowheads="1"/>
          </p:cNvSpPr>
          <p:nvPr/>
        </p:nvSpPr>
        <p:spPr bwMode="auto">
          <a:xfrm>
            <a:off x="228600" y="1981200"/>
            <a:ext cx="2743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Project completion times assumed normally distributed with mean 14.67 and variance 2.83</a:t>
            </a:r>
          </a:p>
        </p:txBody>
      </p:sp>
      <p:sp>
        <p:nvSpPr>
          <p:cNvPr id="177163" name="Text Box 11"/>
          <p:cNvSpPr txBox="1">
            <a:spLocks noChangeArrowheads="1"/>
          </p:cNvSpPr>
          <p:nvPr/>
        </p:nvSpPr>
        <p:spPr bwMode="auto">
          <a:xfrm>
            <a:off x="5410200" y="1905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Z-score</a:t>
            </a:r>
          </a:p>
        </p:txBody>
      </p:sp>
      <p:graphicFrame>
        <p:nvGraphicFramePr>
          <p:cNvPr id="177164" name="Object 12"/>
          <p:cNvGraphicFramePr>
            <a:graphicFrameLocks noChangeAspect="1"/>
          </p:cNvGraphicFramePr>
          <p:nvPr>
            <p:ph idx="1"/>
          </p:nvPr>
        </p:nvGraphicFramePr>
        <p:xfrm>
          <a:off x="5983288" y="2551113"/>
          <a:ext cx="2651125" cy="841375"/>
        </p:xfrm>
        <a:graphic>
          <a:graphicData uri="http://schemas.openxmlformats.org/presentationml/2006/ole">
            <mc:AlternateContent xmlns:mc="http://schemas.openxmlformats.org/markup-compatibility/2006">
              <mc:Choice xmlns:v="urn:schemas-microsoft-com:vml" Requires="v">
                <p:oleObj spid="_x0000_s73749" name="Equation" r:id="rId3" imgW="1320227" imgH="418918" progId="Equation.3">
                  <p:embed/>
                </p:oleObj>
              </mc:Choice>
              <mc:Fallback>
                <p:oleObj name="Equation" r:id="rId3" imgW="1320227" imgH="418918"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288" y="2551113"/>
                        <a:ext cx="265112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5" name="Text Box 13"/>
          <p:cNvSpPr txBox="1">
            <a:spLocks noChangeArrowheads="1"/>
          </p:cNvSpPr>
          <p:nvPr/>
        </p:nvSpPr>
        <p:spPr bwMode="auto">
          <a:xfrm>
            <a:off x="5867400" y="3810000"/>
            <a:ext cx="304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From table look-up, P(D</a:t>
            </a:r>
            <a:r>
              <a:rPr lang="en-US" altLang="en-US" sz="2400" b="1" baseline="-25000">
                <a:latin typeface="Times New Roman" panose="02020603050405020304" pitchFamily="18" charset="0"/>
              </a:rPr>
              <a:t>T</a:t>
            </a:r>
            <a:r>
              <a:rPr lang="en-US" altLang="en-US" sz="2400" b="1">
                <a:latin typeface="Times New Roman" panose="02020603050405020304" pitchFamily="18" charset="0"/>
                <a:sym typeface="Symbol" panose="05050102010706020507" pitchFamily="18" charset="2"/>
              </a:rPr>
              <a:t>16) = .7549</a:t>
            </a:r>
          </a:p>
        </p:txBody>
      </p:sp>
      <p:sp>
        <p:nvSpPr>
          <p:cNvPr id="177166" name="Text Box 14"/>
          <p:cNvSpPr txBox="1">
            <a:spLocks noChangeArrowheads="1"/>
          </p:cNvSpPr>
          <p:nvPr/>
        </p:nvSpPr>
        <p:spPr bwMode="auto">
          <a:xfrm>
            <a:off x="304800" y="5791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chemeClr val="tx2"/>
                </a:solidFill>
                <a:latin typeface="Times New Roman" panose="02020603050405020304" pitchFamily="18" charset="0"/>
              </a:rPr>
              <a:t>Find the probability of completing the project within 16 days.</a:t>
            </a:r>
          </a:p>
        </p:txBody>
      </p:sp>
      <p:sp>
        <p:nvSpPr>
          <p:cNvPr id="73739" name="Text Box 15"/>
          <p:cNvSpPr txBox="1">
            <a:spLocks noChangeArrowheads="1"/>
          </p:cNvSpPr>
          <p:nvPr/>
        </p:nvSpPr>
        <p:spPr bwMode="auto">
          <a:xfrm>
            <a:off x="4572000" y="9906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Additional Example,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166"/>
                                        </p:tgtEl>
                                        <p:attrNameLst>
                                          <p:attrName>style.visibility</p:attrName>
                                        </p:attrNameLst>
                                      </p:cBhvr>
                                      <p:to>
                                        <p:strVal val="visible"/>
                                      </p:to>
                                    </p:set>
                                    <p:anim calcmode="lin" valueType="num">
                                      <p:cBhvr additive="base">
                                        <p:cTn id="7" dur="500" fill="hold"/>
                                        <p:tgtEl>
                                          <p:spTgt spid="177166"/>
                                        </p:tgtEl>
                                        <p:attrNameLst>
                                          <p:attrName>ppt_x</p:attrName>
                                        </p:attrNameLst>
                                      </p:cBhvr>
                                      <p:tavLst>
                                        <p:tav tm="0">
                                          <p:val>
                                            <p:strVal val="#ppt_x"/>
                                          </p:val>
                                        </p:tav>
                                        <p:tav tm="100000">
                                          <p:val>
                                            <p:strVal val="#ppt_x"/>
                                          </p:val>
                                        </p:tav>
                                      </p:tavLst>
                                    </p:anim>
                                    <p:anim calcmode="lin" valueType="num">
                                      <p:cBhvr additive="base">
                                        <p:cTn id="8" dur="500" fill="hold"/>
                                        <p:tgtEl>
                                          <p:spTgt spid="1771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7162"/>
                                        </p:tgtEl>
                                        <p:attrNameLst>
                                          <p:attrName>style.visibility</p:attrName>
                                        </p:attrNameLst>
                                      </p:cBhvr>
                                      <p:to>
                                        <p:strVal val="visible"/>
                                      </p:to>
                                    </p:set>
                                    <p:anim calcmode="lin" valueType="num">
                                      <p:cBhvr additive="base">
                                        <p:cTn id="13" dur="500" fill="hold"/>
                                        <p:tgtEl>
                                          <p:spTgt spid="177162"/>
                                        </p:tgtEl>
                                        <p:attrNameLst>
                                          <p:attrName>ppt_x</p:attrName>
                                        </p:attrNameLst>
                                      </p:cBhvr>
                                      <p:tavLst>
                                        <p:tav tm="0">
                                          <p:val>
                                            <p:strVal val="#ppt_x"/>
                                          </p:val>
                                        </p:tav>
                                        <p:tav tm="100000">
                                          <p:val>
                                            <p:strVal val="#ppt_x"/>
                                          </p:val>
                                        </p:tav>
                                      </p:tavLst>
                                    </p:anim>
                                    <p:anim calcmode="lin" valueType="num">
                                      <p:cBhvr additive="base">
                                        <p:cTn id="14" dur="500" fill="hold"/>
                                        <p:tgtEl>
                                          <p:spTgt spid="1771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7163"/>
                                        </p:tgtEl>
                                        <p:attrNameLst>
                                          <p:attrName>style.visibility</p:attrName>
                                        </p:attrNameLst>
                                      </p:cBhvr>
                                      <p:to>
                                        <p:strVal val="visible"/>
                                      </p:to>
                                    </p:set>
                                    <p:anim calcmode="lin" valueType="num">
                                      <p:cBhvr additive="base">
                                        <p:cTn id="25" dur="500" fill="hold"/>
                                        <p:tgtEl>
                                          <p:spTgt spid="177163"/>
                                        </p:tgtEl>
                                        <p:attrNameLst>
                                          <p:attrName>ppt_x</p:attrName>
                                        </p:attrNameLst>
                                      </p:cBhvr>
                                      <p:tavLst>
                                        <p:tav tm="0">
                                          <p:val>
                                            <p:strVal val="#ppt_x"/>
                                          </p:val>
                                        </p:tav>
                                        <p:tav tm="100000">
                                          <p:val>
                                            <p:strVal val="#ppt_x"/>
                                          </p:val>
                                        </p:tav>
                                      </p:tavLst>
                                    </p:anim>
                                    <p:anim calcmode="lin" valueType="num">
                                      <p:cBhvr additive="base">
                                        <p:cTn id="26" dur="500" fill="hold"/>
                                        <p:tgtEl>
                                          <p:spTgt spid="17716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7164"/>
                                        </p:tgtEl>
                                        <p:attrNameLst>
                                          <p:attrName>style.visibility</p:attrName>
                                        </p:attrNameLst>
                                      </p:cBhvr>
                                      <p:to>
                                        <p:strVal val="visible"/>
                                      </p:to>
                                    </p:set>
                                    <p:anim calcmode="lin" valueType="num">
                                      <p:cBhvr additive="base">
                                        <p:cTn id="31" dur="500" fill="hold"/>
                                        <p:tgtEl>
                                          <p:spTgt spid="177164"/>
                                        </p:tgtEl>
                                        <p:attrNameLst>
                                          <p:attrName>ppt_x</p:attrName>
                                        </p:attrNameLst>
                                      </p:cBhvr>
                                      <p:tavLst>
                                        <p:tav tm="0">
                                          <p:val>
                                            <p:strVal val="#ppt_x"/>
                                          </p:val>
                                        </p:tav>
                                        <p:tav tm="100000">
                                          <p:val>
                                            <p:strVal val="#ppt_x"/>
                                          </p:val>
                                        </p:tav>
                                      </p:tavLst>
                                    </p:anim>
                                    <p:anim calcmode="lin" valueType="num">
                                      <p:cBhvr additive="base">
                                        <p:cTn id="32" dur="500" fill="hold"/>
                                        <p:tgtEl>
                                          <p:spTgt spid="1771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7165"/>
                                        </p:tgtEl>
                                        <p:attrNameLst>
                                          <p:attrName>style.visibility</p:attrName>
                                        </p:attrNameLst>
                                      </p:cBhvr>
                                      <p:to>
                                        <p:strVal val="visible"/>
                                      </p:to>
                                    </p:set>
                                    <p:anim calcmode="lin" valueType="num">
                                      <p:cBhvr additive="base">
                                        <p:cTn id="37" dur="500" fill="hold"/>
                                        <p:tgtEl>
                                          <p:spTgt spid="177165"/>
                                        </p:tgtEl>
                                        <p:attrNameLst>
                                          <p:attrName>ppt_x</p:attrName>
                                        </p:attrNameLst>
                                      </p:cBhvr>
                                      <p:tavLst>
                                        <p:tav tm="0">
                                          <p:val>
                                            <p:strVal val="#ppt_x"/>
                                          </p:val>
                                        </p:tav>
                                        <p:tav tm="100000">
                                          <p:val>
                                            <p:strVal val="#ppt_x"/>
                                          </p:val>
                                        </p:tav>
                                      </p:tavLst>
                                    </p:anim>
                                    <p:anim calcmode="lin" valueType="num">
                                      <p:cBhvr additive="base">
                                        <p:cTn id="38" dur="500" fill="hold"/>
                                        <p:tgtEl>
                                          <p:spTgt spid="177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p:bldP spid="177163" grpId="0"/>
      <p:bldP spid="177165" grpId="0"/>
      <p:bldP spid="1771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8675" name="Rectangle 5"/>
          <p:cNvSpPr>
            <a:spLocks noGrp="1" noChangeArrowheads="1"/>
          </p:cNvSpPr>
          <p:nvPr>
            <p:ph type="title"/>
          </p:nvPr>
        </p:nvSpPr>
        <p:spPr/>
        <p:txBody>
          <a:bodyPr/>
          <a:lstStyle/>
          <a:p>
            <a:pPr eaLnBrk="1" hangingPunct="1"/>
            <a:r>
              <a:rPr lang="en-US" altLang="en-US" sz="3200" b="1" u="sng" smtClean="0"/>
              <a:t>Step 3 (a)-</a:t>
            </a:r>
            <a:r>
              <a:rPr lang="en-US" altLang="en-US" sz="3200" b="1" smtClean="0"/>
              <a:t> Add Deterministic Time Estimates and Connected Paths</a:t>
            </a:r>
            <a:r>
              <a:rPr lang="en-US" altLang="en-US" sz="4000" smtClean="0"/>
              <a:t> </a:t>
            </a:r>
          </a:p>
        </p:txBody>
      </p:sp>
      <p:pic>
        <p:nvPicPr>
          <p:cNvPr id="28676" name="Picture 9" descr="w0112-n"/>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2667000"/>
            <a:ext cx="8305800" cy="2971800"/>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4755" name="Rectangle 2"/>
          <p:cNvSpPr>
            <a:spLocks noGrp="1" noChangeArrowheads="1"/>
          </p:cNvSpPr>
          <p:nvPr>
            <p:ph type="title"/>
          </p:nvPr>
        </p:nvSpPr>
        <p:spPr>
          <a:xfrm>
            <a:off x="1150938" y="214313"/>
            <a:ext cx="7793037" cy="877887"/>
          </a:xfrm>
        </p:spPr>
        <p:txBody>
          <a:bodyPr/>
          <a:lstStyle/>
          <a:p>
            <a:pPr eaLnBrk="1" hangingPunct="1"/>
            <a:r>
              <a:rPr lang="en-US" altLang="en-US" sz="3200" b="1" smtClean="0">
                <a:latin typeface="Eras Bold ITC" panose="020B0907030504020204" pitchFamily="34" charset="0"/>
              </a:rPr>
              <a:t>Probabilistic Analysis</a:t>
            </a:r>
            <a:br>
              <a:rPr lang="en-US" altLang="en-US" sz="3200" b="1" smtClean="0">
                <a:latin typeface="Eras Bold ITC" panose="020B0907030504020204" pitchFamily="34" charset="0"/>
              </a:rPr>
            </a:br>
            <a:endParaRPr lang="en-US" altLang="en-US" sz="3200" smtClean="0">
              <a:latin typeface="Eras Bold ITC" panose="020B0907030504020204" pitchFamily="34" charset="0"/>
            </a:endParaRPr>
          </a:p>
        </p:txBody>
      </p:sp>
      <p:sp>
        <p:nvSpPr>
          <p:cNvPr id="7475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8184" name="Text Box 8"/>
          <p:cNvSpPr txBox="1">
            <a:spLocks noChangeArrowheads="1"/>
          </p:cNvSpPr>
          <p:nvPr/>
        </p:nvSpPr>
        <p:spPr bwMode="auto">
          <a:xfrm>
            <a:off x="228600" y="1981200"/>
            <a:ext cx="2743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latin typeface="Times New Roman" panose="02020603050405020304" pitchFamily="18" charset="0"/>
              </a:rPr>
              <a:t>Project completion times assumed normally distributed with mean 14.67 and variance 2.83</a:t>
            </a:r>
          </a:p>
        </p:txBody>
      </p:sp>
      <p:sp>
        <p:nvSpPr>
          <p:cNvPr id="178185" name="Text Box 9"/>
          <p:cNvSpPr txBox="1">
            <a:spLocks noChangeArrowheads="1"/>
          </p:cNvSpPr>
          <p:nvPr/>
        </p:nvSpPr>
        <p:spPr bwMode="auto">
          <a:xfrm>
            <a:off x="5410200" y="1905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Z</a:t>
            </a:r>
            <a:r>
              <a:rPr lang="en-US" altLang="en-US" sz="2400" b="1" baseline="-25000">
                <a:latin typeface="Times New Roman" panose="02020603050405020304" pitchFamily="18" charset="0"/>
              </a:rPr>
              <a:t>95</a:t>
            </a:r>
            <a:r>
              <a:rPr lang="en-US" altLang="en-US" sz="2400" b="1">
                <a:latin typeface="Times New Roman" panose="02020603050405020304" pitchFamily="18" charset="0"/>
              </a:rPr>
              <a:t> = 1.645, thus</a:t>
            </a:r>
          </a:p>
        </p:txBody>
      </p:sp>
      <p:graphicFrame>
        <p:nvGraphicFramePr>
          <p:cNvPr id="178186" name="Object 10"/>
          <p:cNvGraphicFramePr>
            <a:graphicFrameLocks noChangeAspect="1"/>
          </p:cNvGraphicFramePr>
          <p:nvPr>
            <p:ph idx="1"/>
          </p:nvPr>
        </p:nvGraphicFramePr>
        <p:xfrm>
          <a:off x="6072188" y="2551113"/>
          <a:ext cx="2473325" cy="841375"/>
        </p:xfrm>
        <a:graphic>
          <a:graphicData uri="http://schemas.openxmlformats.org/presentationml/2006/ole">
            <mc:AlternateContent xmlns:mc="http://schemas.openxmlformats.org/markup-compatibility/2006">
              <mc:Choice xmlns:v="urn:schemas-microsoft-com:vml" Requires="v">
                <p:oleObj spid="_x0000_s74775" name="Equation" r:id="rId3" imgW="1231366" imgH="418918" progId="Equation.3">
                  <p:embed/>
                </p:oleObj>
              </mc:Choice>
              <mc:Fallback>
                <p:oleObj name="Equation" r:id="rId3" imgW="1231366" imgH="41891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2551113"/>
                        <a:ext cx="247332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7" name="Text Box 11"/>
          <p:cNvSpPr txBox="1">
            <a:spLocks noChangeArrowheads="1"/>
          </p:cNvSpPr>
          <p:nvPr/>
        </p:nvSpPr>
        <p:spPr bwMode="auto">
          <a:xfrm>
            <a:off x="5334000" y="3810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latin typeface="Times New Roman" panose="02020603050405020304" pitchFamily="18" charset="0"/>
                <a:sym typeface="Symbol" panose="05050102010706020507" pitchFamily="18" charset="2"/>
              </a:rPr>
              <a:t>Solving for X=17.44 days</a:t>
            </a:r>
          </a:p>
        </p:txBody>
      </p:sp>
      <p:sp>
        <p:nvSpPr>
          <p:cNvPr id="178188" name="Text Box 12"/>
          <p:cNvSpPr txBox="1">
            <a:spLocks noChangeArrowheads="1"/>
          </p:cNvSpPr>
          <p:nvPr/>
        </p:nvSpPr>
        <p:spPr bwMode="auto">
          <a:xfrm>
            <a:off x="1371600" y="5867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b="1">
                <a:solidFill>
                  <a:schemeClr val="tx2"/>
                </a:solidFill>
                <a:latin typeface="Times New Roman" panose="02020603050405020304" pitchFamily="18" charset="0"/>
              </a:rPr>
              <a:t>Find the 95-th percentile of project completion.</a:t>
            </a:r>
          </a:p>
        </p:txBody>
      </p:sp>
      <p:grpSp>
        <p:nvGrpSpPr>
          <p:cNvPr id="2" name="Group 18"/>
          <p:cNvGrpSpPr>
            <a:grpSpLocks/>
          </p:cNvGrpSpPr>
          <p:nvPr/>
        </p:nvGrpSpPr>
        <p:grpSpPr bwMode="auto">
          <a:xfrm>
            <a:off x="1600200" y="1905000"/>
            <a:ext cx="5105400" cy="3806825"/>
            <a:chOff x="1008" y="1200"/>
            <a:chExt cx="3216" cy="2398"/>
          </a:xfrm>
        </p:grpSpPr>
        <p:sp>
          <p:nvSpPr>
            <p:cNvPr id="74765" name="Line 6"/>
            <p:cNvSpPr>
              <a:spLocks noChangeShapeType="1"/>
            </p:cNvSpPr>
            <p:nvPr/>
          </p:nvSpPr>
          <p:spPr bwMode="auto">
            <a:xfrm>
              <a:off x="2496" y="1200"/>
              <a:ext cx="0" cy="199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74766" name="Group 17"/>
            <p:cNvGrpSpPr>
              <a:grpSpLocks/>
            </p:cNvGrpSpPr>
            <p:nvPr/>
          </p:nvGrpSpPr>
          <p:grpSpPr bwMode="auto">
            <a:xfrm>
              <a:off x="1008" y="1248"/>
              <a:ext cx="3216" cy="2350"/>
              <a:chOff x="1008" y="1248"/>
              <a:chExt cx="3216" cy="2350"/>
            </a:xfrm>
          </p:grpSpPr>
          <p:grpSp>
            <p:nvGrpSpPr>
              <p:cNvPr id="74767" name="Group 16"/>
              <p:cNvGrpSpPr>
                <a:grpSpLocks/>
              </p:cNvGrpSpPr>
              <p:nvPr/>
            </p:nvGrpSpPr>
            <p:grpSpPr bwMode="auto">
              <a:xfrm>
                <a:off x="1008" y="1248"/>
                <a:ext cx="3124" cy="1929"/>
                <a:chOff x="1008" y="1248"/>
                <a:chExt cx="3124" cy="1929"/>
              </a:xfrm>
            </p:grpSpPr>
            <p:sp>
              <p:nvSpPr>
                <p:cNvPr id="74770" name="Freeform 4"/>
                <p:cNvSpPr>
                  <a:spLocks/>
                </p:cNvSpPr>
                <p:nvPr/>
              </p:nvSpPr>
              <p:spPr bwMode="auto">
                <a:xfrm>
                  <a:off x="1104" y="1248"/>
                  <a:ext cx="2843" cy="1929"/>
                </a:xfrm>
                <a:custGeom>
                  <a:avLst/>
                  <a:gdLst>
                    <a:gd name="T0" fmla="*/ 1355 w 2843"/>
                    <a:gd name="T1" fmla="*/ 21 h 1929"/>
                    <a:gd name="T2" fmla="*/ 1275 w 2843"/>
                    <a:gd name="T3" fmla="*/ 102 h 1929"/>
                    <a:gd name="T4" fmla="*/ 1212 w 2843"/>
                    <a:gd name="T5" fmla="*/ 210 h 1929"/>
                    <a:gd name="T6" fmla="*/ 1158 w 2843"/>
                    <a:gd name="T7" fmla="*/ 321 h 1929"/>
                    <a:gd name="T8" fmla="*/ 1113 w 2843"/>
                    <a:gd name="T9" fmla="*/ 423 h 1929"/>
                    <a:gd name="T10" fmla="*/ 1074 w 2843"/>
                    <a:gd name="T11" fmla="*/ 531 h 1929"/>
                    <a:gd name="T12" fmla="*/ 1029 w 2843"/>
                    <a:gd name="T13" fmla="*/ 642 h 1929"/>
                    <a:gd name="T14" fmla="*/ 999 w 2843"/>
                    <a:gd name="T15" fmla="*/ 756 h 1929"/>
                    <a:gd name="T16" fmla="*/ 969 w 2843"/>
                    <a:gd name="T17" fmla="*/ 861 h 1929"/>
                    <a:gd name="T18" fmla="*/ 939 w 2843"/>
                    <a:gd name="T19" fmla="*/ 969 h 1929"/>
                    <a:gd name="T20" fmla="*/ 903 w 2843"/>
                    <a:gd name="T21" fmla="*/ 1071 h 1929"/>
                    <a:gd name="T22" fmla="*/ 864 w 2843"/>
                    <a:gd name="T23" fmla="*/ 1191 h 1929"/>
                    <a:gd name="T24" fmla="*/ 811 w 2843"/>
                    <a:gd name="T25" fmla="*/ 1293 h 1929"/>
                    <a:gd name="T26" fmla="*/ 753 w 2843"/>
                    <a:gd name="T27" fmla="*/ 1411 h 1929"/>
                    <a:gd name="T28" fmla="*/ 681 w 2843"/>
                    <a:gd name="T29" fmla="*/ 1524 h 1929"/>
                    <a:gd name="T30" fmla="*/ 600 w 2843"/>
                    <a:gd name="T31" fmla="*/ 1608 h 1929"/>
                    <a:gd name="T32" fmla="*/ 480 w 2843"/>
                    <a:gd name="T33" fmla="*/ 1677 h 1929"/>
                    <a:gd name="T34" fmla="*/ 375 w 2843"/>
                    <a:gd name="T35" fmla="*/ 1728 h 1929"/>
                    <a:gd name="T36" fmla="*/ 261 w 2843"/>
                    <a:gd name="T37" fmla="*/ 1776 h 1929"/>
                    <a:gd name="T38" fmla="*/ 183 w 2843"/>
                    <a:gd name="T39" fmla="*/ 1803 h 1929"/>
                    <a:gd name="T40" fmla="*/ 69 w 2843"/>
                    <a:gd name="T41" fmla="*/ 1842 h 1929"/>
                    <a:gd name="T42" fmla="*/ 0 w 2843"/>
                    <a:gd name="T43" fmla="*/ 1881 h 1929"/>
                    <a:gd name="T44" fmla="*/ 2843 w 2843"/>
                    <a:gd name="T45" fmla="*/ 1929 h 1929"/>
                    <a:gd name="T46" fmla="*/ 2799 w 2843"/>
                    <a:gd name="T47" fmla="*/ 1869 h 1929"/>
                    <a:gd name="T48" fmla="*/ 2730 w 2843"/>
                    <a:gd name="T49" fmla="*/ 1851 h 1929"/>
                    <a:gd name="T50" fmla="*/ 2577 w 2843"/>
                    <a:gd name="T51" fmla="*/ 1803 h 1929"/>
                    <a:gd name="T52" fmla="*/ 2463 w 2843"/>
                    <a:gd name="T53" fmla="*/ 1761 h 1929"/>
                    <a:gd name="T54" fmla="*/ 2346 w 2843"/>
                    <a:gd name="T55" fmla="*/ 1701 h 1929"/>
                    <a:gd name="T56" fmla="*/ 2295 w 2843"/>
                    <a:gd name="T57" fmla="*/ 1665 h 1929"/>
                    <a:gd name="T58" fmla="*/ 2211 w 2843"/>
                    <a:gd name="T59" fmla="*/ 1597 h 1929"/>
                    <a:gd name="T60" fmla="*/ 2136 w 2843"/>
                    <a:gd name="T61" fmla="*/ 1500 h 1929"/>
                    <a:gd name="T62" fmla="*/ 2070 w 2843"/>
                    <a:gd name="T63" fmla="*/ 1392 h 1929"/>
                    <a:gd name="T64" fmla="*/ 2037 w 2843"/>
                    <a:gd name="T65" fmla="*/ 1317 h 1929"/>
                    <a:gd name="T66" fmla="*/ 1983 w 2843"/>
                    <a:gd name="T67" fmla="*/ 1203 h 1929"/>
                    <a:gd name="T68" fmla="*/ 1947 w 2843"/>
                    <a:gd name="T69" fmla="*/ 1110 h 1929"/>
                    <a:gd name="T70" fmla="*/ 1914 w 2843"/>
                    <a:gd name="T71" fmla="*/ 1020 h 1929"/>
                    <a:gd name="T72" fmla="*/ 1881 w 2843"/>
                    <a:gd name="T73" fmla="*/ 900 h 1929"/>
                    <a:gd name="T74" fmla="*/ 1848 w 2843"/>
                    <a:gd name="T75" fmla="*/ 792 h 1929"/>
                    <a:gd name="T76" fmla="*/ 1803 w 2843"/>
                    <a:gd name="T77" fmla="*/ 657 h 1929"/>
                    <a:gd name="T78" fmla="*/ 1761 w 2843"/>
                    <a:gd name="T79" fmla="*/ 531 h 1929"/>
                    <a:gd name="T80" fmla="*/ 1715 w 2843"/>
                    <a:gd name="T81" fmla="*/ 409 h 1929"/>
                    <a:gd name="T82" fmla="*/ 1683 w 2843"/>
                    <a:gd name="T83" fmla="*/ 337 h 1929"/>
                    <a:gd name="T84" fmla="*/ 1641 w 2843"/>
                    <a:gd name="T85" fmla="*/ 249 h 1929"/>
                    <a:gd name="T86" fmla="*/ 1611 w 2843"/>
                    <a:gd name="T87" fmla="*/ 201 h 1929"/>
                    <a:gd name="T88" fmla="*/ 1590 w 2843"/>
                    <a:gd name="T89" fmla="*/ 165 h 1929"/>
                    <a:gd name="T90" fmla="*/ 1563 w 2843"/>
                    <a:gd name="T91" fmla="*/ 115 h 1929"/>
                    <a:gd name="T92" fmla="*/ 1491 w 2843"/>
                    <a:gd name="T93" fmla="*/ 37 h 1929"/>
                    <a:gd name="T94" fmla="*/ 1423 w 2843"/>
                    <a:gd name="T95" fmla="*/ 1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74771" name="Line 5"/>
                <p:cNvSpPr>
                  <a:spLocks noChangeShapeType="1"/>
                </p:cNvSpPr>
                <p:nvPr/>
              </p:nvSpPr>
              <p:spPr bwMode="auto">
                <a:xfrm>
                  <a:off x="1008" y="3168"/>
                  <a:ext cx="3124"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178183" name="Rectangle 7"/>
              <p:cNvSpPr>
                <a:spLocks noChangeArrowheads="1"/>
              </p:cNvSpPr>
              <p:nvPr/>
            </p:nvSpPr>
            <p:spPr bwMode="auto">
              <a:xfrm>
                <a:off x="2208" y="3312"/>
                <a:ext cx="576" cy="286"/>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14.67</a:t>
                </a:r>
              </a:p>
            </p:txBody>
          </p:sp>
          <p:sp>
            <p:nvSpPr>
              <p:cNvPr id="74769" name="AutoShape 13"/>
              <p:cNvSpPr>
                <a:spLocks noChangeArrowheads="1"/>
              </p:cNvSpPr>
              <p:nvPr/>
            </p:nvSpPr>
            <p:spPr bwMode="auto">
              <a:xfrm>
                <a:off x="3552" y="3024"/>
                <a:ext cx="672" cy="144"/>
              </a:xfrm>
              <a:prstGeom prst="rtTriangle">
                <a:avLst/>
              </a:prstGeom>
              <a:solidFill>
                <a:srgbClr val="00CC00"/>
              </a:solidFill>
              <a:ln w="9525">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sp>
        <p:nvSpPr>
          <p:cNvPr id="178190" name="Rectangle 14"/>
          <p:cNvSpPr>
            <a:spLocks noChangeArrowheads="1"/>
          </p:cNvSpPr>
          <p:nvPr/>
        </p:nvSpPr>
        <p:spPr bwMode="auto">
          <a:xfrm>
            <a:off x="5257800" y="5257800"/>
            <a:ext cx="914400" cy="454025"/>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17.44</a:t>
            </a:r>
          </a:p>
        </p:txBody>
      </p:sp>
      <p:sp>
        <p:nvSpPr>
          <p:cNvPr id="74764" name="Text Box 15"/>
          <p:cNvSpPr txBox="1">
            <a:spLocks noChangeArrowheads="1"/>
          </p:cNvSpPr>
          <p:nvPr/>
        </p:nvSpPr>
        <p:spPr bwMode="auto">
          <a:xfrm>
            <a:off x="4724400" y="11430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Additional Example,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88"/>
                                        </p:tgtEl>
                                        <p:attrNameLst>
                                          <p:attrName>style.visibility</p:attrName>
                                        </p:attrNameLst>
                                      </p:cBhvr>
                                      <p:to>
                                        <p:strVal val="visible"/>
                                      </p:to>
                                    </p:set>
                                    <p:anim calcmode="lin" valueType="num">
                                      <p:cBhvr additive="base">
                                        <p:cTn id="7" dur="500" fill="hold"/>
                                        <p:tgtEl>
                                          <p:spTgt spid="178188"/>
                                        </p:tgtEl>
                                        <p:attrNameLst>
                                          <p:attrName>ppt_x</p:attrName>
                                        </p:attrNameLst>
                                      </p:cBhvr>
                                      <p:tavLst>
                                        <p:tav tm="0">
                                          <p:val>
                                            <p:strVal val="#ppt_x"/>
                                          </p:val>
                                        </p:tav>
                                        <p:tav tm="100000">
                                          <p:val>
                                            <p:strVal val="#ppt_x"/>
                                          </p:val>
                                        </p:tav>
                                      </p:tavLst>
                                    </p:anim>
                                    <p:anim calcmode="lin" valueType="num">
                                      <p:cBhvr additive="base">
                                        <p:cTn id="8" dur="500" fill="hold"/>
                                        <p:tgtEl>
                                          <p:spTgt spid="1781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84"/>
                                        </p:tgtEl>
                                        <p:attrNameLst>
                                          <p:attrName>style.visibility</p:attrName>
                                        </p:attrNameLst>
                                      </p:cBhvr>
                                      <p:to>
                                        <p:strVal val="visible"/>
                                      </p:to>
                                    </p:set>
                                    <p:anim calcmode="lin" valueType="num">
                                      <p:cBhvr additive="base">
                                        <p:cTn id="13" dur="500" fill="hold"/>
                                        <p:tgtEl>
                                          <p:spTgt spid="178184"/>
                                        </p:tgtEl>
                                        <p:attrNameLst>
                                          <p:attrName>ppt_x</p:attrName>
                                        </p:attrNameLst>
                                      </p:cBhvr>
                                      <p:tavLst>
                                        <p:tav tm="0">
                                          <p:val>
                                            <p:strVal val="#ppt_x"/>
                                          </p:val>
                                        </p:tav>
                                        <p:tav tm="100000">
                                          <p:val>
                                            <p:strVal val="#ppt_x"/>
                                          </p:val>
                                        </p:tav>
                                      </p:tavLst>
                                    </p:anim>
                                    <p:anim calcmode="lin" valueType="num">
                                      <p:cBhvr additive="base">
                                        <p:cTn id="14" dur="500" fill="hold"/>
                                        <p:tgtEl>
                                          <p:spTgt spid="1781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85"/>
                                        </p:tgtEl>
                                        <p:attrNameLst>
                                          <p:attrName>style.visibility</p:attrName>
                                        </p:attrNameLst>
                                      </p:cBhvr>
                                      <p:to>
                                        <p:strVal val="visible"/>
                                      </p:to>
                                    </p:set>
                                    <p:anim calcmode="lin" valueType="num">
                                      <p:cBhvr additive="base">
                                        <p:cTn id="25" dur="500" fill="hold"/>
                                        <p:tgtEl>
                                          <p:spTgt spid="178185"/>
                                        </p:tgtEl>
                                        <p:attrNameLst>
                                          <p:attrName>ppt_x</p:attrName>
                                        </p:attrNameLst>
                                      </p:cBhvr>
                                      <p:tavLst>
                                        <p:tav tm="0">
                                          <p:val>
                                            <p:strVal val="#ppt_x"/>
                                          </p:val>
                                        </p:tav>
                                        <p:tav tm="100000">
                                          <p:val>
                                            <p:strVal val="#ppt_x"/>
                                          </p:val>
                                        </p:tav>
                                      </p:tavLst>
                                    </p:anim>
                                    <p:anim calcmode="lin" valueType="num">
                                      <p:cBhvr additive="base">
                                        <p:cTn id="26" dur="500" fill="hold"/>
                                        <p:tgtEl>
                                          <p:spTgt spid="17818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8186"/>
                                        </p:tgtEl>
                                        <p:attrNameLst>
                                          <p:attrName>style.visibility</p:attrName>
                                        </p:attrNameLst>
                                      </p:cBhvr>
                                      <p:to>
                                        <p:strVal val="visible"/>
                                      </p:to>
                                    </p:set>
                                    <p:anim calcmode="lin" valueType="num">
                                      <p:cBhvr additive="base">
                                        <p:cTn id="31" dur="500" fill="hold"/>
                                        <p:tgtEl>
                                          <p:spTgt spid="178186"/>
                                        </p:tgtEl>
                                        <p:attrNameLst>
                                          <p:attrName>ppt_x</p:attrName>
                                        </p:attrNameLst>
                                      </p:cBhvr>
                                      <p:tavLst>
                                        <p:tav tm="0">
                                          <p:val>
                                            <p:strVal val="#ppt_x"/>
                                          </p:val>
                                        </p:tav>
                                        <p:tav tm="100000">
                                          <p:val>
                                            <p:strVal val="#ppt_x"/>
                                          </p:val>
                                        </p:tav>
                                      </p:tavLst>
                                    </p:anim>
                                    <p:anim calcmode="lin" valueType="num">
                                      <p:cBhvr additive="base">
                                        <p:cTn id="32" dur="500" fill="hold"/>
                                        <p:tgtEl>
                                          <p:spTgt spid="17818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87"/>
                                        </p:tgtEl>
                                        <p:attrNameLst>
                                          <p:attrName>style.visibility</p:attrName>
                                        </p:attrNameLst>
                                      </p:cBhvr>
                                      <p:to>
                                        <p:strVal val="visible"/>
                                      </p:to>
                                    </p:set>
                                    <p:anim calcmode="lin" valueType="num">
                                      <p:cBhvr additive="base">
                                        <p:cTn id="37" dur="500" fill="hold"/>
                                        <p:tgtEl>
                                          <p:spTgt spid="178187"/>
                                        </p:tgtEl>
                                        <p:attrNameLst>
                                          <p:attrName>ppt_x</p:attrName>
                                        </p:attrNameLst>
                                      </p:cBhvr>
                                      <p:tavLst>
                                        <p:tav tm="0">
                                          <p:val>
                                            <p:strVal val="#ppt_x"/>
                                          </p:val>
                                        </p:tav>
                                        <p:tav tm="100000">
                                          <p:val>
                                            <p:strVal val="#ppt_x"/>
                                          </p:val>
                                        </p:tav>
                                      </p:tavLst>
                                    </p:anim>
                                    <p:anim calcmode="lin" valueType="num">
                                      <p:cBhvr additive="base">
                                        <p:cTn id="38" dur="500" fill="hold"/>
                                        <p:tgtEl>
                                          <p:spTgt spid="17818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8190"/>
                                        </p:tgtEl>
                                        <p:attrNameLst>
                                          <p:attrName>style.visibility</p:attrName>
                                        </p:attrNameLst>
                                      </p:cBhvr>
                                      <p:to>
                                        <p:strVal val="visible"/>
                                      </p:to>
                                    </p:set>
                                    <p:anim calcmode="lin" valueType="num">
                                      <p:cBhvr additive="base">
                                        <p:cTn id="43" dur="500" fill="hold"/>
                                        <p:tgtEl>
                                          <p:spTgt spid="178190"/>
                                        </p:tgtEl>
                                        <p:attrNameLst>
                                          <p:attrName>ppt_x</p:attrName>
                                        </p:attrNameLst>
                                      </p:cBhvr>
                                      <p:tavLst>
                                        <p:tav tm="0">
                                          <p:val>
                                            <p:strVal val="#ppt_x"/>
                                          </p:val>
                                        </p:tav>
                                        <p:tav tm="100000">
                                          <p:val>
                                            <p:strVal val="#ppt_x"/>
                                          </p:val>
                                        </p:tav>
                                      </p:tavLst>
                                    </p:anim>
                                    <p:anim calcmode="lin" valueType="num">
                                      <p:cBhvr additive="base">
                                        <p:cTn id="44" dur="500" fill="hold"/>
                                        <p:tgtEl>
                                          <p:spTgt spid="178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4" grpId="0"/>
      <p:bldP spid="178185" grpId="0"/>
      <p:bldP spid="178187" grpId="0"/>
      <p:bldP spid="178188" grpId="0"/>
      <p:bldP spid="17819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5779" name="Rectangle 2"/>
          <p:cNvSpPr>
            <a:spLocks noGrp="1" noChangeArrowheads="1"/>
          </p:cNvSpPr>
          <p:nvPr>
            <p:ph type="title"/>
          </p:nvPr>
        </p:nvSpPr>
        <p:spPr>
          <a:xfrm>
            <a:off x="1150938" y="214313"/>
            <a:ext cx="7793037" cy="1233487"/>
          </a:xfrm>
        </p:spPr>
        <p:txBody>
          <a:bodyPr/>
          <a:lstStyle/>
          <a:p>
            <a:pPr eaLnBrk="1" hangingPunct="1"/>
            <a:r>
              <a:rPr lang="en-US" altLang="en-US" sz="2000" b="1" u="sng" smtClean="0"/>
              <a:t>Example 2, #13-14 Ch 16: </a:t>
            </a:r>
            <a:endParaRPr lang="en-US" altLang="en-US" sz="2000" smtClean="0"/>
          </a:p>
        </p:txBody>
      </p:sp>
      <p:graphicFrame>
        <p:nvGraphicFramePr>
          <p:cNvPr id="75780" name="Object 2"/>
          <p:cNvGraphicFramePr>
            <a:graphicFrameLocks noChangeAspect="1"/>
          </p:cNvGraphicFramePr>
          <p:nvPr>
            <p:ph idx="1"/>
          </p:nvPr>
        </p:nvGraphicFramePr>
        <p:xfrm>
          <a:off x="228600" y="2133600"/>
          <a:ext cx="8839200" cy="2341563"/>
        </p:xfrm>
        <a:graphic>
          <a:graphicData uri="http://schemas.openxmlformats.org/presentationml/2006/ole">
            <mc:AlternateContent xmlns:mc="http://schemas.openxmlformats.org/markup-compatibility/2006">
              <mc:Choice xmlns:v="urn:schemas-microsoft-com:vml" Requires="v">
                <p:oleObj spid="_x0000_s75784" name="Worksheet" r:id="rId3" imgW="5381362" imgH="1424889" progId="Excel.Sheet.8">
                  <p:embed/>
                </p:oleObj>
              </mc:Choice>
              <mc:Fallback>
                <p:oleObj name="Worksheet" r:id="rId3" imgW="5381362" imgH="1424889"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88392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6803" name="Rectangle 2"/>
          <p:cNvSpPr>
            <a:spLocks noGrp="1" noChangeArrowheads="1"/>
          </p:cNvSpPr>
          <p:nvPr>
            <p:ph type="title"/>
          </p:nvPr>
        </p:nvSpPr>
        <p:spPr/>
        <p:txBody>
          <a:bodyPr/>
          <a:lstStyle/>
          <a:p>
            <a:pPr eaLnBrk="1" hangingPunct="1"/>
            <a:r>
              <a:rPr lang="en-US" altLang="en-US" sz="2400" b="1" u="sng" smtClean="0"/>
              <a:t>Example 2, #13-14 Ch 16:</a:t>
            </a:r>
          </a:p>
        </p:txBody>
      </p:sp>
      <p:graphicFrame>
        <p:nvGraphicFramePr>
          <p:cNvPr id="76804" name="Object 2"/>
          <p:cNvGraphicFramePr>
            <a:graphicFrameLocks noChangeAspect="1"/>
          </p:cNvGraphicFramePr>
          <p:nvPr>
            <p:ph idx="1"/>
          </p:nvPr>
        </p:nvGraphicFramePr>
        <p:xfrm>
          <a:off x="304800" y="2133600"/>
          <a:ext cx="8610600" cy="2281238"/>
        </p:xfrm>
        <a:graphic>
          <a:graphicData uri="http://schemas.openxmlformats.org/presentationml/2006/ole">
            <mc:AlternateContent xmlns:mc="http://schemas.openxmlformats.org/markup-compatibility/2006">
              <mc:Choice xmlns:v="urn:schemas-microsoft-com:vml" Requires="v">
                <p:oleObj spid="_x0000_s76808" name="Worksheet" r:id="rId3" imgW="5381362" imgH="1424889" progId="Excel.Sheet.8">
                  <p:embed/>
                </p:oleObj>
              </mc:Choice>
              <mc:Fallback>
                <p:oleObj name="Worksheet" r:id="rId3" imgW="5381362" imgH="1424889"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33600"/>
                        <a:ext cx="8610600"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7827" name="Rectangle 2"/>
          <p:cNvSpPr>
            <a:spLocks noGrp="1" noChangeArrowheads="1"/>
          </p:cNvSpPr>
          <p:nvPr>
            <p:ph type="title"/>
          </p:nvPr>
        </p:nvSpPr>
        <p:spPr/>
        <p:txBody>
          <a:bodyPr/>
          <a:lstStyle/>
          <a:p>
            <a:pPr eaLnBrk="1" hangingPunct="1"/>
            <a:r>
              <a:rPr lang="en-US" altLang="en-US" sz="2400" b="1" u="sng" smtClean="0"/>
              <a:t>Example 2, #13-14 Ch 16:</a:t>
            </a:r>
          </a:p>
        </p:txBody>
      </p:sp>
      <p:grpSp>
        <p:nvGrpSpPr>
          <p:cNvPr id="77828" name="Group 3"/>
          <p:cNvGrpSpPr>
            <a:grpSpLocks/>
          </p:cNvGrpSpPr>
          <p:nvPr/>
        </p:nvGrpSpPr>
        <p:grpSpPr bwMode="auto">
          <a:xfrm>
            <a:off x="457200" y="3581400"/>
            <a:ext cx="1143000" cy="609600"/>
            <a:chOff x="336" y="2064"/>
            <a:chExt cx="384" cy="384"/>
          </a:xfrm>
        </p:grpSpPr>
        <p:sp>
          <p:nvSpPr>
            <p:cNvPr id="77860"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61"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77829" name="Group 6"/>
          <p:cNvGrpSpPr>
            <a:grpSpLocks/>
          </p:cNvGrpSpPr>
          <p:nvPr/>
        </p:nvGrpSpPr>
        <p:grpSpPr bwMode="auto">
          <a:xfrm>
            <a:off x="1752600" y="2286000"/>
            <a:ext cx="1143000" cy="609600"/>
            <a:chOff x="336" y="2064"/>
            <a:chExt cx="384" cy="384"/>
          </a:xfrm>
        </p:grpSpPr>
        <p:sp>
          <p:nvSpPr>
            <p:cNvPr id="77858"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59"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(10)</a:t>
              </a:r>
              <a:endParaRPr lang="en-US" altLang="en-US" sz="1800"/>
            </a:p>
          </p:txBody>
        </p:sp>
      </p:grpSp>
      <p:grpSp>
        <p:nvGrpSpPr>
          <p:cNvPr id="77830" name="Group 9"/>
          <p:cNvGrpSpPr>
            <a:grpSpLocks/>
          </p:cNvGrpSpPr>
          <p:nvPr/>
        </p:nvGrpSpPr>
        <p:grpSpPr bwMode="auto">
          <a:xfrm>
            <a:off x="4038600" y="2286000"/>
            <a:ext cx="990600" cy="609600"/>
            <a:chOff x="336" y="2064"/>
            <a:chExt cx="384" cy="384"/>
          </a:xfrm>
        </p:grpSpPr>
        <p:sp>
          <p:nvSpPr>
            <p:cNvPr id="77856"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57" name="Text Box 11"/>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(8)</a:t>
              </a:r>
              <a:endParaRPr lang="en-US" altLang="en-US" sz="1800"/>
            </a:p>
          </p:txBody>
        </p:sp>
      </p:grpSp>
      <p:grpSp>
        <p:nvGrpSpPr>
          <p:cNvPr id="77831" name="Group 12"/>
          <p:cNvGrpSpPr>
            <a:grpSpLocks/>
          </p:cNvGrpSpPr>
          <p:nvPr/>
        </p:nvGrpSpPr>
        <p:grpSpPr bwMode="auto">
          <a:xfrm>
            <a:off x="6019800" y="2286000"/>
            <a:ext cx="1371600" cy="609600"/>
            <a:chOff x="336" y="2064"/>
            <a:chExt cx="384" cy="384"/>
          </a:xfrm>
        </p:grpSpPr>
        <p:sp>
          <p:nvSpPr>
            <p:cNvPr id="77854"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55" name="Text Box 14"/>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F</a:t>
              </a:r>
              <a:r>
                <a:rPr lang="en-US" altLang="en-US" sz="1400"/>
                <a:t>(7.17)</a:t>
              </a:r>
              <a:endParaRPr lang="en-US" altLang="en-US" sz="1800"/>
            </a:p>
          </p:txBody>
        </p:sp>
      </p:grpSp>
      <p:grpSp>
        <p:nvGrpSpPr>
          <p:cNvPr id="77832" name="Group 15"/>
          <p:cNvGrpSpPr>
            <a:grpSpLocks/>
          </p:cNvGrpSpPr>
          <p:nvPr/>
        </p:nvGrpSpPr>
        <p:grpSpPr bwMode="auto">
          <a:xfrm>
            <a:off x="1676400" y="5067300"/>
            <a:ext cx="914400" cy="609600"/>
            <a:chOff x="336" y="2064"/>
            <a:chExt cx="384" cy="384"/>
          </a:xfrm>
        </p:grpSpPr>
        <p:sp>
          <p:nvSpPr>
            <p:cNvPr id="77852"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53" name="Text Box 17"/>
            <p:cNvSpPr txBox="1">
              <a:spLocks noChangeArrowheads="1"/>
            </p:cNvSpPr>
            <p:nvPr/>
          </p:nvSpPr>
          <p:spPr bwMode="auto">
            <a:xfrm>
              <a:off x="384" y="216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400"/>
                <a:t>C(5)</a:t>
              </a:r>
            </a:p>
          </p:txBody>
        </p:sp>
      </p:grpSp>
      <p:grpSp>
        <p:nvGrpSpPr>
          <p:cNvPr id="77833" name="Group 18"/>
          <p:cNvGrpSpPr>
            <a:grpSpLocks/>
          </p:cNvGrpSpPr>
          <p:nvPr/>
        </p:nvGrpSpPr>
        <p:grpSpPr bwMode="auto">
          <a:xfrm>
            <a:off x="3505200" y="5067300"/>
            <a:ext cx="1295400" cy="609600"/>
            <a:chOff x="336" y="2064"/>
            <a:chExt cx="384" cy="384"/>
          </a:xfrm>
        </p:grpSpPr>
        <p:sp>
          <p:nvSpPr>
            <p:cNvPr id="77850"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51" name="Text Box 20"/>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(7.33)</a:t>
              </a:r>
              <a:endParaRPr lang="en-US" altLang="en-US" sz="1800"/>
            </a:p>
          </p:txBody>
        </p:sp>
      </p:grpSp>
      <p:grpSp>
        <p:nvGrpSpPr>
          <p:cNvPr id="77834" name="Group 21"/>
          <p:cNvGrpSpPr>
            <a:grpSpLocks/>
          </p:cNvGrpSpPr>
          <p:nvPr/>
        </p:nvGrpSpPr>
        <p:grpSpPr bwMode="auto">
          <a:xfrm>
            <a:off x="5943600" y="5067300"/>
            <a:ext cx="1066800" cy="609600"/>
            <a:chOff x="336" y="2064"/>
            <a:chExt cx="384" cy="384"/>
          </a:xfrm>
        </p:grpSpPr>
        <p:sp>
          <p:nvSpPr>
            <p:cNvPr id="77848"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49" name="Text Box 23"/>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(8)</a:t>
              </a:r>
              <a:endParaRPr lang="en-US" altLang="en-US" sz="1800"/>
            </a:p>
          </p:txBody>
        </p:sp>
      </p:grpSp>
      <p:grpSp>
        <p:nvGrpSpPr>
          <p:cNvPr id="77835" name="Group 24"/>
          <p:cNvGrpSpPr>
            <a:grpSpLocks/>
          </p:cNvGrpSpPr>
          <p:nvPr/>
        </p:nvGrpSpPr>
        <p:grpSpPr bwMode="auto">
          <a:xfrm>
            <a:off x="7543800" y="3581400"/>
            <a:ext cx="990600" cy="609600"/>
            <a:chOff x="336" y="2064"/>
            <a:chExt cx="384" cy="384"/>
          </a:xfrm>
        </p:grpSpPr>
        <p:sp>
          <p:nvSpPr>
            <p:cNvPr id="77846"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7847" name="Text Box 26"/>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77836"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7"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8" name="Line 29"/>
          <p:cNvSpPr>
            <a:spLocks noChangeShapeType="1"/>
          </p:cNvSpPr>
          <p:nvPr/>
        </p:nvSpPr>
        <p:spPr bwMode="auto">
          <a:xfrm>
            <a:off x="2895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9" name="Line 30"/>
          <p:cNvSpPr>
            <a:spLocks noChangeShapeType="1"/>
          </p:cNvSpPr>
          <p:nvPr/>
        </p:nvSpPr>
        <p:spPr bwMode="auto">
          <a:xfrm>
            <a:off x="2590800" y="5410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0" name="Line 31"/>
          <p:cNvSpPr>
            <a:spLocks noChangeShapeType="1"/>
          </p:cNvSpPr>
          <p:nvPr/>
        </p:nvSpPr>
        <p:spPr bwMode="auto">
          <a:xfrm>
            <a:off x="49530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1" name="Line 32"/>
          <p:cNvSpPr>
            <a:spLocks noChangeShapeType="1"/>
          </p:cNvSpPr>
          <p:nvPr/>
        </p:nvSpPr>
        <p:spPr bwMode="auto">
          <a:xfrm>
            <a:off x="47244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2" name="Line 33"/>
          <p:cNvSpPr>
            <a:spLocks noChangeShapeType="1"/>
          </p:cNvSpPr>
          <p:nvPr/>
        </p:nvSpPr>
        <p:spPr bwMode="auto">
          <a:xfrm>
            <a:off x="6934200" y="28956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3" name="Line 34"/>
          <p:cNvSpPr>
            <a:spLocks noChangeShapeType="1"/>
          </p:cNvSpPr>
          <p:nvPr/>
        </p:nvSpPr>
        <p:spPr bwMode="auto">
          <a:xfrm flipV="1">
            <a:off x="6705600" y="41148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4" name="Line 35"/>
          <p:cNvSpPr>
            <a:spLocks noChangeShapeType="1"/>
          </p:cNvSpPr>
          <p:nvPr/>
        </p:nvSpPr>
        <p:spPr bwMode="auto">
          <a:xfrm>
            <a:off x="44958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5"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8851" name="Rectangle 2"/>
          <p:cNvSpPr>
            <a:spLocks noGrp="1" noChangeArrowheads="1"/>
          </p:cNvSpPr>
          <p:nvPr>
            <p:ph type="title"/>
          </p:nvPr>
        </p:nvSpPr>
        <p:spPr/>
        <p:txBody>
          <a:bodyPr/>
          <a:lstStyle/>
          <a:p>
            <a:pPr eaLnBrk="1" hangingPunct="1"/>
            <a:r>
              <a:rPr lang="en-US" altLang="en-US" sz="2400" b="1" u="sng" smtClean="0"/>
              <a:t>Example 2, #13-14 Ch 16: PATH 1</a:t>
            </a:r>
          </a:p>
        </p:txBody>
      </p:sp>
      <p:grpSp>
        <p:nvGrpSpPr>
          <p:cNvPr id="78852" name="Group 3"/>
          <p:cNvGrpSpPr>
            <a:grpSpLocks/>
          </p:cNvGrpSpPr>
          <p:nvPr/>
        </p:nvGrpSpPr>
        <p:grpSpPr bwMode="auto">
          <a:xfrm>
            <a:off x="457200" y="3581400"/>
            <a:ext cx="1143000" cy="609600"/>
            <a:chOff x="336" y="2064"/>
            <a:chExt cx="384" cy="384"/>
          </a:xfrm>
        </p:grpSpPr>
        <p:sp>
          <p:nvSpPr>
            <p:cNvPr id="78870"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8871"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78853" name="Group 6"/>
          <p:cNvGrpSpPr>
            <a:grpSpLocks/>
          </p:cNvGrpSpPr>
          <p:nvPr/>
        </p:nvGrpSpPr>
        <p:grpSpPr bwMode="auto">
          <a:xfrm>
            <a:off x="1752600" y="2286000"/>
            <a:ext cx="1143000" cy="609600"/>
            <a:chOff x="336" y="2064"/>
            <a:chExt cx="384" cy="384"/>
          </a:xfrm>
        </p:grpSpPr>
        <p:sp>
          <p:nvSpPr>
            <p:cNvPr id="78868"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8869"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(10)</a:t>
              </a:r>
              <a:endParaRPr lang="en-US" altLang="en-US" sz="1800"/>
            </a:p>
          </p:txBody>
        </p:sp>
      </p:grpSp>
      <p:grpSp>
        <p:nvGrpSpPr>
          <p:cNvPr id="78854" name="Group 9"/>
          <p:cNvGrpSpPr>
            <a:grpSpLocks/>
          </p:cNvGrpSpPr>
          <p:nvPr/>
        </p:nvGrpSpPr>
        <p:grpSpPr bwMode="auto">
          <a:xfrm>
            <a:off x="4038600" y="2286000"/>
            <a:ext cx="990600" cy="609600"/>
            <a:chOff x="336" y="2064"/>
            <a:chExt cx="384" cy="384"/>
          </a:xfrm>
        </p:grpSpPr>
        <p:sp>
          <p:nvSpPr>
            <p:cNvPr id="78866"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8867" name="Text Box 11"/>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(8)</a:t>
              </a:r>
              <a:endParaRPr lang="en-US" altLang="en-US" sz="1800"/>
            </a:p>
          </p:txBody>
        </p:sp>
      </p:grpSp>
      <p:grpSp>
        <p:nvGrpSpPr>
          <p:cNvPr id="78855" name="Group 12"/>
          <p:cNvGrpSpPr>
            <a:grpSpLocks/>
          </p:cNvGrpSpPr>
          <p:nvPr/>
        </p:nvGrpSpPr>
        <p:grpSpPr bwMode="auto">
          <a:xfrm>
            <a:off x="6019800" y="2286000"/>
            <a:ext cx="1371600" cy="609600"/>
            <a:chOff x="336" y="2064"/>
            <a:chExt cx="384" cy="384"/>
          </a:xfrm>
        </p:grpSpPr>
        <p:sp>
          <p:nvSpPr>
            <p:cNvPr id="78864"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8865" name="Text Box 14"/>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F</a:t>
              </a:r>
              <a:r>
                <a:rPr lang="en-US" altLang="en-US" sz="1400"/>
                <a:t>(7.17)</a:t>
              </a:r>
              <a:endParaRPr lang="en-US" altLang="en-US" sz="1800"/>
            </a:p>
          </p:txBody>
        </p:sp>
      </p:grpSp>
      <p:grpSp>
        <p:nvGrpSpPr>
          <p:cNvPr id="78856" name="Group 24"/>
          <p:cNvGrpSpPr>
            <a:grpSpLocks/>
          </p:cNvGrpSpPr>
          <p:nvPr/>
        </p:nvGrpSpPr>
        <p:grpSpPr bwMode="auto">
          <a:xfrm>
            <a:off x="7543800" y="3581400"/>
            <a:ext cx="990600" cy="609600"/>
            <a:chOff x="336" y="2064"/>
            <a:chExt cx="384" cy="384"/>
          </a:xfrm>
        </p:grpSpPr>
        <p:sp>
          <p:nvSpPr>
            <p:cNvPr id="78862"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8863" name="Text Box 26"/>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78857"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Line 29"/>
          <p:cNvSpPr>
            <a:spLocks noChangeShapeType="1"/>
          </p:cNvSpPr>
          <p:nvPr/>
        </p:nvSpPr>
        <p:spPr bwMode="auto">
          <a:xfrm>
            <a:off x="2895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31"/>
          <p:cNvSpPr>
            <a:spLocks noChangeShapeType="1"/>
          </p:cNvSpPr>
          <p:nvPr/>
        </p:nvSpPr>
        <p:spPr bwMode="auto">
          <a:xfrm>
            <a:off x="49530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0" name="Line 33"/>
          <p:cNvSpPr>
            <a:spLocks noChangeShapeType="1"/>
          </p:cNvSpPr>
          <p:nvPr/>
        </p:nvSpPr>
        <p:spPr bwMode="auto">
          <a:xfrm>
            <a:off x="6934200" y="28956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1" name="Text Box 37"/>
          <p:cNvSpPr txBox="1">
            <a:spLocks noChangeArrowheads="1"/>
          </p:cNvSpPr>
          <p:nvPr/>
        </p:nvSpPr>
        <p:spPr bwMode="auto">
          <a:xfrm>
            <a:off x="3429000" y="5105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t>Length =  38.17</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79875" name="Rectangle 2"/>
          <p:cNvSpPr>
            <a:spLocks noGrp="1" noChangeArrowheads="1"/>
          </p:cNvSpPr>
          <p:nvPr>
            <p:ph type="title"/>
          </p:nvPr>
        </p:nvSpPr>
        <p:spPr/>
        <p:txBody>
          <a:bodyPr/>
          <a:lstStyle/>
          <a:p>
            <a:pPr eaLnBrk="1" hangingPunct="1"/>
            <a:r>
              <a:rPr lang="en-US" altLang="en-US" sz="2400" b="1" u="sng" smtClean="0"/>
              <a:t>Example 2, #13-14 Ch 16: PATH 2</a:t>
            </a:r>
          </a:p>
        </p:txBody>
      </p:sp>
      <p:grpSp>
        <p:nvGrpSpPr>
          <p:cNvPr id="79876" name="Group 3"/>
          <p:cNvGrpSpPr>
            <a:grpSpLocks/>
          </p:cNvGrpSpPr>
          <p:nvPr/>
        </p:nvGrpSpPr>
        <p:grpSpPr bwMode="auto">
          <a:xfrm>
            <a:off x="457200" y="3581400"/>
            <a:ext cx="1143000" cy="609600"/>
            <a:chOff x="336" y="2064"/>
            <a:chExt cx="384" cy="384"/>
          </a:xfrm>
        </p:grpSpPr>
        <p:sp>
          <p:nvSpPr>
            <p:cNvPr id="79894"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9895"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79877" name="Group 15"/>
          <p:cNvGrpSpPr>
            <a:grpSpLocks/>
          </p:cNvGrpSpPr>
          <p:nvPr/>
        </p:nvGrpSpPr>
        <p:grpSpPr bwMode="auto">
          <a:xfrm>
            <a:off x="1676400" y="5067300"/>
            <a:ext cx="914400" cy="609600"/>
            <a:chOff x="336" y="2064"/>
            <a:chExt cx="384" cy="384"/>
          </a:xfrm>
        </p:grpSpPr>
        <p:sp>
          <p:nvSpPr>
            <p:cNvPr id="79892"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9893" name="Text Box 17"/>
            <p:cNvSpPr txBox="1">
              <a:spLocks noChangeArrowheads="1"/>
            </p:cNvSpPr>
            <p:nvPr/>
          </p:nvSpPr>
          <p:spPr bwMode="auto">
            <a:xfrm>
              <a:off x="384" y="216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400"/>
                <a:t>C(5)</a:t>
              </a:r>
            </a:p>
          </p:txBody>
        </p:sp>
      </p:grpSp>
      <p:grpSp>
        <p:nvGrpSpPr>
          <p:cNvPr id="79878" name="Group 18"/>
          <p:cNvGrpSpPr>
            <a:grpSpLocks/>
          </p:cNvGrpSpPr>
          <p:nvPr/>
        </p:nvGrpSpPr>
        <p:grpSpPr bwMode="auto">
          <a:xfrm>
            <a:off x="3505200" y="5067300"/>
            <a:ext cx="1295400" cy="609600"/>
            <a:chOff x="336" y="2064"/>
            <a:chExt cx="384" cy="384"/>
          </a:xfrm>
        </p:grpSpPr>
        <p:sp>
          <p:nvSpPr>
            <p:cNvPr id="79890"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9891" name="Text Box 20"/>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(7.33)</a:t>
              </a:r>
              <a:endParaRPr lang="en-US" altLang="en-US" sz="1800"/>
            </a:p>
          </p:txBody>
        </p:sp>
      </p:grpSp>
      <p:grpSp>
        <p:nvGrpSpPr>
          <p:cNvPr id="79879" name="Group 21"/>
          <p:cNvGrpSpPr>
            <a:grpSpLocks/>
          </p:cNvGrpSpPr>
          <p:nvPr/>
        </p:nvGrpSpPr>
        <p:grpSpPr bwMode="auto">
          <a:xfrm>
            <a:off x="5943600" y="5067300"/>
            <a:ext cx="1066800" cy="609600"/>
            <a:chOff x="336" y="2064"/>
            <a:chExt cx="384" cy="384"/>
          </a:xfrm>
        </p:grpSpPr>
        <p:sp>
          <p:nvSpPr>
            <p:cNvPr id="79888"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9889" name="Text Box 23"/>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(8)</a:t>
              </a:r>
              <a:endParaRPr lang="en-US" altLang="en-US" sz="1800"/>
            </a:p>
          </p:txBody>
        </p:sp>
      </p:grpSp>
      <p:grpSp>
        <p:nvGrpSpPr>
          <p:cNvPr id="79880" name="Group 24"/>
          <p:cNvGrpSpPr>
            <a:grpSpLocks/>
          </p:cNvGrpSpPr>
          <p:nvPr/>
        </p:nvGrpSpPr>
        <p:grpSpPr bwMode="auto">
          <a:xfrm>
            <a:off x="7543800" y="3581400"/>
            <a:ext cx="990600" cy="609600"/>
            <a:chOff x="336" y="2064"/>
            <a:chExt cx="384" cy="384"/>
          </a:xfrm>
        </p:grpSpPr>
        <p:sp>
          <p:nvSpPr>
            <p:cNvPr id="79886"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79887" name="Text Box 26"/>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79881"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2" name="Line 30"/>
          <p:cNvSpPr>
            <a:spLocks noChangeShapeType="1"/>
          </p:cNvSpPr>
          <p:nvPr/>
        </p:nvSpPr>
        <p:spPr bwMode="auto">
          <a:xfrm>
            <a:off x="2590800" y="5410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3" name="Line 32"/>
          <p:cNvSpPr>
            <a:spLocks noChangeShapeType="1"/>
          </p:cNvSpPr>
          <p:nvPr/>
        </p:nvSpPr>
        <p:spPr bwMode="auto">
          <a:xfrm>
            <a:off x="47244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4" name="Line 34"/>
          <p:cNvSpPr>
            <a:spLocks noChangeShapeType="1"/>
          </p:cNvSpPr>
          <p:nvPr/>
        </p:nvSpPr>
        <p:spPr bwMode="auto">
          <a:xfrm flipV="1">
            <a:off x="6705600" y="41148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5" name="Text Box 37"/>
          <p:cNvSpPr txBox="1">
            <a:spLocks noChangeArrowheads="1"/>
          </p:cNvSpPr>
          <p:nvPr/>
        </p:nvSpPr>
        <p:spPr bwMode="auto">
          <a:xfrm>
            <a:off x="2590800" y="2819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t>Length =  33.33</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0899" name="Rectangle 2"/>
          <p:cNvSpPr>
            <a:spLocks noGrp="1" noChangeArrowheads="1"/>
          </p:cNvSpPr>
          <p:nvPr>
            <p:ph type="title"/>
          </p:nvPr>
        </p:nvSpPr>
        <p:spPr/>
        <p:txBody>
          <a:bodyPr/>
          <a:lstStyle/>
          <a:p>
            <a:pPr eaLnBrk="1" hangingPunct="1"/>
            <a:r>
              <a:rPr lang="en-US" altLang="en-US" sz="2400" b="1" u="sng" smtClean="0"/>
              <a:t>Example 2, #13-14 Ch 16: PATH 3</a:t>
            </a:r>
          </a:p>
        </p:txBody>
      </p:sp>
      <p:grpSp>
        <p:nvGrpSpPr>
          <p:cNvPr id="80900" name="Group 3"/>
          <p:cNvGrpSpPr>
            <a:grpSpLocks/>
          </p:cNvGrpSpPr>
          <p:nvPr/>
        </p:nvGrpSpPr>
        <p:grpSpPr bwMode="auto">
          <a:xfrm>
            <a:off x="457200" y="3581400"/>
            <a:ext cx="1143000" cy="609600"/>
            <a:chOff x="336" y="2064"/>
            <a:chExt cx="384" cy="384"/>
          </a:xfrm>
        </p:grpSpPr>
        <p:sp>
          <p:nvSpPr>
            <p:cNvPr id="80918"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0919"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80901" name="Group 6"/>
          <p:cNvGrpSpPr>
            <a:grpSpLocks/>
          </p:cNvGrpSpPr>
          <p:nvPr/>
        </p:nvGrpSpPr>
        <p:grpSpPr bwMode="auto">
          <a:xfrm>
            <a:off x="1752600" y="2286000"/>
            <a:ext cx="1143000" cy="609600"/>
            <a:chOff x="336" y="2064"/>
            <a:chExt cx="384" cy="384"/>
          </a:xfrm>
        </p:grpSpPr>
        <p:sp>
          <p:nvSpPr>
            <p:cNvPr id="80916"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0917"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(10)</a:t>
              </a:r>
              <a:endParaRPr lang="en-US" altLang="en-US" sz="1800"/>
            </a:p>
          </p:txBody>
        </p:sp>
      </p:grpSp>
      <p:grpSp>
        <p:nvGrpSpPr>
          <p:cNvPr id="80902" name="Group 9"/>
          <p:cNvGrpSpPr>
            <a:grpSpLocks/>
          </p:cNvGrpSpPr>
          <p:nvPr/>
        </p:nvGrpSpPr>
        <p:grpSpPr bwMode="auto">
          <a:xfrm>
            <a:off x="4038600" y="2286000"/>
            <a:ext cx="990600" cy="609600"/>
            <a:chOff x="336" y="2064"/>
            <a:chExt cx="384" cy="384"/>
          </a:xfrm>
        </p:grpSpPr>
        <p:sp>
          <p:nvSpPr>
            <p:cNvPr id="80914"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0915" name="Text Box 11"/>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(8)</a:t>
              </a:r>
              <a:endParaRPr lang="en-US" altLang="en-US" sz="1800"/>
            </a:p>
          </p:txBody>
        </p:sp>
      </p:grpSp>
      <p:grpSp>
        <p:nvGrpSpPr>
          <p:cNvPr id="80903" name="Group 21"/>
          <p:cNvGrpSpPr>
            <a:grpSpLocks/>
          </p:cNvGrpSpPr>
          <p:nvPr/>
        </p:nvGrpSpPr>
        <p:grpSpPr bwMode="auto">
          <a:xfrm>
            <a:off x="5943600" y="5067300"/>
            <a:ext cx="1066800" cy="609600"/>
            <a:chOff x="336" y="2064"/>
            <a:chExt cx="384" cy="384"/>
          </a:xfrm>
        </p:grpSpPr>
        <p:sp>
          <p:nvSpPr>
            <p:cNvPr id="80912"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0913" name="Text Box 23"/>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(8)</a:t>
              </a:r>
              <a:endParaRPr lang="en-US" altLang="en-US" sz="1800"/>
            </a:p>
          </p:txBody>
        </p:sp>
      </p:grpSp>
      <p:grpSp>
        <p:nvGrpSpPr>
          <p:cNvPr id="80904" name="Group 24"/>
          <p:cNvGrpSpPr>
            <a:grpSpLocks/>
          </p:cNvGrpSpPr>
          <p:nvPr/>
        </p:nvGrpSpPr>
        <p:grpSpPr bwMode="auto">
          <a:xfrm>
            <a:off x="7543800" y="3581400"/>
            <a:ext cx="990600" cy="609600"/>
            <a:chOff x="336" y="2064"/>
            <a:chExt cx="384" cy="384"/>
          </a:xfrm>
        </p:grpSpPr>
        <p:sp>
          <p:nvSpPr>
            <p:cNvPr id="80910"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0911" name="Text Box 26"/>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80905"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29"/>
          <p:cNvSpPr>
            <a:spLocks noChangeShapeType="1"/>
          </p:cNvSpPr>
          <p:nvPr/>
        </p:nvSpPr>
        <p:spPr bwMode="auto">
          <a:xfrm>
            <a:off x="2895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34"/>
          <p:cNvSpPr>
            <a:spLocks noChangeShapeType="1"/>
          </p:cNvSpPr>
          <p:nvPr/>
        </p:nvSpPr>
        <p:spPr bwMode="auto">
          <a:xfrm flipV="1">
            <a:off x="6705600" y="41148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8" name="Line 35"/>
          <p:cNvSpPr>
            <a:spLocks noChangeShapeType="1"/>
          </p:cNvSpPr>
          <p:nvPr/>
        </p:nvSpPr>
        <p:spPr bwMode="auto">
          <a:xfrm>
            <a:off x="44958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9" name="Text Box 37"/>
          <p:cNvSpPr txBox="1">
            <a:spLocks noChangeArrowheads="1"/>
          </p:cNvSpPr>
          <p:nvPr/>
        </p:nvSpPr>
        <p:spPr bwMode="auto">
          <a:xfrm>
            <a:off x="1905000" y="4191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solidFill>
                  <a:srgbClr val="CC0000"/>
                </a:solidFill>
              </a:rPr>
              <a:t>Length =  39</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1923" name="Rectangle 2"/>
          <p:cNvSpPr>
            <a:spLocks noGrp="1" noChangeArrowheads="1"/>
          </p:cNvSpPr>
          <p:nvPr>
            <p:ph type="title"/>
          </p:nvPr>
        </p:nvSpPr>
        <p:spPr/>
        <p:txBody>
          <a:bodyPr/>
          <a:lstStyle/>
          <a:p>
            <a:pPr eaLnBrk="1" hangingPunct="1"/>
            <a:r>
              <a:rPr lang="en-US" altLang="en-US" sz="2400" b="1" u="sng" smtClean="0"/>
              <a:t>Example 2, #13-14 Ch 16: PATH 4</a:t>
            </a:r>
          </a:p>
        </p:txBody>
      </p:sp>
      <p:grpSp>
        <p:nvGrpSpPr>
          <p:cNvPr id="81924" name="Group 3"/>
          <p:cNvGrpSpPr>
            <a:grpSpLocks/>
          </p:cNvGrpSpPr>
          <p:nvPr/>
        </p:nvGrpSpPr>
        <p:grpSpPr bwMode="auto">
          <a:xfrm>
            <a:off x="457200" y="3581400"/>
            <a:ext cx="1143000" cy="609600"/>
            <a:chOff x="336" y="2064"/>
            <a:chExt cx="384" cy="384"/>
          </a:xfrm>
        </p:grpSpPr>
        <p:sp>
          <p:nvSpPr>
            <p:cNvPr id="81942"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1943"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81925" name="Group 12"/>
          <p:cNvGrpSpPr>
            <a:grpSpLocks/>
          </p:cNvGrpSpPr>
          <p:nvPr/>
        </p:nvGrpSpPr>
        <p:grpSpPr bwMode="auto">
          <a:xfrm>
            <a:off x="6019800" y="2286000"/>
            <a:ext cx="1371600" cy="609600"/>
            <a:chOff x="336" y="2064"/>
            <a:chExt cx="384" cy="384"/>
          </a:xfrm>
        </p:grpSpPr>
        <p:sp>
          <p:nvSpPr>
            <p:cNvPr id="81940"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1941" name="Text Box 14"/>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F</a:t>
              </a:r>
              <a:r>
                <a:rPr lang="en-US" altLang="en-US" sz="1400"/>
                <a:t>(7.17)</a:t>
              </a:r>
              <a:endParaRPr lang="en-US" altLang="en-US" sz="1800"/>
            </a:p>
          </p:txBody>
        </p:sp>
      </p:grpSp>
      <p:grpSp>
        <p:nvGrpSpPr>
          <p:cNvPr id="81926" name="Group 15"/>
          <p:cNvGrpSpPr>
            <a:grpSpLocks/>
          </p:cNvGrpSpPr>
          <p:nvPr/>
        </p:nvGrpSpPr>
        <p:grpSpPr bwMode="auto">
          <a:xfrm>
            <a:off x="1676400" y="5067300"/>
            <a:ext cx="914400" cy="609600"/>
            <a:chOff x="336" y="2064"/>
            <a:chExt cx="384" cy="384"/>
          </a:xfrm>
        </p:grpSpPr>
        <p:sp>
          <p:nvSpPr>
            <p:cNvPr id="81938"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1939" name="Text Box 17"/>
            <p:cNvSpPr txBox="1">
              <a:spLocks noChangeArrowheads="1"/>
            </p:cNvSpPr>
            <p:nvPr/>
          </p:nvSpPr>
          <p:spPr bwMode="auto">
            <a:xfrm>
              <a:off x="384" y="216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400"/>
                <a:t>C(5)</a:t>
              </a:r>
            </a:p>
          </p:txBody>
        </p:sp>
      </p:grpSp>
      <p:grpSp>
        <p:nvGrpSpPr>
          <p:cNvPr id="81927" name="Group 18"/>
          <p:cNvGrpSpPr>
            <a:grpSpLocks/>
          </p:cNvGrpSpPr>
          <p:nvPr/>
        </p:nvGrpSpPr>
        <p:grpSpPr bwMode="auto">
          <a:xfrm>
            <a:off x="3505200" y="5067300"/>
            <a:ext cx="1295400" cy="609600"/>
            <a:chOff x="336" y="2064"/>
            <a:chExt cx="384" cy="384"/>
          </a:xfrm>
        </p:grpSpPr>
        <p:sp>
          <p:nvSpPr>
            <p:cNvPr id="81936"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1937" name="Text Box 20"/>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(7.33)</a:t>
              </a:r>
              <a:endParaRPr lang="en-US" altLang="en-US" sz="1800"/>
            </a:p>
          </p:txBody>
        </p:sp>
      </p:grpSp>
      <p:grpSp>
        <p:nvGrpSpPr>
          <p:cNvPr id="81928" name="Group 24"/>
          <p:cNvGrpSpPr>
            <a:grpSpLocks/>
          </p:cNvGrpSpPr>
          <p:nvPr/>
        </p:nvGrpSpPr>
        <p:grpSpPr bwMode="auto">
          <a:xfrm>
            <a:off x="7543800" y="3581400"/>
            <a:ext cx="990600" cy="609600"/>
            <a:chOff x="336" y="2064"/>
            <a:chExt cx="384" cy="384"/>
          </a:xfrm>
        </p:grpSpPr>
        <p:sp>
          <p:nvSpPr>
            <p:cNvPr id="81934"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1935" name="Text Box 26"/>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81929"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0" name="Line 30"/>
          <p:cNvSpPr>
            <a:spLocks noChangeShapeType="1"/>
          </p:cNvSpPr>
          <p:nvPr/>
        </p:nvSpPr>
        <p:spPr bwMode="auto">
          <a:xfrm>
            <a:off x="2590800" y="5410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1" name="Line 33"/>
          <p:cNvSpPr>
            <a:spLocks noChangeShapeType="1"/>
          </p:cNvSpPr>
          <p:nvPr/>
        </p:nvSpPr>
        <p:spPr bwMode="auto">
          <a:xfrm>
            <a:off x="6934200" y="28956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2"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3" name="Text Box 37"/>
          <p:cNvSpPr txBox="1">
            <a:spLocks noChangeArrowheads="1"/>
          </p:cNvSpPr>
          <p:nvPr/>
        </p:nvSpPr>
        <p:spPr bwMode="auto">
          <a:xfrm>
            <a:off x="2209800" y="2590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t>Length =  32.5</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2947" name="Rectangle 2"/>
          <p:cNvSpPr>
            <a:spLocks noGrp="1" noChangeArrowheads="1"/>
          </p:cNvSpPr>
          <p:nvPr>
            <p:ph type="title"/>
          </p:nvPr>
        </p:nvSpPr>
        <p:spPr/>
        <p:txBody>
          <a:bodyPr/>
          <a:lstStyle/>
          <a:p>
            <a:pPr eaLnBrk="1" hangingPunct="1"/>
            <a:r>
              <a:rPr lang="en-US" altLang="en-US" sz="2400" b="1" u="sng" smtClean="0"/>
              <a:t>Example 2, #13-14 Ch 16: CRITICAL PATH</a:t>
            </a:r>
          </a:p>
        </p:txBody>
      </p:sp>
      <p:grpSp>
        <p:nvGrpSpPr>
          <p:cNvPr id="82948" name="Group 3"/>
          <p:cNvGrpSpPr>
            <a:grpSpLocks/>
          </p:cNvGrpSpPr>
          <p:nvPr/>
        </p:nvGrpSpPr>
        <p:grpSpPr bwMode="auto">
          <a:xfrm>
            <a:off x="457200" y="3581400"/>
            <a:ext cx="1143000" cy="609600"/>
            <a:chOff x="336" y="2064"/>
            <a:chExt cx="384" cy="384"/>
          </a:xfrm>
        </p:grpSpPr>
        <p:sp>
          <p:nvSpPr>
            <p:cNvPr id="82967"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968"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(10)</a:t>
              </a:r>
              <a:endParaRPr lang="en-US" altLang="en-US" sz="1800"/>
            </a:p>
          </p:txBody>
        </p:sp>
      </p:grpSp>
      <p:grpSp>
        <p:nvGrpSpPr>
          <p:cNvPr id="82949" name="Group 6"/>
          <p:cNvGrpSpPr>
            <a:grpSpLocks/>
          </p:cNvGrpSpPr>
          <p:nvPr/>
        </p:nvGrpSpPr>
        <p:grpSpPr bwMode="auto">
          <a:xfrm>
            <a:off x="1752600" y="2286000"/>
            <a:ext cx="1143000" cy="609600"/>
            <a:chOff x="336" y="2064"/>
            <a:chExt cx="384" cy="384"/>
          </a:xfrm>
        </p:grpSpPr>
        <p:sp>
          <p:nvSpPr>
            <p:cNvPr id="82965"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966"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(10)</a:t>
              </a:r>
              <a:endParaRPr lang="en-US" altLang="en-US" sz="1800"/>
            </a:p>
          </p:txBody>
        </p:sp>
      </p:grpSp>
      <p:grpSp>
        <p:nvGrpSpPr>
          <p:cNvPr id="82950" name="Group 9"/>
          <p:cNvGrpSpPr>
            <a:grpSpLocks/>
          </p:cNvGrpSpPr>
          <p:nvPr/>
        </p:nvGrpSpPr>
        <p:grpSpPr bwMode="auto">
          <a:xfrm>
            <a:off x="4038600" y="2286000"/>
            <a:ext cx="990600" cy="609600"/>
            <a:chOff x="336" y="2064"/>
            <a:chExt cx="384" cy="384"/>
          </a:xfrm>
        </p:grpSpPr>
        <p:sp>
          <p:nvSpPr>
            <p:cNvPr id="82963"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964" name="Text Box 11"/>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(8)</a:t>
              </a:r>
              <a:endParaRPr lang="en-US" altLang="en-US" sz="1800"/>
            </a:p>
          </p:txBody>
        </p:sp>
      </p:grpSp>
      <p:grpSp>
        <p:nvGrpSpPr>
          <p:cNvPr id="82951" name="Group 12"/>
          <p:cNvGrpSpPr>
            <a:grpSpLocks/>
          </p:cNvGrpSpPr>
          <p:nvPr/>
        </p:nvGrpSpPr>
        <p:grpSpPr bwMode="auto">
          <a:xfrm>
            <a:off x="5943600" y="5067300"/>
            <a:ext cx="1066800" cy="609600"/>
            <a:chOff x="336" y="2064"/>
            <a:chExt cx="384" cy="384"/>
          </a:xfrm>
        </p:grpSpPr>
        <p:sp>
          <p:nvSpPr>
            <p:cNvPr id="82961"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962" name="Text Box 14"/>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(8)</a:t>
              </a:r>
              <a:endParaRPr lang="en-US" altLang="en-US" sz="1800"/>
            </a:p>
          </p:txBody>
        </p:sp>
      </p:grpSp>
      <p:grpSp>
        <p:nvGrpSpPr>
          <p:cNvPr id="82952" name="Group 15"/>
          <p:cNvGrpSpPr>
            <a:grpSpLocks/>
          </p:cNvGrpSpPr>
          <p:nvPr/>
        </p:nvGrpSpPr>
        <p:grpSpPr bwMode="auto">
          <a:xfrm>
            <a:off x="7543800" y="3581400"/>
            <a:ext cx="990600" cy="609600"/>
            <a:chOff x="336" y="2064"/>
            <a:chExt cx="384" cy="384"/>
          </a:xfrm>
        </p:grpSpPr>
        <p:sp>
          <p:nvSpPr>
            <p:cNvPr id="82959"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960" name="Text Box 17"/>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(3)</a:t>
              </a:r>
              <a:endParaRPr lang="en-US" altLang="en-US" sz="1800"/>
            </a:p>
          </p:txBody>
        </p:sp>
      </p:grpSp>
      <p:sp>
        <p:nvSpPr>
          <p:cNvPr id="82953" name="Line 18"/>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4" name="Line 19"/>
          <p:cNvSpPr>
            <a:spLocks noChangeShapeType="1"/>
          </p:cNvSpPr>
          <p:nvPr/>
        </p:nvSpPr>
        <p:spPr bwMode="auto">
          <a:xfrm>
            <a:off x="28956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5" name="Line 20"/>
          <p:cNvSpPr>
            <a:spLocks noChangeShapeType="1"/>
          </p:cNvSpPr>
          <p:nvPr/>
        </p:nvSpPr>
        <p:spPr bwMode="auto">
          <a:xfrm flipV="1">
            <a:off x="6705600" y="41148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6" name="Line 21"/>
          <p:cNvSpPr>
            <a:spLocks noChangeShapeType="1"/>
          </p:cNvSpPr>
          <p:nvPr/>
        </p:nvSpPr>
        <p:spPr bwMode="auto">
          <a:xfrm>
            <a:off x="44958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7" name="Text Box 22"/>
          <p:cNvSpPr txBox="1">
            <a:spLocks noChangeArrowheads="1"/>
          </p:cNvSpPr>
          <p:nvPr/>
        </p:nvSpPr>
        <p:spPr bwMode="auto">
          <a:xfrm>
            <a:off x="1905000" y="4191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b="1">
                <a:solidFill>
                  <a:srgbClr val="CC0000"/>
                </a:solidFill>
              </a:rPr>
              <a:t>Length =  39</a:t>
            </a:r>
          </a:p>
        </p:txBody>
      </p:sp>
      <p:sp>
        <p:nvSpPr>
          <p:cNvPr id="82958" name="Text Box 23"/>
          <p:cNvSpPr txBox="1">
            <a:spLocks noChangeArrowheads="1"/>
          </p:cNvSpPr>
          <p:nvPr/>
        </p:nvSpPr>
        <p:spPr bwMode="auto">
          <a:xfrm>
            <a:off x="1905000" y="49530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solidFill>
                  <a:schemeClr val="folHlink"/>
                </a:solidFill>
              </a:rPr>
              <a:t>Path variance = 6.67</a:t>
            </a:r>
            <a:r>
              <a:rPr lang="en-US" altLang="en-US" sz="1800"/>
              <a:t>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3971"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graphicFrame>
        <p:nvGraphicFramePr>
          <p:cNvPr id="165891" name="Object 2"/>
          <p:cNvGraphicFramePr>
            <a:graphicFrameLocks noChangeAspect="1"/>
          </p:cNvGraphicFramePr>
          <p:nvPr>
            <p:ph sz="half" idx="1"/>
          </p:nvPr>
        </p:nvGraphicFramePr>
        <p:xfrm>
          <a:off x="1238250" y="3657600"/>
          <a:ext cx="4781550" cy="1012825"/>
        </p:xfrm>
        <a:graphic>
          <a:graphicData uri="http://schemas.openxmlformats.org/presentationml/2006/ole">
            <mc:AlternateContent xmlns:mc="http://schemas.openxmlformats.org/markup-compatibility/2006">
              <mc:Choice xmlns:v="urn:schemas-microsoft-com:vml" Requires="v">
                <p:oleObj spid="_x0000_s83978" name="Equation" r:id="rId3" imgW="2159000" imgH="457200" progId="Equation.3">
                  <p:embed/>
                </p:oleObj>
              </mc:Choice>
              <mc:Fallback>
                <p:oleObj name="Equation" r:id="rId3" imgW="21590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657600"/>
                        <a:ext cx="478155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65893" name="Text Box 5"/>
          <p:cNvSpPr txBox="1">
            <a:spLocks noChangeArrowheads="1"/>
          </p:cNvSpPr>
          <p:nvPr/>
        </p:nvSpPr>
        <p:spPr bwMode="auto">
          <a:xfrm>
            <a:off x="457200" y="2895600"/>
            <a:ext cx="82296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1: What is the probability of completing project (along critical path) within 36 weeks?</a:t>
            </a:r>
            <a:r>
              <a:rPr lang="en-US"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 calcmode="lin" valueType="num">
                                      <p:cBhvr additive="base">
                                        <p:cTn id="7" dur="500" fill="hold"/>
                                        <p:tgtEl>
                                          <p:spTgt spid="165893"/>
                                        </p:tgtEl>
                                        <p:attrNameLst>
                                          <p:attrName>ppt_x</p:attrName>
                                        </p:attrNameLst>
                                      </p:cBhvr>
                                      <p:tavLst>
                                        <p:tav tm="0">
                                          <p:val>
                                            <p:strVal val="#ppt_x"/>
                                          </p:val>
                                        </p:tav>
                                        <p:tav tm="100000">
                                          <p:val>
                                            <p:strVal val="#ppt_x"/>
                                          </p:val>
                                        </p:tav>
                                      </p:tavLst>
                                    </p:anim>
                                    <p:anim calcmode="lin" valueType="num">
                                      <p:cBhvr additive="base">
                                        <p:cTn id="8" dur="500" fill="hold"/>
                                        <p:tgtEl>
                                          <p:spTgt spid="1658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additive="base">
                                        <p:cTn id="13" dur="500" fill="hold"/>
                                        <p:tgtEl>
                                          <p:spTgt spid="165891"/>
                                        </p:tgtEl>
                                        <p:attrNameLst>
                                          <p:attrName>ppt_x</p:attrName>
                                        </p:attrNameLst>
                                      </p:cBhvr>
                                      <p:tavLst>
                                        <p:tav tm="0">
                                          <p:val>
                                            <p:strVal val="#ppt_x"/>
                                          </p:val>
                                        </p:tav>
                                        <p:tav tm="100000">
                                          <p:val>
                                            <p:strVal val="#ppt_x"/>
                                          </p:val>
                                        </p:tav>
                                      </p:tavLst>
                                    </p:anim>
                                    <p:anim calcmode="lin" valueType="num">
                                      <p:cBhvr additive="base">
                                        <p:cTn id="14"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29699" name="Rectangle 5"/>
          <p:cNvSpPr>
            <a:spLocks noGrp="1" noChangeArrowheads="1"/>
          </p:cNvSpPr>
          <p:nvPr>
            <p:ph type="title"/>
          </p:nvPr>
        </p:nvSpPr>
        <p:spPr/>
        <p:txBody>
          <a:bodyPr/>
          <a:lstStyle/>
          <a:p>
            <a:pPr eaLnBrk="1" hangingPunct="1"/>
            <a:r>
              <a:rPr lang="en-US" altLang="en-US" sz="3600" b="1" u="sng" smtClean="0"/>
              <a:t>Step 3 (a) (</a:t>
            </a:r>
            <a:r>
              <a:rPr lang="en-US" altLang="en-US" sz="2400" b="1" u="sng" smtClean="0"/>
              <a:t>Continued</a:t>
            </a:r>
            <a:r>
              <a:rPr lang="en-US" altLang="en-US" sz="3600" b="1" u="sng" smtClean="0"/>
              <a:t>)</a:t>
            </a:r>
            <a:r>
              <a:rPr lang="en-US" altLang="en-US" sz="3600" b="1" smtClean="0"/>
              <a:t>: Calculate the Path Completion Times</a:t>
            </a:r>
          </a:p>
        </p:txBody>
      </p:sp>
      <p:sp>
        <p:nvSpPr>
          <p:cNvPr id="32771" name="Rectangle 3"/>
          <p:cNvSpPr>
            <a:spLocks noGrp="1" noChangeArrowheads="1"/>
          </p:cNvSpPr>
          <p:nvPr>
            <p:ph type="body" sz="half" idx="1"/>
          </p:nvPr>
        </p:nvSpPr>
        <p:spPr>
          <a:xfrm>
            <a:off x="1182688" y="2017713"/>
            <a:ext cx="7427912" cy="4114800"/>
          </a:xfrm>
        </p:spPr>
        <p:txBody>
          <a:bodyPr/>
          <a:lstStyle/>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400" smtClean="0"/>
          </a:p>
          <a:p>
            <a:pPr eaLnBrk="1" hangingPunct="1">
              <a:lnSpc>
                <a:spcPct val="90000"/>
              </a:lnSpc>
            </a:pPr>
            <a:r>
              <a:rPr lang="en-US" altLang="en-US" sz="2800" smtClean="0"/>
              <a:t>The longest path (ABDEGIJK) limits the project’s duration (project cannot finish in less time than its longest path)</a:t>
            </a:r>
          </a:p>
          <a:p>
            <a:pPr eaLnBrk="1" hangingPunct="1">
              <a:lnSpc>
                <a:spcPct val="90000"/>
              </a:lnSpc>
            </a:pPr>
            <a:r>
              <a:rPr lang="en-US" altLang="en-US" sz="2800" b="1" smtClean="0"/>
              <a:t>ABDEGIJK is the project’s </a:t>
            </a:r>
            <a:r>
              <a:rPr lang="en-US" altLang="en-US" sz="2800" b="1" u="sng" smtClean="0">
                <a:solidFill>
                  <a:srgbClr val="CC0000"/>
                </a:solidFill>
              </a:rPr>
              <a:t>critical path</a:t>
            </a:r>
          </a:p>
          <a:p>
            <a:pPr eaLnBrk="1" hangingPunct="1">
              <a:lnSpc>
                <a:spcPct val="90000"/>
              </a:lnSpc>
            </a:pPr>
            <a:endParaRPr lang="en-US" altLang="en-US" sz="2800" b="1" smtClean="0"/>
          </a:p>
        </p:txBody>
      </p:sp>
      <p:pic>
        <p:nvPicPr>
          <p:cNvPr id="29701"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43000" y="1981200"/>
            <a:ext cx="7015163" cy="22860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animEffect transition="in" filter="fade">
                                      <p:cBhvr>
                                        <p:cTn id="7" dur="500"/>
                                        <p:tgtEl>
                                          <p:spTgt spid="3277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1">
                                            <p:txEl>
                                              <p:pRg st="6" end="6"/>
                                            </p:txEl>
                                          </p:spTgt>
                                        </p:tgtEl>
                                        <p:attrNameLst>
                                          <p:attrName>style.visibility</p:attrName>
                                        </p:attrNameLst>
                                      </p:cBhvr>
                                      <p:to>
                                        <p:strVal val="visible"/>
                                      </p:to>
                                    </p:set>
                                    <p:animEffect transition="in" filter="fade">
                                      <p:cBhvr>
                                        <p:cTn id="12"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4995" name="Rectangle 2"/>
          <p:cNvSpPr>
            <a:spLocks noGrp="1" noChangeArrowheads="1"/>
          </p:cNvSpPr>
          <p:nvPr>
            <p:ph type="title"/>
          </p:nvPr>
        </p:nvSpPr>
        <p:spPr/>
        <p:txBody>
          <a:bodyPr/>
          <a:lstStyle/>
          <a:p>
            <a:pPr eaLnBrk="1" hangingPunct="1"/>
            <a:r>
              <a:rPr lang="en-US" altLang="en-US" sz="3200" b="1" smtClean="0">
                <a:latin typeface="Eras Bold ITC" panose="020B0907030504020204" pitchFamily="34" charset="0"/>
              </a:rPr>
              <a:t>Probability of completion by D</a:t>
            </a:r>
            <a:r>
              <a:rPr lang="en-US" altLang="en-US" sz="3200" b="1" baseline="-25000" smtClean="0">
                <a:latin typeface="Eras Bold ITC" panose="020B0907030504020204" pitchFamily="34" charset="0"/>
              </a:rPr>
              <a:t>T</a:t>
            </a:r>
            <a:endParaRPr lang="en-US" altLang="en-US" sz="3200" baseline="-25000" smtClean="0">
              <a:latin typeface="Eras Bold ITC" panose="020B0907030504020204" pitchFamily="34" charset="0"/>
            </a:endParaRPr>
          </a:p>
        </p:txBody>
      </p:sp>
      <p:sp>
        <p:nvSpPr>
          <p:cNvPr id="8499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6917" name="Freeform 5"/>
          <p:cNvSpPr>
            <a:spLocks/>
          </p:cNvSpPr>
          <p:nvPr/>
        </p:nvSpPr>
        <p:spPr bwMode="auto">
          <a:xfrm flipH="1">
            <a:off x="3124200" y="2514600"/>
            <a:ext cx="4513263" cy="3062288"/>
          </a:xfrm>
          <a:custGeom>
            <a:avLst/>
            <a:gdLst>
              <a:gd name="T0" fmla="*/ 2147483646 w 2843"/>
              <a:gd name="T1" fmla="*/ 2147483646 h 1929"/>
              <a:gd name="T2" fmla="*/ 2147483646 w 2843"/>
              <a:gd name="T3" fmla="*/ 2147483646 h 1929"/>
              <a:gd name="T4" fmla="*/ 2147483646 w 2843"/>
              <a:gd name="T5" fmla="*/ 2147483646 h 1929"/>
              <a:gd name="T6" fmla="*/ 2147483646 w 2843"/>
              <a:gd name="T7" fmla="*/ 2147483646 h 1929"/>
              <a:gd name="T8" fmla="*/ 2147483646 w 2843"/>
              <a:gd name="T9" fmla="*/ 2147483646 h 1929"/>
              <a:gd name="T10" fmla="*/ 2147483646 w 2843"/>
              <a:gd name="T11" fmla="*/ 2147483646 h 1929"/>
              <a:gd name="T12" fmla="*/ 2147483646 w 2843"/>
              <a:gd name="T13" fmla="*/ 2147483646 h 1929"/>
              <a:gd name="T14" fmla="*/ 2147483646 w 2843"/>
              <a:gd name="T15" fmla="*/ 2147483646 h 1929"/>
              <a:gd name="T16" fmla="*/ 2147483646 w 2843"/>
              <a:gd name="T17" fmla="*/ 2147483646 h 1929"/>
              <a:gd name="T18" fmla="*/ 2147483646 w 2843"/>
              <a:gd name="T19" fmla="*/ 2147483646 h 1929"/>
              <a:gd name="T20" fmla="*/ 2147483646 w 2843"/>
              <a:gd name="T21" fmla="*/ 2147483646 h 1929"/>
              <a:gd name="T22" fmla="*/ 2147483646 w 2843"/>
              <a:gd name="T23" fmla="*/ 2147483646 h 1929"/>
              <a:gd name="T24" fmla="*/ 2147483646 w 2843"/>
              <a:gd name="T25" fmla="*/ 2147483646 h 1929"/>
              <a:gd name="T26" fmla="*/ 2147483646 w 2843"/>
              <a:gd name="T27" fmla="*/ 2147483646 h 1929"/>
              <a:gd name="T28" fmla="*/ 2147483646 w 2843"/>
              <a:gd name="T29" fmla="*/ 2147483646 h 1929"/>
              <a:gd name="T30" fmla="*/ 2147483646 w 2843"/>
              <a:gd name="T31" fmla="*/ 2147483646 h 1929"/>
              <a:gd name="T32" fmla="*/ 2147483646 w 2843"/>
              <a:gd name="T33" fmla="*/ 2147483646 h 1929"/>
              <a:gd name="T34" fmla="*/ 2147483646 w 2843"/>
              <a:gd name="T35" fmla="*/ 2147483646 h 1929"/>
              <a:gd name="T36" fmla="*/ 2147483646 w 2843"/>
              <a:gd name="T37" fmla="*/ 2147483646 h 1929"/>
              <a:gd name="T38" fmla="*/ 2147483646 w 2843"/>
              <a:gd name="T39" fmla="*/ 2147483646 h 1929"/>
              <a:gd name="T40" fmla="*/ 2147483646 w 2843"/>
              <a:gd name="T41" fmla="*/ 2147483646 h 1929"/>
              <a:gd name="T42" fmla="*/ 0 w 2843"/>
              <a:gd name="T43" fmla="*/ 2147483646 h 1929"/>
              <a:gd name="T44" fmla="*/ 2147483646 w 2843"/>
              <a:gd name="T45" fmla="*/ 2147483646 h 1929"/>
              <a:gd name="T46" fmla="*/ 2147483646 w 2843"/>
              <a:gd name="T47" fmla="*/ 2147483646 h 1929"/>
              <a:gd name="T48" fmla="*/ 2147483646 w 2843"/>
              <a:gd name="T49" fmla="*/ 2147483646 h 1929"/>
              <a:gd name="T50" fmla="*/ 2147483646 w 2843"/>
              <a:gd name="T51" fmla="*/ 2147483646 h 1929"/>
              <a:gd name="T52" fmla="*/ 2147483646 w 2843"/>
              <a:gd name="T53" fmla="*/ 2147483646 h 1929"/>
              <a:gd name="T54" fmla="*/ 2147483646 w 2843"/>
              <a:gd name="T55" fmla="*/ 2147483646 h 1929"/>
              <a:gd name="T56" fmla="*/ 2147483646 w 2843"/>
              <a:gd name="T57" fmla="*/ 2147483646 h 1929"/>
              <a:gd name="T58" fmla="*/ 2147483646 w 2843"/>
              <a:gd name="T59" fmla="*/ 2147483646 h 1929"/>
              <a:gd name="T60" fmla="*/ 2147483646 w 2843"/>
              <a:gd name="T61" fmla="*/ 2147483646 h 1929"/>
              <a:gd name="T62" fmla="*/ 2147483646 w 2843"/>
              <a:gd name="T63" fmla="*/ 2147483646 h 1929"/>
              <a:gd name="T64" fmla="*/ 2147483646 w 2843"/>
              <a:gd name="T65" fmla="*/ 2147483646 h 1929"/>
              <a:gd name="T66" fmla="*/ 2147483646 w 2843"/>
              <a:gd name="T67" fmla="*/ 2147483646 h 1929"/>
              <a:gd name="T68" fmla="*/ 2147483646 w 2843"/>
              <a:gd name="T69" fmla="*/ 2147483646 h 1929"/>
              <a:gd name="T70" fmla="*/ 2147483646 w 2843"/>
              <a:gd name="T71" fmla="*/ 2147483646 h 1929"/>
              <a:gd name="T72" fmla="*/ 2147483646 w 2843"/>
              <a:gd name="T73" fmla="*/ 2147483646 h 1929"/>
              <a:gd name="T74" fmla="*/ 2147483646 w 2843"/>
              <a:gd name="T75" fmla="*/ 2147483646 h 1929"/>
              <a:gd name="T76" fmla="*/ 2147483646 w 2843"/>
              <a:gd name="T77" fmla="*/ 2147483646 h 1929"/>
              <a:gd name="T78" fmla="*/ 2147483646 w 2843"/>
              <a:gd name="T79" fmla="*/ 2147483646 h 1929"/>
              <a:gd name="T80" fmla="*/ 2147483646 w 2843"/>
              <a:gd name="T81" fmla="*/ 2147483646 h 1929"/>
              <a:gd name="T82" fmla="*/ 2147483646 w 2843"/>
              <a:gd name="T83" fmla="*/ 2147483646 h 1929"/>
              <a:gd name="T84" fmla="*/ 2147483646 w 2843"/>
              <a:gd name="T85" fmla="*/ 2147483646 h 1929"/>
              <a:gd name="T86" fmla="*/ 2147483646 w 2843"/>
              <a:gd name="T87" fmla="*/ 2147483646 h 1929"/>
              <a:gd name="T88" fmla="*/ 2147483646 w 2843"/>
              <a:gd name="T89" fmla="*/ 2147483646 h 1929"/>
              <a:gd name="T90" fmla="*/ 2147483646 w 2843"/>
              <a:gd name="T91" fmla="*/ 2147483646 h 1929"/>
              <a:gd name="T92" fmla="*/ 2147483646 w 2843"/>
              <a:gd name="T93" fmla="*/ 2147483646 h 1929"/>
              <a:gd name="T94" fmla="*/ 2147483646 w 2843"/>
              <a:gd name="T95" fmla="*/ 2147483646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66918" name="Freeform 6"/>
          <p:cNvSpPr>
            <a:spLocks/>
          </p:cNvSpPr>
          <p:nvPr/>
        </p:nvSpPr>
        <p:spPr bwMode="auto">
          <a:xfrm flipH="1">
            <a:off x="2209800" y="4419600"/>
            <a:ext cx="2286000" cy="1143000"/>
          </a:xfrm>
          <a:custGeom>
            <a:avLst/>
            <a:gdLst>
              <a:gd name="T0" fmla="*/ 0 w 1071"/>
              <a:gd name="T1" fmla="*/ 0 h 1344"/>
              <a:gd name="T2" fmla="*/ 2147483646 w 1071"/>
              <a:gd name="T3" fmla="*/ 2147483646 h 1344"/>
              <a:gd name="T4" fmla="*/ 2147483646 w 1071"/>
              <a:gd name="T5" fmla="*/ 2147483646 h 1344"/>
              <a:gd name="T6" fmla="*/ 2147483646 w 1071"/>
              <a:gd name="T7" fmla="*/ 2147483646 h 1344"/>
              <a:gd name="T8" fmla="*/ 2147483646 w 1071"/>
              <a:gd name="T9" fmla="*/ 2147483646 h 1344"/>
              <a:gd name="T10" fmla="*/ 2147483646 w 1071"/>
              <a:gd name="T11" fmla="*/ 2147483646 h 1344"/>
              <a:gd name="T12" fmla="*/ 2147483646 w 1071"/>
              <a:gd name="T13" fmla="*/ 2147483646 h 1344"/>
              <a:gd name="T14" fmla="*/ 2147483646 w 1071"/>
              <a:gd name="T15" fmla="*/ 2147483646 h 1344"/>
              <a:gd name="T16" fmla="*/ 2147483646 w 1071"/>
              <a:gd name="T17" fmla="*/ 2147483646 h 1344"/>
              <a:gd name="T18" fmla="*/ 2147483646 w 1071"/>
              <a:gd name="T19" fmla="*/ 2147483646 h 1344"/>
              <a:gd name="T20" fmla="*/ 2147483646 w 1071"/>
              <a:gd name="T21" fmla="*/ 2147483646 h 1344"/>
              <a:gd name="T22" fmla="*/ 2147483646 w 1071"/>
              <a:gd name="T23" fmla="*/ 2147483646 h 1344"/>
              <a:gd name="T24" fmla="*/ 2147483646 w 1071"/>
              <a:gd name="T25" fmla="*/ 2147483646 h 1344"/>
              <a:gd name="T26" fmla="*/ 2147483646 w 1071"/>
              <a:gd name="T27" fmla="*/ 2147483646 h 1344"/>
              <a:gd name="T28" fmla="*/ 2147483646 w 1071"/>
              <a:gd name="T29" fmla="*/ 2147483646 h 1344"/>
              <a:gd name="T30" fmla="*/ 2147483646 w 1071"/>
              <a:gd name="T31" fmla="*/ 2147483646 h 1344"/>
              <a:gd name="T32" fmla="*/ 2147483646 w 1071"/>
              <a:gd name="T33" fmla="*/ 2147483646 h 1344"/>
              <a:gd name="T34" fmla="*/ 2147483646 w 1071"/>
              <a:gd name="T35" fmla="*/ 2147483646 h 1344"/>
              <a:gd name="T36" fmla="*/ 2147483646 w 1071"/>
              <a:gd name="T37" fmla="*/ 2147483646 h 1344"/>
              <a:gd name="T38" fmla="*/ 2147483646 w 1071"/>
              <a:gd name="T39" fmla="*/ 2147483646 h 1344"/>
              <a:gd name="T40" fmla="*/ 2147483646 w 1071"/>
              <a:gd name="T41" fmla="*/ 2147483646 h 1344"/>
              <a:gd name="T42" fmla="*/ 2147483646 w 1071"/>
              <a:gd name="T43" fmla="*/ 2147483646 h 1344"/>
              <a:gd name="T44" fmla="*/ 2147483646 w 1071"/>
              <a:gd name="T45" fmla="*/ 2147483646 h 1344"/>
              <a:gd name="T46" fmla="*/ 2147483646 w 1071"/>
              <a:gd name="T47" fmla="*/ 2147483646 h 1344"/>
              <a:gd name="T48" fmla="*/ 2147483646 w 1071"/>
              <a:gd name="T49" fmla="*/ 2147483646 h 1344"/>
              <a:gd name="T50" fmla="*/ 2147483646 w 1071"/>
              <a:gd name="T51" fmla="*/ 2147483646 h 1344"/>
              <a:gd name="T52" fmla="*/ 2147483646 w 1071"/>
              <a:gd name="T53" fmla="*/ 2147483646 h 1344"/>
              <a:gd name="T54" fmla="*/ 2147483646 w 1071"/>
              <a:gd name="T55" fmla="*/ 2147483646 h 1344"/>
              <a:gd name="T56" fmla="*/ 2147483646 w 1071"/>
              <a:gd name="T57" fmla="*/ 2147483646 h 1344"/>
              <a:gd name="T58" fmla="*/ 2147483646 w 1071"/>
              <a:gd name="T59" fmla="*/ 2147483646 h 1344"/>
              <a:gd name="T60" fmla="*/ 2147483646 w 1071"/>
              <a:gd name="T61" fmla="*/ 2147483646 h 1344"/>
              <a:gd name="T62" fmla="*/ 2147483646 w 1071"/>
              <a:gd name="T63" fmla="*/ 2147483646 h 1344"/>
              <a:gd name="T64" fmla="*/ 2147483646 w 1071"/>
              <a:gd name="T65" fmla="*/ 2147483646 h 1344"/>
              <a:gd name="T66" fmla="*/ 2147483646 w 1071"/>
              <a:gd name="T67" fmla="*/ 2147483646 h 1344"/>
              <a:gd name="T68" fmla="*/ 2147483646 w 1071"/>
              <a:gd name="T69" fmla="*/ 2147483646 h 1344"/>
              <a:gd name="T70" fmla="*/ 2147483646 w 1071"/>
              <a:gd name="T71" fmla="*/ 2147483646 h 1344"/>
              <a:gd name="T72" fmla="*/ 2147483646 w 1071"/>
              <a:gd name="T73" fmla="*/ 2147483646 h 1344"/>
              <a:gd name="T74" fmla="*/ 2147483646 w 1071"/>
              <a:gd name="T75" fmla="*/ 2147483646 h 1344"/>
              <a:gd name="T76" fmla="*/ 2147483646 w 1071"/>
              <a:gd name="T77" fmla="*/ 2147483646 h 1344"/>
              <a:gd name="T78" fmla="*/ 2147483646 w 1071"/>
              <a:gd name="T79" fmla="*/ 2147483646 h 1344"/>
              <a:gd name="T80" fmla="*/ 2147483646 w 1071"/>
              <a:gd name="T81" fmla="*/ 2147483646 h 1344"/>
              <a:gd name="T82" fmla="*/ 2147483646 w 1071"/>
              <a:gd name="T83" fmla="*/ 2147483646 h 1344"/>
              <a:gd name="T84" fmla="*/ 2147483646 w 1071"/>
              <a:gd name="T85" fmla="*/ 2147483646 h 1344"/>
              <a:gd name="T86" fmla="*/ 2147483646 w 1071"/>
              <a:gd name="T87" fmla="*/ 2147483646 h 1344"/>
              <a:gd name="T88" fmla="*/ 2147483646 w 1071"/>
              <a:gd name="T89" fmla="*/ 2147483646 h 1344"/>
              <a:gd name="T90" fmla="*/ 2147483646 w 1071"/>
              <a:gd name="T91" fmla="*/ 2147483646 h 1344"/>
              <a:gd name="T92" fmla="*/ 2147483646 w 1071"/>
              <a:gd name="T93" fmla="*/ 2147483646 h 1344"/>
              <a:gd name="T94" fmla="*/ 2147483646 w 1071"/>
              <a:gd name="T95" fmla="*/ 2147483646 h 1344"/>
              <a:gd name="T96" fmla="*/ 2147483646 w 1071"/>
              <a:gd name="T97" fmla="*/ 2147483646 h 1344"/>
              <a:gd name="T98" fmla="*/ 2147483646 w 1071"/>
              <a:gd name="T99" fmla="*/ 2147483646 h 1344"/>
              <a:gd name="T100" fmla="*/ 2147483646 w 1071"/>
              <a:gd name="T101" fmla="*/ 2147483646 h 1344"/>
              <a:gd name="T102" fmla="*/ 2147483646 w 1071"/>
              <a:gd name="T103" fmla="*/ 2147483646 h 1344"/>
              <a:gd name="T104" fmla="*/ 0 w 1071"/>
              <a:gd name="T105" fmla="*/ 0 h 13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1"/>
              <a:gd name="T160" fmla="*/ 0 h 1344"/>
              <a:gd name="T161" fmla="*/ 1071 w 1071"/>
              <a:gd name="T162" fmla="*/ 1344 h 13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1" h="1344">
                <a:moveTo>
                  <a:pt x="0" y="0"/>
                </a:moveTo>
                <a:lnTo>
                  <a:pt x="6" y="24"/>
                </a:lnTo>
                <a:lnTo>
                  <a:pt x="15" y="45"/>
                </a:lnTo>
                <a:lnTo>
                  <a:pt x="33" y="87"/>
                </a:lnTo>
                <a:lnTo>
                  <a:pt x="45" y="123"/>
                </a:lnTo>
                <a:lnTo>
                  <a:pt x="57" y="162"/>
                </a:lnTo>
                <a:lnTo>
                  <a:pt x="66" y="192"/>
                </a:lnTo>
                <a:lnTo>
                  <a:pt x="75" y="228"/>
                </a:lnTo>
                <a:lnTo>
                  <a:pt x="87" y="264"/>
                </a:lnTo>
                <a:lnTo>
                  <a:pt x="99" y="300"/>
                </a:lnTo>
                <a:lnTo>
                  <a:pt x="102" y="333"/>
                </a:lnTo>
                <a:lnTo>
                  <a:pt x="114" y="372"/>
                </a:lnTo>
                <a:lnTo>
                  <a:pt x="123" y="408"/>
                </a:lnTo>
                <a:lnTo>
                  <a:pt x="135" y="444"/>
                </a:lnTo>
                <a:lnTo>
                  <a:pt x="147" y="474"/>
                </a:lnTo>
                <a:lnTo>
                  <a:pt x="162" y="516"/>
                </a:lnTo>
                <a:lnTo>
                  <a:pt x="171" y="552"/>
                </a:lnTo>
                <a:lnTo>
                  <a:pt x="195" y="588"/>
                </a:lnTo>
                <a:lnTo>
                  <a:pt x="207" y="624"/>
                </a:lnTo>
                <a:lnTo>
                  <a:pt x="219" y="660"/>
                </a:lnTo>
                <a:lnTo>
                  <a:pt x="234" y="696"/>
                </a:lnTo>
                <a:lnTo>
                  <a:pt x="255" y="732"/>
                </a:lnTo>
                <a:lnTo>
                  <a:pt x="267" y="768"/>
                </a:lnTo>
                <a:lnTo>
                  <a:pt x="285" y="801"/>
                </a:lnTo>
                <a:lnTo>
                  <a:pt x="309" y="831"/>
                </a:lnTo>
                <a:lnTo>
                  <a:pt x="327" y="861"/>
                </a:lnTo>
                <a:lnTo>
                  <a:pt x="345" y="894"/>
                </a:lnTo>
                <a:lnTo>
                  <a:pt x="375" y="930"/>
                </a:lnTo>
                <a:lnTo>
                  <a:pt x="393" y="954"/>
                </a:lnTo>
                <a:lnTo>
                  <a:pt x="423" y="984"/>
                </a:lnTo>
                <a:lnTo>
                  <a:pt x="441" y="1008"/>
                </a:lnTo>
                <a:lnTo>
                  <a:pt x="471" y="1044"/>
                </a:lnTo>
                <a:lnTo>
                  <a:pt x="507" y="1080"/>
                </a:lnTo>
                <a:lnTo>
                  <a:pt x="531" y="1092"/>
                </a:lnTo>
                <a:lnTo>
                  <a:pt x="567" y="1107"/>
                </a:lnTo>
                <a:lnTo>
                  <a:pt x="600" y="1122"/>
                </a:lnTo>
                <a:lnTo>
                  <a:pt x="633" y="1140"/>
                </a:lnTo>
                <a:lnTo>
                  <a:pt x="666" y="1155"/>
                </a:lnTo>
                <a:lnTo>
                  <a:pt x="696" y="1164"/>
                </a:lnTo>
                <a:lnTo>
                  <a:pt x="732" y="1176"/>
                </a:lnTo>
                <a:lnTo>
                  <a:pt x="768" y="1191"/>
                </a:lnTo>
                <a:lnTo>
                  <a:pt x="807" y="1203"/>
                </a:lnTo>
                <a:lnTo>
                  <a:pt x="861" y="1218"/>
                </a:lnTo>
                <a:lnTo>
                  <a:pt x="831" y="1215"/>
                </a:lnTo>
                <a:lnTo>
                  <a:pt x="888" y="1230"/>
                </a:lnTo>
                <a:lnTo>
                  <a:pt x="918" y="1239"/>
                </a:lnTo>
                <a:lnTo>
                  <a:pt x="954" y="1251"/>
                </a:lnTo>
                <a:lnTo>
                  <a:pt x="1008" y="1263"/>
                </a:lnTo>
                <a:lnTo>
                  <a:pt x="1062" y="1281"/>
                </a:lnTo>
                <a:lnTo>
                  <a:pt x="1068" y="1317"/>
                </a:lnTo>
                <a:lnTo>
                  <a:pt x="1071" y="1338"/>
                </a:lnTo>
                <a:lnTo>
                  <a:pt x="3" y="1344"/>
                </a:lnTo>
                <a:lnTo>
                  <a:pt x="0" y="0"/>
                </a:lnTo>
              </a:path>
            </a:pathLst>
          </a:custGeom>
          <a:solidFill>
            <a:srgbClr val="D560F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66919" name="Line 7"/>
          <p:cNvSpPr>
            <a:spLocks noChangeShapeType="1"/>
          </p:cNvSpPr>
          <p:nvPr/>
        </p:nvSpPr>
        <p:spPr bwMode="auto">
          <a:xfrm>
            <a:off x="2590800" y="5562600"/>
            <a:ext cx="58674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6920" name="Line 8"/>
          <p:cNvSpPr>
            <a:spLocks noChangeShapeType="1"/>
          </p:cNvSpPr>
          <p:nvPr/>
        </p:nvSpPr>
        <p:spPr bwMode="auto">
          <a:xfrm>
            <a:off x="5334000" y="2362200"/>
            <a:ext cx="0" cy="3171825"/>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6921" name="Rectangle 9"/>
          <p:cNvSpPr>
            <a:spLocks noChangeArrowheads="1"/>
          </p:cNvSpPr>
          <p:nvPr/>
        </p:nvSpPr>
        <p:spPr bwMode="auto">
          <a:xfrm>
            <a:off x="3429000" y="5791200"/>
            <a:ext cx="1355725" cy="454025"/>
          </a:xfrm>
          <a:prstGeom prst="rect">
            <a:avLst/>
          </a:prstGeom>
          <a:noFill/>
          <a:ln w="12700">
            <a:noFill/>
            <a:miter lim="800000"/>
            <a:headEnd/>
            <a:tailEnd/>
          </a:ln>
          <a:effectLst/>
        </p:spPr>
        <p:txBody>
          <a:bodyPr wrap="none"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Z = -1.16</a:t>
            </a:r>
          </a:p>
        </p:txBody>
      </p:sp>
      <p:sp>
        <p:nvSpPr>
          <p:cNvPr id="166922" name="Rectangle 10"/>
          <p:cNvSpPr>
            <a:spLocks noChangeArrowheads="1"/>
          </p:cNvSpPr>
          <p:nvPr/>
        </p:nvSpPr>
        <p:spPr bwMode="auto">
          <a:xfrm>
            <a:off x="7315200" y="5641975"/>
            <a:ext cx="333375" cy="454025"/>
          </a:xfrm>
          <a:prstGeom prst="rect">
            <a:avLst/>
          </a:prstGeom>
          <a:noFill/>
          <a:ln w="12700">
            <a:noFill/>
            <a:miter lim="800000"/>
            <a:headEnd/>
            <a:tailEnd/>
          </a:ln>
          <a:effectLst/>
        </p:spPr>
        <p:txBody>
          <a:bodyPr wrap="none" lIns="90488" tIns="44450" rIns="90488" bIns="44450">
            <a:spAutoFit/>
          </a:bodyPr>
          <a:lstStyle/>
          <a:p>
            <a:pPr>
              <a:defRPr/>
            </a:pPr>
            <a:r>
              <a:rPr lang="en-US" sz="2400" b="1" i="1">
                <a:effectLst>
                  <a:outerShdw blurRad="38100" dist="38100" dir="2700000" algn="tl">
                    <a:srgbClr val="C0C0C0"/>
                  </a:outerShdw>
                </a:effectLst>
                <a:latin typeface="Book Antiqua" pitchFamily="18" charset="0"/>
              </a:rPr>
              <a:t>z</a:t>
            </a:r>
          </a:p>
        </p:txBody>
      </p:sp>
      <p:sp>
        <p:nvSpPr>
          <p:cNvPr id="166923" name="Rectangle 11"/>
          <p:cNvSpPr>
            <a:spLocks noChangeArrowheads="1"/>
          </p:cNvSpPr>
          <p:nvPr/>
        </p:nvSpPr>
        <p:spPr bwMode="auto">
          <a:xfrm>
            <a:off x="5105400" y="5486400"/>
            <a:ext cx="333375" cy="454025"/>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0</a:t>
            </a:r>
          </a:p>
        </p:txBody>
      </p:sp>
      <p:sp>
        <p:nvSpPr>
          <p:cNvPr id="166924" name="Rectangle 12"/>
          <p:cNvSpPr>
            <a:spLocks noChangeArrowheads="1"/>
          </p:cNvSpPr>
          <p:nvPr/>
        </p:nvSpPr>
        <p:spPr bwMode="auto">
          <a:xfrm>
            <a:off x="914400" y="3733800"/>
            <a:ext cx="3032125" cy="1184275"/>
          </a:xfrm>
          <a:prstGeom prst="rect">
            <a:avLst/>
          </a:prstGeom>
          <a:noFill/>
          <a:ln w="12700">
            <a:noFill/>
            <a:miter lim="800000"/>
            <a:headEnd/>
            <a:tailEnd/>
          </a:ln>
          <a:effectLst/>
        </p:spPr>
        <p:txBody>
          <a:bodyPr lIns="90488" tIns="44450" rIns="90488" bIns="44450">
            <a:spAutoFit/>
          </a:bodyPr>
          <a:lstStyle/>
          <a:p>
            <a:pPr algn="r">
              <a:defRPr/>
            </a:pPr>
            <a:r>
              <a:rPr lang="en-US" sz="2400" b="1">
                <a:solidFill>
                  <a:schemeClr val="hlink"/>
                </a:solidFill>
                <a:effectLst>
                  <a:outerShdw blurRad="38100" dist="38100" dir="2700000" algn="tl">
                    <a:srgbClr val="C0C0C0"/>
                  </a:outerShdw>
                </a:effectLst>
                <a:latin typeface="Book Antiqua" pitchFamily="18" charset="0"/>
              </a:rPr>
              <a:t>Project finished </a:t>
            </a:r>
          </a:p>
          <a:p>
            <a:pPr algn="r">
              <a:defRPr/>
            </a:pPr>
            <a:r>
              <a:rPr lang="en-US" sz="2400" b="1">
                <a:solidFill>
                  <a:schemeClr val="hlink"/>
                </a:solidFill>
                <a:effectLst>
                  <a:outerShdw blurRad="38100" dist="38100" dir="2700000" algn="tl">
                    <a:srgbClr val="C0C0C0"/>
                  </a:outerShdw>
                </a:effectLst>
                <a:latin typeface="Book Antiqua" pitchFamily="18" charset="0"/>
              </a:rPr>
              <a:t>by the given date</a:t>
            </a:r>
          </a:p>
          <a:p>
            <a:pPr algn="r">
              <a:defRPr/>
            </a:pPr>
            <a:r>
              <a:rPr lang="en-US" sz="2400" b="1">
                <a:effectLst>
                  <a:outerShdw blurRad="38100" dist="38100" dir="2700000" algn="tl">
                    <a:srgbClr val="C0C0C0"/>
                  </a:outerShdw>
                </a:effectLst>
                <a:latin typeface="Book Antiqua" pitchFamily="18" charset="0"/>
              </a:rPr>
              <a:t>Tail Area = .1230</a:t>
            </a:r>
          </a:p>
        </p:txBody>
      </p:sp>
      <p:sp>
        <p:nvSpPr>
          <p:cNvPr id="166925" name="Rectangle 13"/>
          <p:cNvSpPr>
            <a:spLocks noChangeArrowheads="1"/>
          </p:cNvSpPr>
          <p:nvPr/>
        </p:nvSpPr>
        <p:spPr bwMode="auto">
          <a:xfrm>
            <a:off x="2895600" y="2286000"/>
            <a:ext cx="1863725" cy="454025"/>
          </a:xfrm>
          <a:prstGeom prst="rect">
            <a:avLst/>
          </a:prstGeom>
          <a:noFill/>
          <a:ln w="12700">
            <a:noFill/>
            <a:miter lim="800000"/>
            <a:headEnd/>
            <a:tailEnd/>
          </a:ln>
          <a:effectLst/>
        </p:spPr>
        <p:txBody>
          <a:bodyPr wrap="none"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Area = .3770</a:t>
            </a:r>
          </a:p>
        </p:txBody>
      </p:sp>
      <p:sp>
        <p:nvSpPr>
          <p:cNvPr id="166926" name="Line 14"/>
          <p:cNvSpPr>
            <a:spLocks noChangeShapeType="1"/>
          </p:cNvSpPr>
          <p:nvPr/>
        </p:nvSpPr>
        <p:spPr bwMode="auto">
          <a:xfrm>
            <a:off x="3733800" y="2819400"/>
            <a:ext cx="1524000" cy="914400"/>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6928" name="Line 16"/>
          <p:cNvSpPr>
            <a:spLocks noChangeShapeType="1"/>
          </p:cNvSpPr>
          <p:nvPr/>
        </p:nvSpPr>
        <p:spPr bwMode="auto">
          <a:xfrm>
            <a:off x="4495800" y="54102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29" name="Rectangle 17"/>
          <p:cNvSpPr>
            <a:spLocks noChangeArrowheads="1"/>
          </p:cNvSpPr>
          <p:nvPr/>
        </p:nvSpPr>
        <p:spPr bwMode="auto">
          <a:xfrm>
            <a:off x="381000" y="2133600"/>
            <a:ext cx="2057400" cy="819150"/>
          </a:xfrm>
          <a:prstGeom prst="rect">
            <a:avLst/>
          </a:prstGeom>
          <a:noFill/>
          <a:ln w="12700">
            <a:noFill/>
            <a:miter lim="800000"/>
            <a:headEnd/>
            <a:tailEnd/>
          </a:ln>
          <a:effectLst/>
        </p:spPr>
        <p:txBody>
          <a:bodyPr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Area left of y-axis = .50</a:t>
            </a:r>
          </a:p>
        </p:txBody>
      </p:sp>
      <p:sp>
        <p:nvSpPr>
          <p:cNvPr id="166930" name="Text Box 18"/>
          <p:cNvSpPr txBox="1">
            <a:spLocks noChangeArrowheads="1"/>
          </p:cNvSpPr>
          <p:nvPr/>
        </p:nvSpPr>
        <p:spPr bwMode="auto">
          <a:xfrm>
            <a:off x="6324600" y="2895600"/>
            <a:ext cx="2209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Probability = </a:t>
            </a:r>
          </a:p>
          <a:p>
            <a:pPr>
              <a:spcBef>
                <a:spcPct val="50000"/>
              </a:spcBef>
              <a:buClrTx/>
              <a:buSzTx/>
              <a:buFontTx/>
              <a:buNone/>
            </a:pPr>
            <a:r>
              <a:rPr lang="en-US" altLang="en-US" sz="1800" b="1"/>
              <a:t>.5000 - 3770 </a:t>
            </a:r>
          </a:p>
          <a:p>
            <a:pPr>
              <a:spcBef>
                <a:spcPct val="50000"/>
              </a:spcBef>
              <a:buClrTx/>
              <a:buSzTx/>
              <a:buFontTx/>
              <a:buNone/>
            </a:pPr>
            <a:r>
              <a:rPr lang="en-US" altLang="en-US" sz="1800" b="1"/>
              <a:t>=.1230 or 12.3%</a:t>
            </a:r>
          </a:p>
        </p:txBody>
      </p:sp>
      <p:sp>
        <p:nvSpPr>
          <p:cNvPr id="166931" name="Line 19"/>
          <p:cNvSpPr>
            <a:spLocks noChangeShapeType="1"/>
          </p:cNvSpPr>
          <p:nvPr/>
        </p:nvSpPr>
        <p:spPr bwMode="auto">
          <a:xfrm>
            <a:off x="2819400" y="49530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additive="base">
                                        <p:cTn id="7" dur="500" fill="hold"/>
                                        <p:tgtEl>
                                          <p:spTgt spid="166917"/>
                                        </p:tgtEl>
                                        <p:attrNameLst>
                                          <p:attrName>ppt_x</p:attrName>
                                        </p:attrNameLst>
                                      </p:cBhvr>
                                      <p:tavLst>
                                        <p:tav tm="0">
                                          <p:val>
                                            <p:strVal val="#ppt_x"/>
                                          </p:val>
                                        </p:tav>
                                        <p:tav tm="100000">
                                          <p:val>
                                            <p:strVal val="#ppt_x"/>
                                          </p:val>
                                        </p:tav>
                                      </p:tavLst>
                                    </p:anim>
                                    <p:anim calcmode="lin" valueType="num">
                                      <p:cBhvr additive="base">
                                        <p:cTn id="8"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8"/>
                                        </p:tgtEl>
                                        <p:attrNameLst>
                                          <p:attrName>style.visibility</p:attrName>
                                        </p:attrNameLst>
                                      </p:cBhvr>
                                      <p:to>
                                        <p:strVal val="visible"/>
                                      </p:to>
                                    </p:set>
                                    <p:anim calcmode="lin" valueType="num">
                                      <p:cBhvr additive="base">
                                        <p:cTn id="13" dur="500" fill="hold"/>
                                        <p:tgtEl>
                                          <p:spTgt spid="166918"/>
                                        </p:tgtEl>
                                        <p:attrNameLst>
                                          <p:attrName>ppt_x</p:attrName>
                                        </p:attrNameLst>
                                      </p:cBhvr>
                                      <p:tavLst>
                                        <p:tav tm="0">
                                          <p:val>
                                            <p:strVal val="#ppt_x"/>
                                          </p:val>
                                        </p:tav>
                                        <p:tav tm="100000">
                                          <p:val>
                                            <p:strVal val="#ppt_x"/>
                                          </p:val>
                                        </p:tav>
                                      </p:tavLst>
                                    </p:anim>
                                    <p:anim calcmode="lin" valueType="num">
                                      <p:cBhvr additive="base">
                                        <p:cTn id="14"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6920"/>
                                        </p:tgtEl>
                                        <p:attrNameLst>
                                          <p:attrName>style.visibility</p:attrName>
                                        </p:attrNameLst>
                                      </p:cBhvr>
                                      <p:to>
                                        <p:strVal val="visible"/>
                                      </p:to>
                                    </p:set>
                                    <p:anim calcmode="lin" valueType="num">
                                      <p:cBhvr additive="base">
                                        <p:cTn id="19" dur="500" fill="hold"/>
                                        <p:tgtEl>
                                          <p:spTgt spid="166920"/>
                                        </p:tgtEl>
                                        <p:attrNameLst>
                                          <p:attrName>ppt_x</p:attrName>
                                        </p:attrNameLst>
                                      </p:cBhvr>
                                      <p:tavLst>
                                        <p:tav tm="0">
                                          <p:val>
                                            <p:strVal val="#ppt_x"/>
                                          </p:val>
                                        </p:tav>
                                        <p:tav tm="100000">
                                          <p:val>
                                            <p:strVal val="#ppt_x"/>
                                          </p:val>
                                        </p:tav>
                                      </p:tavLst>
                                    </p:anim>
                                    <p:anim calcmode="lin" valueType="num">
                                      <p:cBhvr additive="base">
                                        <p:cTn id="20" dur="500" fill="hold"/>
                                        <p:tgtEl>
                                          <p:spTgt spid="1669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6923"/>
                                        </p:tgtEl>
                                        <p:attrNameLst>
                                          <p:attrName>style.visibility</p:attrName>
                                        </p:attrNameLst>
                                      </p:cBhvr>
                                      <p:to>
                                        <p:strVal val="visible"/>
                                      </p:to>
                                    </p:set>
                                    <p:anim calcmode="lin" valueType="num">
                                      <p:cBhvr additive="base">
                                        <p:cTn id="25" dur="500" fill="hold"/>
                                        <p:tgtEl>
                                          <p:spTgt spid="166923"/>
                                        </p:tgtEl>
                                        <p:attrNameLst>
                                          <p:attrName>ppt_x</p:attrName>
                                        </p:attrNameLst>
                                      </p:cBhvr>
                                      <p:tavLst>
                                        <p:tav tm="0">
                                          <p:val>
                                            <p:strVal val="#ppt_x"/>
                                          </p:val>
                                        </p:tav>
                                        <p:tav tm="100000">
                                          <p:val>
                                            <p:strVal val="#ppt_x"/>
                                          </p:val>
                                        </p:tav>
                                      </p:tavLst>
                                    </p:anim>
                                    <p:anim calcmode="lin" valueType="num">
                                      <p:cBhvr additive="base">
                                        <p:cTn id="26" dur="500" fill="hold"/>
                                        <p:tgtEl>
                                          <p:spTgt spid="16692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6919"/>
                                        </p:tgtEl>
                                        <p:attrNameLst>
                                          <p:attrName>style.visibility</p:attrName>
                                        </p:attrNameLst>
                                      </p:cBhvr>
                                      <p:to>
                                        <p:strVal val="visible"/>
                                      </p:to>
                                    </p:set>
                                    <p:anim calcmode="lin" valueType="num">
                                      <p:cBhvr additive="base">
                                        <p:cTn id="31" dur="500" fill="hold"/>
                                        <p:tgtEl>
                                          <p:spTgt spid="166919"/>
                                        </p:tgtEl>
                                        <p:attrNameLst>
                                          <p:attrName>ppt_x</p:attrName>
                                        </p:attrNameLst>
                                      </p:cBhvr>
                                      <p:tavLst>
                                        <p:tav tm="0">
                                          <p:val>
                                            <p:strVal val="#ppt_x"/>
                                          </p:val>
                                        </p:tav>
                                        <p:tav tm="100000">
                                          <p:val>
                                            <p:strVal val="#ppt_x"/>
                                          </p:val>
                                        </p:tav>
                                      </p:tavLst>
                                    </p:anim>
                                    <p:anim calcmode="lin" valueType="num">
                                      <p:cBhvr additive="base">
                                        <p:cTn id="32" dur="500" fill="hold"/>
                                        <p:tgtEl>
                                          <p:spTgt spid="1669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6921"/>
                                        </p:tgtEl>
                                        <p:attrNameLst>
                                          <p:attrName>style.visibility</p:attrName>
                                        </p:attrNameLst>
                                      </p:cBhvr>
                                      <p:to>
                                        <p:strVal val="visible"/>
                                      </p:to>
                                    </p:set>
                                    <p:anim calcmode="lin" valueType="num">
                                      <p:cBhvr additive="base">
                                        <p:cTn id="37" dur="500" fill="hold"/>
                                        <p:tgtEl>
                                          <p:spTgt spid="166921"/>
                                        </p:tgtEl>
                                        <p:attrNameLst>
                                          <p:attrName>ppt_x</p:attrName>
                                        </p:attrNameLst>
                                      </p:cBhvr>
                                      <p:tavLst>
                                        <p:tav tm="0">
                                          <p:val>
                                            <p:strVal val="#ppt_x"/>
                                          </p:val>
                                        </p:tav>
                                        <p:tav tm="100000">
                                          <p:val>
                                            <p:strVal val="#ppt_x"/>
                                          </p:val>
                                        </p:tav>
                                      </p:tavLst>
                                    </p:anim>
                                    <p:anim calcmode="lin" valueType="num">
                                      <p:cBhvr additive="base">
                                        <p:cTn id="38" dur="500" fill="hold"/>
                                        <p:tgtEl>
                                          <p:spTgt spid="16692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6928"/>
                                        </p:tgtEl>
                                        <p:attrNameLst>
                                          <p:attrName>style.visibility</p:attrName>
                                        </p:attrNameLst>
                                      </p:cBhvr>
                                      <p:to>
                                        <p:strVal val="visible"/>
                                      </p:to>
                                    </p:set>
                                    <p:anim calcmode="lin" valueType="num">
                                      <p:cBhvr additive="base">
                                        <p:cTn id="43" dur="500" fill="hold"/>
                                        <p:tgtEl>
                                          <p:spTgt spid="166928"/>
                                        </p:tgtEl>
                                        <p:attrNameLst>
                                          <p:attrName>ppt_x</p:attrName>
                                        </p:attrNameLst>
                                      </p:cBhvr>
                                      <p:tavLst>
                                        <p:tav tm="0">
                                          <p:val>
                                            <p:strVal val="#ppt_x"/>
                                          </p:val>
                                        </p:tav>
                                        <p:tav tm="100000">
                                          <p:val>
                                            <p:strVal val="#ppt_x"/>
                                          </p:val>
                                        </p:tav>
                                      </p:tavLst>
                                    </p:anim>
                                    <p:anim calcmode="lin" valueType="num">
                                      <p:cBhvr additive="base">
                                        <p:cTn id="44" dur="500" fill="hold"/>
                                        <p:tgtEl>
                                          <p:spTgt spid="1669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6929"/>
                                        </p:tgtEl>
                                        <p:attrNameLst>
                                          <p:attrName>style.visibility</p:attrName>
                                        </p:attrNameLst>
                                      </p:cBhvr>
                                      <p:to>
                                        <p:strVal val="visible"/>
                                      </p:to>
                                    </p:set>
                                    <p:anim calcmode="lin" valueType="num">
                                      <p:cBhvr additive="base">
                                        <p:cTn id="49" dur="500" fill="hold"/>
                                        <p:tgtEl>
                                          <p:spTgt spid="166929"/>
                                        </p:tgtEl>
                                        <p:attrNameLst>
                                          <p:attrName>ppt_x</p:attrName>
                                        </p:attrNameLst>
                                      </p:cBhvr>
                                      <p:tavLst>
                                        <p:tav tm="0">
                                          <p:val>
                                            <p:strVal val="#ppt_x"/>
                                          </p:val>
                                        </p:tav>
                                        <p:tav tm="100000">
                                          <p:val>
                                            <p:strVal val="#ppt_x"/>
                                          </p:val>
                                        </p:tav>
                                      </p:tavLst>
                                    </p:anim>
                                    <p:anim calcmode="lin" valueType="num">
                                      <p:cBhvr additive="base">
                                        <p:cTn id="50" dur="500" fill="hold"/>
                                        <p:tgtEl>
                                          <p:spTgt spid="16692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6925"/>
                                        </p:tgtEl>
                                        <p:attrNameLst>
                                          <p:attrName>style.visibility</p:attrName>
                                        </p:attrNameLst>
                                      </p:cBhvr>
                                      <p:to>
                                        <p:strVal val="visible"/>
                                      </p:to>
                                    </p:set>
                                    <p:anim calcmode="lin" valueType="num">
                                      <p:cBhvr additive="base">
                                        <p:cTn id="55" dur="500" fill="hold"/>
                                        <p:tgtEl>
                                          <p:spTgt spid="166925"/>
                                        </p:tgtEl>
                                        <p:attrNameLst>
                                          <p:attrName>ppt_x</p:attrName>
                                        </p:attrNameLst>
                                      </p:cBhvr>
                                      <p:tavLst>
                                        <p:tav tm="0">
                                          <p:val>
                                            <p:strVal val="#ppt_x"/>
                                          </p:val>
                                        </p:tav>
                                        <p:tav tm="100000">
                                          <p:val>
                                            <p:strVal val="#ppt_x"/>
                                          </p:val>
                                        </p:tav>
                                      </p:tavLst>
                                    </p:anim>
                                    <p:anim calcmode="lin" valueType="num">
                                      <p:cBhvr additive="base">
                                        <p:cTn id="56" dur="500" fill="hold"/>
                                        <p:tgtEl>
                                          <p:spTgt spid="16692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6926"/>
                                        </p:tgtEl>
                                        <p:attrNameLst>
                                          <p:attrName>style.visibility</p:attrName>
                                        </p:attrNameLst>
                                      </p:cBhvr>
                                      <p:to>
                                        <p:strVal val="visible"/>
                                      </p:to>
                                    </p:set>
                                    <p:anim calcmode="lin" valueType="num">
                                      <p:cBhvr additive="base">
                                        <p:cTn id="61" dur="500" fill="hold"/>
                                        <p:tgtEl>
                                          <p:spTgt spid="166926"/>
                                        </p:tgtEl>
                                        <p:attrNameLst>
                                          <p:attrName>ppt_x</p:attrName>
                                        </p:attrNameLst>
                                      </p:cBhvr>
                                      <p:tavLst>
                                        <p:tav tm="0">
                                          <p:val>
                                            <p:strVal val="#ppt_x"/>
                                          </p:val>
                                        </p:tav>
                                        <p:tav tm="100000">
                                          <p:val>
                                            <p:strVal val="#ppt_x"/>
                                          </p:val>
                                        </p:tav>
                                      </p:tavLst>
                                    </p:anim>
                                    <p:anim calcmode="lin" valueType="num">
                                      <p:cBhvr additive="base">
                                        <p:cTn id="62" dur="500" fill="hold"/>
                                        <p:tgtEl>
                                          <p:spTgt spid="16692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6924"/>
                                        </p:tgtEl>
                                        <p:attrNameLst>
                                          <p:attrName>style.visibility</p:attrName>
                                        </p:attrNameLst>
                                      </p:cBhvr>
                                      <p:to>
                                        <p:strVal val="visible"/>
                                      </p:to>
                                    </p:set>
                                    <p:anim calcmode="lin" valueType="num">
                                      <p:cBhvr additive="base">
                                        <p:cTn id="67" dur="500" fill="hold"/>
                                        <p:tgtEl>
                                          <p:spTgt spid="166924"/>
                                        </p:tgtEl>
                                        <p:attrNameLst>
                                          <p:attrName>ppt_x</p:attrName>
                                        </p:attrNameLst>
                                      </p:cBhvr>
                                      <p:tavLst>
                                        <p:tav tm="0">
                                          <p:val>
                                            <p:strVal val="#ppt_x"/>
                                          </p:val>
                                        </p:tav>
                                        <p:tav tm="100000">
                                          <p:val>
                                            <p:strVal val="#ppt_x"/>
                                          </p:val>
                                        </p:tav>
                                      </p:tavLst>
                                    </p:anim>
                                    <p:anim calcmode="lin" valueType="num">
                                      <p:cBhvr additive="base">
                                        <p:cTn id="68" dur="500" fill="hold"/>
                                        <p:tgtEl>
                                          <p:spTgt spid="16692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6931"/>
                                        </p:tgtEl>
                                        <p:attrNameLst>
                                          <p:attrName>style.visibility</p:attrName>
                                        </p:attrNameLst>
                                      </p:cBhvr>
                                      <p:to>
                                        <p:strVal val="visible"/>
                                      </p:to>
                                    </p:set>
                                    <p:anim calcmode="lin" valueType="num">
                                      <p:cBhvr additive="base">
                                        <p:cTn id="73" dur="500" fill="hold"/>
                                        <p:tgtEl>
                                          <p:spTgt spid="166931"/>
                                        </p:tgtEl>
                                        <p:attrNameLst>
                                          <p:attrName>ppt_x</p:attrName>
                                        </p:attrNameLst>
                                      </p:cBhvr>
                                      <p:tavLst>
                                        <p:tav tm="0">
                                          <p:val>
                                            <p:strVal val="#ppt_x"/>
                                          </p:val>
                                        </p:tav>
                                        <p:tav tm="100000">
                                          <p:val>
                                            <p:strVal val="#ppt_x"/>
                                          </p:val>
                                        </p:tav>
                                      </p:tavLst>
                                    </p:anim>
                                    <p:anim calcmode="lin" valueType="num">
                                      <p:cBhvr additive="base">
                                        <p:cTn id="74" dur="500" fill="hold"/>
                                        <p:tgtEl>
                                          <p:spTgt spid="16693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6930"/>
                                        </p:tgtEl>
                                        <p:attrNameLst>
                                          <p:attrName>style.visibility</p:attrName>
                                        </p:attrNameLst>
                                      </p:cBhvr>
                                      <p:to>
                                        <p:strVal val="visible"/>
                                      </p:to>
                                    </p:set>
                                    <p:anim calcmode="lin" valueType="num">
                                      <p:cBhvr additive="base">
                                        <p:cTn id="79" dur="500" fill="hold"/>
                                        <p:tgtEl>
                                          <p:spTgt spid="166930"/>
                                        </p:tgtEl>
                                        <p:attrNameLst>
                                          <p:attrName>ppt_x</p:attrName>
                                        </p:attrNameLst>
                                      </p:cBhvr>
                                      <p:tavLst>
                                        <p:tav tm="0">
                                          <p:val>
                                            <p:strVal val="#ppt_x"/>
                                          </p:val>
                                        </p:tav>
                                        <p:tav tm="100000">
                                          <p:val>
                                            <p:strVal val="#ppt_x"/>
                                          </p:val>
                                        </p:tav>
                                      </p:tavLst>
                                    </p:anim>
                                    <p:anim calcmode="lin" valueType="num">
                                      <p:cBhvr additive="base">
                                        <p:cTn id="80" dur="500" fill="hold"/>
                                        <p:tgtEl>
                                          <p:spTgt spid="166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P spid="166919" grpId="0" animBg="1"/>
      <p:bldP spid="166920" grpId="0" animBg="1"/>
      <p:bldP spid="166921" grpId="0"/>
      <p:bldP spid="166923" grpId="0"/>
      <p:bldP spid="166924" grpId="0"/>
      <p:bldP spid="166925" grpId="0"/>
      <p:bldP spid="166926" grpId="0" animBg="1"/>
      <p:bldP spid="166928" grpId="0" animBg="1"/>
      <p:bldP spid="166929" grpId="0"/>
      <p:bldP spid="166930" grpId="0"/>
      <p:bldP spid="16693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6019"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graphicFrame>
        <p:nvGraphicFramePr>
          <p:cNvPr id="157699" name="Object 2"/>
          <p:cNvGraphicFramePr>
            <a:graphicFrameLocks noChangeAspect="1"/>
          </p:cNvGraphicFramePr>
          <p:nvPr>
            <p:ph sz="half" idx="1"/>
          </p:nvPr>
        </p:nvGraphicFramePr>
        <p:xfrm>
          <a:off x="1276350" y="3657600"/>
          <a:ext cx="3162300" cy="685800"/>
        </p:xfrm>
        <a:graphic>
          <a:graphicData uri="http://schemas.openxmlformats.org/presentationml/2006/ole">
            <mc:AlternateContent xmlns:mc="http://schemas.openxmlformats.org/markup-compatibility/2006">
              <mc:Choice xmlns:v="urn:schemas-microsoft-com:vml" Requires="v">
                <p:oleObj spid="_x0000_s86033" name="Equation" r:id="rId3" imgW="2108200" imgH="457200" progId="Equation.3">
                  <p:embed/>
                </p:oleObj>
              </mc:Choice>
              <mc:Fallback>
                <p:oleObj name="Equation" r:id="rId3" imgW="21082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3657600"/>
                        <a:ext cx="3162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57701" name="Text Box 5"/>
          <p:cNvSpPr txBox="1">
            <a:spLocks noChangeArrowheads="1"/>
          </p:cNvSpPr>
          <p:nvPr/>
        </p:nvSpPr>
        <p:spPr bwMode="auto">
          <a:xfrm>
            <a:off x="457200" y="2895600"/>
            <a:ext cx="82296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2: What is the probability of completing project (along critical path) within 40 weeks?</a:t>
            </a:r>
            <a:r>
              <a:rPr lang="en-US" altLang="en-US" sz="1800"/>
              <a:t> </a:t>
            </a:r>
          </a:p>
        </p:txBody>
      </p:sp>
      <p:sp>
        <p:nvSpPr>
          <p:cNvPr id="157702" name="Text Box 6"/>
          <p:cNvSpPr txBox="1">
            <a:spLocks noChangeArrowheads="1"/>
          </p:cNvSpPr>
          <p:nvPr/>
        </p:nvSpPr>
        <p:spPr bwMode="auto">
          <a:xfrm>
            <a:off x="4800600" y="3810000"/>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Probability = .6517 = 65.17%</a:t>
            </a:r>
          </a:p>
        </p:txBody>
      </p:sp>
      <p:sp>
        <p:nvSpPr>
          <p:cNvPr id="157703" name="Text Box 7"/>
          <p:cNvSpPr txBox="1">
            <a:spLocks noChangeArrowheads="1"/>
          </p:cNvSpPr>
          <p:nvPr/>
        </p:nvSpPr>
        <p:spPr bwMode="auto">
          <a:xfrm>
            <a:off x="533400" y="4495800"/>
            <a:ext cx="79248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3: By how many weeks are we 99% sure of completing project (along critical path)? </a:t>
            </a:r>
          </a:p>
        </p:txBody>
      </p:sp>
      <p:graphicFrame>
        <p:nvGraphicFramePr>
          <p:cNvPr id="157704" name="Object 3"/>
          <p:cNvGraphicFramePr>
            <a:graphicFrameLocks noChangeAspect="1"/>
          </p:cNvGraphicFramePr>
          <p:nvPr>
            <p:ph sz="half" idx="2"/>
          </p:nvPr>
        </p:nvGraphicFramePr>
        <p:xfrm>
          <a:off x="1377950" y="5257800"/>
          <a:ext cx="2728913" cy="825500"/>
        </p:xfrm>
        <a:graphic>
          <a:graphicData uri="http://schemas.openxmlformats.org/presentationml/2006/ole">
            <mc:AlternateContent xmlns:mc="http://schemas.openxmlformats.org/markup-compatibility/2006">
              <mc:Choice xmlns:v="urn:schemas-microsoft-com:vml" Requires="v">
                <p:oleObj spid="_x0000_s86034" name="Equation" r:id="rId5" imgW="1511300" imgH="457200" progId="Equation.3">
                  <p:embed/>
                </p:oleObj>
              </mc:Choice>
              <mc:Fallback>
                <p:oleObj name="Equation" r:id="rId5" imgW="15113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950" y="5257800"/>
                        <a:ext cx="27289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5" name="Text Box 9"/>
          <p:cNvSpPr txBox="1">
            <a:spLocks noChangeArrowheads="1"/>
          </p:cNvSpPr>
          <p:nvPr/>
        </p:nvSpPr>
        <p:spPr bwMode="auto">
          <a:xfrm>
            <a:off x="4953000" y="54864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DT = 45.02 weeks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ppt_x"/>
                                          </p:val>
                                        </p:tav>
                                        <p:tav tm="100000">
                                          <p:val>
                                            <p:strVal val="#ppt_x"/>
                                          </p:val>
                                        </p:tav>
                                      </p:tavLst>
                                    </p:anim>
                                    <p:anim calcmode="lin" valueType="num">
                                      <p:cBhvr additive="base">
                                        <p:cTn id="8"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gtEl>
                                        <p:attrNameLst>
                                          <p:attrName>style.visibility</p:attrName>
                                        </p:attrNameLst>
                                      </p:cBhvr>
                                      <p:to>
                                        <p:strVal val="visible"/>
                                      </p:to>
                                    </p:set>
                                    <p:anim calcmode="lin" valueType="num">
                                      <p:cBhvr additive="base">
                                        <p:cTn id="13" dur="500" fill="hold"/>
                                        <p:tgtEl>
                                          <p:spTgt spid="157699"/>
                                        </p:tgtEl>
                                        <p:attrNameLst>
                                          <p:attrName>ppt_x</p:attrName>
                                        </p:attrNameLst>
                                      </p:cBhvr>
                                      <p:tavLst>
                                        <p:tav tm="0">
                                          <p:val>
                                            <p:strVal val="#ppt_x"/>
                                          </p:val>
                                        </p:tav>
                                        <p:tav tm="100000">
                                          <p:val>
                                            <p:strVal val="#ppt_x"/>
                                          </p:val>
                                        </p:tav>
                                      </p:tavLst>
                                    </p:anim>
                                    <p:anim calcmode="lin" valueType="num">
                                      <p:cBhvr additive="base">
                                        <p:cTn id="14" dur="500" fill="hold"/>
                                        <p:tgtEl>
                                          <p:spTgt spid="1576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702"/>
                                        </p:tgtEl>
                                        <p:attrNameLst>
                                          <p:attrName>style.visibility</p:attrName>
                                        </p:attrNameLst>
                                      </p:cBhvr>
                                      <p:to>
                                        <p:strVal val="visible"/>
                                      </p:to>
                                    </p:set>
                                    <p:anim calcmode="lin" valueType="num">
                                      <p:cBhvr additive="base">
                                        <p:cTn id="19" dur="500" fill="hold"/>
                                        <p:tgtEl>
                                          <p:spTgt spid="157702"/>
                                        </p:tgtEl>
                                        <p:attrNameLst>
                                          <p:attrName>ppt_x</p:attrName>
                                        </p:attrNameLst>
                                      </p:cBhvr>
                                      <p:tavLst>
                                        <p:tav tm="0">
                                          <p:val>
                                            <p:strVal val="#ppt_x"/>
                                          </p:val>
                                        </p:tav>
                                        <p:tav tm="100000">
                                          <p:val>
                                            <p:strVal val="#ppt_x"/>
                                          </p:val>
                                        </p:tav>
                                      </p:tavLst>
                                    </p:anim>
                                    <p:anim calcmode="lin" valueType="num">
                                      <p:cBhvr additive="base">
                                        <p:cTn id="20"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703"/>
                                        </p:tgtEl>
                                        <p:attrNameLst>
                                          <p:attrName>style.visibility</p:attrName>
                                        </p:attrNameLst>
                                      </p:cBhvr>
                                      <p:to>
                                        <p:strVal val="visible"/>
                                      </p:to>
                                    </p:set>
                                    <p:anim calcmode="lin" valueType="num">
                                      <p:cBhvr additive="base">
                                        <p:cTn id="25" dur="500" fill="hold"/>
                                        <p:tgtEl>
                                          <p:spTgt spid="157703"/>
                                        </p:tgtEl>
                                        <p:attrNameLst>
                                          <p:attrName>ppt_x</p:attrName>
                                        </p:attrNameLst>
                                      </p:cBhvr>
                                      <p:tavLst>
                                        <p:tav tm="0">
                                          <p:val>
                                            <p:strVal val="#ppt_x"/>
                                          </p:val>
                                        </p:tav>
                                        <p:tav tm="100000">
                                          <p:val>
                                            <p:strVal val="#ppt_x"/>
                                          </p:val>
                                        </p:tav>
                                      </p:tavLst>
                                    </p:anim>
                                    <p:anim calcmode="lin" valueType="num">
                                      <p:cBhvr additive="base">
                                        <p:cTn id="26" dur="500" fill="hold"/>
                                        <p:tgtEl>
                                          <p:spTgt spid="15770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7704"/>
                                        </p:tgtEl>
                                        <p:attrNameLst>
                                          <p:attrName>style.visibility</p:attrName>
                                        </p:attrNameLst>
                                      </p:cBhvr>
                                      <p:to>
                                        <p:strVal val="visible"/>
                                      </p:to>
                                    </p:set>
                                    <p:anim calcmode="lin" valueType="num">
                                      <p:cBhvr additive="base">
                                        <p:cTn id="31" dur="500" fill="hold"/>
                                        <p:tgtEl>
                                          <p:spTgt spid="157704"/>
                                        </p:tgtEl>
                                        <p:attrNameLst>
                                          <p:attrName>ppt_x</p:attrName>
                                        </p:attrNameLst>
                                      </p:cBhvr>
                                      <p:tavLst>
                                        <p:tav tm="0">
                                          <p:val>
                                            <p:strVal val="#ppt_x"/>
                                          </p:val>
                                        </p:tav>
                                        <p:tav tm="100000">
                                          <p:val>
                                            <p:strVal val="#ppt_x"/>
                                          </p:val>
                                        </p:tav>
                                      </p:tavLst>
                                    </p:anim>
                                    <p:anim calcmode="lin" valueType="num">
                                      <p:cBhvr additive="base">
                                        <p:cTn id="32" dur="500" fill="hold"/>
                                        <p:tgtEl>
                                          <p:spTgt spid="15770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7705"/>
                                        </p:tgtEl>
                                        <p:attrNameLst>
                                          <p:attrName>style.visibility</p:attrName>
                                        </p:attrNameLst>
                                      </p:cBhvr>
                                      <p:to>
                                        <p:strVal val="visible"/>
                                      </p:to>
                                    </p:set>
                                    <p:anim calcmode="lin" valueType="num">
                                      <p:cBhvr additive="base">
                                        <p:cTn id="37" dur="500" fill="hold"/>
                                        <p:tgtEl>
                                          <p:spTgt spid="157705"/>
                                        </p:tgtEl>
                                        <p:attrNameLst>
                                          <p:attrName>ppt_x</p:attrName>
                                        </p:attrNameLst>
                                      </p:cBhvr>
                                      <p:tavLst>
                                        <p:tav tm="0">
                                          <p:val>
                                            <p:strVal val="#ppt_x"/>
                                          </p:val>
                                        </p:tav>
                                        <p:tav tm="100000">
                                          <p:val>
                                            <p:strVal val="#ppt_x"/>
                                          </p:val>
                                        </p:tav>
                                      </p:tavLst>
                                    </p:anim>
                                    <p:anim calcmode="lin" valueType="num">
                                      <p:cBhvr additive="base">
                                        <p:cTn id="38" dur="500" fill="hold"/>
                                        <p:tgtEl>
                                          <p:spTgt spid="1577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animBg="1"/>
      <p:bldP spid="157702" grpId="0"/>
      <p:bldP spid="157703" grpId="0" animBg="1"/>
      <p:bldP spid="15770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7043" name="Rectangle 2"/>
          <p:cNvSpPr>
            <a:spLocks noGrp="1" noChangeArrowheads="1"/>
          </p:cNvSpPr>
          <p:nvPr>
            <p:ph type="title"/>
          </p:nvPr>
        </p:nvSpPr>
        <p:spPr>
          <a:xfrm>
            <a:off x="1150938" y="214313"/>
            <a:ext cx="7793037" cy="1233487"/>
          </a:xfrm>
        </p:spPr>
        <p:txBody>
          <a:bodyPr/>
          <a:lstStyle/>
          <a:p>
            <a:pPr eaLnBrk="1" hangingPunct="1"/>
            <a:r>
              <a:rPr lang="en-US" altLang="en-US" sz="2000" b="1" u="sng" smtClean="0"/>
              <a:t>Example 3, #4-8 Ch 16: </a:t>
            </a:r>
            <a:endParaRPr lang="en-US" altLang="en-US" sz="2000" smtClean="0"/>
          </a:p>
        </p:txBody>
      </p:sp>
      <p:graphicFrame>
        <p:nvGraphicFramePr>
          <p:cNvPr id="87044" name="Object 3"/>
          <p:cNvGraphicFramePr>
            <a:graphicFrameLocks noChangeAspect="1"/>
          </p:cNvGraphicFramePr>
          <p:nvPr>
            <p:ph idx="1"/>
          </p:nvPr>
        </p:nvGraphicFramePr>
        <p:xfrm>
          <a:off x="457200" y="1981200"/>
          <a:ext cx="8218488" cy="3657600"/>
        </p:xfrm>
        <a:graphic>
          <a:graphicData uri="http://schemas.openxmlformats.org/presentationml/2006/ole">
            <mc:AlternateContent xmlns:mc="http://schemas.openxmlformats.org/markup-compatibility/2006">
              <mc:Choice xmlns:v="urn:schemas-microsoft-com:vml" Requires="v">
                <p:oleObj spid="_x0000_s87048" name="Worksheet" r:id="rId3" imgW="5114973" imgH="2276618" progId="Excel.Sheet.8">
                  <p:embed/>
                </p:oleObj>
              </mc:Choice>
              <mc:Fallback>
                <p:oleObj name="Worksheet" r:id="rId3" imgW="5114973" imgH="2276618"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821848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8067"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88068" name="Group 3"/>
          <p:cNvGrpSpPr>
            <a:grpSpLocks/>
          </p:cNvGrpSpPr>
          <p:nvPr/>
        </p:nvGrpSpPr>
        <p:grpSpPr bwMode="auto">
          <a:xfrm>
            <a:off x="457200" y="3581400"/>
            <a:ext cx="1143000" cy="609600"/>
            <a:chOff x="336" y="2064"/>
            <a:chExt cx="384" cy="384"/>
          </a:xfrm>
        </p:grpSpPr>
        <p:sp>
          <p:nvSpPr>
            <p:cNvPr id="88108"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109"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88069" name="Group 6"/>
          <p:cNvGrpSpPr>
            <a:grpSpLocks/>
          </p:cNvGrpSpPr>
          <p:nvPr/>
        </p:nvGrpSpPr>
        <p:grpSpPr bwMode="auto">
          <a:xfrm>
            <a:off x="1752600" y="2286000"/>
            <a:ext cx="1143000" cy="609600"/>
            <a:chOff x="336" y="2064"/>
            <a:chExt cx="384" cy="384"/>
          </a:xfrm>
        </p:grpSpPr>
        <p:sp>
          <p:nvSpPr>
            <p:cNvPr id="88106"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107"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88070" name="Group 9"/>
          <p:cNvGrpSpPr>
            <a:grpSpLocks/>
          </p:cNvGrpSpPr>
          <p:nvPr/>
        </p:nvGrpSpPr>
        <p:grpSpPr bwMode="auto">
          <a:xfrm>
            <a:off x="3505200" y="2286000"/>
            <a:ext cx="990600" cy="609600"/>
            <a:chOff x="336" y="2064"/>
            <a:chExt cx="384" cy="384"/>
          </a:xfrm>
        </p:grpSpPr>
        <p:sp>
          <p:nvSpPr>
            <p:cNvPr id="88104"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105"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88071" name="Group 12"/>
          <p:cNvGrpSpPr>
            <a:grpSpLocks/>
          </p:cNvGrpSpPr>
          <p:nvPr/>
        </p:nvGrpSpPr>
        <p:grpSpPr bwMode="auto">
          <a:xfrm>
            <a:off x="5638800" y="2286000"/>
            <a:ext cx="1219200" cy="609600"/>
            <a:chOff x="336" y="2064"/>
            <a:chExt cx="384" cy="384"/>
          </a:xfrm>
        </p:grpSpPr>
        <p:sp>
          <p:nvSpPr>
            <p:cNvPr id="88102"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103"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88072" name="Group 15"/>
          <p:cNvGrpSpPr>
            <a:grpSpLocks/>
          </p:cNvGrpSpPr>
          <p:nvPr/>
        </p:nvGrpSpPr>
        <p:grpSpPr bwMode="auto">
          <a:xfrm>
            <a:off x="1676400" y="5067300"/>
            <a:ext cx="914400" cy="609600"/>
            <a:chOff x="336" y="2064"/>
            <a:chExt cx="384" cy="384"/>
          </a:xfrm>
        </p:grpSpPr>
        <p:sp>
          <p:nvSpPr>
            <p:cNvPr id="88100"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101"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88073" name="Group 18"/>
          <p:cNvGrpSpPr>
            <a:grpSpLocks/>
          </p:cNvGrpSpPr>
          <p:nvPr/>
        </p:nvGrpSpPr>
        <p:grpSpPr bwMode="auto">
          <a:xfrm>
            <a:off x="3124200" y="5105400"/>
            <a:ext cx="1295400" cy="609600"/>
            <a:chOff x="336" y="2064"/>
            <a:chExt cx="384" cy="384"/>
          </a:xfrm>
        </p:grpSpPr>
        <p:sp>
          <p:nvSpPr>
            <p:cNvPr id="88098"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099"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88074" name="Group 21"/>
          <p:cNvGrpSpPr>
            <a:grpSpLocks/>
          </p:cNvGrpSpPr>
          <p:nvPr/>
        </p:nvGrpSpPr>
        <p:grpSpPr bwMode="auto">
          <a:xfrm>
            <a:off x="5638800" y="5029200"/>
            <a:ext cx="1066800" cy="609600"/>
            <a:chOff x="336" y="2064"/>
            <a:chExt cx="384" cy="384"/>
          </a:xfrm>
        </p:grpSpPr>
        <p:sp>
          <p:nvSpPr>
            <p:cNvPr id="88096"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097"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88075" name="Group 24"/>
          <p:cNvGrpSpPr>
            <a:grpSpLocks/>
          </p:cNvGrpSpPr>
          <p:nvPr/>
        </p:nvGrpSpPr>
        <p:grpSpPr bwMode="auto">
          <a:xfrm>
            <a:off x="7239000" y="2286000"/>
            <a:ext cx="990600" cy="609600"/>
            <a:chOff x="336" y="2064"/>
            <a:chExt cx="384" cy="384"/>
          </a:xfrm>
        </p:grpSpPr>
        <p:sp>
          <p:nvSpPr>
            <p:cNvPr id="88094"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095"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88076"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7"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8" name="Line 29"/>
          <p:cNvSpPr>
            <a:spLocks noChangeShapeType="1"/>
          </p:cNvSpPr>
          <p:nvPr/>
        </p:nvSpPr>
        <p:spPr bwMode="auto">
          <a:xfrm>
            <a:off x="2895600" y="2590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9" name="Line 30"/>
          <p:cNvSpPr>
            <a:spLocks noChangeShapeType="1"/>
          </p:cNvSpPr>
          <p:nvPr/>
        </p:nvSpPr>
        <p:spPr bwMode="auto">
          <a:xfrm>
            <a:off x="2590800" y="5410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0" name="Line 31"/>
          <p:cNvSpPr>
            <a:spLocks noChangeShapeType="1"/>
          </p:cNvSpPr>
          <p:nvPr/>
        </p:nvSpPr>
        <p:spPr bwMode="auto">
          <a:xfrm>
            <a:off x="44958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1" name="Line 32"/>
          <p:cNvSpPr>
            <a:spLocks noChangeShapeType="1"/>
          </p:cNvSpPr>
          <p:nvPr/>
        </p:nvSpPr>
        <p:spPr bwMode="auto">
          <a:xfrm>
            <a:off x="44196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2" name="Line 33"/>
          <p:cNvSpPr>
            <a:spLocks noChangeShapeType="1"/>
          </p:cNvSpPr>
          <p:nvPr/>
        </p:nvSpPr>
        <p:spPr bwMode="auto">
          <a:xfrm>
            <a:off x="6858000" y="2590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3" name="Line 34"/>
          <p:cNvSpPr>
            <a:spLocks noChangeShapeType="1"/>
          </p:cNvSpPr>
          <p:nvPr/>
        </p:nvSpPr>
        <p:spPr bwMode="auto">
          <a:xfrm flipV="1">
            <a:off x="6705600" y="5257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4" name="Line 35"/>
          <p:cNvSpPr>
            <a:spLocks noChangeShapeType="1"/>
          </p:cNvSpPr>
          <p:nvPr/>
        </p:nvSpPr>
        <p:spPr bwMode="auto">
          <a:xfrm>
            <a:off x="42672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5"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086" name="Group 24"/>
          <p:cNvGrpSpPr>
            <a:grpSpLocks/>
          </p:cNvGrpSpPr>
          <p:nvPr/>
        </p:nvGrpSpPr>
        <p:grpSpPr bwMode="auto">
          <a:xfrm>
            <a:off x="7315200" y="4953000"/>
            <a:ext cx="990600" cy="609600"/>
            <a:chOff x="336" y="2064"/>
            <a:chExt cx="384" cy="384"/>
          </a:xfrm>
        </p:grpSpPr>
        <p:sp>
          <p:nvSpPr>
            <p:cNvPr id="88092"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093"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88087" name="Group 24"/>
          <p:cNvGrpSpPr>
            <a:grpSpLocks/>
          </p:cNvGrpSpPr>
          <p:nvPr/>
        </p:nvGrpSpPr>
        <p:grpSpPr bwMode="auto">
          <a:xfrm>
            <a:off x="7924800" y="3581400"/>
            <a:ext cx="990600" cy="609600"/>
            <a:chOff x="336" y="2064"/>
            <a:chExt cx="384" cy="384"/>
          </a:xfrm>
        </p:grpSpPr>
        <p:sp>
          <p:nvSpPr>
            <p:cNvPr id="88090"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8091"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88088" name="Line 35"/>
          <p:cNvSpPr>
            <a:spLocks noChangeShapeType="1"/>
          </p:cNvSpPr>
          <p:nvPr/>
        </p:nvSpPr>
        <p:spPr bwMode="auto">
          <a:xfrm>
            <a:off x="7848600" y="2895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9" name="Line 36"/>
          <p:cNvSpPr>
            <a:spLocks noChangeShapeType="1"/>
          </p:cNvSpPr>
          <p:nvPr/>
        </p:nvSpPr>
        <p:spPr bwMode="auto">
          <a:xfrm flipV="1">
            <a:off x="8115300" y="4267200"/>
            <a:ext cx="1905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89091"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89092" name="Group 3"/>
          <p:cNvGrpSpPr>
            <a:grpSpLocks/>
          </p:cNvGrpSpPr>
          <p:nvPr/>
        </p:nvGrpSpPr>
        <p:grpSpPr bwMode="auto">
          <a:xfrm>
            <a:off x="457200" y="3581400"/>
            <a:ext cx="1143000" cy="609600"/>
            <a:chOff x="336" y="2064"/>
            <a:chExt cx="384" cy="384"/>
          </a:xfrm>
        </p:grpSpPr>
        <p:sp>
          <p:nvSpPr>
            <p:cNvPr id="89133"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34"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89093" name="Group 6"/>
          <p:cNvGrpSpPr>
            <a:grpSpLocks/>
          </p:cNvGrpSpPr>
          <p:nvPr/>
        </p:nvGrpSpPr>
        <p:grpSpPr bwMode="auto">
          <a:xfrm>
            <a:off x="1752600" y="2286000"/>
            <a:ext cx="1143000" cy="609600"/>
            <a:chOff x="336" y="2064"/>
            <a:chExt cx="384" cy="384"/>
          </a:xfrm>
        </p:grpSpPr>
        <p:sp>
          <p:nvSpPr>
            <p:cNvPr id="89131"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32"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89094" name="Group 9"/>
          <p:cNvGrpSpPr>
            <a:grpSpLocks/>
          </p:cNvGrpSpPr>
          <p:nvPr/>
        </p:nvGrpSpPr>
        <p:grpSpPr bwMode="auto">
          <a:xfrm>
            <a:off x="3505200" y="2286000"/>
            <a:ext cx="990600" cy="609600"/>
            <a:chOff x="336" y="2064"/>
            <a:chExt cx="384" cy="384"/>
          </a:xfrm>
        </p:grpSpPr>
        <p:sp>
          <p:nvSpPr>
            <p:cNvPr id="89129"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30"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89095" name="Group 12"/>
          <p:cNvGrpSpPr>
            <a:grpSpLocks/>
          </p:cNvGrpSpPr>
          <p:nvPr/>
        </p:nvGrpSpPr>
        <p:grpSpPr bwMode="auto">
          <a:xfrm>
            <a:off x="5638800" y="2286000"/>
            <a:ext cx="1219200" cy="609600"/>
            <a:chOff x="336" y="2064"/>
            <a:chExt cx="384" cy="384"/>
          </a:xfrm>
        </p:grpSpPr>
        <p:sp>
          <p:nvSpPr>
            <p:cNvPr id="89127"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28"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89096" name="Group 15"/>
          <p:cNvGrpSpPr>
            <a:grpSpLocks/>
          </p:cNvGrpSpPr>
          <p:nvPr/>
        </p:nvGrpSpPr>
        <p:grpSpPr bwMode="auto">
          <a:xfrm>
            <a:off x="1676400" y="5067300"/>
            <a:ext cx="914400" cy="609600"/>
            <a:chOff x="336" y="2064"/>
            <a:chExt cx="384" cy="384"/>
          </a:xfrm>
        </p:grpSpPr>
        <p:sp>
          <p:nvSpPr>
            <p:cNvPr id="89125"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26"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89097" name="Group 18"/>
          <p:cNvGrpSpPr>
            <a:grpSpLocks/>
          </p:cNvGrpSpPr>
          <p:nvPr/>
        </p:nvGrpSpPr>
        <p:grpSpPr bwMode="auto">
          <a:xfrm>
            <a:off x="3124200" y="5105400"/>
            <a:ext cx="1295400" cy="609600"/>
            <a:chOff x="336" y="2064"/>
            <a:chExt cx="384" cy="384"/>
          </a:xfrm>
        </p:grpSpPr>
        <p:sp>
          <p:nvSpPr>
            <p:cNvPr id="89123"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24"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89098" name="Group 21"/>
          <p:cNvGrpSpPr>
            <a:grpSpLocks/>
          </p:cNvGrpSpPr>
          <p:nvPr/>
        </p:nvGrpSpPr>
        <p:grpSpPr bwMode="auto">
          <a:xfrm>
            <a:off x="5638800" y="5029200"/>
            <a:ext cx="1066800" cy="609600"/>
            <a:chOff x="336" y="2064"/>
            <a:chExt cx="384" cy="384"/>
          </a:xfrm>
        </p:grpSpPr>
        <p:sp>
          <p:nvSpPr>
            <p:cNvPr id="89121"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22"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89099" name="Group 24"/>
          <p:cNvGrpSpPr>
            <a:grpSpLocks/>
          </p:cNvGrpSpPr>
          <p:nvPr/>
        </p:nvGrpSpPr>
        <p:grpSpPr bwMode="auto">
          <a:xfrm>
            <a:off x="7239000" y="2286000"/>
            <a:ext cx="990600" cy="609600"/>
            <a:chOff x="336" y="2064"/>
            <a:chExt cx="384" cy="384"/>
          </a:xfrm>
        </p:grpSpPr>
        <p:sp>
          <p:nvSpPr>
            <p:cNvPr id="89119"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20"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186395" name="Line 27"/>
          <p:cNvSpPr>
            <a:spLocks noChangeShapeType="1"/>
          </p:cNvSpPr>
          <p:nvPr/>
        </p:nvSpPr>
        <p:spPr bwMode="auto">
          <a:xfrm flipV="1">
            <a:off x="1066800" y="2819400"/>
            <a:ext cx="838200" cy="762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89101"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7" name="Line 29"/>
          <p:cNvSpPr>
            <a:spLocks noChangeShapeType="1"/>
          </p:cNvSpPr>
          <p:nvPr/>
        </p:nvSpPr>
        <p:spPr bwMode="auto">
          <a:xfrm>
            <a:off x="2895600" y="2590800"/>
            <a:ext cx="609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89103" name="Line 30"/>
          <p:cNvSpPr>
            <a:spLocks noChangeShapeType="1"/>
          </p:cNvSpPr>
          <p:nvPr/>
        </p:nvSpPr>
        <p:spPr bwMode="auto">
          <a:xfrm>
            <a:off x="2590800" y="5410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9" name="Line 31"/>
          <p:cNvSpPr>
            <a:spLocks noChangeShapeType="1"/>
          </p:cNvSpPr>
          <p:nvPr/>
        </p:nvSpPr>
        <p:spPr bwMode="auto">
          <a:xfrm>
            <a:off x="4495800" y="2590800"/>
            <a:ext cx="11430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89105" name="Line 32"/>
          <p:cNvSpPr>
            <a:spLocks noChangeShapeType="1"/>
          </p:cNvSpPr>
          <p:nvPr/>
        </p:nvSpPr>
        <p:spPr bwMode="auto">
          <a:xfrm>
            <a:off x="44196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1" name="Line 33"/>
          <p:cNvSpPr>
            <a:spLocks noChangeShapeType="1"/>
          </p:cNvSpPr>
          <p:nvPr/>
        </p:nvSpPr>
        <p:spPr bwMode="auto">
          <a:xfrm>
            <a:off x="6858000" y="2590800"/>
            <a:ext cx="3810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89107" name="Line 34"/>
          <p:cNvSpPr>
            <a:spLocks noChangeShapeType="1"/>
          </p:cNvSpPr>
          <p:nvPr/>
        </p:nvSpPr>
        <p:spPr bwMode="auto">
          <a:xfrm flipV="1">
            <a:off x="6705600" y="5257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8" name="Line 35"/>
          <p:cNvSpPr>
            <a:spLocks noChangeShapeType="1"/>
          </p:cNvSpPr>
          <p:nvPr/>
        </p:nvSpPr>
        <p:spPr bwMode="auto">
          <a:xfrm>
            <a:off x="42672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9"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9110" name="Group 24"/>
          <p:cNvGrpSpPr>
            <a:grpSpLocks/>
          </p:cNvGrpSpPr>
          <p:nvPr/>
        </p:nvGrpSpPr>
        <p:grpSpPr bwMode="auto">
          <a:xfrm>
            <a:off x="7315200" y="4953000"/>
            <a:ext cx="990600" cy="609600"/>
            <a:chOff x="336" y="2064"/>
            <a:chExt cx="384" cy="384"/>
          </a:xfrm>
        </p:grpSpPr>
        <p:sp>
          <p:nvSpPr>
            <p:cNvPr id="89117"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18"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89111" name="Group 24"/>
          <p:cNvGrpSpPr>
            <a:grpSpLocks/>
          </p:cNvGrpSpPr>
          <p:nvPr/>
        </p:nvGrpSpPr>
        <p:grpSpPr bwMode="auto">
          <a:xfrm>
            <a:off x="7924800" y="3581400"/>
            <a:ext cx="990600" cy="609600"/>
            <a:chOff x="336" y="2064"/>
            <a:chExt cx="384" cy="384"/>
          </a:xfrm>
        </p:grpSpPr>
        <p:sp>
          <p:nvSpPr>
            <p:cNvPr id="89115"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9116"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45" name="Line 35"/>
          <p:cNvSpPr>
            <a:spLocks noChangeShapeType="1"/>
          </p:cNvSpPr>
          <p:nvPr/>
        </p:nvSpPr>
        <p:spPr bwMode="auto">
          <a:xfrm>
            <a:off x="7848600" y="2895600"/>
            <a:ext cx="457200" cy="6858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89113" name="Line 36"/>
          <p:cNvSpPr>
            <a:spLocks noChangeShapeType="1"/>
          </p:cNvSpPr>
          <p:nvPr/>
        </p:nvSpPr>
        <p:spPr bwMode="auto">
          <a:xfrm flipV="1">
            <a:off x="8115300" y="4267200"/>
            <a:ext cx="1905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14" name="TextBox 46"/>
          <p:cNvSpPr txBox="1">
            <a:spLocks noChangeArrowheads="1"/>
          </p:cNvSpPr>
          <p:nvPr/>
        </p:nvSpPr>
        <p:spPr bwMode="auto">
          <a:xfrm>
            <a:off x="1143000" y="60960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length =32.17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0115"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90116" name="Group 3"/>
          <p:cNvGrpSpPr>
            <a:grpSpLocks/>
          </p:cNvGrpSpPr>
          <p:nvPr/>
        </p:nvGrpSpPr>
        <p:grpSpPr bwMode="auto">
          <a:xfrm>
            <a:off x="457200" y="3581400"/>
            <a:ext cx="1143000" cy="609600"/>
            <a:chOff x="336" y="2064"/>
            <a:chExt cx="384" cy="384"/>
          </a:xfrm>
        </p:grpSpPr>
        <p:sp>
          <p:nvSpPr>
            <p:cNvPr id="90157"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58"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90117" name="Group 6"/>
          <p:cNvGrpSpPr>
            <a:grpSpLocks/>
          </p:cNvGrpSpPr>
          <p:nvPr/>
        </p:nvGrpSpPr>
        <p:grpSpPr bwMode="auto">
          <a:xfrm>
            <a:off x="1752600" y="2286000"/>
            <a:ext cx="1143000" cy="609600"/>
            <a:chOff x="336" y="2064"/>
            <a:chExt cx="384" cy="384"/>
          </a:xfrm>
        </p:grpSpPr>
        <p:sp>
          <p:nvSpPr>
            <p:cNvPr id="90155"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56"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90118" name="Group 9"/>
          <p:cNvGrpSpPr>
            <a:grpSpLocks/>
          </p:cNvGrpSpPr>
          <p:nvPr/>
        </p:nvGrpSpPr>
        <p:grpSpPr bwMode="auto">
          <a:xfrm>
            <a:off x="3505200" y="2286000"/>
            <a:ext cx="990600" cy="609600"/>
            <a:chOff x="336" y="2064"/>
            <a:chExt cx="384" cy="384"/>
          </a:xfrm>
        </p:grpSpPr>
        <p:sp>
          <p:nvSpPr>
            <p:cNvPr id="90153"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54"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90119" name="Group 12"/>
          <p:cNvGrpSpPr>
            <a:grpSpLocks/>
          </p:cNvGrpSpPr>
          <p:nvPr/>
        </p:nvGrpSpPr>
        <p:grpSpPr bwMode="auto">
          <a:xfrm>
            <a:off x="5638800" y="2286000"/>
            <a:ext cx="1219200" cy="609600"/>
            <a:chOff x="336" y="2064"/>
            <a:chExt cx="384" cy="384"/>
          </a:xfrm>
        </p:grpSpPr>
        <p:sp>
          <p:nvSpPr>
            <p:cNvPr id="90151"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52"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90120" name="Group 15"/>
          <p:cNvGrpSpPr>
            <a:grpSpLocks/>
          </p:cNvGrpSpPr>
          <p:nvPr/>
        </p:nvGrpSpPr>
        <p:grpSpPr bwMode="auto">
          <a:xfrm>
            <a:off x="1676400" y="5067300"/>
            <a:ext cx="914400" cy="609600"/>
            <a:chOff x="336" y="2064"/>
            <a:chExt cx="384" cy="384"/>
          </a:xfrm>
        </p:grpSpPr>
        <p:sp>
          <p:nvSpPr>
            <p:cNvPr id="90149"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50"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90121" name="Group 18"/>
          <p:cNvGrpSpPr>
            <a:grpSpLocks/>
          </p:cNvGrpSpPr>
          <p:nvPr/>
        </p:nvGrpSpPr>
        <p:grpSpPr bwMode="auto">
          <a:xfrm>
            <a:off x="3124200" y="5105400"/>
            <a:ext cx="1295400" cy="609600"/>
            <a:chOff x="336" y="2064"/>
            <a:chExt cx="384" cy="384"/>
          </a:xfrm>
        </p:grpSpPr>
        <p:sp>
          <p:nvSpPr>
            <p:cNvPr id="90147"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48"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90122" name="Group 21"/>
          <p:cNvGrpSpPr>
            <a:grpSpLocks/>
          </p:cNvGrpSpPr>
          <p:nvPr/>
        </p:nvGrpSpPr>
        <p:grpSpPr bwMode="auto">
          <a:xfrm>
            <a:off x="5638800" y="5029200"/>
            <a:ext cx="1066800" cy="609600"/>
            <a:chOff x="336" y="2064"/>
            <a:chExt cx="384" cy="384"/>
          </a:xfrm>
        </p:grpSpPr>
        <p:sp>
          <p:nvSpPr>
            <p:cNvPr id="90145"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46"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90123" name="Group 24"/>
          <p:cNvGrpSpPr>
            <a:grpSpLocks/>
          </p:cNvGrpSpPr>
          <p:nvPr/>
        </p:nvGrpSpPr>
        <p:grpSpPr bwMode="auto">
          <a:xfrm>
            <a:off x="7239000" y="2286000"/>
            <a:ext cx="990600" cy="609600"/>
            <a:chOff x="336" y="2064"/>
            <a:chExt cx="384" cy="384"/>
          </a:xfrm>
        </p:grpSpPr>
        <p:sp>
          <p:nvSpPr>
            <p:cNvPr id="90143"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44"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186395" name="Line 27"/>
          <p:cNvSpPr>
            <a:spLocks noChangeShapeType="1"/>
          </p:cNvSpPr>
          <p:nvPr/>
        </p:nvSpPr>
        <p:spPr bwMode="auto">
          <a:xfrm flipV="1">
            <a:off x="1066800" y="2819400"/>
            <a:ext cx="838200" cy="762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0125" name="Line 28"/>
          <p:cNvSpPr>
            <a:spLocks noChangeShapeType="1"/>
          </p:cNvSpPr>
          <p:nvPr/>
        </p:nvSpPr>
        <p:spPr bwMode="auto">
          <a:xfrm>
            <a:off x="914400" y="41910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7" name="Line 29"/>
          <p:cNvSpPr>
            <a:spLocks noChangeShapeType="1"/>
          </p:cNvSpPr>
          <p:nvPr/>
        </p:nvSpPr>
        <p:spPr bwMode="auto">
          <a:xfrm>
            <a:off x="2895600" y="2590800"/>
            <a:ext cx="609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0127" name="Line 30"/>
          <p:cNvSpPr>
            <a:spLocks noChangeShapeType="1"/>
          </p:cNvSpPr>
          <p:nvPr/>
        </p:nvSpPr>
        <p:spPr bwMode="auto">
          <a:xfrm>
            <a:off x="2590800" y="5410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8" name="Line 31"/>
          <p:cNvSpPr>
            <a:spLocks noChangeShapeType="1"/>
          </p:cNvSpPr>
          <p:nvPr/>
        </p:nvSpPr>
        <p:spPr bwMode="auto">
          <a:xfrm>
            <a:off x="44958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9" name="Line 32"/>
          <p:cNvSpPr>
            <a:spLocks noChangeShapeType="1"/>
          </p:cNvSpPr>
          <p:nvPr/>
        </p:nvSpPr>
        <p:spPr bwMode="auto">
          <a:xfrm>
            <a:off x="44196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30" name="Line 33"/>
          <p:cNvSpPr>
            <a:spLocks noChangeShapeType="1"/>
          </p:cNvSpPr>
          <p:nvPr/>
        </p:nvSpPr>
        <p:spPr bwMode="auto">
          <a:xfrm>
            <a:off x="6858000" y="2590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2" name="Line 34"/>
          <p:cNvSpPr>
            <a:spLocks noChangeShapeType="1"/>
          </p:cNvSpPr>
          <p:nvPr/>
        </p:nvSpPr>
        <p:spPr bwMode="auto">
          <a:xfrm flipV="1">
            <a:off x="6705600" y="5257800"/>
            <a:ext cx="609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186403" name="Line 35"/>
          <p:cNvSpPr>
            <a:spLocks noChangeShapeType="1"/>
          </p:cNvSpPr>
          <p:nvPr/>
        </p:nvSpPr>
        <p:spPr bwMode="auto">
          <a:xfrm>
            <a:off x="4267200" y="2895600"/>
            <a:ext cx="1600200" cy="22098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0133"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0134" name="Group 24"/>
          <p:cNvGrpSpPr>
            <a:grpSpLocks/>
          </p:cNvGrpSpPr>
          <p:nvPr/>
        </p:nvGrpSpPr>
        <p:grpSpPr bwMode="auto">
          <a:xfrm>
            <a:off x="7315200" y="4953000"/>
            <a:ext cx="990600" cy="609600"/>
            <a:chOff x="336" y="2064"/>
            <a:chExt cx="384" cy="384"/>
          </a:xfrm>
        </p:grpSpPr>
        <p:sp>
          <p:nvSpPr>
            <p:cNvPr id="90141"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42"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90135" name="Group 24"/>
          <p:cNvGrpSpPr>
            <a:grpSpLocks/>
          </p:cNvGrpSpPr>
          <p:nvPr/>
        </p:nvGrpSpPr>
        <p:grpSpPr bwMode="auto">
          <a:xfrm>
            <a:off x="7924800" y="3581400"/>
            <a:ext cx="990600" cy="609600"/>
            <a:chOff x="336" y="2064"/>
            <a:chExt cx="384" cy="384"/>
          </a:xfrm>
        </p:grpSpPr>
        <p:sp>
          <p:nvSpPr>
            <p:cNvPr id="90139"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0140"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90136" name="Line 35"/>
          <p:cNvSpPr>
            <a:spLocks noChangeShapeType="1"/>
          </p:cNvSpPr>
          <p:nvPr/>
        </p:nvSpPr>
        <p:spPr bwMode="auto">
          <a:xfrm>
            <a:off x="7848600" y="2895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36"/>
          <p:cNvSpPr>
            <a:spLocks noChangeShapeType="1"/>
          </p:cNvSpPr>
          <p:nvPr/>
        </p:nvSpPr>
        <p:spPr bwMode="auto">
          <a:xfrm flipV="1">
            <a:off x="8115300" y="4267200"/>
            <a:ext cx="190500" cy="762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0138" name="TextBox 46"/>
          <p:cNvSpPr txBox="1">
            <a:spLocks noChangeArrowheads="1"/>
          </p:cNvSpPr>
          <p:nvPr/>
        </p:nvSpPr>
        <p:spPr bwMode="auto">
          <a:xfrm>
            <a:off x="609600" y="6172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length = 35.50</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1139"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91140" name="Group 3"/>
          <p:cNvGrpSpPr>
            <a:grpSpLocks/>
          </p:cNvGrpSpPr>
          <p:nvPr/>
        </p:nvGrpSpPr>
        <p:grpSpPr bwMode="auto">
          <a:xfrm>
            <a:off x="457200" y="3581400"/>
            <a:ext cx="1143000" cy="609600"/>
            <a:chOff x="336" y="2064"/>
            <a:chExt cx="384" cy="384"/>
          </a:xfrm>
        </p:grpSpPr>
        <p:sp>
          <p:nvSpPr>
            <p:cNvPr id="91181"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82"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91141" name="Group 6"/>
          <p:cNvGrpSpPr>
            <a:grpSpLocks/>
          </p:cNvGrpSpPr>
          <p:nvPr/>
        </p:nvGrpSpPr>
        <p:grpSpPr bwMode="auto">
          <a:xfrm>
            <a:off x="1752600" y="2286000"/>
            <a:ext cx="1143000" cy="609600"/>
            <a:chOff x="336" y="2064"/>
            <a:chExt cx="384" cy="384"/>
          </a:xfrm>
        </p:grpSpPr>
        <p:sp>
          <p:nvSpPr>
            <p:cNvPr id="91179"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80"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91142" name="Group 9"/>
          <p:cNvGrpSpPr>
            <a:grpSpLocks/>
          </p:cNvGrpSpPr>
          <p:nvPr/>
        </p:nvGrpSpPr>
        <p:grpSpPr bwMode="auto">
          <a:xfrm>
            <a:off x="3505200" y="2286000"/>
            <a:ext cx="990600" cy="609600"/>
            <a:chOff x="336" y="2064"/>
            <a:chExt cx="384" cy="384"/>
          </a:xfrm>
        </p:grpSpPr>
        <p:sp>
          <p:nvSpPr>
            <p:cNvPr id="91177"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78"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91143" name="Group 12"/>
          <p:cNvGrpSpPr>
            <a:grpSpLocks/>
          </p:cNvGrpSpPr>
          <p:nvPr/>
        </p:nvGrpSpPr>
        <p:grpSpPr bwMode="auto">
          <a:xfrm>
            <a:off x="5638800" y="2286000"/>
            <a:ext cx="1219200" cy="609600"/>
            <a:chOff x="336" y="2064"/>
            <a:chExt cx="384" cy="384"/>
          </a:xfrm>
        </p:grpSpPr>
        <p:sp>
          <p:nvSpPr>
            <p:cNvPr id="91175"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76"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91144" name="Group 15"/>
          <p:cNvGrpSpPr>
            <a:grpSpLocks/>
          </p:cNvGrpSpPr>
          <p:nvPr/>
        </p:nvGrpSpPr>
        <p:grpSpPr bwMode="auto">
          <a:xfrm>
            <a:off x="1676400" y="5067300"/>
            <a:ext cx="914400" cy="609600"/>
            <a:chOff x="336" y="2064"/>
            <a:chExt cx="384" cy="384"/>
          </a:xfrm>
        </p:grpSpPr>
        <p:sp>
          <p:nvSpPr>
            <p:cNvPr id="91173"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74"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91145" name="Group 18"/>
          <p:cNvGrpSpPr>
            <a:grpSpLocks/>
          </p:cNvGrpSpPr>
          <p:nvPr/>
        </p:nvGrpSpPr>
        <p:grpSpPr bwMode="auto">
          <a:xfrm>
            <a:off x="3124200" y="5105400"/>
            <a:ext cx="1295400" cy="609600"/>
            <a:chOff x="336" y="2064"/>
            <a:chExt cx="384" cy="384"/>
          </a:xfrm>
        </p:grpSpPr>
        <p:sp>
          <p:nvSpPr>
            <p:cNvPr id="91171"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72"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91146" name="Group 21"/>
          <p:cNvGrpSpPr>
            <a:grpSpLocks/>
          </p:cNvGrpSpPr>
          <p:nvPr/>
        </p:nvGrpSpPr>
        <p:grpSpPr bwMode="auto">
          <a:xfrm>
            <a:off x="5638800" y="5029200"/>
            <a:ext cx="1066800" cy="609600"/>
            <a:chOff x="336" y="2064"/>
            <a:chExt cx="384" cy="384"/>
          </a:xfrm>
        </p:grpSpPr>
        <p:sp>
          <p:nvSpPr>
            <p:cNvPr id="91169"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70"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91147" name="Group 24"/>
          <p:cNvGrpSpPr>
            <a:grpSpLocks/>
          </p:cNvGrpSpPr>
          <p:nvPr/>
        </p:nvGrpSpPr>
        <p:grpSpPr bwMode="auto">
          <a:xfrm>
            <a:off x="7239000" y="2286000"/>
            <a:ext cx="990600" cy="609600"/>
            <a:chOff x="336" y="2064"/>
            <a:chExt cx="384" cy="384"/>
          </a:xfrm>
        </p:grpSpPr>
        <p:sp>
          <p:nvSpPr>
            <p:cNvPr id="91167"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68"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91148"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6" name="Line 28"/>
          <p:cNvSpPr>
            <a:spLocks noChangeShapeType="1"/>
          </p:cNvSpPr>
          <p:nvPr/>
        </p:nvSpPr>
        <p:spPr bwMode="auto">
          <a:xfrm>
            <a:off x="914400" y="4191000"/>
            <a:ext cx="914400" cy="9906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1150" name="Line 29"/>
          <p:cNvSpPr>
            <a:spLocks noChangeShapeType="1"/>
          </p:cNvSpPr>
          <p:nvPr/>
        </p:nvSpPr>
        <p:spPr bwMode="auto">
          <a:xfrm>
            <a:off x="2895600" y="2590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8" name="Line 30"/>
          <p:cNvSpPr>
            <a:spLocks noChangeShapeType="1"/>
          </p:cNvSpPr>
          <p:nvPr/>
        </p:nvSpPr>
        <p:spPr bwMode="auto">
          <a:xfrm>
            <a:off x="2590800" y="5410200"/>
            <a:ext cx="5334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1152" name="Line 31"/>
          <p:cNvSpPr>
            <a:spLocks noChangeShapeType="1"/>
          </p:cNvSpPr>
          <p:nvPr/>
        </p:nvSpPr>
        <p:spPr bwMode="auto">
          <a:xfrm>
            <a:off x="44958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53" name="Line 32"/>
          <p:cNvSpPr>
            <a:spLocks noChangeShapeType="1"/>
          </p:cNvSpPr>
          <p:nvPr/>
        </p:nvSpPr>
        <p:spPr bwMode="auto">
          <a:xfrm>
            <a:off x="4419600" y="54102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1" name="Line 33"/>
          <p:cNvSpPr>
            <a:spLocks noChangeShapeType="1"/>
          </p:cNvSpPr>
          <p:nvPr/>
        </p:nvSpPr>
        <p:spPr bwMode="auto">
          <a:xfrm>
            <a:off x="6858000" y="2590800"/>
            <a:ext cx="3810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1155" name="Line 34"/>
          <p:cNvSpPr>
            <a:spLocks noChangeShapeType="1"/>
          </p:cNvSpPr>
          <p:nvPr/>
        </p:nvSpPr>
        <p:spPr bwMode="auto">
          <a:xfrm flipV="1">
            <a:off x="6705600" y="5257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56" name="Line 35"/>
          <p:cNvSpPr>
            <a:spLocks noChangeShapeType="1"/>
          </p:cNvSpPr>
          <p:nvPr/>
        </p:nvSpPr>
        <p:spPr bwMode="auto">
          <a:xfrm>
            <a:off x="42672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4" name="Line 36"/>
          <p:cNvSpPr>
            <a:spLocks noChangeShapeType="1"/>
          </p:cNvSpPr>
          <p:nvPr/>
        </p:nvSpPr>
        <p:spPr bwMode="auto">
          <a:xfrm flipV="1">
            <a:off x="4267200" y="2895600"/>
            <a:ext cx="2057400" cy="22098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grpSp>
        <p:nvGrpSpPr>
          <p:cNvPr id="91158" name="Group 24"/>
          <p:cNvGrpSpPr>
            <a:grpSpLocks/>
          </p:cNvGrpSpPr>
          <p:nvPr/>
        </p:nvGrpSpPr>
        <p:grpSpPr bwMode="auto">
          <a:xfrm>
            <a:off x="7315200" y="4953000"/>
            <a:ext cx="990600" cy="609600"/>
            <a:chOff x="336" y="2064"/>
            <a:chExt cx="384" cy="384"/>
          </a:xfrm>
        </p:grpSpPr>
        <p:sp>
          <p:nvSpPr>
            <p:cNvPr id="91165"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66"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91159" name="Group 24"/>
          <p:cNvGrpSpPr>
            <a:grpSpLocks/>
          </p:cNvGrpSpPr>
          <p:nvPr/>
        </p:nvGrpSpPr>
        <p:grpSpPr bwMode="auto">
          <a:xfrm>
            <a:off x="7924800" y="3581400"/>
            <a:ext cx="990600" cy="609600"/>
            <a:chOff x="336" y="2064"/>
            <a:chExt cx="384" cy="384"/>
          </a:xfrm>
        </p:grpSpPr>
        <p:sp>
          <p:nvSpPr>
            <p:cNvPr id="91163"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1164"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45" name="Line 35"/>
          <p:cNvSpPr>
            <a:spLocks noChangeShapeType="1"/>
          </p:cNvSpPr>
          <p:nvPr/>
        </p:nvSpPr>
        <p:spPr bwMode="auto">
          <a:xfrm>
            <a:off x="7848600" y="2895600"/>
            <a:ext cx="457200" cy="6858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1161" name="Line 36"/>
          <p:cNvSpPr>
            <a:spLocks noChangeShapeType="1"/>
          </p:cNvSpPr>
          <p:nvPr/>
        </p:nvSpPr>
        <p:spPr bwMode="auto">
          <a:xfrm flipV="1">
            <a:off x="8115300" y="4267200"/>
            <a:ext cx="1905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62" name="TextBox 46"/>
          <p:cNvSpPr txBox="1">
            <a:spLocks noChangeArrowheads="1"/>
          </p:cNvSpPr>
          <p:nvPr/>
        </p:nvSpPr>
        <p:spPr bwMode="auto">
          <a:xfrm>
            <a:off x="609600" y="60198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length =37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2163"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92164" name="Group 3"/>
          <p:cNvGrpSpPr>
            <a:grpSpLocks/>
          </p:cNvGrpSpPr>
          <p:nvPr/>
        </p:nvGrpSpPr>
        <p:grpSpPr bwMode="auto">
          <a:xfrm>
            <a:off x="457200" y="3581400"/>
            <a:ext cx="1143000" cy="609600"/>
            <a:chOff x="336" y="2064"/>
            <a:chExt cx="384" cy="384"/>
          </a:xfrm>
        </p:grpSpPr>
        <p:sp>
          <p:nvSpPr>
            <p:cNvPr id="92205"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206"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92165" name="Group 6"/>
          <p:cNvGrpSpPr>
            <a:grpSpLocks/>
          </p:cNvGrpSpPr>
          <p:nvPr/>
        </p:nvGrpSpPr>
        <p:grpSpPr bwMode="auto">
          <a:xfrm>
            <a:off x="1752600" y="2286000"/>
            <a:ext cx="1143000" cy="609600"/>
            <a:chOff x="336" y="2064"/>
            <a:chExt cx="384" cy="384"/>
          </a:xfrm>
        </p:grpSpPr>
        <p:sp>
          <p:nvSpPr>
            <p:cNvPr id="92203"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204"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92166" name="Group 9"/>
          <p:cNvGrpSpPr>
            <a:grpSpLocks/>
          </p:cNvGrpSpPr>
          <p:nvPr/>
        </p:nvGrpSpPr>
        <p:grpSpPr bwMode="auto">
          <a:xfrm>
            <a:off x="3505200" y="2286000"/>
            <a:ext cx="990600" cy="609600"/>
            <a:chOff x="336" y="2064"/>
            <a:chExt cx="384" cy="384"/>
          </a:xfrm>
        </p:grpSpPr>
        <p:sp>
          <p:nvSpPr>
            <p:cNvPr id="92201"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202"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92167" name="Group 12"/>
          <p:cNvGrpSpPr>
            <a:grpSpLocks/>
          </p:cNvGrpSpPr>
          <p:nvPr/>
        </p:nvGrpSpPr>
        <p:grpSpPr bwMode="auto">
          <a:xfrm>
            <a:off x="5638800" y="2286000"/>
            <a:ext cx="1219200" cy="609600"/>
            <a:chOff x="336" y="2064"/>
            <a:chExt cx="384" cy="384"/>
          </a:xfrm>
        </p:grpSpPr>
        <p:sp>
          <p:nvSpPr>
            <p:cNvPr id="92199"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200"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92168" name="Group 15"/>
          <p:cNvGrpSpPr>
            <a:grpSpLocks/>
          </p:cNvGrpSpPr>
          <p:nvPr/>
        </p:nvGrpSpPr>
        <p:grpSpPr bwMode="auto">
          <a:xfrm>
            <a:off x="1676400" y="5067300"/>
            <a:ext cx="914400" cy="609600"/>
            <a:chOff x="336" y="2064"/>
            <a:chExt cx="384" cy="384"/>
          </a:xfrm>
        </p:grpSpPr>
        <p:sp>
          <p:nvSpPr>
            <p:cNvPr id="92197"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98"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92169" name="Group 18"/>
          <p:cNvGrpSpPr>
            <a:grpSpLocks/>
          </p:cNvGrpSpPr>
          <p:nvPr/>
        </p:nvGrpSpPr>
        <p:grpSpPr bwMode="auto">
          <a:xfrm>
            <a:off x="3124200" y="5105400"/>
            <a:ext cx="1295400" cy="609600"/>
            <a:chOff x="336" y="2064"/>
            <a:chExt cx="384" cy="384"/>
          </a:xfrm>
        </p:grpSpPr>
        <p:sp>
          <p:nvSpPr>
            <p:cNvPr id="92195"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96"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92170" name="Group 21"/>
          <p:cNvGrpSpPr>
            <a:grpSpLocks/>
          </p:cNvGrpSpPr>
          <p:nvPr/>
        </p:nvGrpSpPr>
        <p:grpSpPr bwMode="auto">
          <a:xfrm>
            <a:off x="5638800" y="5029200"/>
            <a:ext cx="1066800" cy="609600"/>
            <a:chOff x="336" y="2064"/>
            <a:chExt cx="384" cy="384"/>
          </a:xfrm>
        </p:grpSpPr>
        <p:sp>
          <p:nvSpPr>
            <p:cNvPr id="92193"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94"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92171" name="Group 24"/>
          <p:cNvGrpSpPr>
            <a:grpSpLocks/>
          </p:cNvGrpSpPr>
          <p:nvPr/>
        </p:nvGrpSpPr>
        <p:grpSpPr bwMode="auto">
          <a:xfrm>
            <a:off x="7239000" y="2286000"/>
            <a:ext cx="990600" cy="609600"/>
            <a:chOff x="336" y="2064"/>
            <a:chExt cx="384" cy="384"/>
          </a:xfrm>
        </p:grpSpPr>
        <p:sp>
          <p:nvSpPr>
            <p:cNvPr id="92191"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92"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92172"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6" name="Line 28"/>
          <p:cNvSpPr>
            <a:spLocks noChangeShapeType="1"/>
          </p:cNvSpPr>
          <p:nvPr/>
        </p:nvSpPr>
        <p:spPr bwMode="auto">
          <a:xfrm>
            <a:off x="914400" y="4191000"/>
            <a:ext cx="914400" cy="9906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2174" name="Line 29"/>
          <p:cNvSpPr>
            <a:spLocks noChangeShapeType="1"/>
          </p:cNvSpPr>
          <p:nvPr/>
        </p:nvSpPr>
        <p:spPr bwMode="auto">
          <a:xfrm>
            <a:off x="2895600" y="2590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8" name="Line 30"/>
          <p:cNvSpPr>
            <a:spLocks noChangeShapeType="1"/>
          </p:cNvSpPr>
          <p:nvPr/>
        </p:nvSpPr>
        <p:spPr bwMode="auto">
          <a:xfrm>
            <a:off x="2590800" y="5410200"/>
            <a:ext cx="5334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2176" name="Line 31"/>
          <p:cNvSpPr>
            <a:spLocks noChangeShapeType="1"/>
          </p:cNvSpPr>
          <p:nvPr/>
        </p:nvSpPr>
        <p:spPr bwMode="auto">
          <a:xfrm>
            <a:off x="44958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0" name="Line 32"/>
          <p:cNvSpPr>
            <a:spLocks noChangeShapeType="1"/>
          </p:cNvSpPr>
          <p:nvPr/>
        </p:nvSpPr>
        <p:spPr bwMode="auto">
          <a:xfrm>
            <a:off x="4419600" y="5410200"/>
            <a:ext cx="1219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2178" name="Line 33"/>
          <p:cNvSpPr>
            <a:spLocks noChangeShapeType="1"/>
          </p:cNvSpPr>
          <p:nvPr/>
        </p:nvSpPr>
        <p:spPr bwMode="auto">
          <a:xfrm>
            <a:off x="6858000" y="2590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2" name="Line 34"/>
          <p:cNvSpPr>
            <a:spLocks noChangeShapeType="1"/>
          </p:cNvSpPr>
          <p:nvPr/>
        </p:nvSpPr>
        <p:spPr bwMode="auto">
          <a:xfrm flipV="1">
            <a:off x="6705600" y="5257800"/>
            <a:ext cx="609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2180" name="Line 35"/>
          <p:cNvSpPr>
            <a:spLocks noChangeShapeType="1"/>
          </p:cNvSpPr>
          <p:nvPr/>
        </p:nvSpPr>
        <p:spPr bwMode="auto">
          <a:xfrm>
            <a:off x="42672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81"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2182" name="Group 24"/>
          <p:cNvGrpSpPr>
            <a:grpSpLocks/>
          </p:cNvGrpSpPr>
          <p:nvPr/>
        </p:nvGrpSpPr>
        <p:grpSpPr bwMode="auto">
          <a:xfrm>
            <a:off x="7315200" y="4953000"/>
            <a:ext cx="990600" cy="609600"/>
            <a:chOff x="336" y="2064"/>
            <a:chExt cx="384" cy="384"/>
          </a:xfrm>
        </p:grpSpPr>
        <p:sp>
          <p:nvSpPr>
            <p:cNvPr id="92189"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90"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92183" name="Group 24"/>
          <p:cNvGrpSpPr>
            <a:grpSpLocks/>
          </p:cNvGrpSpPr>
          <p:nvPr/>
        </p:nvGrpSpPr>
        <p:grpSpPr bwMode="auto">
          <a:xfrm>
            <a:off x="7924800" y="3581400"/>
            <a:ext cx="990600" cy="609600"/>
            <a:chOff x="336" y="2064"/>
            <a:chExt cx="384" cy="384"/>
          </a:xfrm>
        </p:grpSpPr>
        <p:sp>
          <p:nvSpPr>
            <p:cNvPr id="92187"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2188"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92184" name="Line 35"/>
          <p:cNvSpPr>
            <a:spLocks noChangeShapeType="1"/>
          </p:cNvSpPr>
          <p:nvPr/>
        </p:nvSpPr>
        <p:spPr bwMode="auto">
          <a:xfrm>
            <a:off x="7848600" y="2895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36"/>
          <p:cNvSpPr>
            <a:spLocks noChangeShapeType="1"/>
          </p:cNvSpPr>
          <p:nvPr/>
        </p:nvSpPr>
        <p:spPr bwMode="auto">
          <a:xfrm flipV="1">
            <a:off x="8115300" y="4267200"/>
            <a:ext cx="190500" cy="762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2186" name="TextBox 46"/>
          <p:cNvSpPr txBox="1">
            <a:spLocks noChangeArrowheads="1"/>
          </p:cNvSpPr>
          <p:nvPr/>
        </p:nvSpPr>
        <p:spPr bwMode="auto">
          <a:xfrm>
            <a:off x="533400" y="5943600"/>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rgbClr val="FF0000"/>
                </a:solidFill>
              </a:rPr>
              <a:t>length = 40.33              CRITICAL PATH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3187" name="Rectangle 2"/>
          <p:cNvSpPr>
            <a:spLocks noGrp="1" noChangeArrowheads="1"/>
          </p:cNvSpPr>
          <p:nvPr>
            <p:ph type="title"/>
          </p:nvPr>
        </p:nvSpPr>
        <p:spPr/>
        <p:txBody>
          <a:bodyPr/>
          <a:lstStyle/>
          <a:p>
            <a:pPr eaLnBrk="1" hangingPunct="1"/>
            <a:r>
              <a:rPr lang="en-US" altLang="en-US" sz="2400" b="1" u="sng" smtClean="0"/>
              <a:t>Example 3, #4-#8 Ch 16:</a:t>
            </a:r>
          </a:p>
        </p:txBody>
      </p:sp>
      <p:grpSp>
        <p:nvGrpSpPr>
          <p:cNvPr id="93188" name="Group 3"/>
          <p:cNvGrpSpPr>
            <a:grpSpLocks/>
          </p:cNvGrpSpPr>
          <p:nvPr/>
        </p:nvGrpSpPr>
        <p:grpSpPr bwMode="auto">
          <a:xfrm>
            <a:off x="457200" y="3581400"/>
            <a:ext cx="1143000" cy="609600"/>
            <a:chOff x="336" y="2064"/>
            <a:chExt cx="384" cy="384"/>
          </a:xfrm>
        </p:grpSpPr>
        <p:sp>
          <p:nvSpPr>
            <p:cNvPr id="93229" name="Oval 4"/>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30" name="Text Box 5"/>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r>
                <a:rPr lang="en-US" altLang="en-US" sz="1400"/>
                <a:t>(6)</a:t>
              </a:r>
              <a:endParaRPr lang="en-US" altLang="en-US" sz="1800"/>
            </a:p>
          </p:txBody>
        </p:sp>
      </p:grpSp>
      <p:grpSp>
        <p:nvGrpSpPr>
          <p:cNvPr id="93189" name="Group 6"/>
          <p:cNvGrpSpPr>
            <a:grpSpLocks/>
          </p:cNvGrpSpPr>
          <p:nvPr/>
        </p:nvGrpSpPr>
        <p:grpSpPr bwMode="auto">
          <a:xfrm>
            <a:off x="1752600" y="2286000"/>
            <a:ext cx="1143000" cy="609600"/>
            <a:chOff x="336" y="2064"/>
            <a:chExt cx="384" cy="384"/>
          </a:xfrm>
        </p:grpSpPr>
        <p:sp>
          <p:nvSpPr>
            <p:cNvPr id="93227" name="Oval 7"/>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28" name="Text Box 8"/>
            <p:cNvSpPr txBox="1">
              <a:spLocks noChangeArrowheads="1"/>
            </p:cNvSpPr>
            <p:nvPr/>
          </p:nvSpPr>
          <p:spPr bwMode="auto">
            <a:xfrm>
              <a:off x="38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r>
                <a:rPr lang="en-US" altLang="en-US" sz="1400"/>
                <a:t>(5)</a:t>
              </a:r>
              <a:endParaRPr lang="en-US" altLang="en-US" sz="1800"/>
            </a:p>
          </p:txBody>
        </p:sp>
      </p:grpSp>
      <p:grpSp>
        <p:nvGrpSpPr>
          <p:cNvPr id="93190" name="Group 9"/>
          <p:cNvGrpSpPr>
            <a:grpSpLocks/>
          </p:cNvGrpSpPr>
          <p:nvPr/>
        </p:nvGrpSpPr>
        <p:grpSpPr bwMode="auto">
          <a:xfrm>
            <a:off x="3505200" y="2286000"/>
            <a:ext cx="990600" cy="609600"/>
            <a:chOff x="336" y="2064"/>
            <a:chExt cx="384" cy="384"/>
          </a:xfrm>
        </p:grpSpPr>
        <p:sp>
          <p:nvSpPr>
            <p:cNvPr id="93225" name="Oval 10"/>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26" name="Text Box 11"/>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r>
                <a:rPr lang="en-US" altLang="en-US" sz="1400"/>
                <a:t>(7.67)</a:t>
              </a:r>
              <a:endParaRPr lang="en-US" altLang="en-US" sz="1800"/>
            </a:p>
          </p:txBody>
        </p:sp>
      </p:grpSp>
      <p:grpSp>
        <p:nvGrpSpPr>
          <p:cNvPr id="93191" name="Group 12"/>
          <p:cNvGrpSpPr>
            <a:grpSpLocks/>
          </p:cNvGrpSpPr>
          <p:nvPr/>
        </p:nvGrpSpPr>
        <p:grpSpPr bwMode="auto">
          <a:xfrm>
            <a:off x="5638800" y="2286000"/>
            <a:ext cx="1219200" cy="609600"/>
            <a:chOff x="336" y="2064"/>
            <a:chExt cx="384" cy="384"/>
          </a:xfrm>
        </p:grpSpPr>
        <p:sp>
          <p:nvSpPr>
            <p:cNvPr id="93223" name="Oval 13"/>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24" name="Text Box 14"/>
            <p:cNvSpPr txBox="1">
              <a:spLocks noChangeArrowheads="1"/>
            </p:cNvSpPr>
            <p:nvPr/>
          </p:nvSpPr>
          <p:spPr bwMode="auto">
            <a:xfrm>
              <a:off x="384" y="2160"/>
              <a:ext cx="2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F(4)</a:t>
              </a:r>
            </a:p>
          </p:txBody>
        </p:sp>
      </p:grpSp>
      <p:grpSp>
        <p:nvGrpSpPr>
          <p:cNvPr id="93192" name="Group 15"/>
          <p:cNvGrpSpPr>
            <a:grpSpLocks/>
          </p:cNvGrpSpPr>
          <p:nvPr/>
        </p:nvGrpSpPr>
        <p:grpSpPr bwMode="auto">
          <a:xfrm>
            <a:off x="1676400" y="5067300"/>
            <a:ext cx="914400" cy="609600"/>
            <a:chOff x="336" y="2064"/>
            <a:chExt cx="384" cy="384"/>
          </a:xfrm>
        </p:grpSpPr>
        <p:sp>
          <p:nvSpPr>
            <p:cNvPr id="93221" name="Oval 16"/>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22" name="Text Box 17"/>
            <p:cNvSpPr txBox="1">
              <a:spLocks noChangeArrowheads="1"/>
            </p:cNvSpPr>
            <p:nvPr/>
          </p:nvSpPr>
          <p:spPr bwMode="auto">
            <a:xfrm>
              <a:off x="384" y="2160"/>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t>C(7.33)</a:t>
              </a:r>
            </a:p>
          </p:txBody>
        </p:sp>
      </p:grpSp>
      <p:grpSp>
        <p:nvGrpSpPr>
          <p:cNvPr id="93193" name="Group 18"/>
          <p:cNvGrpSpPr>
            <a:grpSpLocks/>
          </p:cNvGrpSpPr>
          <p:nvPr/>
        </p:nvGrpSpPr>
        <p:grpSpPr bwMode="auto">
          <a:xfrm>
            <a:off x="3124200" y="5105400"/>
            <a:ext cx="1295400" cy="609600"/>
            <a:chOff x="336" y="2064"/>
            <a:chExt cx="384" cy="384"/>
          </a:xfrm>
        </p:grpSpPr>
        <p:sp>
          <p:nvSpPr>
            <p:cNvPr id="93219" name="Oval 19"/>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20" name="Text Box 20"/>
            <p:cNvSpPr txBox="1">
              <a:spLocks noChangeArrowheads="1"/>
            </p:cNvSpPr>
            <p:nvPr/>
          </p:nvSpPr>
          <p:spPr bwMode="auto">
            <a:xfrm>
              <a:off x="384" y="2160"/>
              <a:ext cx="2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E</a:t>
              </a:r>
              <a:r>
                <a:rPr lang="en-US" altLang="en-US" sz="1400"/>
                <a:t>(10.17)</a:t>
              </a:r>
              <a:endParaRPr lang="en-US" altLang="en-US" sz="1800"/>
            </a:p>
          </p:txBody>
        </p:sp>
      </p:grpSp>
      <p:grpSp>
        <p:nvGrpSpPr>
          <p:cNvPr id="93194" name="Group 21"/>
          <p:cNvGrpSpPr>
            <a:grpSpLocks/>
          </p:cNvGrpSpPr>
          <p:nvPr/>
        </p:nvGrpSpPr>
        <p:grpSpPr bwMode="auto">
          <a:xfrm>
            <a:off x="5638800" y="5029200"/>
            <a:ext cx="1066800" cy="609600"/>
            <a:chOff x="336" y="2064"/>
            <a:chExt cx="384" cy="384"/>
          </a:xfrm>
        </p:grpSpPr>
        <p:sp>
          <p:nvSpPr>
            <p:cNvPr id="93217" name="Oval 22"/>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18" name="Text Box 23"/>
            <p:cNvSpPr txBox="1">
              <a:spLocks noChangeArrowheads="1"/>
            </p:cNvSpPr>
            <p:nvPr/>
          </p:nvSpPr>
          <p:spPr bwMode="auto">
            <a:xfrm>
              <a:off x="384" y="2160"/>
              <a:ext cx="3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G</a:t>
              </a:r>
              <a:r>
                <a:rPr lang="en-US" altLang="en-US" sz="1400"/>
                <a:t>(5.83)</a:t>
              </a:r>
              <a:endParaRPr lang="en-US" altLang="en-US" sz="1800"/>
            </a:p>
          </p:txBody>
        </p:sp>
      </p:grpSp>
      <p:grpSp>
        <p:nvGrpSpPr>
          <p:cNvPr id="93195" name="Group 24"/>
          <p:cNvGrpSpPr>
            <a:grpSpLocks/>
          </p:cNvGrpSpPr>
          <p:nvPr/>
        </p:nvGrpSpPr>
        <p:grpSpPr bwMode="auto">
          <a:xfrm>
            <a:off x="7239000" y="2286000"/>
            <a:ext cx="990600" cy="609600"/>
            <a:chOff x="336" y="2064"/>
            <a:chExt cx="384" cy="384"/>
          </a:xfrm>
        </p:grpSpPr>
        <p:sp>
          <p:nvSpPr>
            <p:cNvPr id="93215"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16" name="Text Box 26"/>
            <p:cNvSpPr txBox="1">
              <a:spLocks noChangeArrowheads="1"/>
            </p:cNvSpPr>
            <p:nvPr/>
          </p:nvSpPr>
          <p:spPr bwMode="auto">
            <a:xfrm>
              <a:off x="384" y="21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H</a:t>
              </a:r>
              <a:r>
                <a:rPr lang="en-US" altLang="en-US" sz="1400"/>
                <a:t>(6.5)</a:t>
              </a:r>
              <a:endParaRPr lang="en-US" altLang="en-US" sz="1800"/>
            </a:p>
          </p:txBody>
        </p:sp>
      </p:grpSp>
      <p:sp>
        <p:nvSpPr>
          <p:cNvPr id="93196" name="Line 27"/>
          <p:cNvSpPr>
            <a:spLocks noChangeShapeType="1"/>
          </p:cNvSpPr>
          <p:nvPr/>
        </p:nvSpPr>
        <p:spPr bwMode="auto">
          <a:xfrm flipV="1">
            <a:off x="1066800" y="2819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6" name="Line 28"/>
          <p:cNvSpPr>
            <a:spLocks noChangeShapeType="1"/>
          </p:cNvSpPr>
          <p:nvPr/>
        </p:nvSpPr>
        <p:spPr bwMode="auto">
          <a:xfrm>
            <a:off x="914400" y="4191000"/>
            <a:ext cx="914400" cy="9906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3198" name="Line 29"/>
          <p:cNvSpPr>
            <a:spLocks noChangeShapeType="1"/>
          </p:cNvSpPr>
          <p:nvPr/>
        </p:nvSpPr>
        <p:spPr bwMode="auto">
          <a:xfrm>
            <a:off x="2895600" y="2590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398" name="Line 30"/>
          <p:cNvSpPr>
            <a:spLocks noChangeShapeType="1"/>
          </p:cNvSpPr>
          <p:nvPr/>
        </p:nvSpPr>
        <p:spPr bwMode="auto">
          <a:xfrm>
            <a:off x="2590800" y="5410200"/>
            <a:ext cx="5334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3200" name="Line 31"/>
          <p:cNvSpPr>
            <a:spLocks noChangeShapeType="1"/>
          </p:cNvSpPr>
          <p:nvPr/>
        </p:nvSpPr>
        <p:spPr bwMode="auto">
          <a:xfrm>
            <a:off x="4495800" y="2590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0" name="Line 32"/>
          <p:cNvSpPr>
            <a:spLocks noChangeShapeType="1"/>
          </p:cNvSpPr>
          <p:nvPr/>
        </p:nvSpPr>
        <p:spPr bwMode="auto">
          <a:xfrm>
            <a:off x="4419600" y="5410200"/>
            <a:ext cx="1219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3202" name="Line 33"/>
          <p:cNvSpPr>
            <a:spLocks noChangeShapeType="1"/>
          </p:cNvSpPr>
          <p:nvPr/>
        </p:nvSpPr>
        <p:spPr bwMode="auto">
          <a:xfrm>
            <a:off x="6858000" y="2590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02" name="Line 34"/>
          <p:cNvSpPr>
            <a:spLocks noChangeShapeType="1"/>
          </p:cNvSpPr>
          <p:nvPr/>
        </p:nvSpPr>
        <p:spPr bwMode="auto">
          <a:xfrm flipV="1">
            <a:off x="6705600" y="5257800"/>
            <a:ext cx="6096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3204" name="Line 35"/>
          <p:cNvSpPr>
            <a:spLocks noChangeShapeType="1"/>
          </p:cNvSpPr>
          <p:nvPr/>
        </p:nvSpPr>
        <p:spPr bwMode="auto">
          <a:xfrm>
            <a:off x="4267200" y="2895600"/>
            <a:ext cx="1600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5" name="Line 36"/>
          <p:cNvSpPr>
            <a:spLocks noChangeShapeType="1"/>
          </p:cNvSpPr>
          <p:nvPr/>
        </p:nvSpPr>
        <p:spPr bwMode="auto">
          <a:xfrm flipV="1">
            <a:off x="4267200" y="2895600"/>
            <a:ext cx="20574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3206" name="Group 24"/>
          <p:cNvGrpSpPr>
            <a:grpSpLocks/>
          </p:cNvGrpSpPr>
          <p:nvPr/>
        </p:nvGrpSpPr>
        <p:grpSpPr bwMode="auto">
          <a:xfrm>
            <a:off x="7315200" y="4953000"/>
            <a:ext cx="990600" cy="609600"/>
            <a:chOff x="336" y="2064"/>
            <a:chExt cx="384" cy="384"/>
          </a:xfrm>
        </p:grpSpPr>
        <p:sp>
          <p:nvSpPr>
            <p:cNvPr id="93213"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14"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I</a:t>
              </a:r>
              <a:r>
                <a:rPr lang="en-US" altLang="en-US" sz="1400"/>
                <a:t>(8)</a:t>
              </a:r>
              <a:endParaRPr lang="en-US" altLang="en-US" sz="1800"/>
            </a:p>
          </p:txBody>
        </p:sp>
      </p:grpSp>
      <p:grpSp>
        <p:nvGrpSpPr>
          <p:cNvPr id="93207" name="Group 24"/>
          <p:cNvGrpSpPr>
            <a:grpSpLocks/>
          </p:cNvGrpSpPr>
          <p:nvPr/>
        </p:nvGrpSpPr>
        <p:grpSpPr bwMode="auto">
          <a:xfrm>
            <a:off x="7924800" y="3581400"/>
            <a:ext cx="990600" cy="609600"/>
            <a:chOff x="336" y="2064"/>
            <a:chExt cx="384" cy="384"/>
          </a:xfrm>
        </p:grpSpPr>
        <p:sp>
          <p:nvSpPr>
            <p:cNvPr id="93211" name="Oval 25"/>
            <p:cNvSpPr>
              <a:spLocks noChangeArrowheads="1"/>
            </p:cNvSpPr>
            <p:nvPr/>
          </p:nvSpPr>
          <p:spPr bwMode="auto">
            <a:xfrm>
              <a:off x="336" y="2064"/>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93212" name="Text Box 26"/>
            <p:cNvSpPr txBox="1">
              <a:spLocks noChangeArrowheads="1"/>
            </p:cNvSpPr>
            <p:nvPr/>
          </p:nvSpPr>
          <p:spPr bwMode="auto">
            <a:xfrm>
              <a:off x="384" y="216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J</a:t>
              </a:r>
              <a:r>
                <a:rPr lang="en-US" altLang="en-US" sz="1400"/>
                <a:t>(3)</a:t>
              </a:r>
              <a:endParaRPr lang="en-US" altLang="en-US" sz="1800"/>
            </a:p>
          </p:txBody>
        </p:sp>
      </p:grpSp>
      <p:sp>
        <p:nvSpPr>
          <p:cNvPr id="93208" name="Line 35"/>
          <p:cNvSpPr>
            <a:spLocks noChangeShapeType="1"/>
          </p:cNvSpPr>
          <p:nvPr/>
        </p:nvSpPr>
        <p:spPr bwMode="auto">
          <a:xfrm>
            <a:off x="7848600" y="2895600"/>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36"/>
          <p:cNvSpPr>
            <a:spLocks noChangeShapeType="1"/>
          </p:cNvSpPr>
          <p:nvPr/>
        </p:nvSpPr>
        <p:spPr bwMode="auto">
          <a:xfrm flipV="1">
            <a:off x="8115300" y="4267200"/>
            <a:ext cx="190500" cy="762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93210" name="TextBox 46"/>
          <p:cNvSpPr txBox="1">
            <a:spLocks noChangeArrowheads="1"/>
          </p:cNvSpPr>
          <p:nvPr/>
        </p:nvSpPr>
        <p:spPr bwMode="auto">
          <a:xfrm>
            <a:off x="533400" y="5943600"/>
            <a:ext cx="617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a:solidFill>
                  <a:srgbClr val="FF0000"/>
                </a:solidFill>
              </a:rPr>
              <a:t>Path variance =1+1.78+3.36+0.69+1+0 = 7.83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4211"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graphicFrame>
        <p:nvGraphicFramePr>
          <p:cNvPr id="192515" name="Object 3"/>
          <p:cNvGraphicFramePr>
            <a:graphicFrameLocks noChangeAspect="1"/>
          </p:cNvGraphicFramePr>
          <p:nvPr>
            <p:ph sz="half" idx="1"/>
          </p:nvPr>
        </p:nvGraphicFramePr>
        <p:xfrm>
          <a:off x="1250950" y="3698875"/>
          <a:ext cx="4754563" cy="930275"/>
        </p:xfrm>
        <a:graphic>
          <a:graphicData uri="http://schemas.openxmlformats.org/presentationml/2006/ole">
            <mc:AlternateContent xmlns:mc="http://schemas.openxmlformats.org/markup-compatibility/2006">
              <mc:Choice xmlns:v="urn:schemas-microsoft-com:vml" Requires="v">
                <p:oleObj spid="_x0000_s94218" name="Equation" r:id="rId3" imgW="2336800" imgH="457200" progId="Equation.3">
                  <p:embed/>
                </p:oleObj>
              </mc:Choice>
              <mc:Fallback>
                <p:oleObj name="Equation" r:id="rId3" imgW="23368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3698875"/>
                        <a:ext cx="4754563"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3"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92517" name="Text Box 5"/>
          <p:cNvSpPr txBox="1">
            <a:spLocks noChangeArrowheads="1"/>
          </p:cNvSpPr>
          <p:nvPr/>
        </p:nvSpPr>
        <p:spPr bwMode="auto">
          <a:xfrm>
            <a:off x="457200" y="2895600"/>
            <a:ext cx="82296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1: What is the probability of completing project (along critical path) within 38 weeks?</a:t>
            </a:r>
            <a:r>
              <a:rPr lang="en-US"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anim calcmode="lin" valueType="num">
                                      <p:cBhvr additive="base">
                                        <p:cTn id="7" dur="500" fill="hold"/>
                                        <p:tgtEl>
                                          <p:spTgt spid="192517"/>
                                        </p:tgtEl>
                                        <p:attrNameLst>
                                          <p:attrName>ppt_x</p:attrName>
                                        </p:attrNameLst>
                                      </p:cBhvr>
                                      <p:tavLst>
                                        <p:tav tm="0">
                                          <p:val>
                                            <p:strVal val="#ppt_x"/>
                                          </p:val>
                                        </p:tav>
                                        <p:tav tm="100000">
                                          <p:val>
                                            <p:strVal val="#ppt_x"/>
                                          </p:val>
                                        </p:tav>
                                      </p:tavLst>
                                    </p:anim>
                                    <p:anim calcmode="lin" valueType="num">
                                      <p:cBhvr additive="base">
                                        <p:cTn id="8" dur="500" fill="hold"/>
                                        <p:tgtEl>
                                          <p:spTgt spid="1925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515"/>
                                        </p:tgtEl>
                                        <p:attrNameLst>
                                          <p:attrName>style.visibility</p:attrName>
                                        </p:attrNameLst>
                                      </p:cBhvr>
                                      <p:to>
                                        <p:strVal val="visible"/>
                                      </p:to>
                                    </p:set>
                                    <p:anim calcmode="lin" valueType="num">
                                      <p:cBhvr additive="base">
                                        <p:cTn id="13" dur="500" fill="hold"/>
                                        <p:tgtEl>
                                          <p:spTgt spid="192515"/>
                                        </p:tgtEl>
                                        <p:attrNameLst>
                                          <p:attrName>ppt_x</p:attrName>
                                        </p:attrNameLst>
                                      </p:cBhvr>
                                      <p:tavLst>
                                        <p:tav tm="0">
                                          <p:val>
                                            <p:strVal val="#ppt_x"/>
                                          </p:val>
                                        </p:tav>
                                        <p:tav tm="100000">
                                          <p:val>
                                            <p:strVal val="#ppt_x"/>
                                          </p:val>
                                        </p:tav>
                                      </p:tavLst>
                                    </p:anim>
                                    <p:anim calcmode="lin" valueType="num">
                                      <p:cBhvr additive="base">
                                        <p:cTn id="14" dur="500" fill="hold"/>
                                        <p:tgtEl>
                                          <p:spTgt spid="192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 Wiley 2007</a:t>
            </a:r>
            <a:endParaRPr lang="en-US"/>
          </a:p>
        </p:txBody>
      </p:sp>
      <p:sp>
        <p:nvSpPr>
          <p:cNvPr id="6" name="Rectangle 5"/>
          <p:cNvSpPr/>
          <p:nvPr/>
        </p:nvSpPr>
        <p:spPr>
          <a:xfrm>
            <a:off x="762000" y="2971800"/>
            <a:ext cx="7872283" cy="584775"/>
          </a:xfrm>
          <a:prstGeom prst="rect">
            <a:avLst/>
          </a:prstGeom>
        </p:spPr>
        <p:txBody>
          <a:bodyPr wrap="none">
            <a:spAutoFit/>
          </a:bodyPr>
          <a:lstStyle/>
          <a:p>
            <a:r>
              <a:rPr lang="en-US" altLang="en-US" sz="3200" dirty="0" smtClean="0"/>
              <a:t>Program Evaluation and Review Technique</a:t>
            </a:r>
            <a:endParaRPr lang="en-US" altLang="en-US" sz="3200" dirty="0" smtClean="0"/>
          </a:p>
        </p:txBody>
      </p:sp>
    </p:spTree>
    <p:extLst>
      <p:ext uri="{BB962C8B-B14F-4D97-AF65-F5344CB8AC3E}">
        <p14:creationId xmlns:p14="http://schemas.microsoft.com/office/powerpoint/2010/main" val="2480656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5235" name="Rectangle 2"/>
          <p:cNvSpPr>
            <a:spLocks noGrp="1" noChangeArrowheads="1"/>
          </p:cNvSpPr>
          <p:nvPr>
            <p:ph type="title"/>
          </p:nvPr>
        </p:nvSpPr>
        <p:spPr/>
        <p:txBody>
          <a:bodyPr/>
          <a:lstStyle/>
          <a:p>
            <a:pPr eaLnBrk="1" hangingPunct="1"/>
            <a:r>
              <a:rPr lang="en-US" altLang="en-US" sz="3200" b="1" smtClean="0">
                <a:latin typeface="Eras Bold ITC" panose="020B0907030504020204" pitchFamily="34" charset="0"/>
              </a:rPr>
              <a:t>Probability of completion by D</a:t>
            </a:r>
            <a:r>
              <a:rPr lang="en-US" altLang="en-US" sz="3200" b="1" baseline="-25000" smtClean="0">
                <a:latin typeface="Eras Bold ITC" panose="020B0907030504020204" pitchFamily="34" charset="0"/>
              </a:rPr>
              <a:t>T</a:t>
            </a:r>
            <a:r>
              <a:rPr lang="en-US" altLang="en-US" sz="3200" b="1" smtClean="0">
                <a:latin typeface="Eras Bold ITC" panose="020B0907030504020204" pitchFamily="34" charset="0"/>
              </a:rPr>
              <a:t>=38</a:t>
            </a:r>
            <a:endParaRPr lang="en-US" altLang="en-US" sz="3200" baseline="-25000" smtClean="0">
              <a:latin typeface="Eras Bold ITC" panose="020B0907030504020204" pitchFamily="34" charset="0"/>
            </a:endParaRPr>
          </a:p>
        </p:txBody>
      </p:sp>
      <p:sp>
        <p:nvSpPr>
          <p:cNvPr id="9523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3540" name="Freeform 4"/>
          <p:cNvSpPr>
            <a:spLocks/>
          </p:cNvSpPr>
          <p:nvPr/>
        </p:nvSpPr>
        <p:spPr bwMode="auto">
          <a:xfrm flipH="1">
            <a:off x="3124200" y="2514600"/>
            <a:ext cx="4513263" cy="3062288"/>
          </a:xfrm>
          <a:custGeom>
            <a:avLst/>
            <a:gdLst>
              <a:gd name="T0" fmla="*/ 2147483646 w 2843"/>
              <a:gd name="T1" fmla="*/ 2147483646 h 1929"/>
              <a:gd name="T2" fmla="*/ 2147483646 w 2843"/>
              <a:gd name="T3" fmla="*/ 2147483646 h 1929"/>
              <a:gd name="T4" fmla="*/ 2147483646 w 2843"/>
              <a:gd name="T5" fmla="*/ 2147483646 h 1929"/>
              <a:gd name="T6" fmla="*/ 2147483646 w 2843"/>
              <a:gd name="T7" fmla="*/ 2147483646 h 1929"/>
              <a:gd name="T8" fmla="*/ 2147483646 w 2843"/>
              <a:gd name="T9" fmla="*/ 2147483646 h 1929"/>
              <a:gd name="T10" fmla="*/ 2147483646 w 2843"/>
              <a:gd name="T11" fmla="*/ 2147483646 h 1929"/>
              <a:gd name="T12" fmla="*/ 2147483646 w 2843"/>
              <a:gd name="T13" fmla="*/ 2147483646 h 1929"/>
              <a:gd name="T14" fmla="*/ 2147483646 w 2843"/>
              <a:gd name="T15" fmla="*/ 2147483646 h 1929"/>
              <a:gd name="T16" fmla="*/ 2147483646 w 2843"/>
              <a:gd name="T17" fmla="*/ 2147483646 h 1929"/>
              <a:gd name="T18" fmla="*/ 2147483646 w 2843"/>
              <a:gd name="T19" fmla="*/ 2147483646 h 1929"/>
              <a:gd name="T20" fmla="*/ 2147483646 w 2843"/>
              <a:gd name="T21" fmla="*/ 2147483646 h 1929"/>
              <a:gd name="T22" fmla="*/ 2147483646 w 2843"/>
              <a:gd name="T23" fmla="*/ 2147483646 h 1929"/>
              <a:gd name="T24" fmla="*/ 2147483646 w 2843"/>
              <a:gd name="T25" fmla="*/ 2147483646 h 1929"/>
              <a:gd name="T26" fmla="*/ 2147483646 w 2843"/>
              <a:gd name="T27" fmla="*/ 2147483646 h 1929"/>
              <a:gd name="T28" fmla="*/ 2147483646 w 2843"/>
              <a:gd name="T29" fmla="*/ 2147483646 h 1929"/>
              <a:gd name="T30" fmla="*/ 2147483646 w 2843"/>
              <a:gd name="T31" fmla="*/ 2147483646 h 1929"/>
              <a:gd name="T32" fmla="*/ 2147483646 w 2843"/>
              <a:gd name="T33" fmla="*/ 2147483646 h 1929"/>
              <a:gd name="T34" fmla="*/ 2147483646 w 2843"/>
              <a:gd name="T35" fmla="*/ 2147483646 h 1929"/>
              <a:gd name="T36" fmla="*/ 2147483646 w 2843"/>
              <a:gd name="T37" fmla="*/ 2147483646 h 1929"/>
              <a:gd name="T38" fmla="*/ 2147483646 w 2843"/>
              <a:gd name="T39" fmla="*/ 2147483646 h 1929"/>
              <a:gd name="T40" fmla="*/ 2147483646 w 2843"/>
              <a:gd name="T41" fmla="*/ 2147483646 h 1929"/>
              <a:gd name="T42" fmla="*/ 0 w 2843"/>
              <a:gd name="T43" fmla="*/ 2147483646 h 1929"/>
              <a:gd name="T44" fmla="*/ 2147483646 w 2843"/>
              <a:gd name="T45" fmla="*/ 2147483646 h 1929"/>
              <a:gd name="T46" fmla="*/ 2147483646 w 2843"/>
              <a:gd name="T47" fmla="*/ 2147483646 h 1929"/>
              <a:gd name="T48" fmla="*/ 2147483646 w 2843"/>
              <a:gd name="T49" fmla="*/ 2147483646 h 1929"/>
              <a:gd name="T50" fmla="*/ 2147483646 w 2843"/>
              <a:gd name="T51" fmla="*/ 2147483646 h 1929"/>
              <a:gd name="T52" fmla="*/ 2147483646 w 2843"/>
              <a:gd name="T53" fmla="*/ 2147483646 h 1929"/>
              <a:gd name="T54" fmla="*/ 2147483646 w 2843"/>
              <a:gd name="T55" fmla="*/ 2147483646 h 1929"/>
              <a:gd name="T56" fmla="*/ 2147483646 w 2843"/>
              <a:gd name="T57" fmla="*/ 2147483646 h 1929"/>
              <a:gd name="T58" fmla="*/ 2147483646 w 2843"/>
              <a:gd name="T59" fmla="*/ 2147483646 h 1929"/>
              <a:gd name="T60" fmla="*/ 2147483646 w 2843"/>
              <a:gd name="T61" fmla="*/ 2147483646 h 1929"/>
              <a:gd name="T62" fmla="*/ 2147483646 w 2843"/>
              <a:gd name="T63" fmla="*/ 2147483646 h 1929"/>
              <a:gd name="T64" fmla="*/ 2147483646 w 2843"/>
              <a:gd name="T65" fmla="*/ 2147483646 h 1929"/>
              <a:gd name="T66" fmla="*/ 2147483646 w 2843"/>
              <a:gd name="T67" fmla="*/ 2147483646 h 1929"/>
              <a:gd name="T68" fmla="*/ 2147483646 w 2843"/>
              <a:gd name="T69" fmla="*/ 2147483646 h 1929"/>
              <a:gd name="T70" fmla="*/ 2147483646 w 2843"/>
              <a:gd name="T71" fmla="*/ 2147483646 h 1929"/>
              <a:gd name="T72" fmla="*/ 2147483646 w 2843"/>
              <a:gd name="T73" fmla="*/ 2147483646 h 1929"/>
              <a:gd name="T74" fmla="*/ 2147483646 w 2843"/>
              <a:gd name="T75" fmla="*/ 2147483646 h 1929"/>
              <a:gd name="T76" fmla="*/ 2147483646 w 2843"/>
              <a:gd name="T77" fmla="*/ 2147483646 h 1929"/>
              <a:gd name="T78" fmla="*/ 2147483646 w 2843"/>
              <a:gd name="T79" fmla="*/ 2147483646 h 1929"/>
              <a:gd name="T80" fmla="*/ 2147483646 w 2843"/>
              <a:gd name="T81" fmla="*/ 2147483646 h 1929"/>
              <a:gd name="T82" fmla="*/ 2147483646 w 2843"/>
              <a:gd name="T83" fmla="*/ 2147483646 h 1929"/>
              <a:gd name="T84" fmla="*/ 2147483646 w 2843"/>
              <a:gd name="T85" fmla="*/ 2147483646 h 1929"/>
              <a:gd name="T86" fmla="*/ 2147483646 w 2843"/>
              <a:gd name="T87" fmla="*/ 2147483646 h 1929"/>
              <a:gd name="T88" fmla="*/ 2147483646 w 2843"/>
              <a:gd name="T89" fmla="*/ 2147483646 h 1929"/>
              <a:gd name="T90" fmla="*/ 2147483646 w 2843"/>
              <a:gd name="T91" fmla="*/ 2147483646 h 1929"/>
              <a:gd name="T92" fmla="*/ 2147483646 w 2843"/>
              <a:gd name="T93" fmla="*/ 2147483646 h 1929"/>
              <a:gd name="T94" fmla="*/ 2147483646 w 2843"/>
              <a:gd name="T95" fmla="*/ 2147483646 h 19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43"/>
              <a:gd name="T145" fmla="*/ 0 h 1929"/>
              <a:gd name="T146" fmla="*/ 2843 w 2843"/>
              <a:gd name="T147" fmla="*/ 1929 h 19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43" h="1929">
                <a:moveTo>
                  <a:pt x="1413" y="0"/>
                </a:moveTo>
                <a:lnTo>
                  <a:pt x="1387" y="9"/>
                </a:lnTo>
                <a:lnTo>
                  <a:pt x="1355" y="21"/>
                </a:lnTo>
                <a:lnTo>
                  <a:pt x="1319" y="45"/>
                </a:lnTo>
                <a:lnTo>
                  <a:pt x="1299" y="72"/>
                </a:lnTo>
                <a:lnTo>
                  <a:pt x="1275" y="102"/>
                </a:lnTo>
                <a:lnTo>
                  <a:pt x="1257" y="138"/>
                </a:lnTo>
                <a:lnTo>
                  <a:pt x="1233" y="168"/>
                </a:lnTo>
                <a:lnTo>
                  <a:pt x="1212" y="210"/>
                </a:lnTo>
                <a:lnTo>
                  <a:pt x="1194" y="243"/>
                </a:lnTo>
                <a:lnTo>
                  <a:pt x="1173" y="282"/>
                </a:lnTo>
                <a:lnTo>
                  <a:pt x="1158" y="321"/>
                </a:lnTo>
                <a:lnTo>
                  <a:pt x="1137" y="360"/>
                </a:lnTo>
                <a:lnTo>
                  <a:pt x="1125" y="396"/>
                </a:lnTo>
                <a:lnTo>
                  <a:pt x="1113" y="423"/>
                </a:lnTo>
                <a:lnTo>
                  <a:pt x="1098" y="456"/>
                </a:lnTo>
                <a:lnTo>
                  <a:pt x="1086" y="489"/>
                </a:lnTo>
                <a:lnTo>
                  <a:pt x="1074" y="531"/>
                </a:lnTo>
                <a:lnTo>
                  <a:pt x="1056" y="567"/>
                </a:lnTo>
                <a:lnTo>
                  <a:pt x="1044" y="606"/>
                </a:lnTo>
                <a:lnTo>
                  <a:pt x="1029" y="642"/>
                </a:lnTo>
                <a:lnTo>
                  <a:pt x="1020" y="681"/>
                </a:lnTo>
                <a:lnTo>
                  <a:pt x="1008" y="720"/>
                </a:lnTo>
                <a:lnTo>
                  <a:pt x="999" y="756"/>
                </a:lnTo>
                <a:lnTo>
                  <a:pt x="990" y="789"/>
                </a:lnTo>
                <a:lnTo>
                  <a:pt x="981" y="822"/>
                </a:lnTo>
                <a:lnTo>
                  <a:pt x="969" y="861"/>
                </a:lnTo>
                <a:lnTo>
                  <a:pt x="960" y="894"/>
                </a:lnTo>
                <a:lnTo>
                  <a:pt x="951" y="933"/>
                </a:lnTo>
                <a:lnTo>
                  <a:pt x="939" y="969"/>
                </a:lnTo>
                <a:lnTo>
                  <a:pt x="927" y="1002"/>
                </a:lnTo>
                <a:lnTo>
                  <a:pt x="915" y="1041"/>
                </a:lnTo>
                <a:lnTo>
                  <a:pt x="903" y="1071"/>
                </a:lnTo>
                <a:lnTo>
                  <a:pt x="888" y="1110"/>
                </a:lnTo>
                <a:lnTo>
                  <a:pt x="873" y="1155"/>
                </a:lnTo>
                <a:lnTo>
                  <a:pt x="864" y="1191"/>
                </a:lnTo>
                <a:lnTo>
                  <a:pt x="843" y="1227"/>
                </a:lnTo>
                <a:lnTo>
                  <a:pt x="823" y="1269"/>
                </a:lnTo>
                <a:lnTo>
                  <a:pt x="811" y="1293"/>
                </a:lnTo>
                <a:lnTo>
                  <a:pt x="789" y="1335"/>
                </a:lnTo>
                <a:lnTo>
                  <a:pt x="771" y="1371"/>
                </a:lnTo>
                <a:lnTo>
                  <a:pt x="753" y="1411"/>
                </a:lnTo>
                <a:lnTo>
                  <a:pt x="729" y="1447"/>
                </a:lnTo>
                <a:lnTo>
                  <a:pt x="711" y="1489"/>
                </a:lnTo>
                <a:lnTo>
                  <a:pt x="681" y="1524"/>
                </a:lnTo>
                <a:lnTo>
                  <a:pt x="660" y="1554"/>
                </a:lnTo>
                <a:lnTo>
                  <a:pt x="630" y="1581"/>
                </a:lnTo>
                <a:lnTo>
                  <a:pt x="600" y="1608"/>
                </a:lnTo>
                <a:lnTo>
                  <a:pt x="567" y="1629"/>
                </a:lnTo>
                <a:lnTo>
                  <a:pt x="528" y="1653"/>
                </a:lnTo>
                <a:lnTo>
                  <a:pt x="480" y="1677"/>
                </a:lnTo>
                <a:lnTo>
                  <a:pt x="438" y="1701"/>
                </a:lnTo>
                <a:lnTo>
                  <a:pt x="405" y="1716"/>
                </a:lnTo>
                <a:lnTo>
                  <a:pt x="375" y="1728"/>
                </a:lnTo>
                <a:lnTo>
                  <a:pt x="345" y="1740"/>
                </a:lnTo>
                <a:lnTo>
                  <a:pt x="318" y="1755"/>
                </a:lnTo>
                <a:lnTo>
                  <a:pt x="261" y="1776"/>
                </a:lnTo>
                <a:lnTo>
                  <a:pt x="291" y="1764"/>
                </a:lnTo>
                <a:lnTo>
                  <a:pt x="222" y="1791"/>
                </a:lnTo>
                <a:lnTo>
                  <a:pt x="183" y="1803"/>
                </a:lnTo>
                <a:lnTo>
                  <a:pt x="141" y="1818"/>
                </a:lnTo>
                <a:lnTo>
                  <a:pt x="108" y="1830"/>
                </a:lnTo>
                <a:lnTo>
                  <a:pt x="69" y="1842"/>
                </a:lnTo>
                <a:lnTo>
                  <a:pt x="39" y="1848"/>
                </a:lnTo>
                <a:lnTo>
                  <a:pt x="3" y="1863"/>
                </a:lnTo>
                <a:lnTo>
                  <a:pt x="0" y="1881"/>
                </a:lnTo>
                <a:lnTo>
                  <a:pt x="0" y="1905"/>
                </a:lnTo>
                <a:lnTo>
                  <a:pt x="3" y="1929"/>
                </a:lnTo>
                <a:lnTo>
                  <a:pt x="2843" y="1929"/>
                </a:lnTo>
                <a:lnTo>
                  <a:pt x="2841" y="1891"/>
                </a:lnTo>
                <a:lnTo>
                  <a:pt x="2835" y="1873"/>
                </a:lnTo>
                <a:lnTo>
                  <a:pt x="2799" y="1869"/>
                </a:lnTo>
                <a:lnTo>
                  <a:pt x="2757" y="1857"/>
                </a:lnTo>
                <a:lnTo>
                  <a:pt x="2700" y="1839"/>
                </a:lnTo>
                <a:lnTo>
                  <a:pt x="2730" y="1851"/>
                </a:lnTo>
                <a:lnTo>
                  <a:pt x="2670" y="1833"/>
                </a:lnTo>
                <a:lnTo>
                  <a:pt x="2631" y="1821"/>
                </a:lnTo>
                <a:lnTo>
                  <a:pt x="2577" y="1803"/>
                </a:lnTo>
                <a:lnTo>
                  <a:pt x="2535" y="1791"/>
                </a:lnTo>
                <a:lnTo>
                  <a:pt x="2505" y="1779"/>
                </a:lnTo>
                <a:lnTo>
                  <a:pt x="2463" y="1761"/>
                </a:lnTo>
                <a:lnTo>
                  <a:pt x="2427" y="1743"/>
                </a:lnTo>
                <a:lnTo>
                  <a:pt x="2382" y="1719"/>
                </a:lnTo>
                <a:lnTo>
                  <a:pt x="2346" y="1701"/>
                </a:lnTo>
                <a:lnTo>
                  <a:pt x="2322" y="1683"/>
                </a:lnTo>
                <a:lnTo>
                  <a:pt x="2307" y="1671"/>
                </a:lnTo>
                <a:lnTo>
                  <a:pt x="2295" y="1665"/>
                </a:lnTo>
                <a:lnTo>
                  <a:pt x="2267" y="1649"/>
                </a:lnTo>
                <a:lnTo>
                  <a:pt x="2247" y="1621"/>
                </a:lnTo>
                <a:lnTo>
                  <a:pt x="2211" y="1597"/>
                </a:lnTo>
                <a:lnTo>
                  <a:pt x="2193" y="1573"/>
                </a:lnTo>
                <a:lnTo>
                  <a:pt x="2163" y="1537"/>
                </a:lnTo>
                <a:lnTo>
                  <a:pt x="2136" y="1500"/>
                </a:lnTo>
                <a:lnTo>
                  <a:pt x="2115" y="1464"/>
                </a:lnTo>
                <a:lnTo>
                  <a:pt x="2091" y="1425"/>
                </a:lnTo>
                <a:lnTo>
                  <a:pt x="2070" y="1392"/>
                </a:lnTo>
                <a:lnTo>
                  <a:pt x="2055" y="1356"/>
                </a:lnTo>
                <a:lnTo>
                  <a:pt x="2040" y="1326"/>
                </a:lnTo>
                <a:lnTo>
                  <a:pt x="2037" y="1317"/>
                </a:lnTo>
                <a:lnTo>
                  <a:pt x="2019" y="1281"/>
                </a:lnTo>
                <a:lnTo>
                  <a:pt x="1998" y="1239"/>
                </a:lnTo>
                <a:lnTo>
                  <a:pt x="1983" y="1203"/>
                </a:lnTo>
                <a:lnTo>
                  <a:pt x="1968" y="1167"/>
                </a:lnTo>
                <a:lnTo>
                  <a:pt x="1959" y="1137"/>
                </a:lnTo>
                <a:lnTo>
                  <a:pt x="1947" y="1110"/>
                </a:lnTo>
                <a:lnTo>
                  <a:pt x="1938" y="1089"/>
                </a:lnTo>
                <a:lnTo>
                  <a:pt x="1926" y="1059"/>
                </a:lnTo>
                <a:lnTo>
                  <a:pt x="1914" y="1020"/>
                </a:lnTo>
                <a:lnTo>
                  <a:pt x="1902" y="987"/>
                </a:lnTo>
                <a:lnTo>
                  <a:pt x="1893" y="942"/>
                </a:lnTo>
                <a:lnTo>
                  <a:pt x="1881" y="900"/>
                </a:lnTo>
                <a:lnTo>
                  <a:pt x="1872" y="861"/>
                </a:lnTo>
                <a:lnTo>
                  <a:pt x="1857" y="822"/>
                </a:lnTo>
                <a:lnTo>
                  <a:pt x="1848" y="792"/>
                </a:lnTo>
                <a:lnTo>
                  <a:pt x="1833" y="741"/>
                </a:lnTo>
                <a:lnTo>
                  <a:pt x="1827" y="709"/>
                </a:lnTo>
                <a:lnTo>
                  <a:pt x="1803" y="657"/>
                </a:lnTo>
                <a:lnTo>
                  <a:pt x="1785" y="615"/>
                </a:lnTo>
                <a:lnTo>
                  <a:pt x="1773" y="561"/>
                </a:lnTo>
                <a:lnTo>
                  <a:pt x="1761" y="531"/>
                </a:lnTo>
                <a:lnTo>
                  <a:pt x="1749" y="495"/>
                </a:lnTo>
                <a:lnTo>
                  <a:pt x="1725" y="447"/>
                </a:lnTo>
                <a:lnTo>
                  <a:pt x="1715" y="409"/>
                </a:lnTo>
                <a:lnTo>
                  <a:pt x="1704" y="381"/>
                </a:lnTo>
                <a:lnTo>
                  <a:pt x="1689" y="360"/>
                </a:lnTo>
                <a:lnTo>
                  <a:pt x="1683" y="337"/>
                </a:lnTo>
                <a:lnTo>
                  <a:pt x="1665" y="303"/>
                </a:lnTo>
                <a:lnTo>
                  <a:pt x="1653" y="276"/>
                </a:lnTo>
                <a:lnTo>
                  <a:pt x="1641" y="249"/>
                </a:lnTo>
                <a:lnTo>
                  <a:pt x="1632" y="234"/>
                </a:lnTo>
                <a:lnTo>
                  <a:pt x="1623" y="216"/>
                </a:lnTo>
                <a:lnTo>
                  <a:pt x="1611" y="201"/>
                </a:lnTo>
                <a:lnTo>
                  <a:pt x="1605" y="186"/>
                </a:lnTo>
                <a:lnTo>
                  <a:pt x="1596" y="174"/>
                </a:lnTo>
                <a:lnTo>
                  <a:pt x="1590" y="165"/>
                </a:lnTo>
                <a:lnTo>
                  <a:pt x="1584" y="150"/>
                </a:lnTo>
                <a:lnTo>
                  <a:pt x="1569" y="132"/>
                </a:lnTo>
                <a:lnTo>
                  <a:pt x="1563" y="115"/>
                </a:lnTo>
                <a:lnTo>
                  <a:pt x="1539" y="85"/>
                </a:lnTo>
                <a:lnTo>
                  <a:pt x="1512" y="51"/>
                </a:lnTo>
                <a:lnTo>
                  <a:pt x="1491" y="37"/>
                </a:lnTo>
                <a:lnTo>
                  <a:pt x="1473" y="19"/>
                </a:lnTo>
                <a:lnTo>
                  <a:pt x="1446" y="9"/>
                </a:lnTo>
                <a:lnTo>
                  <a:pt x="1423" y="1"/>
                </a:lnTo>
              </a:path>
            </a:pathLst>
          </a:custGeom>
          <a:solidFill>
            <a:schemeClr val="accent1"/>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93541" name="Freeform 5"/>
          <p:cNvSpPr>
            <a:spLocks/>
          </p:cNvSpPr>
          <p:nvPr/>
        </p:nvSpPr>
        <p:spPr bwMode="auto">
          <a:xfrm flipH="1">
            <a:off x="2209800" y="3886200"/>
            <a:ext cx="2438400" cy="1676400"/>
          </a:xfrm>
          <a:custGeom>
            <a:avLst/>
            <a:gdLst>
              <a:gd name="T0" fmla="*/ 0 w 1071"/>
              <a:gd name="T1" fmla="*/ 0 h 1344"/>
              <a:gd name="T2" fmla="*/ 2147483646 w 1071"/>
              <a:gd name="T3" fmla="*/ 2147483646 h 1344"/>
              <a:gd name="T4" fmla="*/ 2147483646 w 1071"/>
              <a:gd name="T5" fmla="*/ 2147483646 h 1344"/>
              <a:gd name="T6" fmla="*/ 2147483646 w 1071"/>
              <a:gd name="T7" fmla="*/ 2147483646 h 1344"/>
              <a:gd name="T8" fmla="*/ 2147483646 w 1071"/>
              <a:gd name="T9" fmla="*/ 2147483646 h 1344"/>
              <a:gd name="T10" fmla="*/ 2147483646 w 1071"/>
              <a:gd name="T11" fmla="*/ 2147483646 h 1344"/>
              <a:gd name="T12" fmla="*/ 2147483646 w 1071"/>
              <a:gd name="T13" fmla="*/ 2147483646 h 1344"/>
              <a:gd name="T14" fmla="*/ 2147483646 w 1071"/>
              <a:gd name="T15" fmla="*/ 2147483646 h 1344"/>
              <a:gd name="T16" fmla="*/ 2147483646 w 1071"/>
              <a:gd name="T17" fmla="*/ 2147483646 h 1344"/>
              <a:gd name="T18" fmla="*/ 2147483646 w 1071"/>
              <a:gd name="T19" fmla="*/ 2147483646 h 1344"/>
              <a:gd name="T20" fmla="*/ 2147483646 w 1071"/>
              <a:gd name="T21" fmla="*/ 2147483646 h 1344"/>
              <a:gd name="T22" fmla="*/ 2147483646 w 1071"/>
              <a:gd name="T23" fmla="*/ 2147483646 h 1344"/>
              <a:gd name="T24" fmla="*/ 2147483646 w 1071"/>
              <a:gd name="T25" fmla="*/ 2147483646 h 1344"/>
              <a:gd name="T26" fmla="*/ 2147483646 w 1071"/>
              <a:gd name="T27" fmla="*/ 2147483646 h 1344"/>
              <a:gd name="T28" fmla="*/ 2147483646 w 1071"/>
              <a:gd name="T29" fmla="*/ 2147483646 h 1344"/>
              <a:gd name="T30" fmla="*/ 2147483646 w 1071"/>
              <a:gd name="T31" fmla="*/ 2147483646 h 1344"/>
              <a:gd name="T32" fmla="*/ 2147483646 w 1071"/>
              <a:gd name="T33" fmla="*/ 2147483646 h 1344"/>
              <a:gd name="T34" fmla="*/ 2147483646 w 1071"/>
              <a:gd name="T35" fmla="*/ 2147483646 h 1344"/>
              <a:gd name="T36" fmla="*/ 2147483646 w 1071"/>
              <a:gd name="T37" fmla="*/ 2147483646 h 1344"/>
              <a:gd name="T38" fmla="*/ 2147483646 w 1071"/>
              <a:gd name="T39" fmla="*/ 2147483646 h 1344"/>
              <a:gd name="T40" fmla="*/ 2147483646 w 1071"/>
              <a:gd name="T41" fmla="*/ 2147483646 h 1344"/>
              <a:gd name="T42" fmla="*/ 2147483646 w 1071"/>
              <a:gd name="T43" fmla="*/ 2147483646 h 1344"/>
              <a:gd name="T44" fmla="*/ 2147483646 w 1071"/>
              <a:gd name="T45" fmla="*/ 2147483646 h 1344"/>
              <a:gd name="T46" fmla="*/ 2147483646 w 1071"/>
              <a:gd name="T47" fmla="*/ 2147483646 h 1344"/>
              <a:gd name="T48" fmla="*/ 2147483646 w 1071"/>
              <a:gd name="T49" fmla="*/ 2147483646 h 1344"/>
              <a:gd name="T50" fmla="*/ 2147483646 w 1071"/>
              <a:gd name="T51" fmla="*/ 2147483646 h 1344"/>
              <a:gd name="T52" fmla="*/ 2147483646 w 1071"/>
              <a:gd name="T53" fmla="*/ 2147483646 h 1344"/>
              <a:gd name="T54" fmla="*/ 2147483646 w 1071"/>
              <a:gd name="T55" fmla="*/ 2147483646 h 1344"/>
              <a:gd name="T56" fmla="*/ 2147483646 w 1071"/>
              <a:gd name="T57" fmla="*/ 2147483646 h 1344"/>
              <a:gd name="T58" fmla="*/ 2147483646 w 1071"/>
              <a:gd name="T59" fmla="*/ 2147483646 h 1344"/>
              <a:gd name="T60" fmla="*/ 2147483646 w 1071"/>
              <a:gd name="T61" fmla="*/ 2147483646 h 1344"/>
              <a:gd name="T62" fmla="*/ 2147483646 w 1071"/>
              <a:gd name="T63" fmla="*/ 2147483646 h 1344"/>
              <a:gd name="T64" fmla="*/ 2147483646 w 1071"/>
              <a:gd name="T65" fmla="*/ 2147483646 h 1344"/>
              <a:gd name="T66" fmla="*/ 2147483646 w 1071"/>
              <a:gd name="T67" fmla="*/ 2147483646 h 1344"/>
              <a:gd name="T68" fmla="*/ 2147483646 w 1071"/>
              <a:gd name="T69" fmla="*/ 2147483646 h 1344"/>
              <a:gd name="T70" fmla="*/ 2147483646 w 1071"/>
              <a:gd name="T71" fmla="*/ 2147483646 h 1344"/>
              <a:gd name="T72" fmla="*/ 2147483646 w 1071"/>
              <a:gd name="T73" fmla="*/ 2147483646 h 1344"/>
              <a:gd name="T74" fmla="*/ 2147483646 w 1071"/>
              <a:gd name="T75" fmla="*/ 2147483646 h 1344"/>
              <a:gd name="T76" fmla="*/ 2147483646 w 1071"/>
              <a:gd name="T77" fmla="*/ 2147483646 h 1344"/>
              <a:gd name="T78" fmla="*/ 2147483646 w 1071"/>
              <a:gd name="T79" fmla="*/ 2147483646 h 1344"/>
              <a:gd name="T80" fmla="*/ 2147483646 w 1071"/>
              <a:gd name="T81" fmla="*/ 2147483646 h 1344"/>
              <a:gd name="T82" fmla="*/ 2147483646 w 1071"/>
              <a:gd name="T83" fmla="*/ 2147483646 h 1344"/>
              <a:gd name="T84" fmla="*/ 2147483646 w 1071"/>
              <a:gd name="T85" fmla="*/ 2147483646 h 1344"/>
              <a:gd name="T86" fmla="*/ 2147483646 w 1071"/>
              <a:gd name="T87" fmla="*/ 2147483646 h 1344"/>
              <a:gd name="T88" fmla="*/ 2147483646 w 1071"/>
              <a:gd name="T89" fmla="*/ 2147483646 h 1344"/>
              <a:gd name="T90" fmla="*/ 2147483646 w 1071"/>
              <a:gd name="T91" fmla="*/ 2147483646 h 1344"/>
              <a:gd name="T92" fmla="*/ 2147483646 w 1071"/>
              <a:gd name="T93" fmla="*/ 2147483646 h 1344"/>
              <a:gd name="T94" fmla="*/ 2147483646 w 1071"/>
              <a:gd name="T95" fmla="*/ 2147483646 h 1344"/>
              <a:gd name="T96" fmla="*/ 2147483646 w 1071"/>
              <a:gd name="T97" fmla="*/ 2147483646 h 1344"/>
              <a:gd name="T98" fmla="*/ 2147483646 w 1071"/>
              <a:gd name="T99" fmla="*/ 2147483646 h 1344"/>
              <a:gd name="T100" fmla="*/ 2147483646 w 1071"/>
              <a:gd name="T101" fmla="*/ 2147483646 h 1344"/>
              <a:gd name="T102" fmla="*/ 2147483646 w 1071"/>
              <a:gd name="T103" fmla="*/ 2147483646 h 1344"/>
              <a:gd name="T104" fmla="*/ 0 w 1071"/>
              <a:gd name="T105" fmla="*/ 0 h 13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1"/>
              <a:gd name="T160" fmla="*/ 0 h 1344"/>
              <a:gd name="T161" fmla="*/ 1071 w 1071"/>
              <a:gd name="T162" fmla="*/ 1344 h 13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1" h="1344">
                <a:moveTo>
                  <a:pt x="0" y="0"/>
                </a:moveTo>
                <a:lnTo>
                  <a:pt x="6" y="24"/>
                </a:lnTo>
                <a:lnTo>
                  <a:pt x="15" y="45"/>
                </a:lnTo>
                <a:lnTo>
                  <a:pt x="33" y="87"/>
                </a:lnTo>
                <a:lnTo>
                  <a:pt x="45" y="123"/>
                </a:lnTo>
                <a:lnTo>
                  <a:pt x="57" y="162"/>
                </a:lnTo>
                <a:lnTo>
                  <a:pt x="66" y="192"/>
                </a:lnTo>
                <a:lnTo>
                  <a:pt x="75" y="228"/>
                </a:lnTo>
                <a:lnTo>
                  <a:pt x="87" y="264"/>
                </a:lnTo>
                <a:lnTo>
                  <a:pt x="99" y="300"/>
                </a:lnTo>
                <a:lnTo>
                  <a:pt x="102" y="333"/>
                </a:lnTo>
                <a:lnTo>
                  <a:pt x="114" y="372"/>
                </a:lnTo>
                <a:lnTo>
                  <a:pt x="123" y="408"/>
                </a:lnTo>
                <a:lnTo>
                  <a:pt x="135" y="444"/>
                </a:lnTo>
                <a:lnTo>
                  <a:pt x="147" y="474"/>
                </a:lnTo>
                <a:lnTo>
                  <a:pt x="162" y="516"/>
                </a:lnTo>
                <a:lnTo>
                  <a:pt x="171" y="552"/>
                </a:lnTo>
                <a:lnTo>
                  <a:pt x="195" y="588"/>
                </a:lnTo>
                <a:lnTo>
                  <a:pt x="207" y="624"/>
                </a:lnTo>
                <a:lnTo>
                  <a:pt x="219" y="660"/>
                </a:lnTo>
                <a:lnTo>
                  <a:pt x="234" y="696"/>
                </a:lnTo>
                <a:lnTo>
                  <a:pt x="255" y="732"/>
                </a:lnTo>
                <a:lnTo>
                  <a:pt x="267" y="768"/>
                </a:lnTo>
                <a:lnTo>
                  <a:pt x="285" y="801"/>
                </a:lnTo>
                <a:lnTo>
                  <a:pt x="309" y="831"/>
                </a:lnTo>
                <a:lnTo>
                  <a:pt x="327" y="861"/>
                </a:lnTo>
                <a:lnTo>
                  <a:pt x="345" y="894"/>
                </a:lnTo>
                <a:lnTo>
                  <a:pt x="375" y="930"/>
                </a:lnTo>
                <a:lnTo>
                  <a:pt x="393" y="954"/>
                </a:lnTo>
                <a:lnTo>
                  <a:pt x="423" y="984"/>
                </a:lnTo>
                <a:lnTo>
                  <a:pt x="441" y="1008"/>
                </a:lnTo>
                <a:lnTo>
                  <a:pt x="471" y="1044"/>
                </a:lnTo>
                <a:lnTo>
                  <a:pt x="507" y="1080"/>
                </a:lnTo>
                <a:lnTo>
                  <a:pt x="531" y="1092"/>
                </a:lnTo>
                <a:lnTo>
                  <a:pt x="567" y="1107"/>
                </a:lnTo>
                <a:lnTo>
                  <a:pt x="600" y="1122"/>
                </a:lnTo>
                <a:lnTo>
                  <a:pt x="633" y="1140"/>
                </a:lnTo>
                <a:lnTo>
                  <a:pt x="666" y="1155"/>
                </a:lnTo>
                <a:lnTo>
                  <a:pt x="696" y="1164"/>
                </a:lnTo>
                <a:lnTo>
                  <a:pt x="732" y="1176"/>
                </a:lnTo>
                <a:lnTo>
                  <a:pt x="768" y="1191"/>
                </a:lnTo>
                <a:lnTo>
                  <a:pt x="807" y="1203"/>
                </a:lnTo>
                <a:lnTo>
                  <a:pt x="861" y="1218"/>
                </a:lnTo>
                <a:lnTo>
                  <a:pt x="831" y="1215"/>
                </a:lnTo>
                <a:lnTo>
                  <a:pt x="888" y="1230"/>
                </a:lnTo>
                <a:lnTo>
                  <a:pt x="918" y="1239"/>
                </a:lnTo>
                <a:lnTo>
                  <a:pt x="954" y="1251"/>
                </a:lnTo>
                <a:lnTo>
                  <a:pt x="1008" y="1263"/>
                </a:lnTo>
                <a:lnTo>
                  <a:pt x="1062" y="1281"/>
                </a:lnTo>
                <a:lnTo>
                  <a:pt x="1068" y="1317"/>
                </a:lnTo>
                <a:lnTo>
                  <a:pt x="1071" y="1338"/>
                </a:lnTo>
                <a:lnTo>
                  <a:pt x="3" y="1344"/>
                </a:lnTo>
                <a:lnTo>
                  <a:pt x="0" y="0"/>
                </a:lnTo>
              </a:path>
            </a:pathLst>
          </a:custGeom>
          <a:solidFill>
            <a:srgbClr val="D560F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93542" name="Line 6"/>
          <p:cNvSpPr>
            <a:spLocks noChangeShapeType="1"/>
          </p:cNvSpPr>
          <p:nvPr/>
        </p:nvSpPr>
        <p:spPr bwMode="auto">
          <a:xfrm>
            <a:off x="2590800" y="5562600"/>
            <a:ext cx="5867400"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3543" name="Line 7"/>
          <p:cNvSpPr>
            <a:spLocks noChangeShapeType="1"/>
          </p:cNvSpPr>
          <p:nvPr/>
        </p:nvSpPr>
        <p:spPr bwMode="auto">
          <a:xfrm>
            <a:off x="5334000" y="2362200"/>
            <a:ext cx="0" cy="3171825"/>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3544" name="Rectangle 8"/>
          <p:cNvSpPr>
            <a:spLocks noChangeArrowheads="1"/>
          </p:cNvSpPr>
          <p:nvPr/>
        </p:nvSpPr>
        <p:spPr bwMode="auto">
          <a:xfrm>
            <a:off x="3429000" y="5791200"/>
            <a:ext cx="1368425" cy="458788"/>
          </a:xfrm>
          <a:prstGeom prst="rect">
            <a:avLst/>
          </a:prstGeom>
          <a:noFill/>
          <a:ln w="12700">
            <a:noFill/>
            <a:miter lim="800000"/>
            <a:headEnd/>
            <a:tailEnd/>
          </a:ln>
          <a:effectLst/>
        </p:spPr>
        <p:txBody>
          <a:bodyPr wrap="none" lIns="90488" tIns="44450" rIns="90488" bIns="44450">
            <a:spAutoFit/>
          </a:bodyPr>
          <a:lstStyle/>
          <a:p>
            <a:pPr>
              <a:defRPr/>
            </a:pPr>
            <a:r>
              <a:rPr lang="en-US" sz="2400" b="1" dirty="0">
                <a:solidFill>
                  <a:schemeClr val="tx2"/>
                </a:solidFill>
                <a:effectLst>
                  <a:outerShdw blurRad="38100" dist="38100" dir="2700000" algn="tl">
                    <a:srgbClr val="C0C0C0"/>
                  </a:outerShdw>
                </a:effectLst>
                <a:latin typeface="Book Antiqua" pitchFamily="18" charset="0"/>
              </a:rPr>
              <a:t>Z = -0.83</a:t>
            </a:r>
          </a:p>
        </p:txBody>
      </p:sp>
      <p:sp>
        <p:nvSpPr>
          <p:cNvPr id="193545" name="Rectangle 9"/>
          <p:cNvSpPr>
            <a:spLocks noChangeArrowheads="1"/>
          </p:cNvSpPr>
          <p:nvPr/>
        </p:nvSpPr>
        <p:spPr bwMode="auto">
          <a:xfrm>
            <a:off x="7315200" y="5641975"/>
            <a:ext cx="333375" cy="454025"/>
          </a:xfrm>
          <a:prstGeom prst="rect">
            <a:avLst/>
          </a:prstGeom>
          <a:noFill/>
          <a:ln w="12700">
            <a:noFill/>
            <a:miter lim="800000"/>
            <a:headEnd/>
            <a:tailEnd/>
          </a:ln>
          <a:effectLst/>
        </p:spPr>
        <p:txBody>
          <a:bodyPr wrap="none" lIns="90488" tIns="44450" rIns="90488" bIns="44450">
            <a:spAutoFit/>
          </a:bodyPr>
          <a:lstStyle/>
          <a:p>
            <a:pPr>
              <a:defRPr/>
            </a:pPr>
            <a:r>
              <a:rPr lang="en-US" sz="2400" b="1" i="1">
                <a:effectLst>
                  <a:outerShdw blurRad="38100" dist="38100" dir="2700000" algn="tl">
                    <a:srgbClr val="C0C0C0"/>
                  </a:outerShdw>
                </a:effectLst>
                <a:latin typeface="Book Antiqua" pitchFamily="18" charset="0"/>
              </a:rPr>
              <a:t>z</a:t>
            </a:r>
          </a:p>
        </p:txBody>
      </p:sp>
      <p:sp>
        <p:nvSpPr>
          <p:cNvPr id="193546" name="Rectangle 10"/>
          <p:cNvSpPr>
            <a:spLocks noChangeArrowheads="1"/>
          </p:cNvSpPr>
          <p:nvPr/>
        </p:nvSpPr>
        <p:spPr bwMode="auto">
          <a:xfrm>
            <a:off x="5105400" y="5486400"/>
            <a:ext cx="333375" cy="454025"/>
          </a:xfrm>
          <a:prstGeom prst="rect">
            <a:avLst/>
          </a:prstGeom>
          <a:noFill/>
          <a:ln w="12700">
            <a:noFill/>
            <a:miter lim="800000"/>
            <a:headEnd/>
            <a:tailEnd/>
          </a:ln>
          <a:effectLst/>
        </p:spPr>
        <p:txBody>
          <a:bodyPr lIns="90488" tIns="44450" rIns="90488" bIns="44450">
            <a:spAutoFit/>
          </a:bodyPr>
          <a:lstStyle/>
          <a:p>
            <a:pPr>
              <a:defRPr/>
            </a:pPr>
            <a:r>
              <a:rPr lang="en-US" sz="2400" b="1">
                <a:effectLst>
                  <a:outerShdw blurRad="38100" dist="38100" dir="2700000" algn="tl">
                    <a:srgbClr val="C0C0C0"/>
                  </a:outerShdw>
                </a:effectLst>
                <a:latin typeface="Book Antiqua" pitchFamily="18" charset="0"/>
              </a:rPr>
              <a:t>0</a:t>
            </a:r>
          </a:p>
        </p:txBody>
      </p:sp>
      <p:sp>
        <p:nvSpPr>
          <p:cNvPr id="193547" name="Rectangle 11"/>
          <p:cNvSpPr>
            <a:spLocks noChangeArrowheads="1"/>
          </p:cNvSpPr>
          <p:nvPr/>
        </p:nvSpPr>
        <p:spPr bwMode="auto">
          <a:xfrm>
            <a:off x="914400" y="3733800"/>
            <a:ext cx="3032125" cy="1196975"/>
          </a:xfrm>
          <a:prstGeom prst="rect">
            <a:avLst/>
          </a:prstGeom>
          <a:noFill/>
          <a:ln w="12700">
            <a:noFill/>
            <a:miter lim="800000"/>
            <a:headEnd/>
            <a:tailEnd/>
          </a:ln>
          <a:effectLst/>
        </p:spPr>
        <p:txBody>
          <a:bodyPr lIns="90488" tIns="44450" rIns="90488" bIns="44450">
            <a:spAutoFit/>
          </a:bodyPr>
          <a:lstStyle/>
          <a:p>
            <a:pPr algn="r">
              <a:defRPr/>
            </a:pPr>
            <a:r>
              <a:rPr lang="en-US" sz="2400" b="1" dirty="0">
                <a:solidFill>
                  <a:schemeClr val="hlink"/>
                </a:solidFill>
                <a:effectLst>
                  <a:outerShdw blurRad="38100" dist="38100" dir="2700000" algn="tl">
                    <a:srgbClr val="C0C0C0"/>
                  </a:outerShdw>
                </a:effectLst>
                <a:latin typeface="Book Antiqua" pitchFamily="18" charset="0"/>
              </a:rPr>
              <a:t>Project finished </a:t>
            </a:r>
          </a:p>
          <a:p>
            <a:pPr algn="r">
              <a:defRPr/>
            </a:pPr>
            <a:r>
              <a:rPr lang="en-US" sz="2400" b="1" dirty="0">
                <a:solidFill>
                  <a:schemeClr val="hlink"/>
                </a:solidFill>
                <a:effectLst>
                  <a:outerShdw blurRad="38100" dist="38100" dir="2700000" algn="tl">
                    <a:srgbClr val="C0C0C0"/>
                  </a:outerShdw>
                </a:effectLst>
                <a:latin typeface="Book Antiqua" pitchFamily="18" charset="0"/>
              </a:rPr>
              <a:t>by the given date</a:t>
            </a:r>
          </a:p>
          <a:p>
            <a:pPr algn="r">
              <a:defRPr/>
            </a:pPr>
            <a:r>
              <a:rPr lang="en-US" sz="2400" b="1" dirty="0">
                <a:effectLst>
                  <a:outerShdw blurRad="38100" dist="38100" dir="2700000" algn="tl">
                    <a:srgbClr val="C0C0C0"/>
                  </a:outerShdw>
                </a:effectLst>
                <a:latin typeface="Book Antiqua" pitchFamily="18" charset="0"/>
              </a:rPr>
              <a:t>Tail Area = .2033</a:t>
            </a:r>
          </a:p>
        </p:txBody>
      </p:sp>
      <p:sp>
        <p:nvSpPr>
          <p:cNvPr id="193548" name="Rectangle 12"/>
          <p:cNvSpPr>
            <a:spLocks noChangeArrowheads="1"/>
          </p:cNvSpPr>
          <p:nvPr/>
        </p:nvSpPr>
        <p:spPr bwMode="auto">
          <a:xfrm>
            <a:off x="2895600" y="2286000"/>
            <a:ext cx="1881188" cy="458788"/>
          </a:xfrm>
          <a:prstGeom prst="rect">
            <a:avLst/>
          </a:prstGeom>
          <a:noFill/>
          <a:ln w="12700">
            <a:noFill/>
            <a:miter lim="800000"/>
            <a:headEnd/>
            <a:tailEnd/>
          </a:ln>
          <a:effectLst/>
        </p:spPr>
        <p:txBody>
          <a:bodyPr wrap="none" lIns="90488" tIns="44450" rIns="90488" bIns="44450">
            <a:spAutoFit/>
          </a:bodyPr>
          <a:lstStyle/>
          <a:p>
            <a:pPr>
              <a:defRPr/>
            </a:pPr>
            <a:r>
              <a:rPr lang="en-US" sz="2400" b="1" dirty="0">
                <a:effectLst>
                  <a:outerShdw blurRad="38100" dist="38100" dir="2700000" algn="tl">
                    <a:srgbClr val="C0C0C0"/>
                  </a:outerShdw>
                </a:effectLst>
                <a:latin typeface="Book Antiqua" pitchFamily="18" charset="0"/>
              </a:rPr>
              <a:t>Area = .2967</a:t>
            </a:r>
          </a:p>
        </p:txBody>
      </p:sp>
      <p:sp>
        <p:nvSpPr>
          <p:cNvPr id="193549" name="Line 13"/>
          <p:cNvSpPr>
            <a:spLocks noChangeShapeType="1"/>
          </p:cNvSpPr>
          <p:nvPr/>
        </p:nvSpPr>
        <p:spPr bwMode="auto">
          <a:xfrm>
            <a:off x="3733800" y="2819400"/>
            <a:ext cx="1524000" cy="914400"/>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3550" name="Line 14"/>
          <p:cNvSpPr>
            <a:spLocks noChangeShapeType="1"/>
          </p:cNvSpPr>
          <p:nvPr/>
        </p:nvSpPr>
        <p:spPr bwMode="auto">
          <a:xfrm>
            <a:off x="4648200" y="54102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551" name="Rectangle 15"/>
          <p:cNvSpPr>
            <a:spLocks noChangeArrowheads="1"/>
          </p:cNvSpPr>
          <p:nvPr/>
        </p:nvSpPr>
        <p:spPr bwMode="auto">
          <a:xfrm>
            <a:off x="381000" y="2133600"/>
            <a:ext cx="2057400" cy="819150"/>
          </a:xfrm>
          <a:prstGeom prst="rect">
            <a:avLst/>
          </a:prstGeom>
          <a:noFill/>
          <a:ln w="12700">
            <a:noFill/>
            <a:miter lim="800000"/>
            <a:headEnd/>
            <a:tailEnd/>
          </a:ln>
          <a:effectLst/>
        </p:spPr>
        <p:txBody>
          <a:bodyPr lIns="90488" tIns="44450" rIns="90488" bIns="44450">
            <a:spAutoFit/>
          </a:bodyPr>
          <a:lstStyle/>
          <a:p>
            <a:pPr>
              <a:defRPr/>
            </a:pPr>
            <a:r>
              <a:rPr lang="en-US" sz="2400" b="1">
                <a:solidFill>
                  <a:schemeClr val="tx2"/>
                </a:solidFill>
                <a:effectLst>
                  <a:outerShdw blurRad="38100" dist="38100" dir="2700000" algn="tl">
                    <a:srgbClr val="C0C0C0"/>
                  </a:outerShdw>
                </a:effectLst>
                <a:latin typeface="Book Antiqua" pitchFamily="18" charset="0"/>
              </a:rPr>
              <a:t>Area left of y-axis = .50</a:t>
            </a:r>
          </a:p>
        </p:txBody>
      </p:sp>
      <p:sp>
        <p:nvSpPr>
          <p:cNvPr id="193552" name="Text Box 16"/>
          <p:cNvSpPr txBox="1">
            <a:spLocks noChangeArrowheads="1"/>
          </p:cNvSpPr>
          <p:nvPr/>
        </p:nvSpPr>
        <p:spPr bwMode="auto">
          <a:xfrm>
            <a:off x="6324600" y="2895600"/>
            <a:ext cx="243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Probability = </a:t>
            </a:r>
          </a:p>
          <a:p>
            <a:pPr>
              <a:spcBef>
                <a:spcPct val="50000"/>
              </a:spcBef>
              <a:buClrTx/>
              <a:buSzTx/>
              <a:buFontTx/>
              <a:buNone/>
            </a:pPr>
            <a:r>
              <a:rPr lang="en-US" altLang="en-US" sz="1800" b="1"/>
              <a:t>.5000 - 2967 </a:t>
            </a:r>
          </a:p>
          <a:p>
            <a:pPr>
              <a:spcBef>
                <a:spcPct val="50000"/>
              </a:spcBef>
              <a:buClrTx/>
              <a:buSzTx/>
              <a:buFontTx/>
              <a:buNone/>
            </a:pPr>
            <a:r>
              <a:rPr lang="en-US" altLang="en-US" sz="1800" b="1"/>
              <a:t>=.2033 or 20.33%</a:t>
            </a:r>
          </a:p>
        </p:txBody>
      </p:sp>
      <p:sp>
        <p:nvSpPr>
          <p:cNvPr id="193553" name="Line 17"/>
          <p:cNvSpPr>
            <a:spLocks noChangeShapeType="1"/>
          </p:cNvSpPr>
          <p:nvPr/>
        </p:nvSpPr>
        <p:spPr bwMode="auto">
          <a:xfrm>
            <a:off x="2819400" y="49530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 calcmode="lin" valueType="num">
                                      <p:cBhvr additive="base">
                                        <p:cTn id="7" dur="500" fill="hold"/>
                                        <p:tgtEl>
                                          <p:spTgt spid="193540"/>
                                        </p:tgtEl>
                                        <p:attrNameLst>
                                          <p:attrName>ppt_x</p:attrName>
                                        </p:attrNameLst>
                                      </p:cBhvr>
                                      <p:tavLst>
                                        <p:tav tm="0">
                                          <p:val>
                                            <p:strVal val="#ppt_x"/>
                                          </p:val>
                                        </p:tav>
                                        <p:tav tm="100000">
                                          <p:val>
                                            <p:strVal val="#ppt_x"/>
                                          </p:val>
                                        </p:tav>
                                      </p:tavLst>
                                    </p:anim>
                                    <p:anim calcmode="lin" valueType="num">
                                      <p:cBhvr additive="base">
                                        <p:cTn id="8" dur="500" fill="hold"/>
                                        <p:tgtEl>
                                          <p:spTgt spid="1935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3541"/>
                                        </p:tgtEl>
                                        <p:attrNameLst>
                                          <p:attrName>style.visibility</p:attrName>
                                        </p:attrNameLst>
                                      </p:cBhvr>
                                      <p:to>
                                        <p:strVal val="visible"/>
                                      </p:to>
                                    </p:set>
                                    <p:anim calcmode="lin" valueType="num">
                                      <p:cBhvr additive="base">
                                        <p:cTn id="13" dur="500" fill="hold"/>
                                        <p:tgtEl>
                                          <p:spTgt spid="193541"/>
                                        </p:tgtEl>
                                        <p:attrNameLst>
                                          <p:attrName>ppt_x</p:attrName>
                                        </p:attrNameLst>
                                      </p:cBhvr>
                                      <p:tavLst>
                                        <p:tav tm="0">
                                          <p:val>
                                            <p:strVal val="#ppt_x"/>
                                          </p:val>
                                        </p:tav>
                                        <p:tav tm="100000">
                                          <p:val>
                                            <p:strVal val="#ppt_x"/>
                                          </p:val>
                                        </p:tav>
                                      </p:tavLst>
                                    </p:anim>
                                    <p:anim calcmode="lin" valueType="num">
                                      <p:cBhvr additive="base">
                                        <p:cTn id="14" dur="500" fill="hold"/>
                                        <p:tgtEl>
                                          <p:spTgt spid="1935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3543"/>
                                        </p:tgtEl>
                                        <p:attrNameLst>
                                          <p:attrName>style.visibility</p:attrName>
                                        </p:attrNameLst>
                                      </p:cBhvr>
                                      <p:to>
                                        <p:strVal val="visible"/>
                                      </p:to>
                                    </p:set>
                                    <p:anim calcmode="lin" valueType="num">
                                      <p:cBhvr additive="base">
                                        <p:cTn id="19" dur="500" fill="hold"/>
                                        <p:tgtEl>
                                          <p:spTgt spid="193543"/>
                                        </p:tgtEl>
                                        <p:attrNameLst>
                                          <p:attrName>ppt_x</p:attrName>
                                        </p:attrNameLst>
                                      </p:cBhvr>
                                      <p:tavLst>
                                        <p:tav tm="0">
                                          <p:val>
                                            <p:strVal val="#ppt_x"/>
                                          </p:val>
                                        </p:tav>
                                        <p:tav tm="100000">
                                          <p:val>
                                            <p:strVal val="#ppt_x"/>
                                          </p:val>
                                        </p:tav>
                                      </p:tavLst>
                                    </p:anim>
                                    <p:anim calcmode="lin" valueType="num">
                                      <p:cBhvr additive="base">
                                        <p:cTn id="20" dur="500" fill="hold"/>
                                        <p:tgtEl>
                                          <p:spTgt spid="1935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3546"/>
                                        </p:tgtEl>
                                        <p:attrNameLst>
                                          <p:attrName>style.visibility</p:attrName>
                                        </p:attrNameLst>
                                      </p:cBhvr>
                                      <p:to>
                                        <p:strVal val="visible"/>
                                      </p:to>
                                    </p:set>
                                    <p:anim calcmode="lin" valueType="num">
                                      <p:cBhvr additive="base">
                                        <p:cTn id="25" dur="500" fill="hold"/>
                                        <p:tgtEl>
                                          <p:spTgt spid="193546"/>
                                        </p:tgtEl>
                                        <p:attrNameLst>
                                          <p:attrName>ppt_x</p:attrName>
                                        </p:attrNameLst>
                                      </p:cBhvr>
                                      <p:tavLst>
                                        <p:tav tm="0">
                                          <p:val>
                                            <p:strVal val="#ppt_x"/>
                                          </p:val>
                                        </p:tav>
                                        <p:tav tm="100000">
                                          <p:val>
                                            <p:strVal val="#ppt_x"/>
                                          </p:val>
                                        </p:tav>
                                      </p:tavLst>
                                    </p:anim>
                                    <p:anim calcmode="lin" valueType="num">
                                      <p:cBhvr additive="base">
                                        <p:cTn id="26" dur="500" fill="hold"/>
                                        <p:tgtEl>
                                          <p:spTgt spid="19354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3542"/>
                                        </p:tgtEl>
                                        <p:attrNameLst>
                                          <p:attrName>style.visibility</p:attrName>
                                        </p:attrNameLst>
                                      </p:cBhvr>
                                      <p:to>
                                        <p:strVal val="visible"/>
                                      </p:to>
                                    </p:set>
                                    <p:anim calcmode="lin" valueType="num">
                                      <p:cBhvr additive="base">
                                        <p:cTn id="31" dur="500" fill="hold"/>
                                        <p:tgtEl>
                                          <p:spTgt spid="193542"/>
                                        </p:tgtEl>
                                        <p:attrNameLst>
                                          <p:attrName>ppt_x</p:attrName>
                                        </p:attrNameLst>
                                      </p:cBhvr>
                                      <p:tavLst>
                                        <p:tav tm="0">
                                          <p:val>
                                            <p:strVal val="#ppt_x"/>
                                          </p:val>
                                        </p:tav>
                                        <p:tav tm="100000">
                                          <p:val>
                                            <p:strVal val="#ppt_x"/>
                                          </p:val>
                                        </p:tav>
                                      </p:tavLst>
                                    </p:anim>
                                    <p:anim calcmode="lin" valueType="num">
                                      <p:cBhvr additive="base">
                                        <p:cTn id="32" dur="500" fill="hold"/>
                                        <p:tgtEl>
                                          <p:spTgt spid="19354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3544"/>
                                        </p:tgtEl>
                                        <p:attrNameLst>
                                          <p:attrName>style.visibility</p:attrName>
                                        </p:attrNameLst>
                                      </p:cBhvr>
                                      <p:to>
                                        <p:strVal val="visible"/>
                                      </p:to>
                                    </p:set>
                                    <p:anim calcmode="lin" valueType="num">
                                      <p:cBhvr additive="base">
                                        <p:cTn id="37" dur="500" fill="hold"/>
                                        <p:tgtEl>
                                          <p:spTgt spid="193544"/>
                                        </p:tgtEl>
                                        <p:attrNameLst>
                                          <p:attrName>ppt_x</p:attrName>
                                        </p:attrNameLst>
                                      </p:cBhvr>
                                      <p:tavLst>
                                        <p:tav tm="0">
                                          <p:val>
                                            <p:strVal val="#ppt_x"/>
                                          </p:val>
                                        </p:tav>
                                        <p:tav tm="100000">
                                          <p:val>
                                            <p:strVal val="#ppt_x"/>
                                          </p:val>
                                        </p:tav>
                                      </p:tavLst>
                                    </p:anim>
                                    <p:anim calcmode="lin" valueType="num">
                                      <p:cBhvr additive="base">
                                        <p:cTn id="38" dur="500" fill="hold"/>
                                        <p:tgtEl>
                                          <p:spTgt spid="19354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3550"/>
                                        </p:tgtEl>
                                        <p:attrNameLst>
                                          <p:attrName>style.visibility</p:attrName>
                                        </p:attrNameLst>
                                      </p:cBhvr>
                                      <p:to>
                                        <p:strVal val="visible"/>
                                      </p:to>
                                    </p:set>
                                    <p:anim calcmode="lin" valueType="num">
                                      <p:cBhvr additive="base">
                                        <p:cTn id="43" dur="500" fill="hold"/>
                                        <p:tgtEl>
                                          <p:spTgt spid="193550"/>
                                        </p:tgtEl>
                                        <p:attrNameLst>
                                          <p:attrName>ppt_x</p:attrName>
                                        </p:attrNameLst>
                                      </p:cBhvr>
                                      <p:tavLst>
                                        <p:tav tm="0">
                                          <p:val>
                                            <p:strVal val="#ppt_x"/>
                                          </p:val>
                                        </p:tav>
                                        <p:tav tm="100000">
                                          <p:val>
                                            <p:strVal val="#ppt_x"/>
                                          </p:val>
                                        </p:tav>
                                      </p:tavLst>
                                    </p:anim>
                                    <p:anim calcmode="lin" valueType="num">
                                      <p:cBhvr additive="base">
                                        <p:cTn id="44" dur="500" fill="hold"/>
                                        <p:tgtEl>
                                          <p:spTgt spid="19355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3551"/>
                                        </p:tgtEl>
                                        <p:attrNameLst>
                                          <p:attrName>style.visibility</p:attrName>
                                        </p:attrNameLst>
                                      </p:cBhvr>
                                      <p:to>
                                        <p:strVal val="visible"/>
                                      </p:to>
                                    </p:set>
                                    <p:anim calcmode="lin" valueType="num">
                                      <p:cBhvr additive="base">
                                        <p:cTn id="49" dur="500" fill="hold"/>
                                        <p:tgtEl>
                                          <p:spTgt spid="193551"/>
                                        </p:tgtEl>
                                        <p:attrNameLst>
                                          <p:attrName>ppt_x</p:attrName>
                                        </p:attrNameLst>
                                      </p:cBhvr>
                                      <p:tavLst>
                                        <p:tav tm="0">
                                          <p:val>
                                            <p:strVal val="#ppt_x"/>
                                          </p:val>
                                        </p:tav>
                                        <p:tav tm="100000">
                                          <p:val>
                                            <p:strVal val="#ppt_x"/>
                                          </p:val>
                                        </p:tav>
                                      </p:tavLst>
                                    </p:anim>
                                    <p:anim calcmode="lin" valueType="num">
                                      <p:cBhvr additive="base">
                                        <p:cTn id="50" dur="500" fill="hold"/>
                                        <p:tgtEl>
                                          <p:spTgt spid="19355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3548"/>
                                        </p:tgtEl>
                                        <p:attrNameLst>
                                          <p:attrName>style.visibility</p:attrName>
                                        </p:attrNameLst>
                                      </p:cBhvr>
                                      <p:to>
                                        <p:strVal val="visible"/>
                                      </p:to>
                                    </p:set>
                                    <p:anim calcmode="lin" valueType="num">
                                      <p:cBhvr additive="base">
                                        <p:cTn id="55" dur="500" fill="hold"/>
                                        <p:tgtEl>
                                          <p:spTgt spid="193548"/>
                                        </p:tgtEl>
                                        <p:attrNameLst>
                                          <p:attrName>ppt_x</p:attrName>
                                        </p:attrNameLst>
                                      </p:cBhvr>
                                      <p:tavLst>
                                        <p:tav tm="0">
                                          <p:val>
                                            <p:strVal val="#ppt_x"/>
                                          </p:val>
                                        </p:tav>
                                        <p:tav tm="100000">
                                          <p:val>
                                            <p:strVal val="#ppt_x"/>
                                          </p:val>
                                        </p:tav>
                                      </p:tavLst>
                                    </p:anim>
                                    <p:anim calcmode="lin" valueType="num">
                                      <p:cBhvr additive="base">
                                        <p:cTn id="56" dur="500" fill="hold"/>
                                        <p:tgtEl>
                                          <p:spTgt spid="19354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3549"/>
                                        </p:tgtEl>
                                        <p:attrNameLst>
                                          <p:attrName>style.visibility</p:attrName>
                                        </p:attrNameLst>
                                      </p:cBhvr>
                                      <p:to>
                                        <p:strVal val="visible"/>
                                      </p:to>
                                    </p:set>
                                    <p:anim calcmode="lin" valueType="num">
                                      <p:cBhvr additive="base">
                                        <p:cTn id="61" dur="500" fill="hold"/>
                                        <p:tgtEl>
                                          <p:spTgt spid="193549"/>
                                        </p:tgtEl>
                                        <p:attrNameLst>
                                          <p:attrName>ppt_x</p:attrName>
                                        </p:attrNameLst>
                                      </p:cBhvr>
                                      <p:tavLst>
                                        <p:tav tm="0">
                                          <p:val>
                                            <p:strVal val="#ppt_x"/>
                                          </p:val>
                                        </p:tav>
                                        <p:tav tm="100000">
                                          <p:val>
                                            <p:strVal val="#ppt_x"/>
                                          </p:val>
                                        </p:tav>
                                      </p:tavLst>
                                    </p:anim>
                                    <p:anim calcmode="lin" valueType="num">
                                      <p:cBhvr additive="base">
                                        <p:cTn id="62" dur="500" fill="hold"/>
                                        <p:tgtEl>
                                          <p:spTgt spid="19354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3547"/>
                                        </p:tgtEl>
                                        <p:attrNameLst>
                                          <p:attrName>style.visibility</p:attrName>
                                        </p:attrNameLst>
                                      </p:cBhvr>
                                      <p:to>
                                        <p:strVal val="visible"/>
                                      </p:to>
                                    </p:set>
                                    <p:anim calcmode="lin" valueType="num">
                                      <p:cBhvr additive="base">
                                        <p:cTn id="67" dur="500" fill="hold"/>
                                        <p:tgtEl>
                                          <p:spTgt spid="193547"/>
                                        </p:tgtEl>
                                        <p:attrNameLst>
                                          <p:attrName>ppt_x</p:attrName>
                                        </p:attrNameLst>
                                      </p:cBhvr>
                                      <p:tavLst>
                                        <p:tav tm="0">
                                          <p:val>
                                            <p:strVal val="#ppt_x"/>
                                          </p:val>
                                        </p:tav>
                                        <p:tav tm="100000">
                                          <p:val>
                                            <p:strVal val="#ppt_x"/>
                                          </p:val>
                                        </p:tav>
                                      </p:tavLst>
                                    </p:anim>
                                    <p:anim calcmode="lin" valueType="num">
                                      <p:cBhvr additive="base">
                                        <p:cTn id="68" dur="500" fill="hold"/>
                                        <p:tgtEl>
                                          <p:spTgt spid="19354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3553"/>
                                        </p:tgtEl>
                                        <p:attrNameLst>
                                          <p:attrName>style.visibility</p:attrName>
                                        </p:attrNameLst>
                                      </p:cBhvr>
                                      <p:to>
                                        <p:strVal val="visible"/>
                                      </p:to>
                                    </p:set>
                                    <p:anim calcmode="lin" valueType="num">
                                      <p:cBhvr additive="base">
                                        <p:cTn id="73" dur="500" fill="hold"/>
                                        <p:tgtEl>
                                          <p:spTgt spid="193553"/>
                                        </p:tgtEl>
                                        <p:attrNameLst>
                                          <p:attrName>ppt_x</p:attrName>
                                        </p:attrNameLst>
                                      </p:cBhvr>
                                      <p:tavLst>
                                        <p:tav tm="0">
                                          <p:val>
                                            <p:strVal val="#ppt_x"/>
                                          </p:val>
                                        </p:tav>
                                        <p:tav tm="100000">
                                          <p:val>
                                            <p:strVal val="#ppt_x"/>
                                          </p:val>
                                        </p:tav>
                                      </p:tavLst>
                                    </p:anim>
                                    <p:anim calcmode="lin" valueType="num">
                                      <p:cBhvr additive="base">
                                        <p:cTn id="74" dur="500" fill="hold"/>
                                        <p:tgtEl>
                                          <p:spTgt spid="19355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3552"/>
                                        </p:tgtEl>
                                        <p:attrNameLst>
                                          <p:attrName>style.visibility</p:attrName>
                                        </p:attrNameLst>
                                      </p:cBhvr>
                                      <p:to>
                                        <p:strVal val="visible"/>
                                      </p:to>
                                    </p:set>
                                    <p:anim calcmode="lin" valueType="num">
                                      <p:cBhvr additive="base">
                                        <p:cTn id="79" dur="500" fill="hold"/>
                                        <p:tgtEl>
                                          <p:spTgt spid="193552"/>
                                        </p:tgtEl>
                                        <p:attrNameLst>
                                          <p:attrName>ppt_x</p:attrName>
                                        </p:attrNameLst>
                                      </p:cBhvr>
                                      <p:tavLst>
                                        <p:tav tm="0">
                                          <p:val>
                                            <p:strVal val="#ppt_x"/>
                                          </p:val>
                                        </p:tav>
                                        <p:tav tm="100000">
                                          <p:val>
                                            <p:strVal val="#ppt_x"/>
                                          </p:val>
                                        </p:tav>
                                      </p:tavLst>
                                    </p:anim>
                                    <p:anim calcmode="lin" valueType="num">
                                      <p:cBhvr additive="base">
                                        <p:cTn id="80" dur="500" fill="hold"/>
                                        <p:tgtEl>
                                          <p:spTgt spid="193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p:bldP spid="193541" grpId="0" animBg="1"/>
      <p:bldP spid="193542" grpId="0" animBg="1"/>
      <p:bldP spid="193543" grpId="0" animBg="1"/>
      <p:bldP spid="193544" grpId="0"/>
      <p:bldP spid="193546" grpId="0"/>
      <p:bldP spid="193547" grpId="0"/>
      <p:bldP spid="193548" grpId="0"/>
      <p:bldP spid="193549" grpId="0" animBg="1"/>
      <p:bldP spid="193550" grpId="0" animBg="1"/>
      <p:bldP spid="193551" grpId="0"/>
      <p:bldP spid="193552" grpId="0"/>
      <p:bldP spid="19355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6259"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graphicFrame>
        <p:nvGraphicFramePr>
          <p:cNvPr id="194563" name="Object 3"/>
          <p:cNvGraphicFramePr>
            <a:graphicFrameLocks noChangeAspect="1"/>
          </p:cNvGraphicFramePr>
          <p:nvPr>
            <p:ph sz="half" idx="1"/>
          </p:nvPr>
        </p:nvGraphicFramePr>
        <p:xfrm>
          <a:off x="1276350" y="3695700"/>
          <a:ext cx="5746750" cy="1104900"/>
        </p:xfrm>
        <a:graphic>
          <a:graphicData uri="http://schemas.openxmlformats.org/presentationml/2006/ole">
            <mc:AlternateContent xmlns:mc="http://schemas.openxmlformats.org/markup-compatibility/2006">
              <mc:Choice xmlns:v="urn:schemas-microsoft-com:vml" Requires="v">
                <p:oleObj spid="_x0000_s96267" name="Equation" r:id="rId3" imgW="2374900" imgH="457200" progId="Equation.3">
                  <p:embed/>
                </p:oleObj>
              </mc:Choice>
              <mc:Fallback>
                <p:oleObj name="Equation" r:id="rId3" imgW="23749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3695700"/>
                        <a:ext cx="574675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1"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94565" name="Text Box 5"/>
          <p:cNvSpPr txBox="1">
            <a:spLocks noChangeArrowheads="1"/>
          </p:cNvSpPr>
          <p:nvPr/>
        </p:nvSpPr>
        <p:spPr bwMode="auto">
          <a:xfrm>
            <a:off x="457200" y="2895600"/>
            <a:ext cx="82296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2: What is the probability of completing project (along critical path) within 42 weeks?</a:t>
            </a:r>
            <a:r>
              <a:rPr lang="en-US" altLang="en-US" sz="1800"/>
              <a:t> </a:t>
            </a:r>
          </a:p>
        </p:txBody>
      </p:sp>
      <p:sp>
        <p:nvSpPr>
          <p:cNvPr id="194566" name="Text Box 6"/>
          <p:cNvSpPr txBox="1">
            <a:spLocks noChangeArrowheads="1"/>
          </p:cNvSpPr>
          <p:nvPr/>
        </p:nvSpPr>
        <p:spPr bwMode="auto">
          <a:xfrm>
            <a:off x="990600" y="5181600"/>
            <a:ext cx="601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Probability = .2257+.5000 = .7257 = 72.57%</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3"/>
                                        </p:tgtEl>
                                        <p:attrNameLst>
                                          <p:attrName>style.visibility</p:attrName>
                                        </p:attrNameLst>
                                      </p:cBhvr>
                                      <p:to>
                                        <p:strVal val="visible"/>
                                      </p:to>
                                    </p:set>
                                    <p:anim calcmode="lin" valueType="num">
                                      <p:cBhvr additive="base">
                                        <p:cTn id="13" dur="500" fill="hold"/>
                                        <p:tgtEl>
                                          <p:spTgt spid="194563"/>
                                        </p:tgtEl>
                                        <p:attrNameLst>
                                          <p:attrName>ppt_x</p:attrName>
                                        </p:attrNameLst>
                                      </p:cBhvr>
                                      <p:tavLst>
                                        <p:tav tm="0">
                                          <p:val>
                                            <p:strVal val="#ppt_x"/>
                                          </p:val>
                                        </p:tav>
                                        <p:tav tm="100000">
                                          <p:val>
                                            <p:strVal val="#ppt_x"/>
                                          </p:val>
                                        </p:tav>
                                      </p:tavLst>
                                    </p:anim>
                                    <p:anim calcmode="lin" valueType="num">
                                      <p:cBhvr additive="base">
                                        <p:cTn id="14" dur="500" fill="hold"/>
                                        <p:tgtEl>
                                          <p:spTgt spid="19456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66"/>
                                        </p:tgtEl>
                                        <p:attrNameLst>
                                          <p:attrName>style.visibility</p:attrName>
                                        </p:attrNameLst>
                                      </p:cBhvr>
                                      <p:to>
                                        <p:strVal val="visible"/>
                                      </p:to>
                                    </p:set>
                                    <p:anim calcmode="lin" valueType="num">
                                      <p:cBhvr additive="base">
                                        <p:cTn id="19" dur="500" fill="hold"/>
                                        <p:tgtEl>
                                          <p:spTgt spid="194566"/>
                                        </p:tgtEl>
                                        <p:attrNameLst>
                                          <p:attrName>ppt_x</p:attrName>
                                        </p:attrNameLst>
                                      </p:cBhvr>
                                      <p:tavLst>
                                        <p:tav tm="0">
                                          <p:val>
                                            <p:strVal val="#ppt_x"/>
                                          </p:val>
                                        </p:tav>
                                        <p:tav tm="100000">
                                          <p:val>
                                            <p:strVal val="#ppt_x"/>
                                          </p:val>
                                        </p:tav>
                                      </p:tavLst>
                                    </p:anim>
                                    <p:anim calcmode="lin" valueType="num">
                                      <p:cBhvr additive="base">
                                        <p:cTn id="20" dur="500" fill="hold"/>
                                        <p:tgtEl>
                                          <p:spTgt spid="194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 Wiley 2010</a:t>
            </a:r>
          </a:p>
        </p:txBody>
      </p:sp>
      <p:sp>
        <p:nvSpPr>
          <p:cNvPr id="97283" name="Rectangle 2"/>
          <p:cNvSpPr>
            <a:spLocks noGrp="1" noChangeArrowheads="1"/>
          </p:cNvSpPr>
          <p:nvPr>
            <p:ph type="title"/>
          </p:nvPr>
        </p:nvSpPr>
        <p:spPr/>
        <p:txBody>
          <a:bodyPr/>
          <a:lstStyle/>
          <a:p>
            <a:pPr eaLnBrk="1" hangingPunct="1"/>
            <a:r>
              <a:rPr lang="en-US" altLang="en-US" sz="3200" b="1" smtClean="0"/>
              <a:t>Apply z formula to critical path</a:t>
            </a:r>
            <a:endParaRPr lang="en-US" altLang="en-US" sz="3200" smtClean="0"/>
          </a:p>
        </p:txBody>
      </p:sp>
      <p:sp>
        <p:nvSpPr>
          <p:cNvPr id="97284" name="Text Box 4"/>
          <p:cNvSpPr txBox="1">
            <a:spLocks noChangeArrowheads="1"/>
          </p:cNvSpPr>
          <p:nvPr/>
        </p:nvSpPr>
        <p:spPr bwMode="auto">
          <a:xfrm>
            <a:off x="990600" y="2133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t>Use Standard Normal Table (Appendix B) to answer probabilistic questions, such as</a:t>
            </a:r>
          </a:p>
        </p:txBody>
      </p:sp>
      <p:sp>
        <p:nvSpPr>
          <p:cNvPr id="194567" name="Text Box 7"/>
          <p:cNvSpPr txBox="1">
            <a:spLocks noChangeArrowheads="1"/>
          </p:cNvSpPr>
          <p:nvPr/>
        </p:nvSpPr>
        <p:spPr bwMode="auto">
          <a:xfrm>
            <a:off x="381000" y="3124200"/>
            <a:ext cx="7924800" cy="641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Question 3: By how many weeks are we 99% sure of completing project (along critical path)? </a:t>
            </a:r>
          </a:p>
        </p:txBody>
      </p:sp>
      <p:graphicFrame>
        <p:nvGraphicFramePr>
          <p:cNvPr id="194568" name="Object 3"/>
          <p:cNvGraphicFramePr>
            <a:graphicFrameLocks noChangeAspect="1"/>
          </p:cNvGraphicFramePr>
          <p:nvPr>
            <p:ph sz="half" idx="2"/>
          </p:nvPr>
        </p:nvGraphicFramePr>
        <p:xfrm>
          <a:off x="685800" y="3822700"/>
          <a:ext cx="5334000" cy="1433513"/>
        </p:xfrm>
        <a:graphic>
          <a:graphicData uri="http://schemas.openxmlformats.org/presentationml/2006/ole">
            <mc:AlternateContent xmlns:mc="http://schemas.openxmlformats.org/markup-compatibility/2006">
              <mc:Choice xmlns:v="urn:schemas-microsoft-com:vml" Requires="v">
                <p:oleObj spid="_x0000_s97291" name="Equation" r:id="rId3" imgW="1701800" imgH="457200" progId="Equation.3">
                  <p:embed/>
                </p:oleObj>
              </mc:Choice>
              <mc:Fallback>
                <p:oleObj name="Equation" r:id="rId3" imgW="17018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22700"/>
                        <a:ext cx="5334000"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9" name="Text Box 9"/>
          <p:cNvSpPr txBox="1">
            <a:spLocks noChangeArrowheads="1"/>
          </p:cNvSpPr>
          <p:nvPr/>
        </p:nvSpPr>
        <p:spPr bwMode="auto">
          <a:xfrm>
            <a:off x="1143000" y="56388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b="1"/>
              <a:t>DT = 46.85 weeks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7"/>
                                        </p:tgtEl>
                                        <p:attrNameLst>
                                          <p:attrName>style.visibility</p:attrName>
                                        </p:attrNameLst>
                                      </p:cBhvr>
                                      <p:to>
                                        <p:strVal val="visible"/>
                                      </p:to>
                                    </p:set>
                                    <p:anim calcmode="lin" valueType="num">
                                      <p:cBhvr additive="base">
                                        <p:cTn id="7" dur="500" fill="hold"/>
                                        <p:tgtEl>
                                          <p:spTgt spid="194567"/>
                                        </p:tgtEl>
                                        <p:attrNameLst>
                                          <p:attrName>ppt_x</p:attrName>
                                        </p:attrNameLst>
                                      </p:cBhvr>
                                      <p:tavLst>
                                        <p:tav tm="0">
                                          <p:val>
                                            <p:strVal val="#ppt_x"/>
                                          </p:val>
                                        </p:tav>
                                        <p:tav tm="100000">
                                          <p:val>
                                            <p:strVal val="#ppt_x"/>
                                          </p:val>
                                        </p:tav>
                                      </p:tavLst>
                                    </p:anim>
                                    <p:anim calcmode="lin" valueType="num">
                                      <p:cBhvr additive="base">
                                        <p:cTn id="8" dur="500" fill="hold"/>
                                        <p:tgtEl>
                                          <p:spTgt spid="1945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8"/>
                                        </p:tgtEl>
                                        <p:attrNameLst>
                                          <p:attrName>style.visibility</p:attrName>
                                        </p:attrNameLst>
                                      </p:cBhvr>
                                      <p:to>
                                        <p:strVal val="visible"/>
                                      </p:to>
                                    </p:set>
                                    <p:anim calcmode="lin" valueType="num">
                                      <p:cBhvr additive="base">
                                        <p:cTn id="13" dur="500" fill="hold"/>
                                        <p:tgtEl>
                                          <p:spTgt spid="194568"/>
                                        </p:tgtEl>
                                        <p:attrNameLst>
                                          <p:attrName>ppt_x</p:attrName>
                                        </p:attrNameLst>
                                      </p:cBhvr>
                                      <p:tavLst>
                                        <p:tav tm="0">
                                          <p:val>
                                            <p:strVal val="#ppt_x"/>
                                          </p:val>
                                        </p:tav>
                                        <p:tav tm="100000">
                                          <p:val>
                                            <p:strVal val="#ppt_x"/>
                                          </p:val>
                                        </p:tav>
                                      </p:tavLst>
                                    </p:anim>
                                    <p:anim calcmode="lin" valueType="num">
                                      <p:cBhvr additive="base">
                                        <p:cTn id="14"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69"/>
                                        </p:tgtEl>
                                        <p:attrNameLst>
                                          <p:attrName>style.visibility</p:attrName>
                                        </p:attrNameLst>
                                      </p:cBhvr>
                                      <p:to>
                                        <p:strVal val="visible"/>
                                      </p:to>
                                    </p:set>
                                    <p:anim calcmode="lin" valueType="num">
                                      <p:cBhvr additive="base">
                                        <p:cTn id="19" dur="500" fill="hold"/>
                                        <p:tgtEl>
                                          <p:spTgt spid="194569"/>
                                        </p:tgtEl>
                                        <p:attrNameLst>
                                          <p:attrName>ppt_x</p:attrName>
                                        </p:attrNameLst>
                                      </p:cBhvr>
                                      <p:tavLst>
                                        <p:tav tm="0">
                                          <p:val>
                                            <p:strVal val="#ppt_x"/>
                                          </p:val>
                                        </p:tav>
                                        <p:tav tm="100000">
                                          <p:val>
                                            <p:strVal val="#ppt_x"/>
                                          </p:val>
                                        </p:tav>
                                      </p:tavLst>
                                    </p:anim>
                                    <p:anim calcmode="lin" valueType="num">
                                      <p:cBhvr additive="base">
                                        <p:cTn id="20" dur="500" fill="hold"/>
                                        <p:tgtEl>
                                          <p:spTgt spid="194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7" grpId="0" animBg="1"/>
      <p:bldP spid="194569"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1701</TotalTime>
  <Words>3821</Words>
  <Application>Microsoft Office PowerPoint</Application>
  <PresentationFormat>On-screen Show (4:3)</PresentationFormat>
  <Paragraphs>949</Paragraphs>
  <Slides>92</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92</vt:i4>
      </vt:variant>
    </vt:vector>
  </HeadingPairs>
  <TitlesOfParts>
    <vt:vector size="105" baseType="lpstr">
      <vt:lpstr>Tahoma</vt:lpstr>
      <vt:lpstr>Arial</vt:lpstr>
      <vt:lpstr>Wingdings</vt:lpstr>
      <vt:lpstr>Times New Roman</vt:lpstr>
      <vt:lpstr>Symbol</vt:lpstr>
      <vt:lpstr>Eras Bold ITC</vt:lpstr>
      <vt:lpstr>Book Antiqua</vt:lpstr>
      <vt:lpstr>Eras Demi ITC</vt:lpstr>
      <vt:lpstr>Blends</vt:lpstr>
      <vt:lpstr>Microsoft Equation 3.0</vt:lpstr>
      <vt:lpstr>Microsoft Office Excel Worksheet</vt:lpstr>
      <vt:lpstr>Microsoft Office Excel 97-2003 Worksheet</vt:lpstr>
      <vt:lpstr>Microsoft Clip Gallery</vt:lpstr>
      <vt:lpstr>Project Management Probabilistic approach</vt:lpstr>
      <vt:lpstr>Network Planning Techniques</vt:lpstr>
      <vt:lpstr>Both PERT and CPM</vt:lpstr>
      <vt:lpstr>Network Diagrams</vt:lpstr>
      <vt:lpstr>Step 1-Define the Project: Cables By Us is bringing a new product on line to be manufactured in their current facility in some existing space. The owners have identified 11 activities and their precedence relationships. Develop an AON for the project.</vt:lpstr>
      <vt:lpstr>Step 2- Diagram the Network for               Cables By Us</vt:lpstr>
      <vt:lpstr>Step 3 (a)- Add Deterministic Time Estimates and Connected Paths </vt:lpstr>
      <vt:lpstr>Step 3 (a) (Continued): Calculate the Path Completion Times</vt:lpstr>
      <vt:lpstr>PowerPoint Presentation</vt:lpstr>
      <vt:lpstr>Estimation of Task Times</vt:lpstr>
      <vt:lpstr>CPM vs. PERT </vt:lpstr>
      <vt:lpstr>Estimation of the duration of project activities</vt:lpstr>
      <vt:lpstr>Estimation of the activity duration</vt:lpstr>
      <vt:lpstr>Estimation of the activity duration</vt:lpstr>
      <vt:lpstr>Estimation of the activity duration</vt:lpstr>
      <vt:lpstr>Estimation of the activity duration</vt:lpstr>
      <vt:lpstr>Estimation of Mean and SD</vt:lpstr>
      <vt:lpstr>Estimation of Mean and SD</vt:lpstr>
      <vt:lpstr>The PERT Approach</vt:lpstr>
      <vt:lpstr>The PERT Approach (cont’d)</vt:lpstr>
      <vt:lpstr>The PERT Approach (cont’d)</vt:lpstr>
      <vt:lpstr>PowerPoint Presentation</vt:lpstr>
      <vt:lpstr>Example: Shopping Mall Renovation</vt:lpstr>
      <vt:lpstr>Example: Issues to Address</vt:lpstr>
      <vt:lpstr>Expected Activity Time and SD</vt:lpstr>
      <vt:lpstr>CPM with Expected Activity Times</vt:lpstr>
      <vt:lpstr>Critical Path and Expected Time</vt:lpstr>
      <vt:lpstr>Probability Assessment</vt:lpstr>
      <vt:lpstr>Assessment by Normal Distribution</vt:lpstr>
      <vt:lpstr>Obtain the Probability</vt:lpstr>
      <vt:lpstr>Completion Time with a Given Prob.</vt:lpstr>
      <vt:lpstr>A Shortcoming of Standard PERT</vt:lpstr>
      <vt:lpstr>A Modification</vt:lpstr>
      <vt:lpstr>Modified Probability of Completion</vt:lpstr>
      <vt:lpstr>Example: Modified Calculations</vt:lpstr>
      <vt:lpstr>The Probability Density Functions</vt:lpstr>
      <vt:lpstr>Project Completion Probabilities</vt:lpstr>
      <vt:lpstr>Revisiting Cables By Us Using Probabilistic Time Estimates</vt:lpstr>
      <vt:lpstr>Using Beta Probability Distribution to Calculate Expected Time Durations</vt:lpstr>
      <vt:lpstr>Calculating Expected Task Times</vt:lpstr>
      <vt:lpstr>Network Diagram with Expected Activity Times</vt:lpstr>
      <vt:lpstr>Estimated Path Durations through the Network</vt:lpstr>
      <vt:lpstr>Estimating the Probability of Completion Dates</vt:lpstr>
      <vt:lpstr>Project Activity Variances</vt:lpstr>
      <vt:lpstr>Critical Activity Variances</vt:lpstr>
      <vt:lpstr>Calculating the Probability of Completing the Project in Less Than a Specified Time</vt:lpstr>
      <vt:lpstr>Apply z formula to critical path</vt:lpstr>
      <vt:lpstr>Probability of completion by DT</vt:lpstr>
      <vt:lpstr>Apply z formula to critical path</vt:lpstr>
      <vt:lpstr>Probability Question 2</vt:lpstr>
      <vt:lpstr>Reducing Project Completion Time</vt:lpstr>
      <vt:lpstr>Reducing Project Completion Time - continued</vt:lpstr>
      <vt:lpstr>The Critical Chain Approach</vt:lpstr>
      <vt:lpstr>Adding Feeder Buffers to Critical Chains</vt:lpstr>
      <vt:lpstr>Approaches to Project Implementation</vt:lpstr>
      <vt:lpstr>Advantages</vt:lpstr>
      <vt:lpstr>PowerPoint Presentation</vt:lpstr>
      <vt:lpstr>Functional Project </vt:lpstr>
      <vt:lpstr> Functional Project: Advantages</vt:lpstr>
      <vt:lpstr> Functional Project: Disadvantages</vt:lpstr>
      <vt:lpstr>Matrix Project: combines  features of pure and functional</vt:lpstr>
      <vt:lpstr>Matrix Project: Advantages</vt:lpstr>
      <vt:lpstr>Matrix Project: Disadvantages</vt:lpstr>
      <vt:lpstr>Additional Example</vt:lpstr>
      <vt:lpstr>Additional Example</vt:lpstr>
      <vt:lpstr>Additional Example, continued</vt:lpstr>
      <vt:lpstr>Additional Example, continued</vt:lpstr>
      <vt:lpstr>PowerPoint Presentation</vt:lpstr>
      <vt:lpstr>Probabilistic Analysis </vt:lpstr>
      <vt:lpstr>Probabilistic Analysis </vt:lpstr>
      <vt:lpstr>Example 2, #13-14 Ch 16: </vt:lpstr>
      <vt:lpstr>Example 2, #13-14 Ch 16:</vt:lpstr>
      <vt:lpstr>Example 2, #13-14 Ch 16:</vt:lpstr>
      <vt:lpstr>Example 2, #13-14 Ch 16: PATH 1</vt:lpstr>
      <vt:lpstr>Example 2, #13-14 Ch 16: PATH 2</vt:lpstr>
      <vt:lpstr>Example 2, #13-14 Ch 16: PATH 3</vt:lpstr>
      <vt:lpstr>Example 2, #13-14 Ch 16: PATH 4</vt:lpstr>
      <vt:lpstr>Example 2, #13-14 Ch 16: CRITICAL PATH</vt:lpstr>
      <vt:lpstr>Apply z formula to critical path</vt:lpstr>
      <vt:lpstr>Probability of completion by DT</vt:lpstr>
      <vt:lpstr>Apply z formula to critical path</vt:lpstr>
      <vt:lpstr>Example 3, #4-8 Ch 16: </vt:lpstr>
      <vt:lpstr>Example 3, #4-#8 Ch 16:</vt:lpstr>
      <vt:lpstr>Example 3, #4-#8 Ch 16:</vt:lpstr>
      <vt:lpstr>Example 3, #4-#8 Ch 16:</vt:lpstr>
      <vt:lpstr>Example 3, #4-#8 Ch 16:</vt:lpstr>
      <vt:lpstr>Example 3, #4-#8 Ch 16:</vt:lpstr>
      <vt:lpstr>Example 3, #4-#8 Ch 16:</vt:lpstr>
      <vt:lpstr>Apply z formula to critical path</vt:lpstr>
      <vt:lpstr>Probability of completion by DT=38</vt:lpstr>
      <vt:lpstr>Apply z formula to critical path</vt:lpstr>
      <vt:lpstr>Apply z formula to critical path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dc:creator>
  <cp:lastModifiedBy>iit</cp:lastModifiedBy>
  <cp:revision>92</cp:revision>
  <dcterms:created xsi:type="dcterms:W3CDTF">1601-01-01T00:00:00Z</dcterms:created>
  <dcterms:modified xsi:type="dcterms:W3CDTF">2018-09-13T08:13:40Z</dcterms:modified>
</cp:coreProperties>
</file>