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6" r:id="rId3"/>
    <p:sldId id="258" r:id="rId4"/>
    <p:sldId id="257" r:id="rId5"/>
    <p:sldId id="267" r:id="rId6"/>
    <p:sldId id="266" r:id="rId7"/>
    <p:sldId id="265" r:id="rId8"/>
    <p:sldId id="264" r:id="rId9"/>
    <p:sldId id="263" r:id="rId10"/>
    <p:sldId id="262" r:id="rId11"/>
    <p:sldId id="268" r:id="rId12"/>
    <p:sldId id="269" r:id="rId13"/>
    <p:sldId id="270" r:id="rId14"/>
    <p:sldId id="274" r:id="rId15"/>
    <p:sldId id="273" r:id="rId16"/>
    <p:sldId id="272" r:id="rId17"/>
    <p:sldId id="271" r:id="rId18"/>
    <p:sldId id="275" r:id="rId19"/>
    <p:sldId id="276" r:id="rId20"/>
    <p:sldId id="277" r:id="rId21"/>
    <p:sldId id="278" r:id="rId22"/>
    <p:sldId id="279" r:id="rId23"/>
    <p:sldId id="280" r:id="rId24"/>
    <p:sldId id="282" r:id="rId25"/>
    <p:sldId id="281" r:id="rId26"/>
    <p:sldId id="284" r:id="rId27"/>
    <p:sldId id="286" r:id="rId28"/>
    <p:sldId id="285" r:id="rId29"/>
    <p:sldId id="289" r:id="rId30"/>
    <p:sldId id="296" r:id="rId31"/>
    <p:sldId id="295" r:id="rId32"/>
    <p:sldId id="294" r:id="rId33"/>
    <p:sldId id="293" r:id="rId34"/>
    <p:sldId id="297" r:id="rId35"/>
    <p:sldId id="292" r:id="rId36"/>
    <p:sldId id="298" r:id="rId37"/>
    <p:sldId id="299" r:id="rId38"/>
    <p:sldId id="300" r:id="rId39"/>
    <p:sldId id="301" r:id="rId40"/>
    <p:sldId id="302" r:id="rId41"/>
    <p:sldId id="303" r:id="rId42"/>
    <p:sldId id="3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1F4BB4-C03E-4E8C-A1BE-F646B7D2EB5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336838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4BB4-C03E-4E8C-A1BE-F646B7D2EB5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100528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4BB4-C03E-4E8C-A1BE-F646B7D2EB5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31992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4BB4-C03E-4E8C-A1BE-F646B7D2EB5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3441867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F4BB4-C03E-4E8C-A1BE-F646B7D2EB5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132677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F4BB4-C03E-4E8C-A1BE-F646B7D2EB5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201449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1F4BB4-C03E-4E8C-A1BE-F646B7D2EB58}"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320459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1F4BB4-C03E-4E8C-A1BE-F646B7D2EB58}"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428851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4BB4-C03E-4E8C-A1BE-F646B7D2EB58}"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120920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1F4BB4-C03E-4E8C-A1BE-F646B7D2EB5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247984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1F4BB4-C03E-4E8C-A1BE-F646B7D2EB5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DE8-1391-4BAA-9BF6-B913A9C3E529}" type="slidenum">
              <a:rPr lang="en-US" smtClean="0"/>
              <a:t>‹#›</a:t>
            </a:fld>
            <a:endParaRPr lang="en-US"/>
          </a:p>
        </p:txBody>
      </p:sp>
    </p:spTree>
    <p:extLst>
      <p:ext uri="{BB962C8B-B14F-4D97-AF65-F5344CB8AC3E}">
        <p14:creationId xmlns:p14="http://schemas.microsoft.com/office/powerpoint/2010/main" val="387913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F4BB4-C03E-4E8C-A1BE-F646B7D2EB58}" type="datetimeFigureOut">
              <a:rPr lang="en-US" smtClean="0"/>
              <a:t>9/16/2019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BADE8-1391-4BAA-9BF6-B913A9C3E529}" type="slidenum">
              <a:rPr lang="en-US" smtClean="0"/>
              <a:t>‹#›</a:t>
            </a:fld>
            <a:endParaRPr lang="en-US"/>
          </a:p>
        </p:txBody>
      </p:sp>
    </p:spTree>
    <p:extLst>
      <p:ext uri="{BB962C8B-B14F-4D97-AF65-F5344CB8AC3E}">
        <p14:creationId xmlns:p14="http://schemas.microsoft.com/office/powerpoint/2010/main" val="191349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1B3B7-7821-456E-BA1D-D556BD2E7A18}"/>
              </a:ext>
            </a:extLst>
          </p:cNvPr>
          <p:cNvSpPr>
            <a:spLocks noGrp="1"/>
          </p:cNvSpPr>
          <p:nvPr>
            <p:ph type="title"/>
          </p:nvPr>
        </p:nvSpPr>
        <p:spPr/>
        <p:txBody>
          <a:bodyPr/>
          <a:lstStyle/>
          <a:p>
            <a:r>
              <a:rPr lang="en-US" dirty="0"/>
              <a:t>Early Activity Time</a:t>
            </a:r>
          </a:p>
        </p:txBody>
      </p:sp>
      <p:sp>
        <p:nvSpPr>
          <p:cNvPr id="5" name="Content Placeholder 4">
            <a:extLst>
              <a:ext uri="{FF2B5EF4-FFF2-40B4-BE49-F238E27FC236}">
                <a16:creationId xmlns:a16="http://schemas.microsoft.com/office/drawing/2014/main" id="{61584124-225A-40AE-96EA-799629B3326C}"/>
              </a:ext>
            </a:extLst>
          </p:cNvPr>
          <p:cNvSpPr>
            <a:spLocks noGrp="1"/>
          </p:cNvSpPr>
          <p:nvPr>
            <p:ph idx="1"/>
          </p:nvPr>
        </p:nvSpPr>
        <p:spPr/>
        <p:txBody>
          <a:bodyPr/>
          <a:lstStyle/>
          <a:p>
            <a:pPr marL="514350" indent="-514350" algn="just">
              <a:lnSpc>
                <a:spcPct val="100000"/>
              </a:lnSpc>
              <a:buFont typeface="+mj-lt"/>
              <a:buAutoNum type="arabicPeriod"/>
            </a:pPr>
            <a:r>
              <a:rPr lang="en-US" dirty="0"/>
              <a:t>The "Early Start" (ES) or "Earliest Start" of an activity is the earliest time that the activity can possibly start allowing for the time required to complete the preceding activities.</a:t>
            </a:r>
          </a:p>
          <a:p>
            <a:pPr marL="514350" indent="-514350" algn="just">
              <a:lnSpc>
                <a:spcPct val="100000"/>
              </a:lnSpc>
              <a:buFont typeface="+mj-lt"/>
              <a:buAutoNum type="arabicPeriod"/>
            </a:pPr>
            <a:r>
              <a:rPr lang="en-US" dirty="0"/>
              <a:t>The "Early Finish" (EF) or "Earliest Finish" of an activity is the earliest possible time that it can be completed and is determined by adding that activity's duration to its early start time.</a:t>
            </a:r>
          </a:p>
          <a:p>
            <a:pPr marL="0" indent="0">
              <a:buNone/>
            </a:pPr>
            <a:endParaRPr lang="en-US" dirty="0"/>
          </a:p>
        </p:txBody>
      </p:sp>
    </p:spTree>
    <p:extLst>
      <p:ext uri="{BB962C8B-B14F-4D97-AF65-F5344CB8AC3E}">
        <p14:creationId xmlns:p14="http://schemas.microsoft.com/office/powerpoint/2010/main" val="356007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400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extLst>
              <p:ext uri="{D42A27DB-BD31-4B8C-83A1-F6EECF244321}">
                <p14:modId xmlns:p14="http://schemas.microsoft.com/office/powerpoint/2010/main" val="3471436739"/>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11763169"/>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60144293"/>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77225618"/>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07277093"/>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6240163"/>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22710723"/>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17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59600046"/>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42467863"/>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274243169"/>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50777880"/>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1883112"/>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1829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0594531"/>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090555692"/>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20843803"/>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60141969"/>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712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44513782"/>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21096994"/>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39649495"/>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4732084" y="2840992"/>
            <a:ext cx="1363916" cy="369332"/>
          </a:xfrm>
          <a:prstGeom prst="rect">
            <a:avLst/>
          </a:prstGeom>
          <a:noFill/>
        </p:spPr>
        <p:txBody>
          <a:bodyPr wrap="square" rtlCol="0">
            <a:spAutoFit/>
          </a:bodyPr>
          <a:lstStyle/>
          <a:p>
            <a:r>
              <a:rPr lang="en-US" dirty="0"/>
              <a:t>Max (10,11)</a:t>
            </a:r>
          </a:p>
        </p:txBody>
      </p:sp>
    </p:spTree>
    <p:extLst>
      <p:ext uri="{BB962C8B-B14F-4D97-AF65-F5344CB8AC3E}">
        <p14:creationId xmlns:p14="http://schemas.microsoft.com/office/powerpoint/2010/main" val="166113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46518472"/>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03694004"/>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068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85012626"/>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55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Forward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9984124" y="2960667"/>
            <a:ext cx="1256562" cy="369332"/>
          </a:xfrm>
          <a:prstGeom prst="rect">
            <a:avLst/>
          </a:prstGeom>
          <a:noFill/>
        </p:spPr>
        <p:txBody>
          <a:bodyPr wrap="none" rtlCol="0">
            <a:spAutoFit/>
          </a:bodyPr>
          <a:lstStyle/>
          <a:p>
            <a:r>
              <a:rPr lang="en-US" dirty="0"/>
              <a:t>Max(16,14)</a:t>
            </a:r>
          </a:p>
        </p:txBody>
      </p:sp>
    </p:spTree>
    <p:extLst>
      <p:ext uri="{BB962C8B-B14F-4D97-AF65-F5344CB8AC3E}">
        <p14:creationId xmlns:p14="http://schemas.microsoft.com/office/powerpoint/2010/main" val="19277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extLst>
              <p:ext uri="{D42A27DB-BD31-4B8C-83A1-F6EECF244321}">
                <p14:modId xmlns:p14="http://schemas.microsoft.com/office/powerpoint/2010/main" val="3714991025"/>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86639884"/>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70689522"/>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8807001"/>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768814"/>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360899342"/>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63620188"/>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12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extLst>
              <p:ext uri="{D42A27DB-BD31-4B8C-83A1-F6EECF244321}">
                <p14:modId xmlns:p14="http://schemas.microsoft.com/office/powerpoint/2010/main" val="1153626208"/>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90458850"/>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71518094"/>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093738232"/>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834969556"/>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007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1B3B7-7821-456E-BA1D-D556BD2E7A18}"/>
              </a:ext>
            </a:extLst>
          </p:cNvPr>
          <p:cNvSpPr>
            <a:spLocks noGrp="1"/>
          </p:cNvSpPr>
          <p:nvPr>
            <p:ph type="title"/>
          </p:nvPr>
        </p:nvSpPr>
        <p:spPr/>
        <p:txBody>
          <a:bodyPr/>
          <a:lstStyle/>
          <a:p>
            <a:r>
              <a:rPr lang="en-US" dirty="0"/>
              <a:t>Late Activity Time</a:t>
            </a:r>
          </a:p>
        </p:txBody>
      </p:sp>
      <p:sp>
        <p:nvSpPr>
          <p:cNvPr id="5" name="Content Placeholder 4">
            <a:extLst>
              <a:ext uri="{FF2B5EF4-FFF2-40B4-BE49-F238E27FC236}">
                <a16:creationId xmlns:a16="http://schemas.microsoft.com/office/drawing/2014/main" id="{61584124-225A-40AE-96EA-799629B3326C}"/>
              </a:ext>
            </a:extLst>
          </p:cNvPr>
          <p:cNvSpPr>
            <a:spLocks noGrp="1"/>
          </p:cNvSpPr>
          <p:nvPr>
            <p:ph idx="1"/>
          </p:nvPr>
        </p:nvSpPr>
        <p:spPr/>
        <p:txBody>
          <a:bodyPr/>
          <a:lstStyle/>
          <a:p>
            <a:pPr marL="514350" indent="-514350" algn="just">
              <a:lnSpc>
                <a:spcPct val="100000"/>
              </a:lnSpc>
              <a:buFont typeface="+mj-lt"/>
              <a:buAutoNum type="arabicPeriod"/>
            </a:pPr>
            <a:r>
              <a:rPr lang="en-US" dirty="0"/>
              <a:t>The "late finish" (LF) or "Latest Finish" of an activity is the very latest that it can finish and allow the entire project to be completed by a designated time or </a:t>
            </a:r>
            <a:r>
              <a:rPr lang="en-US"/>
              <a:t>date.</a:t>
            </a:r>
            <a:endParaRPr lang="en-US" dirty="0"/>
          </a:p>
          <a:p>
            <a:pPr marL="514350" indent="-514350" algn="just">
              <a:lnSpc>
                <a:spcPct val="100000"/>
              </a:lnSpc>
              <a:buFont typeface="+mj-lt"/>
              <a:buAutoNum type="arabicPeriod"/>
            </a:pPr>
            <a:r>
              <a:rPr lang="en-US" dirty="0"/>
              <a:t>The “late start” (LS) or "Latest Start" of an activity is the latest possible time that it can be started if the project target completion date is to be met and is obtained by subtracting the activity's duration from its latest finish time.</a:t>
            </a:r>
          </a:p>
          <a:p>
            <a:pPr marL="0" indent="0">
              <a:buNone/>
            </a:pPr>
            <a:endParaRPr lang="en-US" dirty="0"/>
          </a:p>
        </p:txBody>
      </p:sp>
    </p:spTree>
    <p:extLst>
      <p:ext uri="{BB962C8B-B14F-4D97-AF65-F5344CB8AC3E}">
        <p14:creationId xmlns:p14="http://schemas.microsoft.com/office/powerpoint/2010/main" val="355251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extLst>
              <p:ext uri="{D42A27DB-BD31-4B8C-83A1-F6EECF244321}">
                <p14:modId xmlns:p14="http://schemas.microsoft.com/office/powerpoint/2010/main" val="1287035568"/>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07546157"/>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67755855"/>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89777191"/>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366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extLst>
              <p:ext uri="{D42A27DB-BD31-4B8C-83A1-F6EECF244321}">
                <p14:modId xmlns:p14="http://schemas.microsoft.com/office/powerpoint/2010/main" val="2784700228"/>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44388681"/>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4791173"/>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5283419" y="4935421"/>
            <a:ext cx="1337453" cy="369332"/>
          </a:xfrm>
          <a:prstGeom prst="rect">
            <a:avLst/>
          </a:prstGeom>
          <a:noFill/>
        </p:spPr>
        <p:txBody>
          <a:bodyPr wrap="square" rtlCol="0">
            <a:spAutoFit/>
          </a:bodyPr>
          <a:lstStyle/>
          <a:p>
            <a:r>
              <a:rPr lang="en-US" dirty="0"/>
              <a:t>Min(13,15)</a:t>
            </a:r>
          </a:p>
        </p:txBody>
      </p:sp>
    </p:spTree>
    <p:extLst>
      <p:ext uri="{BB962C8B-B14F-4D97-AF65-F5344CB8AC3E}">
        <p14:creationId xmlns:p14="http://schemas.microsoft.com/office/powerpoint/2010/main" val="220196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extLst>
              <p:ext uri="{D42A27DB-BD31-4B8C-83A1-F6EECF244321}">
                <p14:modId xmlns:p14="http://schemas.microsoft.com/office/powerpoint/2010/main" val="2357581622"/>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6826592"/>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578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extLst>
              <p:ext uri="{D42A27DB-BD31-4B8C-83A1-F6EECF244321}">
                <p14:modId xmlns:p14="http://schemas.microsoft.com/office/powerpoint/2010/main" val="2967634849"/>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8657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Backward Pass</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899620" y="4840809"/>
            <a:ext cx="989373" cy="369332"/>
          </a:xfrm>
          <a:prstGeom prst="rect">
            <a:avLst/>
          </a:prstGeom>
          <a:noFill/>
        </p:spPr>
        <p:txBody>
          <a:bodyPr wrap="none" rtlCol="0">
            <a:spAutoFit/>
          </a:bodyPr>
          <a:lstStyle/>
          <a:p>
            <a:r>
              <a:rPr lang="en-US" dirty="0"/>
              <a:t>Min(6,5)</a:t>
            </a:r>
          </a:p>
        </p:txBody>
      </p:sp>
    </p:spTree>
    <p:extLst>
      <p:ext uri="{BB962C8B-B14F-4D97-AF65-F5344CB8AC3E}">
        <p14:creationId xmlns:p14="http://schemas.microsoft.com/office/powerpoint/2010/main" val="346009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Critical Path</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Elbow Connector 72"/>
          <p:cNvCxnSpPr/>
          <p:nvPr/>
        </p:nvCxnSpPr>
        <p:spPr>
          <a:xfrm>
            <a:off x="8755533" y="2169510"/>
            <a:ext cx="1228591" cy="1712297"/>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0719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1243322" y="313564"/>
            <a:ext cx="8126506"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with Relation</a:t>
            </a:r>
          </a:p>
        </p:txBody>
      </p:sp>
      <p:graphicFrame>
        <p:nvGraphicFramePr>
          <p:cNvPr id="23" name="Content Placeholder 3"/>
          <p:cNvGraphicFramePr>
            <a:graphicFrameLocks noGrp="1"/>
          </p:cNvGraphicFramePr>
          <p:nvPr>
            <p:ph idx="1"/>
            <p:extLst>
              <p:ext uri="{D42A27DB-BD31-4B8C-83A1-F6EECF244321}">
                <p14:modId xmlns:p14="http://schemas.microsoft.com/office/powerpoint/2010/main" val="1456447534"/>
              </p:ext>
            </p:extLst>
          </p:nvPr>
        </p:nvGraphicFramePr>
        <p:xfrm>
          <a:off x="8900567" y="0"/>
          <a:ext cx="3235410" cy="3209455"/>
        </p:xfrm>
        <a:graphic>
          <a:graphicData uri="http://schemas.openxmlformats.org/drawingml/2006/table">
            <a:tbl>
              <a:tblPr firstRow="1" bandRow="1">
                <a:tableStyleId>{5C22544A-7EE6-4342-B048-85BDC9FD1C3A}</a:tableStyleId>
              </a:tblPr>
              <a:tblGrid>
                <a:gridCol w="888892">
                  <a:extLst>
                    <a:ext uri="{9D8B030D-6E8A-4147-A177-3AD203B41FA5}">
                      <a16:colId xmlns:a16="http://schemas.microsoft.com/office/drawing/2014/main" val="20000"/>
                    </a:ext>
                  </a:extLst>
                </a:gridCol>
                <a:gridCol w="981635">
                  <a:extLst>
                    <a:ext uri="{9D8B030D-6E8A-4147-A177-3AD203B41FA5}">
                      <a16:colId xmlns:a16="http://schemas.microsoft.com/office/drawing/2014/main" val="20001"/>
                    </a:ext>
                  </a:extLst>
                </a:gridCol>
                <a:gridCol w="1364883">
                  <a:extLst>
                    <a:ext uri="{9D8B030D-6E8A-4147-A177-3AD203B41FA5}">
                      <a16:colId xmlns:a16="http://schemas.microsoft.com/office/drawing/2014/main" val="20002"/>
                    </a:ext>
                  </a:extLst>
                </a:gridCol>
              </a:tblGrid>
              <a:tr h="606418">
                <a:tc>
                  <a:txBody>
                    <a:bodyPr/>
                    <a:lstStyle/>
                    <a:p>
                      <a:pPr algn="ctr"/>
                      <a:r>
                        <a:rPr lang="en-US"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Relation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24742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46525">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FS 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46525">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SS 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46525">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FS,</a:t>
                      </a:r>
                      <a:r>
                        <a:rPr lang="en-US" baseline="0" dirty="0"/>
                        <a:t> FS -1</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46525">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FF 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46525">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SF</a:t>
                      </a:r>
                      <a:r>
                        <a:rPr lang="en-US" baseline="0" dirty="0"/>
                        <a:t> (1,2)</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74815">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ZZ</a:t>
                      </a:r>
                      <a:r>
                        <a:rPr lang="en-US" baseline="0" dirty="0"/>
                        <a:t>(2,6)</a:t>
                      </a:r>
                      <a:r>
                        <a:rPr lang="en-US" dirty="0"/>
                        <a:t>, FS2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707072" y="5669802"/>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86904" y="2603984"/>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86904" y="5166173"/>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Tree>
    <p:extLst>
      <p:ext uri="{BB962C8B-B14F-4D97-AF65-F5344CB8AC3E}">
        <p14:creationId xmlns:p14="http://schemas.microsoft.com/office/powerpoint/2010/main" val="1524639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Precedence Diagram Computation</a:t>
            </a:r>
          </a:p>
        </p:txBody>
      </p:sp>
      <p:graphicFrame>
        <p:nvGraphicFramePr>
          <p:cNvPr id="4" name="Table 3"/>
          <p:cNvGraphicFramePr>
            <a:graphicFrameLocks noGrp="1"/>
          </p:cNvGraphicFramePr>
          <p:nvPr>
            <p:extLst>
              <p:ext uri="{D42A27DB-BD31-4B8C-83A1-F6EECF244321}">
                <p14:modId xmlns:p14="http://schemas.microsoft.com/office/powerpoint/2010/main" val="1699894321"/>
              </p:ext>
            </p:extLst>
          </p:nvPr>
        </p:nvGraphicFramePr>
        <p:xfrm>
          <a:off x="838200" y="2137989"/>
          <a:ext cx="6477000" cy="3684905"/>
        </p:xfrm>
        <a:graphic>
          <a:graphicData uri="http://schemas.openxmlformats.org/drawingml/2006/table">
            <a:tbl>
              <a:tblPr>
                <a:tableStyleId>{8EC20E35-A176-4012-BC5E-935CFFF8708E}</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tblGrid>
              <a:tr h="576000">
                <a:tc gridSpan="4">
                  <a:txBody>
                    <a:bodyPr/>
                    <a:lstStyle/>
                    <a:p>
                      <a:pPr algn="l" rtl="0">
                        <a:spcAft>
                          <a:spcPts val="0"/>
                        </a:spcAft>
                      </a:pPr>
                      <a:r>
                        <a:rPr lang="en-US" sz="2400" b="1" dirty="0">
                          <a:solidFill>
                            <a:schemeClr val="accent6"/>
                          </a:solidFill>
                          <a:effectLst>
                            <a:outerShdw blurRad="38100" dist="38100" dir="2700000" algn="tl">
                              <a:srgbClr val="000000">
                                <a:alpha val="43137"/>
                              </a:srgbClr>
                            </a:outerShdw>
                          </a:effectLst>
                        </a:rPr>
                        <a:t>Forward Pass Computations</a:t>
                      </a:r>
                      <a:endParaRPr lang="en-US" sz="2400" b="1" dirty="0">
                        <a:solidFill>
                          <a:schemeClr val="accent6"/>
                        </a:solidFill>
                        <a:effectLst>
                          <a:outerShdw blurRad="38100" dist="38100" dir="2700000" algn="tl">
                            <a:srgbClr val="000000">
                              <a:alpha val="43137"/>
                            </a:srgbClr>
                          </a:outerShdw>
                        </a:effectLst>
                        <a:latin typeface="+mj-lt"/>
                        <a:ea typeface="Times New Roman"/>
                      </a:endParaRPr>
                    </a:p>
                  </a:txBody>
                  <a:tcPr marL="68580" marR="68580" marT="0" marB="0" anchor="ctr"/>
                </a:tc>
                <a:tc hMerge="1">
                  <a:txBody>
                    <a:bodyPr/>
                    <a:lstStyle/>
                    <a:p>
                      <a:pPr algn="l" rtl="0">
                        <a:spcAft>
                          <a:spcPts val="0"/>
                        </a:spcAft>
                      </a:pPr>
                      <a:endParaRPr lang="en-US" sz="2000" b="1" dirty="0">
                        <a:solidFill>
                          <a:schemeClr val="accent6"/>
                        </a:solidFill>
                        <a:latin typeface="+mj-lt"/>
                        <a:ea typeface="Times New Roman"/>
                      </a:endParaRPr>
                    </a:p>
                  </a:txBody>
                  <a:tcPr marL="68580" marR="68580" marT="0" marB="0" anchor="ctr">
                    <a:solidFill>
                      <a:schemeClr val="bg1"/>
                    </a:solidFill>
                  </a:tcPr>
                </a:tc>
                <a:tc hMerge="1">
                  <a:txBody>
                    <a:bodyPr/>
                    <a:lstStyle/>
                    <a:p>
                      <a:endParaRPr lang="en-US" b="1" dirty="0">
                        <a:solidFill>
                          <a:schemeClr val="accent6"/>
                        </a:solidFill>
                      </a:endParaRPr>
                    </a:p>
                  </a:txBody>
                  <a:tcPr marL="68580" marR="68580" marT="0" marB="0">
                    <a:solidFill>
                      <a:schemeClr val="bg1"/>
                    </a:solidFill>
                  </a:tcPr>
                </a:tc>
                <a:tc hMerge="1">
                  <a:txBody>
                    <a:bodyPr/>
                    <a:lstStyle/>
                    <a:p>
                      <a:pPr algn="l" rtl="0">
                        <a:spcAft>
                          <a:spcPts val="0"/>
                        </a:spcAft>
                      </a:pPr>
                      <a:endParaRPr lang="en-US" sz="2000" b="1" dirty="0">
                        <a:solidFill>
                          <a:schemeClr val="accent6"/>
                        </a:solidFill>
                        <a:latin typeface="+mj-lt"/>
                        <a:ea typeface="Times New Roman"/>
                      </a:endParaRPr>
                    </a:p>
                  </a:txBody>
                  <a:tcPr marL="68580" marR="68580" marT="0" marB="0">
                    <a:solidFill>
                      <a:schemeClr val="bg1"/>
                    </a:solidFill>
                  </a:tcPr>
                </a:tc>
                <a:extLst>
                  <a:ext uri="{0D108BD9-81ED-4DB2-BD59-A6C34878D82A}">
                    <a16:rowId xmlns:a16="http://schemas.microsoft.com/office/drawing/2014/main" val="10000"/>
                  </a:ext>
                </a:extLst>
              </a:tr>
              <a:tr h="2011625">
                <a:tc>
                  <a:txBody>
                    <a:bodyPr/>
                    <a:lstStyle/>
                    <a:p>
                      <a:pPr algn="l" rtl="0">
                        <a:spcAft>
                          <a:spcPts val="0"/>
                        </a:spcAft>
                      </a:pPr>
                      <a:r>
                        <a:rPr lang="en-US" sz="2400" dirty="0"/>
                        <a:t>[1] ES</a:t>
                      </a:r>
                      <a:r>
                        <a:rPr lang="en-US" sz="2400" baseline="-25000" dirty="0"/>
                        <a:t>j</a:t>
                      </a:r>
                      <a:r>
                        <a:rPr lang="en-US" sz="2400" dirty="0"/>
                        <a:t> = </a:t>
                      </a:r>
                      <a:endParaRPr lang="en-US" sz="2400" b="1" dirty="0">
                        <a:solidFill>
                          <a:schemeClr val="accent6"/>
                        </a:solidFill>
                        <a:latin typeface="+mj-lt"/>
                        <a:ea typeface="Times New Roman"/>
                      </a:endParaRPr>
                    </a:p>
                  </a:txBody>
                  <a:tcPr marL="68580" marR="68580" marT="0" marB="0" anchor="ctr"/>
                </a:tc>
                <a:tc>
                  <a:txBody>
                    <a:bodyPr/>
                    <a:lstStyle/>
                    <a:p>
                      <a:pPr algn="l" rtl="0">
                        <a:spcAft>
                          <a:spcPts val="0"/>
                        </a:spcAft>
                      </a:pPr>
                      <a:r>
                        <a:rPr lang="en-US" sz="2400" dirty="0"/>
                        <a:t>Max. all </a:t>
                      </a:r>
                      <a:r>
                        <a:rPr lang="en-US" sz="2400" baseline="-25000" dirty="0"/>
                        <a:t>i</a:t>
                      </a:r>
                      <a:endParaRPr lang="en-US" sz="2400" b="1" dirty="0">
                        <a:solidFill>
                          <a:schemeClr val="accent6"/>
                        </a:solidFill>
                        <a:latin typeface="+mj-lt"/>
                        <a:ea typeface="Times New Roman"/>
                      </a:endParaRPr>
                    </a:p>
                  </a:txBody>
                  <a:tcPr marL="68580" marR="68580" marT="0" marB="0" anchor="ctr"/>
                </a:tc>
                <a:tc>
                  <a:txBody>
                    <a:bodyPr/>
                    <a:lstStyle/>
                    <a:p>
                      <a:endParaRPr lang="en-US" sz="2400" b="1" dirty="0">
                        <a:solidFill>
                          <a:schemeClr val="accent6"/>
                        </a:solidFill>
                      </a:endParaRPr>
                    </a:p>
                  </a:txBody>
                  <a:tcPr marL="68580" marR="68580" marT="0" marB="0"/>
                </a:tc>
                <a:tc>
                  <a:txBody>
                    <a:bodyPr/>
                    <a:lstStyle/>
                    <a:p>
                      <a:pPr algn="l" rtl="0">
                        <a:spcAft>
                          <a:spcPts val="0"/>
                        </a:spcAft>
                      </a:pPr>
                      <a:r>
                        <a:rPr lang="en-US" sz="2400" dirty="0"/>
                        <a:t>Initial Time</a:t>
                      </a:r>
                    </a:p>
                    <a:p>
                      <a:pPr algn="l" rtl="0">
                        <a:spcAft>
                          <a:spcPts val="0"/>
                        </a:spcAft>
                      </a:pPr>
                      <a:r>
                        <a:rPr lang="en-US" sz="2400" dirty="0"/>
                        <a:t>EF</a:t>
                      </a:r>
                      <a:r>
                        <a:rPr lang="en-US" sz="2400" baseline="-25000" dirty="0"/>
                        <a:t>i</a:t>
                      </a:r>
                      <a:r>
                        <a:rPr lang="en-US" sz="2400" dirty="0"/>
                        <a:t> + FS</a:t>
                      </a:r>
                      <a:r>
                        <a:rPr lang="en-US" sz="2400" baseline="-25000" dirty="0"/>
                        <a:t>ij</a:t>
                      </a:r>
                      <a:endParaRPr lang="en-US" sz="2400" dirty="0"/>
                    </a:p>
                    <a:p>
                      <a:pPr algn="l" rtl="0">
                        <a:spcAft>
                          <a:spcPts val="0"/>
                        </a:spcAft>
                      </a:pPr>
                      <a:r>
                        <a:rPr lang="en-US" sz="2400" dirty="0"/>
                        <a:t>ES</a:t>
                      </a:r>
                      <a:r>
                        <a:rPr lang="en-US" sz="2400" baseline="-25000" dirty="0"/>
                        <a:t>i</a:t>
                      </a:r>
                      <a:r>
                        <a:rPr lang="en-US" sz="2400" dirty="0"/>
                        <a:t> + SS</a:t>
                      </a:r>
                      <a:r>
                        <a:rPr lang="en-US" sz="2400" baseline="-25000" dirty="0"/>
                        <a:t>ij</a:t>
                      </a:r>
                      <a:endParaRPr lang="en-US" sz="2400" dirty="0"/>
                    </a:p>
                    <a:p>
                      <a:pPr algn="l" rtl="0">
                        <a:spcAft>
                          <a:spcPts val="0"/>
                        </a:spcAft>
                      </a:pPr>
                      <a:r>
                        <a:rPr lang="en-US" sz="2400" dirty="0"/>
                        <a:t>EF</a:t>
                      </a:r>
                      <a:r>
                        <a:rPr lang="en-US" sz="2400" baseline="-25000" dirty="0"/>
                        <a:t>i</a:t>
                      </a:r>
                      <a:r>
                        <a:rPr lang="en-US" sz="2400" dirty="0"/>
                        <a:t> + FF</a:t>
                      </a:r>
                      <a:r>
                        <a:rPr lang="en-US" sz="2400" baseline="-25000" dirty="0"/>
                        <a:t>ij</a:t>
                      </a:r>
                      <a:r>
                        <a:rPr lang="en-US" sz="2400" dirty="0"/>
                        <a:t> – D</a:t>
                      </a:r>
                      <a:r>
                        <a:rPr lang="en-US" sz="2400" baseline="-25000" dirty="0"/>
                        <a:t>j</a:t>
                      </a:r>
                      <a:endParaRPr lang="en-US" sz="2400" dirty="0"/>
                    </a:p>
                    <a:p>
                      <a:pPr algn="l" rtl="0">
                        <a:spcAft>
                          <a:spcPts val="0"/>
                        </a:spcAft>
                      </a:pPr>
                      <a:r>
                        <a:rPr lang="en-US" sz="2400" dirty="0"/>
                        <a:t>ES</a:t>
                      </a:r>
                      <a:r>
                        <a:rPr lang="en-US" sz="2400" baseline="-25000" dirty="0"/>
                        <a:t>i</a:t>
                      </a:r>
                      <a:r>
                        <a:rPr lang="en-US" sz="2400" dirty="0"/>
                        <a:t> + SF</a:t>
                      </a:r>
                      <a:r>
                        <a:rPr lang="en-US" sz="2400" baseline="-25000" dirty="0"/>
                        <a:t>ij</a:t>
                      </a:r>
                      <a:r>
                        <a:rPr lang="en-US" sz="2400" dirty="0"/>
                        <a:t> - D</a:t>
                      </a:r>
                      <a:r>
                        <a:rPr lang="en-US" sz="2400" baseline="-25000" dirty="0"/>
                        <a:t>j</a:t>
                      </a:r>
                      <a:endParaRPr lang="en-US" sz="2400" b="1" dirty="0">
                        <a:solidFill>
                          <a:schemeClr val="accent6"/>
                        </a:solidFill>
                        <a:latin typeface="+mj-lt"/>
                        <a:ea typeface="Times New Roman"/>
                      </a:endParaRPr>
                    </a:p>
                  </a:txBody>
                  <a:tcPr marL="68580" marR="68580" marT="0" marB="0"/>
                </a:tc>
                <a:extLst>
                  <a:ext uri="{0D108BD9-81ED-4DB2-BD59-A6C34878D82A}">
                    <a16:rowId xmlns:a16="http://schemas.microsoft.com/office/drawing/2014/main" val="10001"/>
                  </a:ext>
                </a:extLst>
              </a:tr>
              <a:tr h="576000">
                <a:tc gridSpan="4">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u="none" strike="noStrike" cap="none" normalizeH="0" baseline="0" dirty="0">
                          <a:ln>
                            <a:noFill/>
                          </a:ln>
                          <a:effectLst/>
                        </a:rPr>
                        <a:t>[2] EF</a:t>
                      </a:r>
                      <a:r>
                        <a:rPr kumimoji="0" lang="en-US" sz="2400" u="none" strike="noStrike" cap="none" normalizeH="0" baseline="-30000" dirty="0">
                          <a:ln>
                            <a:noFill/>
                          </a:ln>
                          <a:effectLst/>
                        </a:rPr>
                        <a:t>j</a:t>
                      </a:r>
                      <a:r>
                        <a:rPr kumimoji="0" lang="en-US" sz="2400" u="none" strike="noStrike" cap="none" normalizeH="0" baseline="0" dirty="0">
                          <a:ln>
                            <a:noFill/>
                          </a:ln>
                          <a:effectLst/>
                        </a:rPr>
                        <a:t> = ES</a:t>
                      </a:r>
                      <a:r>
                        <a:rPr kumimoji="0" lang="en-US" sz="2400" u="none" strike="noStrike" cap="none" normalizeH="0" baseline="-30000" dirty="0">
                          <a:ln>
                            <a:noFill/>
                          </a:ln>
                          <a:effectLst/>
                        </a:rPr>
                        <a:t>j</a:t>
                      </a:r>
                      <a:r>
                        <a:rPr kumimoji="0" lang="en-US" sz="2400" u="none" strike="noStrike" cap="none" normalizeH="0" baseline="0" dirty="0">
                          <a:ln>
                            <a:noFill/>
                          </a:ln>
                          <a:effectLst/>
                        </a:rPr>
                        <a:t> + D</a:t>
                      </a:r>
                      <a:r>
                        <a:rPr kumimoji="0" lang="en-US" sz="2400" u="none" strike="noStrike" cap="none" normalizeH="0" baseline="-30000" dirty="0">
                          <a:ln>
                            <a:noFill/>
                          </a:ln>
                          <a:effectLst/>
                        </a:rPr>
                        <a:t>j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cap="none" normalizeH="0" baseline="0" dirty="0">
                        <a:ln>
                          <a:noFill/>
                        </a:ln>
                        <a:solidFill>
                          <a:schemeClr val="accent6"/>
                        </a:solidFill>
                        <a:effectLst/>
                        <a:latin typeface="+mj-l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5" name="AutoShape 7"/>
          <p:cNvSpPr>
            <a:spLocks/>
          </p:cNvSpPr>
          <p:nvPr/>
        </p:nvSpPr>
        <p:spPr bwMode="auto">
          <a:xfrm>
            <a:off x="6096000" y="2801470"/>
            <a:ext cx="533400" cy="1752600"/>
          </a:xfrm>
          <a:prstGeom prst="rightBrace">
            <a:avLst>
              <a:gd name="adj1" fmla="val 58337"/>
              <a:gd name="adj2" fmla="val 50000"/>
            </a:avLst>
          </a:prstGeom>
          <a:noFill/>
          <a:ln w="9525">
            <a:solidFill>
              <a:srgbClr val="000000"/>
            </a:solidFill>
            <a:round/>
            <a:headEnd/>
            <a:tailEnd/>
          </a:ln>
        </p:spPr>
        <p:txBody>
          <a:bodyPr/>
          <a:lstStyle/>
          <a:p>
            <a:endParaRPr lang="en-US"/>
          </a:p>
        </p:txBody>
      </p:sp>
      <p:sp>
        <p:nvSpPr>
          <p:cNvPr id="6" name="AutoShape 8"/>
          <p:cNvSpPr>
            <a:spLocks/>
          </p:cNvSpPr>
          <p:nvPr/>
        </p:nvSpPr>
        <p:spPr bwMode="auto">
          <a:xfrm>
            <a:off x="3695700" y="2801470"/>
            <a:ext cx="381000" cy="1752600"/>
          </a:xfrm>
          <a:prstGeom prst="leftBrace">
            <a:avLst>
              <a:gd name="adj1" fmla="val 58331"/>
              <a:gd name="adj2" fmla="val 49407"/>
            </a:avLst>
          </a:prstGeom>
          <a:noFill/>
          <a:ln w="9525">
            <a:solidFill>
              <a:srgbClr val="000000"/>
            </a:solidFill>
            <a:round/>
            <a:headEnd/>
            <a:tailEnd/>
          </a:ln>
        </p:spPr>
        <p:txBody>
          <a:bodyPr/>
          <a:lstStyle/>
          <a:p>
            <a:endParaRPr lang="en-US"/>
          </a:p>
        </p:txBody>
      </p:sp>
    </p:spTree>
    <p:extLst>
      <p:ext uri="{BB962C8B-B14F-4D97-AF65-F5344CB8AC3E}">
        <p14:creationId xmlns:p14="http://schemas.microsoft.com/office/powerpoint/2010/main" val="3915370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13740205"/>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05203307"/>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442602987"/>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65128759"/>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83718241"/>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58999293"/>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31261542"/>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Forward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4" name="TextBox 3"/>
          <p:cNvSpPr txBox="1"/>
          <p:nvPr/>
        </p:nvSpPr>
        <p:spPr>
          <a:xfrm>
            <a:off x="568511" y="1379291"/>
            <a:ext cx="1662316" cy="646331"/>
          </a:xfrm>
          <a:prstGeom prst="rect">
            <a:avLst/>
          </a:prstGeom>
          <a:noFill/>
        </p:spPr>
        <p:txBody>
          <a:bodyPr wrap="square" rtlCol="0">
            <a:spAutoFit/>
          </a:bodyPr>
          <a:lstStyle/>
          <a:p>
            <a:r>
              <a:rPr lang="en-US" dirty="0"/>
              <a:t>ES</a:t>
            </a:r>
            <a:r>
              <a:rPr lang="en-US" baseline="-25000" dirty="0"/>
              <a:t>B</a:t>
            </a:r>
            <a:r>
              <a:rPr lang="en-US" dirty="0"/>
              <a:t> = EF</a:t>
            </a:r>
            <a:r>
              <a:rPr lang="en-US" baseline="-25000" dirty="0"/>
              <a:t>A</a:t>
            </a:r>
            <a:r>
              <a:rPr lang="en-US" dirty="0"/>
              <a:t> + FS</a:t>
            </a:r>
            <a:r>
              <a:rPr lang="en-US" baseline="-25000" dirty="0"/>
              <a:t>AB</a:t>
            </a:r>
          </a:p>
          <a:p>
            <a:r>
              <a:rPr lang="en-US" dirty="0"/>
              <a:t>EF</a:t>
            </a:r>
            <a:r>
              <a:rPr lang="en-US" baseline="-25000" dirty="0"/>
              <a:t>B</a:t>
            </a:r>
            <a:r>
              <a:rPr lang="en-US" dirty="0"/>
              <a:t> = D</a:t>
            </a:r>
            <a:r>
              <a:rPr lang="en-US" baseline="-25000" dirty="0"/>
              <a:t>B </a:t>
            </a:r>
            <a:r>
              <a:rPr lang="en-US" dirty="0"/>
              <a:t>+ ES</a:t>
            </a:r>
            <a:r>
              <a:rPr lang="en-US" baseline="-25000" dirty="0"/>
              <a:t>B</a:t>
            </a:r>
          </a:p>
        </p:txBody>
      </p:sp>
    </p:spTree>
    <p:extLst>
      <p:ext uri="{BB962C8B-B14F-4D97-AF65-F5344CB8AC3E}">
        <p14:creationId xmlns:p14="http://schemas.microsoft.com/office/powerpoint/2010/main" val="698584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6416540"/>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37271651"/>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54826027"/>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07538700"/>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Forward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7" name="TextBox 26"/>
          <p:cNvSpPr txBox="1"/>
          <p:nvPr/>
        </p:nvSpPr>
        <p:spPr>
          <a:xfrm>
            <a:off x="306937" y="5664313"/>
            <a:ext cx="1662316" cy="646331"/>
          </a:xfrm>
          <a:prstGeom prst="rect">
            <a:avLst/>
          </a:prstGeom>
          <a:noFill/>
        </p:spPr>
        <p:txBody>
          <a:bodyPr wrap="square" rtlCol="0">
            <a:spAutoFit/>
          </a:bodyPr>
          <a:lstStyle/>
          <a:p>
            <a:r>
              <a:rPr lang="en-US" dirty="0"/>
              <a:t>ES</a:t>
            </a:r>
            <a:r>
              <a:rPr lang="en-US" baseline="-25000" dirty="0"/>
              <a:t>C</a:t>
            </a:r>
            <a:r>
              <a:rPr lang="en-US" dirty="0"/>
              <a:t> = ES</a:t>
            </a:r>
            <a:r>
              <a:rPr lang="en-US" baseline="-25000" dirty="0"/>
              <a:t>A</a:t>
            </a:r>
            <a:r>
              <a:rPr lang="en-US" dirty="0"/>
              <a:t> + SS</a:t>
            </a:r>
            <a:r>
              <a:rPr lang="en-US" baseline="-25000" dirty="0"/>
              <a:t>AC</a:t>
            </a:r>
          </a:p>
          <a:p>
            <a:r>
              <a:rPr lang="en-US" dirty="0"/>
              <a:t>EF</a:t>
            </a:r>
            <a:r>
              <a:rPr lang="en-US" baseline="-25000" dirty="0"/>
              <a:t>C</a:t>
            </a:r>
            <a:r>
              <a:rPr lang="en-US" dirty="0"/>
              <a:t> = D</a:t>
            </a:r>
            <a:r>
              <a:rPr lang="en-US" baseline="-25000" dirty="0"/>
              <a:t>C </a:t>
            </a:r>
            <a:r>
              <a:rPr lang="en-US" dirty="0"/>
              <a:t>+ ES</a:t>
            </a:r>
            <a:r>
              <a:rPr lang="en-US" baseline="-25000" dirty="0"/>
              <a:t>C</a:t>
            </a:r>
          </a:p>
        </p:txBody>
      </p:sp>
    </p:spTree>
    <p:extLst>
      <p:ext uri="{BB962C8B-B14F-4D97-AF65-F5344CB8AC3E}">
        <p14:creationId xmlns:p14="http://schemas.microsoft.com/office/powerpoint/2010/main" val="1711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9899669"/>
              </p:ext>
            </p:extLst>
          </p:nvPr>
        </p:nvGraphicFramePr>
        <p:xfrm>
          <a:off x="2175328" y="2518740"/>
          <a:ext cx="7841344" cy="3631744"/>
        </p:xfrm>
        <a:graphic>
          <a:graphicData uri="http://schemas.openxmlformats.org/drawingml/2006/table">
            <a:tbl>
              <a:tblPr firstRow="1" bandRow="1">
                <a:tableStyleId>{5C22544A-7EE6-4342-B048-85BDC9FD1C3A}</a:tableStyleId>
              </a:tblPr>
              <a:tblGrid>
                <a:gridCol w="1960336">
                  <a:extLst>
                    <a:ext uri="{9D8B030D-6E8A-4147-A177-3AD203B41FA5}">
                      <a16:colId xmlns:a16="http://schemas.microsoft.com/office/drawing/2014/main" val="20000"/>
                    </a:ext>
                  </a:extLst>
                </a:gridCol>
                <a:gridCol w="1960336">
                  <a:extLst>
                    <a:ext uri="{9D8B030D-6E8A-4147-A177-3AD203B41FA5}">
                      <a16:colId xmlns:a16="http://schemas.microsoft.com/office/drawing/2014/main" val="20001"/>
                    </a:ext>
                  </a:extLst>
                </a:gridCol>
                <a:gridCol w="1960336">
                  <a:extLst>
                    <a:ext uri="{9D8B030D-6E8A-4147-A177-3AD203B41FA5}">
                      <a16:colId xmlns:a16="http://schemas.microsoft.com/office/drawing/2014/main" val="20002"/>
                    </a:ext>
                  </a:extLst>
                </a:gridCol>
                <a:gridCol w="1960336">
                  <a:extLst>
                    <a:ext uri="{9D8B030D-6E8A-4147-A177-3AD203B41FA5}">
                      <a16:colId xmlns:a16="http://schemas.microsoft.com/office/drawing/2014/main" val="20003"/>
                    </a:ext>
                  </a:extLst>
                </a:gridCol>
              </a:tblGrid>
              <a:tr h="453968">
                <a:tc>
                  <a:txBody>
                    <a:bodyPr/>
                    <a:lstStyle/>
                    <a:p>
                      <a:pPr algn="ctr"/>
                      <a:r>
                        <a:rPr lang="en-US"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Relation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453968">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453968">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FS 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453968">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SS 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453968">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FS,</a:t>
                      </a:r>
                      <a:r>
                        <a:rPr lang="en-US" baseline="0" dirty="0"/>
                        <a:t> FS -1</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453968">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FF 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453968">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SF</a:t>
                      </a:r>
                      <a:r>
                        <a:rPr lang="en-US" baseline="0" dirty="0"/>
                        <a:t> (1,2)</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453968">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ZZ (2,6), FS 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67050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05093158"/>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21461997"/>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95883508"/>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Forward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8" name="TextBox 27">
            <a:extLst>
              <a:ext uri="{FF2B5EF4-FFF2-40B4-BE49-F238E27FC236}">
                <a16:creationId xmlns:a16="http://schemas.microsoft.com/office/drawing/2014/main" id="{FCDBF164-1801-4FDD-8251-4CD9B768C6C2}"/>
              </a:ext>
            </a:extLst>
          </p:cNvPr>
          <p:cNvSpPr txBox="1"/>
          <p:nvPr/>
        </p:nvSpPr>
        <p:spPr>
          <a:xfrm>
            <a:off x="2319469" y="3584632"/>
            <a:ext cx="2278605" cy="923330"/>
          </a:xfrm>
          <a:prstGeom prst="rect">
            <a:avLst/>
          </a:prstGeom>
          <a:noFill/>
        </p:spPr>
        <p:txBody>
          <a:bodyPr wrap="square" rtlCol="0">
            <a:spAutoFit/>
          </a:bodyPr>
          <a:lstStyle/>
          <a:p>
            <a:r>
              <a:rPr lang="en-US" dirty="0"/>
              <a:t>ES</a:t>
            </a:r>
            <a:r>
              <a:rPr lang="en-US" baseline="-25000" dirty="0"/>
              <a:t>D</a:t>
            </a:r>
            <a:r>
              <a:rPr lang="en-US" dirty="0"/>
              <a:t> = MAX(EF</a:t>
            </a:r>
            <a:r>
              <a:rPr lang="en-US" baseline="-25000" dirty="0"/>
              <a:t>B</a:t>
            </a:r>
            <a:r>
              <a:rPr lang="en-US" dirty="0"/>
              <a:t> + FS</a:t>
            </a:r>
            <a:r>
              <a:rPr lang="en-US" baseline="-25000" dirty="0"/>
              <a:t>BD</a:t>
            </a:r>
            <a:r>
              <a:rPr lang="en-US" dirty="0"/>
              <a:t> , EF</a:t>
            </a:r>
            <a:r>
              <a:rPr lang="en-US" baseline="-25000" dirty="0"/>
              <a:t>C</a:t>
            </a:r>
            <a:r>
              <a:rPr lang="en-US" dirty="0"/>
              <a:t> + FS</a:t>
            </a:r>
            <a:r>
              <a:rPr lang="en-US" baseline="-25000" dirty="0"/>
              <a:t>CD</a:t>
            </a:r>
            <a:r>
              <a:rPr lang="en-US" dirty="0"/>
              <a:t>)</a:t>
            </a:r>
          </a:p>
          <a:p>
            <a:r>
              <a:rPr lang="en-US" dirty="0"/>
              <a:t>EF</a:t>
            </a:r>
            <a:r>
              <a:rPr lang="en-US" baseline="-25000" dirty="0"/>
              <a:t>D</a:t>
            </a:r>
            <a:r>
              <a:rPr lang="en-US" dirty="0"/>
              <a:t> = D</a:t>
            </a:r>
            <a:r>
              <a:rPr lang="en-US" baseline="-25000" dirty="0"/>
              <a:t>D </a:t>
            </a:r>
            <a:r>
              <a:rPr lang="en-US" dirty="0"/>
              <a:t>+ ES</a:t>
            </a:r>
            <a:r>
              <a:rPr lang="en-US" baseline="-25000" dirty="0"/>
              <a:t>D</a:t>
            </a:r>
          </a:p>
        </p:txBody>
      </p:sp>
    </p:spTree>
    <p:extLst>
      <p:ext uri="{BB962C8B-B14F-4D97-AF65-F5344CB8AC3E}">
        <p14:creationId xmlns:p14="http://schemas.microsoft.com/office/powerpoint/2010/main" val="256061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92233433"/>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58617265"/>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Forward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30" name="TextBox 29">
            <a:extLst>
              <a:ext uri="{FF2B5EF4-FFF2-40B4-BE49-F238E27FC236}">
                <a16:creationId xmlns:a16="http://schemas.microsoft.com/office/drawing/2014/main" id="{968F7616-AB4B-493C-B7F1-FEE51C45AC26}"/>
              </a:ext>
            </a:extLst>
          </p:cNvPr>
          <p:cNvSpPr txBox="1"/>
          <p:nvPr/>
        </p:nvSpPr>
        <p:spPr>
          <a:xfrm>
            <a:off x="4908646" y="1495218"/>
            <a:ext cx="2009547" cy="646331"/>
          </a:xfrm>
          <a:prstGeom prst="rect">
            <a:avLst/>
          </a:prstGeom>
          <a:noFill/>
        </p:spPr>
        <p:txBody>
          <a:bodyPr wrap="square" rtlCol="0">
            <a:spAutoFit/>
          </a:bodyPr>
          <a:lstStyle/>
          <a:p>
            <a:r>
              <a:rPr lang="en-US" dirty="0"/>
              <a:t>ES</a:t>
            </a:r>
            <a:r>
              <a:rPr lang="en-US" baseline="-25000" dirty="0"/>
              <a:t>E</a:t>
            </a:r>
            <a:r>
              <a:rPr lang="en-US" dirty="0"/>
              <a:t> = EF</a:t>
            </a:r>
            <a:r>
              <a:rPr lang="en-US" baseline="-25000" dirty="0"/>
              <a:t>D</a:t>
            </a:r>
            <a:r>
              <a:rPr lang="en-US" dirty="0"/>
              <a:t> + FF</a:t>
            </a:r>
            <a:r>
              <a:rPr lang="en-US" baseline="-25000" dirty="0"/>
              <a:t>DE</a:t>
            </a:r>
            <a:r>
              <a:rPr lang="en-US" dirty="0"/>
              <a:t> - D</a:t>
            </a:r>
            <a:r>
              <a:rPr lang="en-US" baseline="-25000" dirty="0"/>
              <a:t>E</a:t>
            </a:r>
          </a:p>
          <a:p>
            <a:r>
              <a:rPr lang="en-US" dirty="0"/>
              <a:t>EF</a:t>
            </a:r>
            <a:r>
              <a:rPr lang="en-US" baseline="-25000" dirty="0"/>
              <a:t>E</a:t>
            </a:r>
            <a:r>
              <a:rPr lang="en-US" dirty="0"/>
              <a:t> = D</a:t>
            </a:r>
            <a:r>
              <a:rPr lang="en-US" baseline="-25000" dirty="0"/>
              <a:t>E </a:t>
            </a:r>
            <a:r>
              <a:rPr lang="en-US" dirty="0"/>
              <a:t>+ ES</a:t>
            </a:r>
            <a:r>
              <a:rPr lang="en-US" baseline="-25000" dirty="0"/>
              <a:t>E</a:t>
            </a:r>
          </a:p>
        </p:txBody>
      </p:sp>
    </p:spTree>
    <p:extLst>
      <p:ext uri="{BB962C8B-B14F-4D97-AF65-F5344CB8AC3E}">
        <p14:creationId xmlns:p14="http://schemas.microsoft.com/office/powerpoint/2010/main" val="1444000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04655871"/>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Forward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7035928" y="4193664"/>
            <a:ext cx="2009547" cy="646331"/>
          </a:xfrm>
          <a:prstGeom prst="rect">
            <a:avLst/>
          </a:prstGeom>
          <a:noFill/>
        </p:spPr>
        <p:txBody>
          <a:bodyPr wrap="square" rtlCol="0">
            <a:spAutoFit/>
          </a:bodyPr>
          <a:lstStyle/>
          <a:p>
            <a:r>
              <a:rPr lang="en-US" dirty="0"/>
              <a:t>ES</a:t>
            </a:r>
            <a:r>
              <a:rPr lang="en-US" baseline="-25000" dirty="0"/>
              <a:t>F</a:t>
            </a:r>
            <a:r>
              <a:rPr lang="en-US" dirty="0"/>
              <a:t> = ES</a:t>
            </a:r>
            <a:r>
              <a:rPr lang="en-US" baseline="-25000" dirty="0"/>
              <a:t>D</a:t>
            </a:r>
            <a:r>
              <a:rPr lang="en-US" dirty="0"/>
              <a:t> + SF</a:t>
            </a:r>
            <a:r>
              <a:rPr lang="en-US" baseline="-25000" dirty="0"/>
              <a:t>DF</a:t>
            </a:r>
            <a:r>
              <a:rPr lang="en-US" dirty="0"/>
              <a:t> - D</a:t>
            </a:r>
            <a:r>
              <a:rPr lang="en-US" baseline="-25000" dirty="0"/>
              <a:t>F</a:t>
            </a:r>
          </a:p>
          <a:p>
            <a:r>
              <a:rPr lang="en-US" dirty="0"/>
              <a:t>EF</a:t>
            </a:r>
            <a:r>
              <a:rPr lang="en-US" baseline="-25000" dirty="0"/>
              <a:t>F</a:t>
            </a:r>
            <a:r>
              <a:rPr lang="en-US" dirty="0"/>
              <a:t> = D</a:t>
            </a:r>
            <a:r>
              <a:rPr lang="en-US" baseline="-25000" dirty="0"/>
              <a:t>F </a:t>
            </a:r>
            <a:r>
              <a:rPr lang="en-US" dirty="0"/>
              <a:t>+ ES</a:t>
            </a:r>
            <a:r>
              <a:rPr lang="en-US" baseline="-25000" dirty="0"/>
              <a:t>F</a:t>
            </a:r>
          </a:p>
        </p:txBody>
      </p:sp>
    </p:spTree>
    <p:extLst>
      <p:ext uri="{BB962C8B-B14F-4D97-AF65-F5344CB8AC3E}">
        <p14:creationId xmlns:p14="http://schemas.microsoft.com/office/powerpoint/2010/main" val="164205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Forward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31" name="TextBox 30">
            <a:extLst>
              <a:ext uri="{FF2B5EF4-FFF2-40B4-BE49-F238E27FC236}">
                <a16:creationId xmlns:a16="http://schemas.microsoft.com/office/drawing/2014/main" id="{A187A6FB-A4D3-4597-942F-2C7E555BF937}"/>
              </a:ext>
            </a:extLst>
          </p:cNvPr>
          <p:cNvSpPr txBox="1"/>
          <p:nvPr/>
        </p:nvSpPr>
        <p:spPr>
          <a:xfrm>
            <a:off x="9619339" y="2291846"/>
            <a:ext cx="2661671" cy="923330"/>
          </a:xfrm>
          <a:prstGeom prst="rect">
            <a:avLst/>
          </a:prstGeom>
          <a:noFill/>
        </p:spPr>
        <p:txBody>
          <a:bodyPr wrap="square" rtlCol="0">
            <a:spAutoFit/>
          </a:bodyPr>
          <a:lstStyle/>
          <a:p>
            <a:r>
              <a:rPr lang="en-US" dirty="0"/>
              <a:t>ES</a:t>
            </a:r>
            <a:r>
              <a:rPr lang="en-US" baseline="-25000" dirty="0"/>
              <a:t>G</a:t>
            </a:r>
            <a:r>
              <a:rPr lang="en-US" dirty="0"/>
              <a:t> = MAX(ES</a:t>
            </a:r>
            <a:r>
              <a:rPr lang="en-US" baseline="-25000" dirty="0"/>
              <a:t>E</a:t>
            </a:r>
            <a:r>
              <a:rPr lang="en-US" dirty="0"/>
              <a:t> + SS</a:t>
            </a:r>
            <a:r>
              <a:rPr lang="en-US" baseline="-25000" dirty="0"/>
              <a:t>EG</a:t>
            </a:r>
            <a:r>
              <a:rPr lang="en-US" dirty="0"/>
              <a:t> , EF</a:t>
            </a:r>
            <a:r>
              <a:rPr lang="en-US" baseline="-25000" dirty="0"/>
              <a:t>E</a:t>
            </a:r>
            <a:r>
              <a:rPr lang="en-US" dirty="0"/>
              <a:t>+ FF</a:t>
            </a:r>
            <a:r>
              <a:rPr lang="en-US" baseline="-25000" dirty="0"/>
              <a:t>EG</a:t>
            </a:r>
            <a:r>
              <a:rPr lang="en-US" dirty="0"/>
              <a:t>- D</a:t>
            </a:r>
            <a:r>
              <a:rPr lang="en-US" baseline="-25000" dirty="0"/>
              <a:t>G</a:t>
            </a:r>
            <a:r>
              <a:rPr lang="en-US" dirty="0"/>
              <a:t> , EF</a:t>
            </a:r>
            <a:r>
              <a:rPr lang="en-US" baseline="-25000" dirty="0"/>
              <a:t>F</a:t>
            </a:r>
            <a:r>
              <a:rPr lang="en-US" dirty="0"/>
              <a:t> + FS</a:t>
            </a:r>
            <a:r>
              <a:rPr lang="en-US" baseline="-25000" dirty="0"/>
              <a:t>FG</a:t>
            </a:r>
            <a:r>
              <a:rPr lang="en-US" dirty="0"/>
              <a:t>)</a:t>
            </a:r>
          </a:p>
          <a:p>
            <a:r>
              <a:rPr lang="en-US" dirty="0"/>
              <a:t>EF</a:t>
            </a:r>
            <a:r>
              <a:rPr lang="en-US" baseline="-25000" dirty="0"/>
              <a:t>G</a:t>
            </a:r>
            <a:r>
              <a:rPr lang="en-US" dirty="0"/>
              <a:t> = D</a:t>
            </a:r>
            <a:r>
              <a:rPr lang="en-US" baseline="-25000" dirty="0"/>
              <a:t>G </a:t>
            </a:r>
            <a:r>
              <a:rPr lang="en-US" dirty="0"/>
              <a:t>+ ES</a:t>
            </a:r>
            <a:r>
              <a:rPr lang="en-US" baseline="-25000" dirty="0"/>
              <a:t>G</a:t>
            </a:r>
          </a:p>
        </p:txBody>
      </p:sp>
    </p:spTree>
    <p:extLst>
      <p:ext uri="{BB962C8B-B14F-4D97-AF65-F5344CB8AC3E}">
        <p14:creationId xmlns:p14="http://schemas.microsoft.com/office/powerpoint/2010/main" val="104275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AFC23F-A2B0-4A12-873A-9296590CCD36}"/>
              </a:ext>
            </a:extLst>
          </p:cNvPr>
          <p:cNvGraphicFramePr>
            <a:graphicFrameLocks noGrp="1"/>
          </p:cNvGraphicFramePr>
          <p:nvPr>
            <p:extLst>
              <p:ext uri="{D42A27DB-BD31-4B8C-83A1-F6EECF244321}">
                <p14:modId xmlns:p14="http://schemas.microsoft.com/office/powerpoint/2010/main" val="2225247974"/>
              </p:ext>
            </p:extLst>
          </p:nvPr>
        </p:nvGraphicFramePr>
        <p:xfrm>
          <a:off x="838200" y="2206487"/>
          <a:ext cx="6477000" cy="3697605"/>
        </p:xfrm>
        <a:graphic>
          <a:graphicData uri="http://schemas.openxmlformats.org/drawingml/2006/table">
            <a:tbl>
              <a:tblPr>
                <a:tableStyleId>{8EC20E35-A176-4012-BC5E-935CFFF8708E}</a:tableStyleId>
              </a:tblPr>
              <a:tblGrid>
                <a:gridCol w="1447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576000">
                <a:tc gridSpan="4">
                  <a:txBody>
                    <a:bodyPr/>
                    <a:lstStyle/>
                    <a:p>
                      <a:pPr algn="l" rtl="0">
                        <a:spcAft>
                          <a:spcPts val="0"/>
                        </a:spcAft>
                      </a:pPr>
                      <a:r>
                        <a:rPr lang="en-US" sz="2400" b="1" kern="1200" dirty="0">
                          <a:solidFill>
                            <a:schemeClr val="accent6"/>
                          </a:solidFill>
                          <a:effectLst>
                            <a:outerShdw blurRad="38100" dist="38100" dir="2700000" algn="tl">
                              <a:srgbClr val="000000">
                                <a:alpha val="43137"/>
                              </a:srgbClr>
                            </a:outerShdw>
                          </a:effectLst>
                        </a:rPr>
                        <a:t>Backward Pass Computations</a:t>
                      </a:r>
                      <a:endParaRPr lang="en-US" sz="2400" b="1" kern="1200" dirty="0">
                        <a:solidFill>
                          <a:schemeClr val="accent6"/>
                        </a:solidFill>
                        <a:effectLst>
                          <a:outerShdw blurRad="38100" dist="38100" dir="2700000" algn="tl">
                            <a:srgbClr val="000000">
                              <a:alpha val="43137"/>
                            </a:srgbClr>
                          </a:outerShdw>
                        </a:effectLst>
                        <a:latin typeface="+mn-lt"/>
                        <a:ea typeface="Times New Roman"/>
                        <a:cs typeface="+mn-cs"/>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24325">
                <a:tc>
                  <a:txBody>
                    <a:bodyPr/>
                    <a:lstStyle/>
                    <a:p>
                      <a:pPr algn="l" rtl="0">
                        <a:spcAft>
                          <a:spcPts val="0"/>
                        </a:spcAft>
                      </a:pPr>
                      <a:r>
                        <a:rPr lang="en-US" sz="2400" dirty="0"/>
                        <a:t>[3] LF</a:t>
                      </a:r>
                      <a:r>
                        <a:rPr lang="en-US" sz="2400" baseline="-25000" dirty="0"/>
                        <a:t>i</a:t>
                      </a:r>
                      <a:r>
                        <a:rPr lang="en-US" sz="2400" dirty="0"/>
                        <a:t> = </a:t>
                      </a:r>
                      <a:endParaRPr lang="en-US" sz="2400" b="1" dirty="0">
                        <a:solidFill>
                          <a:schemeClr val="accent6"/>
                        </a:solidFill>
                        <a:latin typeface="+mj-lt"/>
                        <a:ea typeface="Times New Roman"/>
                      </a:endParaRPr>
                    </a:p>
                  </a:txBody>
                  <a:tcPr marL="68580" marR="68580" marT="0" marB="0" anchor="ctr"/>
                </a:tc>
                <a:tc>
                  <a:txBody>
                    <a:bodyPr/>
                    <a:lstStyle/>
                    <a:p>
                      <a:pPr algn="l" rtl="0">
                        <a:spcAft>
                          <a:spcPts val="0"/>
                        </a:spcAft>
                      </a:pPr>
                      <a:r>
                        <a:rPr lang="en-US" sz="2400" dirty="0"/>
                        <a:t>Min. all </a:t>
                      </a:r>
                      <a:r>
                        <a:rPr lang="en-US" sz="2400" baseline="-25000" dirty="0"/>
                        <a:t>j</a:t>
                      </a:r>
                      <a:endParaRPr lang="en-US" sz="2400" b="1" dirty="0">
                        <a:solidFill>
                          <a:schemeClr val="accent6"/>
                        </a:solidFill>
                        <a:latin typeface="+mj-lt"/>
                        <a:ea typeface="Times New Roman"/>
                      </a:endParaRPr>
                    </a:p>
                  </a:txBody>
                  <a:tcPr marL="68580" marR="68580" marT="0" marB="0" anchor="ctr"/>
                </a:tc>
                <a:tc>
                  <a:txBody>
                    <a:bodyPr/>
                    <a:lstStyle/>
                    <a:p>
                      <a:endParaRPr lang="en-US" sz="2400" b="1" dirty="0">
                        <a:solidFill>
                          <a:schemeClr val="accent6"/>
                        </a:solidFill>
                      </a:endParaRPr>
                    </a:p>
                  </a:txBody>
                  <a:tcPr marL="68580" marR="68580" marT="0" marB="0"/>
                </a:tc>
                <a:tc>
                  <a:txBody>
                    <a:bodyPr/>
                    <a:lstStyle/>
                    <a:p>
                      <a:pPr algn="l" rtl="0">
                        <a:spcAft>
                          <a:spcPts val="0"/>
                        </a:spcAft>
                      </a:pPr>
                      <a:r>
                        <a:rPr lang="en-US" sz="2400" dirty="0"/>
                        <a:t>Terminal Time</a:t>
                      </a:r>
                    </a:p>
                    <a:p>
                      <a:pPr algn="l" rtl="0">
                        <a:spcAft>
                          <a:spcPts val="0"/>
                        </a:spcAft>
                      </a:pPr>
                      <a:r>
                        <a:rPr lang="en-US" sz="2400" dirty="0"/>
                        <a:t>LS</a:t>
                      </a:r>
                      <a:r>
                        <a:rPr lang="en-US" sz="2400" baseline="-25000" dirty="0"/>
                        <a:t>j</a:t>
                      </a:r>
                      <a:r>
                        <a:rPr lang="en-US" sz="2400" dirty="0"/>
                        <a:t> - FS</a:t>
                      </a:r>
                      <a:r>
                        <a:rPr lang="en-US" sz="2400" baseline="-25000" dirty="0"/>
                        <a:t>ij</a:t>
                      </a:r>
                      <a:endParaRPr lang="en-US" sz="2400" dirty="0"/>
                    </a:p>
                    <a:p>
                      <a:pPr algn="l" rtl="0">
                        <a:spcAft>
                          <a:spcPts val="0"/>
                        </a:spcAft>
                      </a:pPr>
                      <a:r>
                        <a:rPr lang="en-US" sz="2400" dirty="0"/>
                        <a:t>LF</a:t>
                      </a:r>
                      <a:r>
                        <a:rPr lang="en-US" sz="2400" baseline="-25000" dirty="0"/>
                        <a:t>j</a:t>
                      </a:r>
                      <a:r>
                        <a:rPr lang="en-US" sz="2400" dirty="0"/>
                        <a:t> - FF</a:t>
                      </a:r>
                      <a:r>
                        <a:rPr lang="en-US" sz="2400" baseline="-25000" dirty="0"/>
                        <a:t>ij</a:t>
                      </a:r>
                      <a:endParaRPr lang="en-US" sz="2400" dirty="0"/>
                    </a:p>
                    <a:p>
                      <a:pPr algn="l" rtl="0">
                        <a:spcAft>
                          <a:spcPts val="0"/>
                        </a:spcAft>
                      </a:pPr>
                      <a:r>
                        <a:rPr lang="en-US" sz="2400" dirty="0"/>
                        <a:t>LS</a:t>
                      </a:r>
                      <a:r>
                        <a:rPr lang="en-US" sz="2400" baseline="-25000" dirty="0"/>
                        <a:t>j </a:t>
                      </a:r>
                      <a:r>
                        <a:rPr lang="en-US" sz="2400" dirty="0"/>
                        <a:t>- SS</a:t>
                      </a:r>
                      <a:r>
                        <a:rPr lang="en-US" sz="2400" baseline="-25000" dirty="0"/>
                        <a:t>ij</a:t>
                      </a:r>
                      <a:r>
                        <a:rPr lang="en-US" sz="2400" dirty="0"/>
                        <a:t> + D</a:t>
                      </a:r>
                      <a:r>
                        <a:rPr lang="en-US" sz="2400" baseline="-25000" dirty="0"/>
                        <a:t>i</a:t>
                      </a:r>
                      <a:endParaRPr lang="en-US" sz="2400" dirty="0"/>
                    </a:p>
                    <a:p>
                      <a:pPr algn="l" rtl="0">
                        <a:spcAft>
                          <a:spcPts val="0"/>
                        </a:spcAft>
                      </a:pPr>
                      <a:r>
                        <a:rPr lang="en-US" sz="2400" dirty="0"/>
                        <a:t>LF</a:t>
                      </a:r>
                      <a:r>
                        <a:rPr lang="en-US" sz="2400" baseline="-25000" dirty="0"/>
                        <a:t>j </a:t>
                      </a:r>
                      <a:r>
                        <a:rPr lang="en-US" sz="2400" dirty="0"/>
                        <a:t>- SF</a:t>
                      </a:r>
                      <a:r>
                        <a:rPr lang="en-US" sz="2400" baseline="-25000" dirty="0"/>
                        <a:t>ij</a:t>
                      </a:r>
                      <a:r>
                        <a:rPr lang="en-US" sz="2400" dirty="0"/>
                        <a:t> + D</a:t>
                      </a:r>
                      <a:r>
                        <a:rPr lang="en-US" sz="2400" baseline="-25000" dirty="0"/>
                        <a:t>i</a:t>
                      </a:r>
                      <a:endParaRPr lang="en-US" sz="2400" b="1" dirty="0">
                        <a:solidFill>
                          <a:schemeClr val="accent6"/>
                        </a:solidFill>
                        <a:latin typeface="+mj-lt"/>
                        <a:ea typeface="Times New Roman"/>
                      </a:endParaRPr>
                    </a:p>
                  </a:txBody>
                  <a:tcPr marL="68580" marR="68580" marT="0" marB="0"/>
                </a:tc>
                <a:extLst>
                  <a:ext uri="{0D108BD9-81ED-4DB2-BD59-A6C34878D82A}">
                    <a16:rowId xmlns:a16="http://schemas.microsoft.com/office/drawing/2014/main" val="10001"/>
                  </a:ext>
                </a:extLst>
              </a:tr>
              <a:tr h="576000">
                <a:tc gridSpan="4">
                  <a:txBody>
                    <a:bodyPr/>
                    <a:lstStyle/>
                    <a:p>
                      <a:pPr algn="just"/>
                      <a:endParaRPr lang="en-US" sz="2400" dirty="0"/>
                    </a:p>
                    <a:p>
                      <a:pPr algn="just"/>
                      <a:r>
                        <a:rPr lang="en-US" sz="2400" dirty="0"/>
                        <a:t>[4] LS</a:t>
                      </a:r>
                      <a:r>
                        <a:rPr lang="en-US" sz="2400" baseline="-25000" dirty="0"/>
                        <a:t>i</a:t>
                      </a:r>
                      <a:r>
                        <a:rPr lang="en-US" sz="2400" dirty="0"/>
                        <a:t> = LF</a:t>
                      </a:r>
                      <a:r>
                        <a:rPr lang="en-US" sz="2400" baseline="-25000" dirty="0"/>
                        <a:t>i</a:t>
                      </a:r>
                      <a:r>
                        <a:rPr lang="en-US" sz="2400" dirty="0"/>
                        <a:t> </a:t>
                      </a:r>
                      <a:r>
                        <a:rPr lang="en-US" sz="2400" dirty="0">
                          <a:sym typeface="Symbol"/>
                        </a:rPr>
                        <a:t></a:t>
                      </a:r>
                      <a:r>
                        <a:rPr lang="en-US" sz="2400" dirty="0"/>
                        <a:t> D</a:t>
                      </a:r>
                      <a:r>
                        <a:rPr lang="en-US" sz="2400" baseline="-25000" dirty="0"/>
                        <a:t>i</a:t>
                      </a:r>
                    </a:p>
                    <a:p>
                      <a:pPr algn="just"/>
                      <a:endParaRPr lang="en-US" sz="2400" b="1" dirty="0">
                        <a:solidFill>
                          <a:schemeClr val="accent6"/>
                        </a:solidFill>
                        <a:latin typeface="+mj-l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5" name="AutoShape 8">
            <a:extLst>
              <a:ext uri="{FF2B5EF4-FFF2-40B4-BE49-F238E27FC236}">
                <a16:creationId xmlns:a16="http://schemas.microsoft.com/office/drawing/2014/main" id="{13B43AAD-208A-494C-B0CB-F0551226FBB8}"/>
              </a:ext>
            </a:extLst>
          </p:cNvPr>
          <p:cNvSpPr>
            <a:spLocks/>
          </p:cNvSpPr>
          <p:nvPr/>
        </p:nvSpPr>
        <p:spPr bwMode="auto">
          <a:xfrm>
            <a:off x="3695700" y="2852531"/>
            <a:ext cx="381000" cy="1752600"/>
          </a:xfrm>
          <a:prstGeom prst="leftBrace">
            <a:avLst>
              <a:gd name="adj1" fmla="val 58331"/>
              <a:gd name="adj2" fmla="val 50000"/>
            </a:avLst>
          </a:prstGeom>
          <a:noFill/>
          <a:ln w="9525">
            <a:solidFill>
              <a:srgbClr val="000000"/>
            </a:solidFill>
            <a:round/>
            <a:headEnd/>
            <a:tailEnd/>
          </a:ln>
        </p:spPr>
        <p:txBody>
          <a:bodyPr/>
          <a:lstStyle/>
          <a:p>
            <a:endParaRPr lang="en-US"/>
          </a:p>
        </p:txBody>
      </p:sp>
      <p:sp>
        <p:nvSpPr>
          <p:cNvPr id="6" name="AutoShape 7">
            <a:extLst>
              <a:ext uri="{FF2B5EF4-FFF2-40B4-BE49-F238E27FC236}">
                <a16:creationId xmlns:a16="http://schemas.microsoft.com/office/drawing/2014/main" id="{C37B9DC0-6B7A-4C08-A0BD-98FCE10801BD}"/>
              </a:ext>
            </a:extLst>
          </p:cNvPr>
          <p:cNvSpPr>
            <a:spLocks/>
          </p:cNvSpPr>
          <p:nvPr/>
        </p:nvSpPr>
        <p:spPr bwMode="auto">
          <a:xfrm>
            <a:off x="5963478" y="2852531"/>
            <a:ext cx="533400" cy="1752600"/>
          </a:xfrm>
          <a:prstGeom prst="rightBrace">
            <a:avLst>
              <a:gd name="adj1" fmla="val 58337"/>
              <a:gd name="adj2" fmla="val 50000"/>
            </a:avLst>
          </a:prstGeom>
          <a:noFill/>
          <a:ln w="9525">
            <a:solidFill>
              <a:srgbClr val="000000"/>
            </a:solidFill>
            <a:round/>
            <a:headEnd/>
            <a:tailEnd/>
          </a:ln>
        </p:spPr>
        <p:txBody>
          <a:bodyPr/>
          <a:lstStyle/>
          <a:p>
            <a:endParaRPr lang="en-US"/>
          </a:p>
        </p:txBody>
      </p:sp>
      <p:sp>
        <p:nvSpPr>
          <p:cNvPr id="7" name="Title 1">
            <a:extLst>
              <a:ext uri="{FF2B5EF4-FFF2-40B4-BE49-F238E27FC236}">
                <a16:creationId xmlns:a16="http://schemas.microsoft.com/office/drawing/2014/main" id="{28557B29-5648-4937-A220-7E15BC8DFE4D}"/>
              </a:ext>
            </a:extLst>
          </p:cNvPr>
          <p:cNvSpPr txBox="1">
            <a:spLocks/>
          </p:cNvSpPr>
          <p:nvPr/>
        </p:nvSpPr>
        <p:spPr>
          <a:xfrm>
            <a:off x="838200" y="5411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Computation</a:t>
            </a:r>
          </a:p>
        </p:txBody>
      </p:sp>
    </p:spTree>
    <p:extLst>
      <p:ext uri="{BB962C8B-B14F-4D97-AF65-F5344CB8AC3E}">
        <p14:creationId xmlns:p14="http://schemas.microsoft.com/office/powerpoint/2010/main" val="4276997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86774409"/>
              </p:ext>
            </p:extLst>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215133923"/>
              </p:ext>
            </p:extLst>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Backward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9556633" y="5672073"/>
            <a:ext cx="2009547" cy="646331"/>
          </a:xfrm>
          <a:prstGeom prst="rect">
            <a:avLst/>
          </a:prstGeom>
          <a:noFill/>
        </p:spPr>
        <p:txBody>
          <a:bodyPr wrap="square" rtlCol="0">
            <a:spAutoFit/>
          </a:bodyPr>
          <a:lstStyle/>
          <a:p>
            <a:r>
              <a:rPr lang="en-US" dirty="0"/>
              <a:t>LF</a:t>
            </a:r>
            <a:r>
              <a:rPr lang="en-US" baseline="-25000" dirty="0"/>
              <a:t>F</a:t>
            </a:r>
            <a:r>
              <a:rPr lang="en-US" dirty="0"/>
              <a:t> = LS</a:t>
            </a:r>
            <a:r>
              <a:rPr lang="en-US" baseline="-25000" dirty="0"/>
              <a:t>G</a:t>
            </a:r>
            <a:r>
              <a:rPr lang="en-US" dirty="0"/>
              <a:t> - FS</a:t>
            </a:r>
            <a:r>
              <a:rPr lang="en-US" baseline="-25000" dirty="0"/>
              <a:t>FG</a:t>
            </a:r>
          </a:p>
          <a:p>
            <a:r>
              <a:rPr lang="en-US" dirty="0"/>
              <a:t>LS</a:t>
            </a:r>
            <a:r>
              <a:rPr lang="en-US" baseline="-25000" dirty="0"/>
              <a:t>F</a:t>
            </a:r>
            <a:r>
              <a:rPr lang="en-US" dirty="0"/>
              <a:t> = LF</a:t>
            </a:r>
            <a:r>
              <a:rPr lang="en-US" baseline="-25000" dirty="0"/>
              <a:t>F</a:t>
            </a:r>
            <a:r>
              <a:rPr lang="en-US" dirty="0"/>
              <a:t> - D</a:t>
            </a:r>
            <a:r>
              <a:rPr lang="en-US" baseline="-25000" dirty="0"/>
              <a:t>F</a:t>
            </a:r>
          </a:p>
        </p:txBody>
      </p:sp>
    </p:spTree>
    <p:extLst>
      <p:ext uri="{BB962C8B-B14F-4D97-AF65-F5344CB8AC3E}">
        <p14:creationId xmlns:p14="http://schemas.microsoft.com/office/powerpoint/2010/main" val="3278701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06992817"/>
              </p:ext>
            </p:extLst>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Backward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9556633" y="1846344"/>
            <a:ext cx="2009547" cy="923330"/>
          </a:xfrm>
          <a:prstGeom prst="rect">
            <a:avLst/>
          </a:prstGeom>
          <a:noFill/>
        </p:spPr>
        <p:txBody>
          <a:bodyPr wrap="square" rtlCol="0">
            <a:spAutoFit/>
          </a:bodyPr>
          <a:lstStyle/>
          <a:p>
            <a:r>
              <a:rPr lang="en-US" dirty="0"/>
              <a:t>LF</a:t>
            </a:r>
            <a:r>
              <a:rPr lang="en-US" baseline="-25000" dirty="0"/>
              <a:t>E</a:t>
            </a:r>
            <a:r>
              <a:rPr lang="en-US" dirty="0"/>
              <a:t> = MIN(LS</a:t>
            </a:r>
            <a:r>
              <a:rPr lang="en-US" baseline="-25000" dirty="0"/>
              <a:t>G</a:t>
            </a:r>
            <a:r>
              <a:rPr lang="en-US" dirty="0"/>
              <a:t> - SS</a:t>
            </a:r>
            <a:r>
              <a:rPr lang="en-US" baseline="-25000" dirty="0"/>
              <a:t>EG</a:t>
            </a:r>
            <a:r>
              <a:rPr lang="en-US" dirty="0"/>
              <a:t> + D</a:t>
            </a:r>
            <a:r>
              <a:rPr lang="en-US" baseline="-25000" dirty="0"/>
              <a:t>E </a:t>
            </a:r>
            <a:r>
              <a:rPr lang="en-US" dirty="0"/>
              <a:t>, LF</a:t>
            </a:r>
            <a:r>
              <a:rPr lang="en-US" baseline="-25000" dirty="0"/>
              <a:t>G</a:t>
            </a:r>
            <a:r>
              <a:rPr lang="en-US" dirty="0"/>
              <a:t> - FF</a:t>
            </a:r>
            <a:r>
              <a:rPr lang="en-US" baseline="-25000" dirty="0"/>
              <a:t>EG</a:t>
            </a:r>
            <a:r>
              <a:rPr lang="en-US" dirty="0"/>
              <a:t> )</a:t>
            </a:r>
          </a:p>
          <a:p>
            <a:r>
              <a:rPr lang="en-US" dirty="0"/>
              <a:t>LS</a:t>
            </a:r>
            <a:r>
              <a:rPr lang="en-US" baseline="-25000" dirty="0"/>
              <a:t>E</a:t>
            </a:r>
            <a:r>
              <a:rPr lang="en-US" dirty="0"/>
              <a:t> = LF</a:t>
            </a:r>
            <a:r>
              <a:rPr lang="en-US" baseline="-25000" dirty="0"/>
              <a:t>E</a:t>
            </a:r>
            <a:r>
              <a:rPr lang="en-US" dirty="0"/>
              <a:t> - D</a:t>
            </a:r>
            <a:r>
              <a:rPr lang="en-US" baseline="-25000" dirty="0"/>
              <a:t>E</a:t>
            </a:r>
          </a:p>
        </p:txBody>
      </p:sp>
    </p:spTree>
    <p:extLst>
      <p:ext uri="{BB962C8B-B14F-4D97-AF65-F5344CB8AC3E}">
        <p14:creationId xmlns:p14="http://schemas.microsoft.com/office/powerpoint/2010/main" val="911202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2305817"/>
              </p:ext>
            </p:extLst>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Backward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6809436" y="3625259"/>
            <a:ext cx="2009547" cy="923330"/>
          </a:xfrm>
          <a:prstGeom prst="rect">
            <a:avLst/>
          </a:prstGeom>
          <a:noFill/>
        </p:spPr>
        <p:txBody>
          <a:bodyPr wrap="square" rtlCol="0">
            <a:spAutoFit/>
          </a:bodyPr>
          <a:lstStyle/>
          <a:p>
            <a:r>
              <a:rPr lang="en-US" dirty="0"/>
              <a:t>LF</a:t>
            </a:r>
            <a:r>
              <a:rPr lang="en-US" baseline="-25000" dirty="0"/>
              <a:t>D</a:t>
            </a:r>
            <a:r>
              <a:rPr lang="en-US" dirty="0"/>
              <a:t> = MIN(LF</a:t>
            </a:r>
            <a:r>
              <a:rPr lang="en-US" baseline="-25000" dirty="0"/>
              <a:t>F</a:t>
            </a:r>
            <a:r>
              <a:rPr lang="en-US" dirty="0"/>
              <a:t> - SF</a:t>
            </a:r>
            <a:r>
              <a:rPr lang="en-US" baseline="-25000" dirty="0"/>
              <a:t>DF</a:t>
            </a:r>
            <a:r>
              <a:rPr lang="en-US" dirty="0"/>
              <a:t> + D</a:t>
            </a:r>
            <a:r>
              <a:rPr lang="en-US" baseline="-25000" dirty="0"/>
              <a:t>D </a:t>
            </a:r>
            <a:r>
              <a:rPr lang="en-US" dirty="0"/>
              <a:t>, LF</a:t>
            </a:r>
            <a:r>
              <a:rPr lang="en-US" baseline="-25000" dirty="0"/>
              <a:t>E</a:t>
            </a:r>
            <a:r>
              <a:rPr lang="en-US" dirty="0"/>
              <a:t> - FF</a:t>
            </a:r>
            <a:r>
              <a:rPr lang="en-US" baseline="-25000" dirty="0"/>
              <a:t>FE</a:t>
            </a:r>
            <a:r>
              <a:rPr lang="en-US" dirty="0"/>
              <a:t> )</a:t>
            </a:r>
          </a:p>
          <a:p>
            <a:r>
              <a:rPr lang="en-US" dirty="0"/>
              <a:t>LS</a:t>
            </a:r>
            <a:r>
              <a:rPr lang="en-US" baseline="-25000" dirty="0"/>
              <a:t>D</a:t>
            </a:r>
            <a:r>
              <a:rPr lang="en-US" dirty="0"/>
              <a:t> = LF</a:t>
            </a:r>
            <a:r>
              <a:rPr lang="en-US" baseline="-25000" dirty="0"/>
              <a:t>D</a:t>
            </a:r>
            <a:r>
              <a:rPr lang="en-US" dirty="0"/>
              <a:t> - D</a:t>
            </a:r>
            <a:r>
              <a:rPr lang="en-US" baseline="-25000" dirty="0"/>
              <a:t>D</a:t>
            </a:r>
          </a:p>
        </p:txBody>
      </p:sp>
    </p:spTree>
    <p:extLst>
      <p:ext uri="{BB962C8B-B14F-4D97-AF65-F5344CB8AC3E}">
        <p14:creationId xmlns:p14="http://schemas.microsoft.com/office/powerpoint/2010/main" val="1915124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95528014"/>
              </p:ext>
            </p:extLst>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Backward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4623562" y="5699225"/>
            <a:ext cx="2009547" cy="646331"/>
          </a:xfrm>
          <a:prstGeom prst="rect">
            <a:avLst/>
          </a:prstGeom>
          <a:noFill/>
        </p:spPr>
        <p:txBody>
          <a:bodyPr wrap="square" rtlCol="0">
            <a:spAutoFit/>
          </a:bodyPr>
          <a:lstStyle/>
          <a:p>
            <a:r>
              <a:rPr lang="en-US" dirty="0"/>
              <a:t>LF</a:t>
            </a:r>
            <a:r>
              <a:rPr lang="en-US" baseline="-25000" dirty="0"/>
              <a:t>C</a:t>
            </a:r>
            <a:r>
              <a:rPr lang="en-US" dirty="0"/>
              <a:t> = LS</a:t>
            </a:r>
            <a:r>
              <a:rPr lang="en-US" baseline="-25000" dirty="0"/>
              <a:t>D</a:t>
            </a:r>
            <a:r>
              <a:rPr lang="en-US" dirty="0"/>
              <a:t> - FS</a:t>
            </a:r>
            <a:r>
              <a:rPr lang="en-US" baseline="-25000" dirty="0"/>
              <a:t>CD</a:t>
            </a:r>
            <a:r>
              <a:rPr lang="en-US" dirty="0"/>
              <a:t> </a:t>
            </a:r>
          </a:p>
          <a:p>
            <a:r>
              <a:rPr lang="en-US" dirty="0"/>
              <a:t>LS</a:t>
            </a:r>
            <a:r>
              <a:rPr lang="en-US" baseline="-25000" dirty="0"/>
              <a:t>C</a:t>
            </a:r>
            <a:r>
              <a:rPr lang="en-US" dirty="0"/>
              <a:t> = LF</a:t>
            </a:r>
            <a:r>
              <a:rPr lang="en-US" baseline="-25000" dirty="0"/>
              <a:t>C</a:t>
            </a:r>
            <a:r>
              <a:rPr lang="en-US" dirty="0"/>
              <a:t> - D</a:t>
            </a:r>
            <a:r>
              <a:rPr lang="en-US" baseline="-25000" dirty="0"/>
              <a:t>C</a:t>
            </a:r>
          </a:p>
        </p:txBody>
      </p:sp>
    </p:spTree>
    <p:extLst>
      <p:ext uri="{BB962C8B-B14F-4D97-AF65-F5344CB8AC3E}">
        <p14:creationId xmlns:p14="http://schemas.microsoft.com/office/powerpoint/2010/main" val="1148077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8703225"/>
              </p:ext>
            </p:extLst>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Backward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4338539" y="1339947"/>
            <a:ext cx="2009547" cy="646331"/>
          </a:xfrm>
          <a:prstGeom prst="rect">
            <a:avLst/>
          </a:prstGeom>
          <a:noFill/>
        </p:spPr>
        <p:txBody>
          <a:bodyPr wrap="square" rtlCol="0">
            <a:spAutoFit/>
          </a:bodyPr>
          <a:lstStyle/>
          <a:p>
            <a:r>
              <a:rPr lang="en-US" dirty="0"/>
              <a:t>LF</a:t>
            </a:r>
            <a:r>
              <a:rPr lang="en-US" baseline="-25000" dirty="0"/>
              <a:t>B</a:t>
            </a:r>
            <a:r>
              <a:rPr lang="en-US" dirty="0"/>
              <a:t> = LS</a:t>
            </a:r>
            <a:r>
              <a:rPr lang="en-US" baseline="-25000" dirty="0"/>
              <a:t>D</a:t>
            </a:r>
            <a:r>
              <a:rPr lang="en-US" dirty="0"/>
              <a:t> - FS</a:t>
            </a:r>
            <a:r>
              <a:rPr lang="en-US" baseline="-25000" dirty="0"/>
              <a:t>BD</a:t>
            </a:r>
            <a:r>
              <a:rPr lang="en-US" dirty="0"/>
              <a:t> </a:t>
            </a:r>
          </a:p>
          <a:p>
            <a:r>
              <a:rPr lang="en-US" dirty="0"/>
              <a:t>LS</a:t>
            </a:r>
            <a:r>
              <a:rPr lang="en-US" baseline="-25000" dirty="0"/>
              <a:t>B</a:t>
            </a:r>
            <a:r>
              <a:rPr lang="en-US" dirty="0"/>
              <a:t> = LF</a:t>
            </a:r>
            <a:r>
              <a:rPr lang="en-US" baseline="-25000" dirty="0"/>
              <a:t>B</a:t>
            </a:r>
            <a:r>
              <a:rPr lang="en-US" dirty="0"/>
              <a:t> - D</a:t>
            </a:r>
            <a:r>
              <a:rPr lang="en-US" baseline="-25000" dirty="0"/>
              <a:t>B</a:t>
            </a:r>
          </a:p>
        </p:txBody>
      </p:sp>
    </p:spTree>
    <p:extLst>
      <p:ext uri="{BB962C8B-B14F-4D97-AF65-F5344CB8AC3E}">
        <p14:creationId xmlns:p14="http://schemas.microsoft.com/office/powerpoint/2010/main" val="363871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extLst>
              <p:ext uri="{D42A27DB-BD31-4B8C-83A1-F6EECF244321}">
                <p14:modId xmlns:p14="http://schemas.microsoft.com/office/powerpoint/2010/main" val="2048493368"/>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extLst>
              <p:ext uri="{D42A27DB-BD31-4B8C-83A1-F6EECF244321}">
                <p14:modId xmlns:p14="http://schemas.microsoft.com/office/powerpoint/2010/main" val="912006092"/>
              </p:ext>
            </p:extLst>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7694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242532669"/>
              </p:ext>
            </p:extLst>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Precedence Diagram Backward Pass</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
        <p:nvSpPr>
          <p:cNvPr id="29" name="TextBox 28">
            <a:extLst>
              <a:ext uri="{FF2B5EF4-FFF2-40B4-BE49-F238E27FC236}">
                <a16:creationId xmlns:a16="http://schemas.microsoft.com/office/drawing/2014/main" id="{EB1EF0F9-D698-4233-BC1F-869F24806E47}"/>
              </a:ext>
            </a:extLst>
          </p:cNvPr>
          <p:cNvSpPr txBox="1"/>
          <p:nvPr/>
        </p:nvSpPr>
        <p:spPr>
          <a:xfrm>
            <a:off x="257878" y="1758878"/>
            <a:ext cx="2009547" cy="923330"/>
          </a:xfrm>
          <a:prstGeom prst="rect">
            <a:avLst/>
          </a:prstGeom>
          <a:noFill/>
        </p:spPr>
        <p:txBody>
          <a:bodyPr wrap="square" rtlCol="0">
            <a:spAutoFit/>
          </a:bodyPr>
          <a:lstStyle/>
          <a:p>
            <a:r>
              <a:rPr lang="en-US" dirty="0"/>
              <a:t>LF</a:t>
            </a:r>
            <a:r>
              <a:rPr lang="en-US" baseline="-25000" dirty="0"/>
              <a:t>A</a:t>
            </a:r>
            <a:r>
              <a:rPr lang="en-US" dirty="0"/>
              <a:t> = MIN(LS</a:t>
            </a:r>
            <a:r>
              <a:rPr lang="en-US" baseline="-25000" dirty="0"/>
              <a:t>C</a:t>
            </a:r>
            <a:r>
              <a:rPr lang="en-US" dirty="0"/>
              <a:t> - SS</a:t>
            </a:r>
            <a:r>
              <a:rPr lang="en-US" baseline="-25000" dirty="0"/>
              <a:t>AC</a:t>
            </a:r>
            <a:r>
              <a:rPr lang="en-US" dirty="0"/>
              <a:t> + D</a:t>
            </a:r>
            <a:r>
              <a:rPr lang="en-US" baseline="-25000" dirty="0"/>
              <a:t>A </a:t>
            </a:r>
            <a:r>
              <a:rPr lang="en-US" dirty="0"/>
              <a:t>, LS</a:t>
            </a:r>
            <a:r>
              <a:rPr lang="en-US" baseline="-25000" dirty="0"/>
              <a:t>B</a:t>
            </a:r>
            <a:r>
              <a:rPr lang="en-US" dirty="0"/>
              <a:t> - FS</a:t>
            </a:r>
            <a:r>
              <a:rPr lang="en-US" baseline="-25000" dirty="0"/>
              <a:t>AB</a:t>
            </a:r>
            <a:r>
              <a:rPr lang="en-US" dirty="0"/>
              <a:t> )</a:t>
            </a:r>
          </a:p>
          <a:p>
            <a:r>
              <a:rPr lang="en-US" dirty="0"/>
              <a:t>LS</a:t>
            </a:r>
            <a:r>
              <a:rPr lang="en-US" baseline="-25000" dirty="0"/>
              <a:t>A</a:t>
            </a:r>
            <a:r>
              <a:rPr lang="en-US" dirty="0"/>
              <a:t> = LF</a:t>
            </a:r>
            <a:r>
              <a:rPr lang="en-US" baseline="-25000" dirty="0"/>
              <a:t>A</a:t>
            </a:r>
            <a:r>
              <a:rPr lang="en-US" dirty="0"/>
              <a:t> - D</a:t>
            </a:r>
            <a:r>
              <a:rPr lang="en-US" baseline="-25000" dirty="0"/>
              <a:t>A</a:t>
            </a:r>
          </a:p>
        </p:txBody>
      </p:sp>
    </p:spTree>
    <p:extLst>
      <p:ext uri="{BB962C8B-B14F-4D97-AF65-F5344CB8AC3E}">
        <p14:creationId xmlns:p14="http://schemas.microsoft.com/office/powerpoint/2010/main" val="367002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Elbow Connector 72"/>
          <p:cNvCxnSpPr/>
          <p:nvPr/>
        </p:nvCxnSpPr>
        <p:spPr>
          <a:xfrm>
            <a:off x="8755533" y="2169510"/>
            <a:ext cx="1228591" cy="1712297"/>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0</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r>
                        <a:rPr lang="en-US" b="0" dirty="0">
                          <a:solidFill>
                            <a:schemeClr val="tx1"/>
                          </a:solidFill>
                        </a:rPr>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8</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9984124"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r>
                        <a:rPr lang="en-US" b="0" dirty="0">
                          <a:solidFill>
                            <a:schemeClr val="tx1"/>
                          </a:solidFill>
                        </a:rPr>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solidFill>
                          <a:schemeClr val="tx1"/>
                        </a:solidFill>
                      </a:endParaRP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b="0" dirty="0">
                          <a:solidFill>
                            <a:schemeClr val="tx1"/>
                          </a:solidFill>
                        </a:rPr>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G</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r>
                        <a:rPr lang="en-US" dirty="0"/>
                        <a:t>17</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4</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p:nvPr/>
        </p:nvCxnSpPr>
        <p:spPr>
          <a:xfrm flipV="1">
            <a:off x="8759163" y="4312111"/>
            <a:ext cx="12249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306937" y="313564"/>
            <a:ext cx="11783463" cy="49548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Critical Path</a:t>
            </a:r>
          </a:p>
        </p:txBody>
      </p:sp>
      <p:sp>
        <p:nvSpPr>
          <p:cNvPr id="5" name="TextBox 4"/>
          <p:cNvSpPr txBox="1"/>
          <p:nvPr/>
        </p:nvSpPr>
        <p:spPr>
          <a:xfrm>
            <a:off x="1710342" y="2642879"/>
            <a:ext cx="562911" cy="369332"/>
          </a:xfrm>
          <a:prstGeom prst="rect">
            <a:avLst/>
          </a:prstGeom>
          <a:noFill/>
        </p:spPr>
        <p:txBody>
          <a:bodyPr wrap="none" rtlCol="0">
            <a:spAutoFit/>
          </a:bodyPr>
          <a:lstStyle/>
          <a:p>
            <a:r>
              <a:rPr lang="en-US" dirty="0"/>
              <a:t>FS 1</a:t>
            </a:r>
          </a:p>
        </p:txBody>
      </p:sp>
      <p:sp>
        <p:nvSpPr>
          <p:cNvPr id="6" name="TextBox 5"/>
          <p:cNvSpPr txBox="1"/>
          <p:nvPr/>
        </p:nvSpPr>
        <p:spPr>
          <a:xfrm>
            <a:off x="1668686" y="5186344"/>
            <a:ext cx="566181" cy="369332"/>
          </a:xfrm>
          <a:prstGeom prst="rect">
            <a:avLst/>
          </a:prstGeom>
          <a:noFill/>
        </p:spPr>
        <p:txBody>
          <a:bodyPr wrap="none" rtlCol="0">
            <a:spAutoFit/>
          </a:bodyPr>
          <a:lstStyle/>
          <a:p>
            <a:r>
              <a:rPr lang="en-US" dirty="0"/>
              <a:t>SS 2</a:t>
            </a:r>
          </a:p>
        </p:txBody>
      </p:sp>
      <p:sp>
        <p:nvSpPr>
          <p:cNvPr id="7" name="TextBox 6"/>
          <p:cNvSpPr txBox="1"/>
          <p:nvPr/>
        </p:nvSpPr>
        <p:spPr>
          <a:xfrm>
            <a:off x="4515653" y="2753511"/>
            <a:ext cx="392993" cy="369332"/>
          </a:xfrm>
          <a:prstGeom prst="rect">
            <a:avLst/>
          </a:prstGeom>
          <a:noFill/>
        </p:spPr>
        <p:txBody>
          <a:bodyPr wrap="square" rtlCol="0">
            <a:spAutoFit/>
          </a:bodyPr>
          <a:lstStyle/>
          <a:p>
            <a:r>
              <a:rPr lang="en-US" dirty="0"/>
              <a:t>FS</a:t>
            </a:r>
          </a:p>
        </p:txBody>
      </p:sp>
      <p:sp>
        <p:nvSpPr>
          <p:cNvPr id="9" name="TextBox 8"/>
          <p:cNvSpPr txBox="1"/>
          <p:nvPr/>
        </p:nvSpPr>
        <p:spPr>
          <a:xfrm>
            <a:off x="4521663" y="4981507"/>
            <a:ext cx="633443" cy="369332"/>
          </a:xfrm>
          <a:prstGeom prst="rect">
            <a:avLst/>
          </a:prstGeom>
          <a:noFill/>
        </p:spPr>
        <p:txBody>
          <a:bodyPr wrap="none" rtlCol="0">
            <a:spAutoFit/>
          </a:bodyPr>
          <a:lstStyle/>
          <a:p>
            <a:r>
              <a:rPr lang="en-US" dirty="0"/>
              <a:t>FS -1</a:t>
            </a:r>
          </a:p>
        </p:txBody>
      </p:sp>
      <p:sp>
        <p:nvSpPr>
          <p:cNvPr id="11" name="TextBox 10"/>
          <p:cNvSpPr txBox="1"/>
          <p:nvPr/>
        </p:nvSpPr>
        <p:spPr>
          <a:xfrm>
            <a:off x="6348086" y="2639916"/>
            <a:ext cx="513282" cy="369332"/>
          </a:xfrm>
          <a:prstGeom prst="rect">
            <a:avLst/>
          </a:prstGeom>
          <a:noFill/>
        </p:spPr>
        <p:txBody>
          <a:bodyPr wrap="none" rtlCol="0">
            <a:spAutoFit/>
          </a:bodyPr>
          <a:lstStyle/>
          <a:p>
            <a:r>
              <a:rPr lang="en-US" dirty="0"/>
              <a:t>FF2</a:t>
            </a:r>
          </a:p>
        </p:txBody>
      </p:sp>
      <p:sp>
        <p:nvSpPr>
          <p:cNvPr id="12" name="TextBox 11"/>
          <p:cNvSpPr txBox="1"/>
          <p:nvPr/>
        </p:nvSpPr>
        <p:spPr>
          <a:xfrm>
            <a:off x="5989801" y="5166173"/>
            <a:ext cx="881973" cy="369332"/>
          </a:xfrm>
          <a:prstGeom prst="rect">
            <a:avLst/>
          </a:prstGeom>
          <a:noFill/>
        </p:spPr>
        <p:txBody>
          <a:bodyPr wrap="none" rtlCol="0">
            <a:spAutoFit/>
          </a:bodyPr>
          <a:lstStyle/>
          <a:p>
            <a:r>
              <a:rPr lang="en-US" dirty="0"/>
              <a:t>SF (1,2)</a:t>
            </a:r>
          </a:p>
        </p:txBody>
      </p:sp>
      <p:sp>
        <p:nvSpPr>
          <p:cNvPr id="19" name="TextBox 18"/>
          <p:cNvSpPr txBox="1"/>
          <p:nvPr/>
        </p:nvSpPr>
        <p:spPr>
          <a:xfrm>
            <a:off x="8466954" y="3360965"/>
            <a:ext cx="867225" cy="369332"/>
          </a:xfrm>
          <a:prstGeom prst="rect">
            <a:avLst/>
          </a:prstGeom>
          <a:noFill/>
        </p:spPr>
        <p:txBody>
          <a:bodyPr wrap="square" rtlCol="0">
            <a:spAutoFit/>
          </a:bodyPr>
          <a:lstStyle/>
          <a:p>
            <a:r>
              <a:rPr lang="en-US" dirty="0"/>
              <a:t>ZZ(2,6)</a:t>
            </a:r>
          </a:p>
        </p:txBody>
      </p:sp>
      <p:sp>
        <p:nvSpPr>
          <p:cNvPr id="21" name="TextBox 20"/>
          <p:cNvSpPr txBox="1"/>
          <p:nvPr/>
        </p:nvSpPr>
        <p:spPr>
          <a:xfrm>
            <a:off x="9369828" y="5166173"/>
            <a:ext cx="562911" cy="369332"/>
          </a:xfrm>
          <a:prstGeom prst="rect">
            <a:avLst/>
          </a:prstGeom>
          <a:noFill/>
        </p:spPr>
        <p:txBody>
          <a:bodyPr wrap="none" rtlCol="0">
            <a:spAutoFit/>
          </a:bodyPr>
          <a:lstStyle/>
          <a:p>
            <a:r>
              <a:rPr lang="en-US" dirty="0"/>
              <a:t>FS 2</a:t>
            </a:r>
          </a:p>
        </p:txBody>
      </p:sp>
    </p:spTree>
    <p:extLst>
      <p:ext uri="{BB962C8B-B14F-4D97-AF65-F5344CB8AC3E}">
        <p14:creationId xmlns:p14="http://schemas.microsoft.com/office/powerpoint/2010/main" val="266116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BF87-508D-42A3-B13F-AAB893A8A977}"/>
              </a:ext>
            </a:extLst>
          </p:cNvPr>
          <p:cNvSpPr>
            <a:spLocks noGrp="1"/>
          </p:cNvSpPr>
          <p:nvPr>
            <p:ph type="title"/>
          </p:nvPr>
        </p:nvSpPr>
        <p:spPr/>
        <p:txBody>
          <a:bodyPr/>
          <a:lstStyle/>
          <a:p>
            <a:pPr algn="ctr"/>
            <a:r>
              <a:rPr lang="en-US" dirty="0"/>
              <a:t>Gantt Chart</a:t>
            </a:r>
          </a:p>
        </p:txBody>
      </p:sp>
      <p:graphicFrame>
        <p:nvGraphicFramePr>
          <p:cNvPr id="4" name="Table 4">
            <a:extLst>
              <a:ext uri="{FF2B5EF4-FFF2-40B4-BE49-F238E27FC236}">
                <a16:creationId xmlns:a16="http://schemas.microsoft.com/office/drawing/2014/main" id="{A2E0370A-91D4-47B9-BFB0-8F03549696FE}"/>
              </a:ext>
            </a:extLst>
          </p:cNvPr>
          <p:cNvGraphicFramePr>
            <a:graphicFrameLocks noGrp="1"/>
          </p:cNvGraphicFramePr>
          <p:nvPr>
            <p:extLst>
              <p:ext uri="{D42A27DB-BD31-4B8C-83A1-F6EECF244321}">
                <p14:modId xmlns:p14="http://schemas.microsoft.com/office/powerpoint/2010/main" val="3895754616"/>
              </p:ext>
            </p:extLst>
          </p:nvPr>
        </p:nvGraphicFramePr>
        <p:xfrm>
          <a:off x="1280160" y="2250831"/>
          <a:ext cx="9507322" cy="2765511"/>
        </p:xfrm>
        <a:graphic>
          <a:graphicData uri="http://schemas.openxmlformats.org/drawingml/2006/table">
            <a:tbl>
              <a:tblPr firstRow="1" bandRow="1">
                <a:tableStyleId>{5C22544A-7EE6-4342-B048-85BDC9FD1C3A}</a:tableStyleId>
              </a:tblPr>
              <a:tblGrid>
                <a:gridCol w="432151">
                  <a:extLst>
                    <a:ext uri="{9D8B030D-6E8A-4147-A177-3AD203B41FA5}">
                      <a16:colId xmlns:a16="http://schemas.microsoft.com/office/drawing/2014/main" val="403230274"/>
                    </a:ext>
                  </a:extLst>
                </a:gridCol>
                <a:gridCol w="432151">
                  <a:extLst>
                    <a:ext uri="{9D8B030D-6E8A-4147-A177-3AD203B41FA5}">
                      <a16:colId xmlns:a16="http://schemas.microsoft.com/office/drawing/2014/main" val="1408777252"/>
                    </a:ext>
                  </a:extLst>
                </a:gridCol>
                <a:gridCol w="432151">
                  <a:extLst>
                    <a:ext uri="{9D8B030D-6E8A-4147-A177-3AD203B41FA5}">
                      <a16:colId xmlns:a16="http://schemas.microsoft.com/office/drawing/2014/main" val="2830764622"/>
                    </a:ext>
                  </a:extLst>
                </a:gridCol>
                <a:gridCol w="432151">
                  <a:extLst>
                    <a:ext uri="{9D8B030D-6E8A-4147-A177-3AD203B41FA5}">
                      <a16:colId xmlns:a16="http://schemas.microsoft.com/office/drawing/2014/main" val="1773467716"/>
                    </a:ext>
                  </a:extLst>
                </a:gridCol>
                <a:gridCol w="432151">
                  <a:extLst>
                    <a:ext uri="{9D8B030D-6E8A-4147-A177-3AD203B41FA5}">
                      <a16:colId xmlns:a16="http://schemas.microsoft.com/office/drawing/2014/main" val="4233289199"/>
                    </a:ext>
                  </a:extLst>
                </a:gridCol>
                <a:gridCol w="432151">
                  <a:extLst>
                    <a:ext uri="{9D8B030D-6E8A-4147-A177-3AD203B41FA5}">
                      <a16:colId xmlns:a16="http://schemas.microsoft.com/office/drawing/2014/main" val="3236955421"/>
                    </a:ext>
                  </a:extLst>
                </a:gridCol>
                <a:gridCol w="432151">
                  <a:extLst>
                    <a:ext uri="{9D8B030D-6E8A-4147-A177-3AD203B41FA5}">
                      <a16:colId xmlns:a16="http://schemas.microsoft.com/office/drawing/2014/main" val="3730017648"/>
                    </a:ext>
                  </a:extLst>
                </a:gridCol>
                <a:gridCol w="432151">
                  <a:extLst>
                    <a:ext uri="{9D8B030D-6E8A-4147-A177-3AD203B41FA5}">
                      <a16:colId xmlns:a16="http://schemas.microsoft.com/office/drawing/2014/main" val="1755748915"/>
                    </a:ext>
                  </a:extLst>
                </a:gridCol>
                <a:gridCol w="432151">
                  <a:extLst>
                    <a:ext uri="{9D8B030D-6E8A-4147-A177-3AD203B41FA5}">
                      <a16:colId xmlns:a16="http://schemas.microsoft.com/office/drawing/2014/main" val="203205216"/>
                    </a:ext>
                  </a:extLst>
                </a:gridCol>
                <a:gridCol w="432151">
                  <a:extLst>
                    <a:ext uri="{9D8B030D-6E8A-4147-A177-3AD203B41FA5}">
                      <a16:colId xmlns:a16="http://schemas.microsoft.com/office/drawing/2014/main" val="2653324717"/>
                    </a:ext>
                  </a:extLst>
                </a:gridCol>
                <a:gridCol w="432151">
                  <a:extLst>
                    <a:ext uri="{9D8B030D-6E8A-4147-A177-3AD203B41FA5}">
                      <a16:colId xmlns:a16="http://schemas.microsoft.com/office/drawing/2014/main" val="607332379"/>
                    </a:ext>
                  </a:extLst>
                </a:gridCol>
                <a:gridCol w="432151">
                  <a:extLst>
                    <a:ext uri="{9D8B030D-6E8A-4147-A177-3AD203B41FA5}">
                      <a16:colId xmlns:a16="http://schemas.microsoft.com/office/drawing/2014/main" val="3383972920"/>
                    </a:ext>
                  </a:extLst>
                </a:gridCol>
                <a:gridCol w="432151">
                  <a:extLst>
                    <a:ext uri="{9D8B030D-6E8A-4147-A177-3AD203B41FA5}">
                      <a16:colId xmlns:a16="http://schemas.microsoft.com/office/drawing/2014/main" val="744587163"/>
                    </a:ext>
                  </a:extLst>
                </a:gridCol>
                <a:gridCol w="432151">
                  <a:extLst>
                    <a:ext uri="{9D8B030D-6E8A-4147-A177-3AD203B41FA5}">
                      <a16:colId xmlns:a16="http://schemas.microsoft.com/office/drawing/2014/main" val="1680307348"/>
                    </a:ext>
                  </a:extLst>
                </a:gridCol>
                <a:gridCol w="432151">
                  <a:extLst>
                    <a:ext uri="{9D8B030D-6E8A-4147-A177-3AD203B41FA5}">
                      <a16:colId xmlns:a16="http://schemas.microsoft.com/office/drawing/2014/main" val="262018134"/>
                    </a:ext>
                  </a:extLst>
                </a:gridCol>
                <a:gridCol w="432151">
                  <a:extLst>
                    <a:ext uri="{9D8B030D-6E8A-4147-A177-3AD203B41FA5}">
                      <a16:colId xmlns:a16="http://schemas.microsoft.com/office/drawing/2014/main" val="2336473052"/>
                    </a:ext>
                  </a:extLst>
                </a:gridCol>
                <a:gridCol w="432151">
                  <a:extLst>
                    <a:ext uri="{9D8B030D-6E8A-4147-A177-3AD203B41FA5}">
                      <a16:colId xmlns:a16="http://schemas.microsoft.com/office/drawing/2014/main" val="3763852379"/>
                    </a:ext>
                  </a:extLst>
                </a:gridCol>
                <a:gridCol w="432151">
                  <a:extLst>
                    <a:ext uri="{9D8B030D-6E8A-4147-A177-3AD203B41FA5}">
                      <a16:colId xmlns:a16="http://schemas.microsoft.com/office/drawing/2014/main" val="2145072663"/>
                    </a:ext>
                  </a:extLst>
                </a:gridCol>
                <a:gridCol w="432151">
                  <a:extLst>
                    <a:ext uri="{9D8B030D-6E8A-4147-A177-3AD203B41FA5}">
                      <a16:colId xmlns:a16="http://schemas.microsoft.com/office/drawing/2014/main" val="2344360170"/>
                    </a:ext>
                  </a:extLst>
                </a:gridCol>
                <a:gridCol w="432151">
                  <a:extLst>
                    <a:ext uri="{9D8B030D-6E8A-4147-A177-3AD203B41FA5}">
                      <a16:colId xmlns:a16="http://schemas.microsoft.com/office/drawing/2014/main" val="3418746811"/>
                    </a:ext>
                  </a:extLst>
                </a:gridCol>
                <a:gridCol w="432151">
                  <a:extLst>
                    <a:ext uri="{9D8B030D-6E8A-4147-A177-3AD203B41FA5}">
                      <a16:colId xmlns:a16="http://schemas.microsoft.com/office/drawing/2014/main" val="824425746"/>
                    </a:ext>
                  </a:extLst>
                </a:gridCol>
                <a:gridCol w="432151">
                  <a:extLst>
                    <a:ext uri="{9D8B030D-6E8A-4147-A177-3AD203B41FA5}">
                      <a16:colId xmlns:a16="http://schemas.microsoft.com/office/drawing/2014/main" val="861390906"/>
                    </a:ext>
                  </a:extLst>
                </a:gridCol>
              </a:tblGrid>
              <a:tr h="395073">
                <a:tc>
                  <a:txBody>
                    <a:bodyPr/>
                    <a:lstStyle/>
                    <a:p>
                      <a:r>
                        <a:rPr lang="en-US" b="0" dirty="0">
                          <a:solidFill>
                            <a:schemeClr val="tx1"/>
                          </a:solidFill>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9516072"/>
                  </a:ext>
                </a:extLst>
              </a:tr>
              <a:tr h="395073">
                <a:tc>
                  <a:txBody>
                    <a:bodyPr/>
                    <a:lstStyle/>
                    <a:p>
                      <a:r>
                        <a:rPr lang="en-US" b="0" dirty="0">
                          <a:solidFill>
                            <a:schemeClr val="tx1"/>
                          </a:solidFill>
                        </a:rPr>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2342934"/>
                  </a:ext>
                </a:extLst>
              </a:tr>
              <a:tr h="395073">
                <a:tc>
                  <a:txBody>
                    <a:bodyPr/>
                    <a:lstStyle/>
                    <a:p>
                      <a:r>
                        <a:rPr lang="en-US" b="0" dirty="0">
                          <a:solidFill>
                            <a:schemeClr val="tx1"/>
                          </a:solidFill>
                        </a:rPr>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6">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585019"/>
                  </a:ext>
                </a:extLst>
              </a:tr>
              <a:tr h="395073">
                <a:tc>
                  <a:txBody>
                    <a:bodyPr/>
                    <a:lstStyle/>
                    <a:p>
                      <a:r>
                        <a:rPr lang="en-US" b="0" dirty="0">
                          <a:solidFill>
                            <a:schemeClr val="tx1"/>
                          </a:solidFill>
                        </a:rPr>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56181550"/>
                  </a:ext>
                </a:extLst>
              </a:tr>
              <a:tr h="395073">
                <a:tc>
                  <a:txBody>
                    <a:bodyPr/>
                    <a:lstStyle/>
                    <a:p>
                      <a:r>
                        <a:rPr lang="en-US" b="0" dirty="0">
                          <a:solidFill>
                            <a:schemeClr val="tx1"/>
                          </a:solidFill>
                        </a:rPr>
                        <a: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41384657"/>
                  </a:ext>
                </a:extLst>
              </a:tr>
              <a:tr h="395073">
                <a:tc>
                  <a:txBody>
                    <a:bodyPr/>
                    <a:lstStyle/>
                    <a:p>
                      <a:r>
                        <a:rPr lang="en-US" b="0" dirty="0">
                          <a:solidFill>
                            <a:schemeClr val="tx1"/>
                          </a:solidFill>
                        </a:rPr>
                        <a:t>F</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48600409"/>
                  </a:ext>
                </a:extLst>
              </a:tr>
              <a:tr h="395073">
                <a:tc>
                  <a:txBody>
                    <a:bodyPr/>
                    <a:lstStyle/>
                    <a:p>
                      <a:r>
                        <a:rPr lang="en-US" b="0" dirty="0">
                          <a:solidFill>
                            <a:schemeClr val="tx1"/>
                          </a:solidFill>
                        </a:rPr>
                        <a:t>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4">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83418593"/>
                  </a:ext>
                </a:extLst>
              </a:tr>
            </a:tbl>
          </a:graphicData>
        </a:graphic>
      </p:graphicFrame>
      <p:graphicFrame>
        <p:nvGraphicFramePr>
          <p:cNvPr id="6" name="Table 6">
            <a:extLst>
              <a:ext uri="{FF2B5EF4-FFF2-40B4-BE49-F238E27FC236}">
                <a16:creationId xmlns:a16="http://schemas.microsoft.com/office/drawing/2014/main" id="{C4A471FA-C275-444F-A730-526425E71FCC}"/>
              </a:ext>
            </a:extLst>
          </p:cNvPr>
          <p:cNvGraphicFramePr>
            <a:graphicFrameLocks noGrp="1"/>
          </p:cNvGraphicFramePr>
          <p:nvPr>
            <p:extLst>
              <p:ext uri="{D42A27DB-BD31-4B8C-83A1-F6EECF244321}">
                <p14:modId xmlns:p14="http://schemas.microsoft.com/office/powerpoint/2010/main" val="2966955413"/>
              </p:ext>
            </p:extLst>
          </p:nvPr>
        </p:nvGraphicFramePr>
        <p:xfrm>
          <a:off x="1491175" y="5031580"/>
          <a:ext cx="9507322" cy="370840"/>
        </p:xfrm>
        <a:graphic>
          <a:graphicData uri="http://schemas.openxmlformats.org/drawingml/2006/table">
            <a:tbl>
              <a:tblPr firstRow="1" bandRow="1">
                <a:tableStyleId>{5C22544A-7EE6-4342-B048-85BDC9FD1C3A}</a:tableStyleId>
              </a:tblPr>
              <a:tblGrid>
                <a:gridCol w="432151">
                  <a:extLst>
                    <a:ext uri="{9D8B030D-6E8A-4147-A177-3AD203B41FA5}">
                      <a16:colId xmlns:a16="http://schemas.microsoft.com/office/drawing/2014/main" val="2689171361"/>
                    </a:ext>
                  </a:extLst>
                </a:gridCol>
                <a:gridCol w="432151">
                  <a:extLst>
                    <a:ext uri="{9D8B030D-6E8A-4147-A177-3AD203B41FA5}">
                      <a16:colId xmlns:a16="http://schemas.microsoft.com/office/drawing/2014/main" val="30036505"/>
                    </a:ext>
                  </a:extLst>
                </a:gridCol>
                <a:gridCol w="432151">
                  <a:extLst>
                    <a:ext uri="{9D8B030D-6E8A-4147-A177-3AD203B41FA5}">
                      <a16:colId xmlns:a16="http://schemas.microsoft.com/office/drawing/2014/main" val="2990942366"/>
                    </a:ext>
                  </a:extLst>
                </a:gridCol>
                <a:gridCol w="432151">
                  <a:extLst>
                    <a:ext uri="{9D8B030D-6E8A-4147-A177-3AD203B41FA5}">
                      <a16:colId xmlns:a16="http://schemas.microsoft.com/office/drawing/2014/main" val="2910570322"/>
                    </a:ext>
                  </a:extLst>
                </a:gridCol>
                <a:gridCol w="432151">
                  <a:extLst>
                    <a:ext uri="{9D8B030D-6E8A-4147-A177-3AD203B41FA5}">
                      <a16:colId xmlns:a16="http://schemas.microsoft.com/office/drawing/2014/main" val="452725602"/>
                    </a:ext>
                  </a:extLst>
                </a:gridCol>
                <a:gridCol w="432151">
                  <a:extLst>
                    <a:ext uri="{9D8B030D-6E8A-4147-A177-3AD203B41FA5}">
                      <a16:colId xmlns:a16="http://schemas.microsoft.com/office/drawing/2014/main" val="1602747432"/>
                    </a:ext>
                  </a:extLst>
                </a:gridCol>
                <a:gridCol w="432151">
                  <a:extLst>
                    <a:ext uri="{9D8B030D-6E8A-4147-A177-3AD203B41FA5}">
                      <a16:colId xmlns:a16="http://schemas.microsoft.com/office/drawing/2014/main" val="969330450"/>
                    </a:ext>
                  </a:extLst>
                </a:gridCol>
                <a:gridCol w="432151">
                  <a:extLst>
                    <a:ext uri="{9D8B030D-6E8A-4147-A177-3AD203B41FA5}">
                      <a16:colId xmlns:a16="http://schemas.microsoft.com/office/drawing/2014/main" val="504000758"/>
                    </a:ext>
                  </a:extLst>
                </a:gridCol>
                <a:gridCol w="432151">
                  <a:extLst>
                    <a:ext uri="{9D8B030D-6E8A-4147-A177-3AD203B41FA5}">
                      <a16:colId xmlns:a16="http://schemas.microsoft.com/office/drawing/2014/main" val="3678193270"/>
                    </a:ext>
                  </a:extLst>
                </a:gridCol>
                <a:gridCol w="432151">
                  <a:extLst>
                    <a:ext uri="{9D8B030D-6E8A-4147-A177-3AD203B41FA5}">
                      <a16:colId xmlns:a16="http://schemas.microsoft.com/office/drawing/2014/main" val="1110953511"/>
                    </a:ext>
                  </a:extLst>
                </a:gridCol>
                <a:gridCol w="432151">
                  <a:extLst>
                    <a:ext uri="{9D8B030D-6E8A-4147-A177-3AD203B41FA5}">
                      <a16:colId xmlns:a16="http://schemas.microsoft.com/office/drawing/2014/main" val="1517370915"/>
                    </a:ext>
                  </a:extLst>
                </a:gridCol>
                <a:gridCol w="432151">
                  <a:extLst>
                    <a:ext uri="{9D8B030D-6E8A-4147-A177-3AD203B41FA5}">
                      <a16:colId xmlns:a16="http://schemas.microsoft.com/office/drawing/2014/main" val="3694214552"/>
                    </a:ext>
                  </a:extLst>
                </a:gridCol>
                <a:gridCol w="432151">
                  <a:extLst>
                    <a:ext uri="{9D8B030D-6E8A-4147-A177-3AD203B41FA5}">
                      <a16:colId xmlns:a16="http://schemas.microsoft.com/office/drawing/2014/main" val="3688842250"/>
                    </a:ext>
                  </a:extLst>
                </a:gridCol>
                <a:gridCol w="432151">
                  <a:extLst>
                    <a:ext uri="{9D8B030D-6E8A-4147-A177-3AD203B41FA5}">
                      <a16:colId xmlns:a16="http://schemas.microsoft.com/office/drawing/2014/main" val="1868828522"/>
                    </a:ext>
                  </a:extLst>
                </a:gridCol>
                <a:gridCol w="432151">
                  <a:extLst>
                    <a:ext uri="{9D8B030D-6E8A-4147-A177-3AD203B41FA5}">
                      <a16:colId xmlns:a16="http://schemas.microsoft.com/office/drawing/2014/main" val="2611583714"/>
                    </a:ext>
                  </a:extLst>
                </a:gridCol>
                <a:gridCol w="432151">
                  <a:extLst>
                    <a:ext uri="{9D8B030D-6E8A-4147-A177-3AD203B41FA5}">
                      <a16:colId xmlns:a16="http://schemas.microsoft.com/office/drawing/2014/main" val="3235358736"/>
                    </a:ext>
                  </a:extLst>
                </a:gridCol>
                <a:gridCol w="432151">
                  <a:extLst>
                    <a:ext uri="{9D8B030D-6E8A-4147-A177-3AD203B41FA5}">
                      <a16:colId xmlns:a16="http://schemas.microsoft.com/office/drawing/2014/main" val="3029249153"/>
                    </a:ext>
                  </a:extLst>
                </a:gridCol>
                <a:gridCol w="432151">
                  <a:extLst>
                    <a:ext uri="{9D8B030D-6E8A-4147-A177-3AD203B41FA5}">
                      <a16:colId xmlns:a16="http://schemas.microsoft.com/office/drawing/2014/main" val="4288579694"/>
                    </a:ext>
                  </a:extLst>
                </a:gridCol>
                <a:gridCol w="432151">
                  <a:extLst>
                    <a:ext uri="{9D8B030D-6E8A-4147-A177-3AD203B41FA5}">
                      <a16:colId xmlns:a16="http://schemas.microsoft.com/office/drawing/2014/main" val="13802959"/>
                    </a:ext>
                  </a:extLst>
                </a:gridCol>
                <a:gridCol w="432151">
                  <a:extLst>
                    <a:ext uri="{9D8B030D-6E8A-4147-A177-3AD203B41FA5}">
                      <a16:colId xmlns:a16="http://schemas.microsoft.com/office/drawing/2014/main" val="4180128296"/>
                    </a:ext>
                  </a:extLst>
                </a:gridCol>
                <a:gridCol w="432151">
                  <a:extLst>
                    <a:ext uri="{9D8B030D-6E8A-4147-A177-3AD203B41FA5}">
                      <a16:colId xmlns:a16="http://schemas.microsoft.com/office/drawing/2014/main" val="705360312"/>
                    </a:ext>
                  </a:extLst>
                </a:gridCol>
                <a:gridCol w="432151">
                  <a:extLst>
                    <a:ext uri="{9D8B030D-6E8A-4147-A177-3AD203B41FA5}">
                      <a16:colId xmlns:a16="http://schemas.microsoft.com/office/drawing/2014/main" val="695864749"/>
                    </a:ext>
                  </a:extLst>
                </a:gridCol>
              </a:tblGrid>
              <a:tr h="370840">
                <a:tc>
                  <a:txBody>
                    <a:bodyPr/>
                    <a:lstStyle/>
                    <a:p>
                      <a:r>
                        <a:rPr lang="en-US" b="0" dirty="0">
                          <a:solidFill>
                            <a:schemeClr val="tx1"/>
                          </a:solidFill>
                        </a:rPr>
                        <a:t>0</a:t>
                      </a:r>
                    </a:p>
                  </a:txBody>
                  <a:tcPr anchor="ctr" anchorCtr="1">
                    <a:solidFill>
                      <a:schemeClr val="bg1"/>
                    </a:solidFill>
                  </a:tcPr>
                </a:tc>
                <a:tc>
                  <a:txBody>
                    <a:bodyPr/>
                    <a:lstStyle/>
                    <a:p>
                      <a:r>
                        <a:rPr lang="en-US" b="0" dirty="0">
                          <a:solidFill>
                            <a:schemeClr val="tx1"/>
                          </a:solidFill>
                        </a:rPr>
                        <a:t>1</a:t>
                      </a:r>
                    </a:p>
                  </a:txBody>
                  <a:tcPr anchor="ctr" anchorCtr="1">
                    <a:solidFill>
                      <a:schemeClr val="bg1"/>
                    </a:solidFill>
                  </a:tcPr>
                </a:tc>
                <a:tc>
                  <a:txBody>
                    <a:bodyPr/>
                    <a:lstStyle/>
                    <a:p>
                      <a:r>
                        <a:rPr lang="en-US" b="0" dirty="0">
                          <a:solidFill>
                            <a:schemeClr val="tx1"/>
                          </a:solidFill>
                        </a:rPr>
                        <a:t>2</a:t>
                      </a:r>
                    </a:p>
                  </a:txBody>
                  <a:tcPr anchor="ctr" anchorCtr="1">
                    <a:solidFill>
                      <a:schemeClr val="bg1"/>
                    </a:solidFill>
                  </a:tcPr>
                </a:tc>
                <a:tc>
                  <a:txBody>
                    <a:bodyPr/>
                    <a:lstStyle/>
                    <a:p>
                      <a:r>
                        <a:rPr lang="en-US" b="0" dirty="0">
                          <a:solidFill>
                            <a:schemeClr val="tx1"/>
                          </a:solidFill>
                        </a:rPr>
                        <a:t>3</a:t>
                      </a:r>
                    </a:p>
                  </a:txBody>
                  <a:tcPr anchor="ctr" anchorCtr="1">
                    <a:solidFill>
                      <a:schemeClr val="bg1"/>
                    </a:solidFill>
                  </a:tcPr>
                </a:tc>
                <a:tc>
                  <a:txBody>
                    <a:bodyPr/>
                    <a:lstStyle/>
                    <a:p>
                      <a:r>
                        <a:rPr lang="en-US" b="0" dirty="0">
                          <a:solidFill>
                            <a:schemeClr val="tx1"/>
                          </a:solidFill>
                        </a:rPr>
                        <a:t>4</a:t>
                      </a:r>
                    </a:p>
                  </a:txBody>
                  <a:tcPr anchor="ctr" anchorCtr="1">
                    <a:solidFill>
                      <a:schemeClr val="bg1"/>
                    </a:solidFill>
                  </a:tcPr>
                </a:tc>
                <a:tc>
                  <a:txBody>
                    <a:bodyPr/>
                    <a:lstStyle/>
                    <a:p>
                      <a:r>
                        <a:rPr lang="en-US" b="0" dirty="0">
                          <a:solidFill>
                            <a:schemeClr val="tx1"/>
                          </a:solidFill>
                        </a:rPr>
                        <a:t>5</a:t>
                      </a:r>
                    </a:p>
                  </a:txBody>
                  <a:tcPr anchor="ctr" anchorCtr="1">
                    <a:solidFill>
                      <a:schemeClr val="bg1"/>
                    </a:solidFill>
                  </a:tcPr>
                </a:tc>
                <a:tc>
                  <a:txBody>
                    <a:bodyPr/>
                    <a:lstStyle/>
                    <a:p>
                      <a:r>
                        <a:rPr lang="en-US" b="0" dirty="0">
                          <a:solidFill>
                            <a:schemeClr val="tx1"/>
                          </a:solidFill>
                        </a:rPr>
                        <a:t>6</a:t>
                      </a:r>
                    </a:p>
                  </a:txBody>
                  <a:tcPr anchor="ctr" anchorCtr="1">
                    <a:solidFill>
                      <a:schemeClr val="bg1"/>
                    </a:solidFill>
                  </a:tcPr>
                </a:tc>
                <a:tc>
                  <a:txBody>
                    <a:bodyPr/>
                    <a:lstStyle/>
                    <a:p>
                      <a:r>
                        <a:rPr lang="en-US" b="0" dirty="0">
                          <a:solidFill>
                            <a:schemeClr val="tx1"/>
                          </a:solidFill>
                        </a:rPr>
                        <a:t>7</a:t>
                      </a:r>
                    </a:p>
                  </a:txBody>
                  <a:tcPr anchor="ctr" anchorCtr="1">
                    <a:solidFill>
                      <a:schemeClr val="bg1"/>
                    </a:solidFill>
                  </a:tcPr>
                </a:tc>
                <a:tc>
                  <a:txBody>
                    <a:bodyPr/>
                    <a:lstStyle/>
                    <a:p>
                      <a:r>
                        <a:rPr lang="en-US" b="0" dirty="0">
                          <a:solidFill>
                            <a:schemeClr val="tx1"/>
                          </a:solidFill>
                        </a:rPr>
                        <a:t>8</a:t>
                      </a:r>
                    </a:p>
                  </a:txBody>
                  <a:tcPr anchor="ctr" anchorCtr="1">
                    <a:solidFill>
                      <a:schemeClr val="bg1"/>
                    </a:solidFill>
                  </a:tcPr>
                </a:tc>
                <a:tc>
                  <a:txBody>
                    <a:bodyPr/>
                    <a:lstStyle/>
                    <a:p>
                      <a:r>
                        <a:rPr lang="en-US" b="0" dirty="0">
                          <a:solidFill>
                            <a:schemeClr val="tx1"/>
                          </a:solidFill>
                        </a:rPr>
                        <a:t>9</a:t>
                      </a:r>
                    </a:p>
                  </a:txBody>
                  <a:tcPr anchor="ctr" anchorCtr="1">
                    <a:solidFill>
                      <a:schemeClr val="bg1"/>
                    </a:solidFill>
                  </a:tcPr>
                </a:tc>
                <a:tc>
                  <a:txBody>
                    <a:bodyPr/>
                    <a:lstStyle/>
                    <a:p>
                      <a:r>
                        <a:rPr lang="en-US" b="0" dirty="0">
                          <a:solidFill>
                            <a:schemeClr val="tx1"/>
                          </a:solidFill>
                        </a:rPr>
                        <a:t>10</a:t>
                      </a:r>
                    </a:p>
                  </a:txBody>
                  <a:tcPr anchor="ctr" anchorCtr="1">
                    <a:solidFill>
                      <a:schemeClr val="bg1"/>
                    </a:solidFill>
                  </a:tcPr>
                </a:tc>
                <a:tc>
                  <a:txBody>
                    <a:bodyPr/>
                    <a:lstStyle/>
                    <a:p>
                      <a:r>
                        <a:rPr lang="en-US" b="0" dirty="0">
                          <a:solidFill>
                            <a:schemeClr val="tx1"/>
                          </a:solidFill>
                        </a:rPr>
                        <a:t>11</a:t>
                      </a:r>
                    </a:p>
                  </a:txBody>
                  <a:tcPr anchor="ctr" anchorCtr="1">
                    <a:solidFill>
                      <a:schemeClr val="bg1"/>
                    </a:solidFill>
                  </a:tcPr>
                </a:tc>
                <a:tc>
                  <a:txBody>
                    <a:bodyPr/>
                    <a:lstStyle/>
                    <a:p>
                      <a:r>
                        <a:rPr lang="en-US" b="0" dirty="0">
                          <a:solidFill>
                            <a:schemeClr val="tx1"/>
                          </a:solidFill>
                        </a:rPr>
                        <a:t>12</a:t>
                      </a:r>
                    </a:p>
                  </a:txBody>
                  <a:tcPr anchor="ctr" anchorCtr="1">
                    <a:solidFill>
                      <a:schemeClr val="bg1"/>
                    </a:solidFill>
                  </a:tcPr>
                </a:tc>
                <a:tc>
                  <a:txBody>
                    <a:bodyPr/>
                    <a:lstStyle/>
                    <a:p>
                      <a:r>
                        <a:rPr lang="en-US" b="0" dirty="0">
                          <a:solidFill>
                            <a:schemeClr val="tx1"/>
                          </a:solidFill>
                        </a:rPr>
                        <a:t>13</a:t>
                      </a:r>
                    </a:p>
                  </a:txBody>
                  <a:tcPr anchor="ctr" anchorCtr="1">
                    <a:solidFill>
                      <a:schemeClr val="bg1"/>
                    </a:solidFill>
                  </a:tcPr>
                </a:tc>
                <a:tc>
                  <a:txBody>
                    <a:bodyPr/>
                    <a:lstStyle/>
                    <a:p>
                      <a:r>
                        <a:rPr lang="en-US" b="0" dirty="0">
                          <a:solidFill>
                            <a:schemeClr val="tx1"/>
                          </a:solidFill>
                        </a:rPr>
                        <a:t>14</a:t>
                      </a:r>
                    </a:p>
                  </a:txBody>
                  <a:tcPr anchor="ctr" anchorCtr="1">
                    <a:solidFill>
                      <a:schemeClr val="bg1"/>
                    </a:solidFill>
                  </a:tcPr>
                </a:tc>
                <a:tc>
                  <a:txBody>
                    <a:bodyPr/>
                    <a:lstStyle/>
                    <a:p>
                      <a:r>
                        <a:rPr lang="en-US" b="0" dirty="0">
                          <a:solidFill>
                            <a:schemeClr val="tx1"/>
                          </a:solidFill>
                        </a:rPr>
                        <a:t>15</a:t>
                      </a:r>
                    </a:p>
                  </a:txBody>
                  <a:tcPr anchor="ctr" anchorCtr="1">
                    <a:solidFill>
                      <a:schemeClr val="bg1"/>
                    </a:solidFill>
                  </a:tcPr>
                </a:tc>
                <a:tc>
                  <a:txBody>
                    <a:bodyPr/>
                    <a:lstStyle/>
                    <a:p>
                      <a:r>
                        <a:rPr lang="en-US" b="0" dirty="0">
                          <a:solidFill>
                            <a:schemeClr val="tx1"/>
                          </a:solidFill>
                        </a:rPr>
                        <a:t>16</a:t>
                      </a:r>
                    </a:p>
                  </a:txBody>
                  <a:tcPr anchor="ctr" anchorCtr="1">
                    <a:solidFill>
                      <a:schemeClr val="bg1"/>
                    </a:solidFill>
                  </a:tcPr>
                </a:tc>
                <a:tc>
                  <a:txBody>
                    <a:bodyPr/>
                    <a:lstStyle/>
                    <a:p>
                      <a:r>
                        <a:rPr lang="en-US" b="0" dirty="0">
                          <a:solidFill>
                            <a:schemeClr val="tx1"/>
                          </a:solidFill>
                        </a:rPr>
                        <a:t>17</a:t>
                      </a:r>
                    </a:p>
                  </a:txBody>
                  <a:tcPr anchor="ctr" anchorCtr="1">
                    <a:solidFill>
                      <a:schemeClr val="bg1"/>
                    </a:solidFill>
                  </a:tcPr>
                </a:tc>
                <a:tc>
                  <a:txBody>
                    <a:bodyPr/>
                    <a:lstStyle/>
                    <a:p>
                      <a:r>
                        <a:rPr lang="en-US" b="0" dirty="0">
                          <a:solidFill>
                            <a:schemeClr val="tx1"/>
                          </a:solidFill>
                        </a:rPr>
                        <a:t>18</a:t>
                      </a:r>
                    </a:p>
                  </a:txBody>
                  <a:tcPr anchor="ctr" anchorCtr="1">
                    <a:solidFill>
                      <a:schemeClr val="bg1"/>
                    </a:solidFill>
                  </a:tcPr>
                </a:tc>
                <a:tc>
                  <a:txBody>
                    <a:bodyPr/>
                    <a:lstStyle/>
                    <a:p>
                      <a:r>
                        <a:rPr lang="en-US" b="0" dirty="0">
                          <a:solidFill>
                            <a:schemeClr val="tx1"/>
                          </a:solidFill>
                        </a:rPr>
                        <a:t>19</a:t>
                      </a:r>
                    </a:p>
                  </a:txBody>
                  <a:tcPr anchor="ctr" anchorCtr="1">
                    <a:solidFill>
                      <a:schemeClr val="bg1"/>
                    </a:solidFill>
                  </a:tcPr>
                </a:tc>
                <a:tc>
                  <a:txBody>
                    <a:bodyPr/>
                    <a:lstStyle/>
                    <a:p>
                      <a:r>
                        <a:rPr lang="en-US" b="0" dirty="0">
                          <a:solidFill>
                            <a:schemeClr val="tx1"/>
                          </a:solidFill>
                        </a:rPr>
                        <a:t>20</a:t>
                      </a:r>
                    </a:p>
                  </a:txBody>
                  <a:tcPr anchor="ctr" anchorCtr="1">
                    <a:solidFill>
                      <a:schemeClr val="bg1"/>
                    </a:solidFill>
                  </a:tcPr>
                </a:tc>
                <a:tc>
                  <a:txBody>
                    <a:bodyPr/>
                    <a:lstStyle/>
                    <a:p>
                      <a:r>
                        <a:rPr lang="en-US" b="0" dirty="0">
                          <a:solidFill>
                            <a:schemeClr val="tx1"/>
                          </a:solidFill>
                        </a:rPr>
                        <a:t>21</a:t>
                      </a:r>
                    </a:p>
                  </a:txBody>
                  <a:tcPr anchor="ctr" anchorCtr="1">
                    <a:solidFill>
                      <a:schemeClr val="bg1"/>
                    </a:solidFill>
                  </a:tcPr>
                </a:tc>
                <a:extLst>
                  <a:ext uri="{0D108BD9-81ED-4DB2-BD59-A6C34878D82A}">
                    <a16:rowId xmlns:a16="http://schemas.microsoft.com/office/drawing/2014/main" val="1335264954"/>
                  </a:ext>
                </a:extLst>
              </a:tr>
            </a:tbl>
          </a:graphicData>
        </a:graphic>
      </p:graphicFrame>
    </p:spTree>
    <p:extLst>
      <p:ext uri="{BB962C8B-B14F-4D97-AF65-F5344CB8AC3E}">
        <p14:creationId xmlns:p14="http://schemas.microsoft.com/office/powerpoint/2010/main" val="211967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2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713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97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0885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pPr algn="ctr"/>
            <a:r>
              <a:rPr lang="en-US" dirty="0"/>
              <a:t>Activity on Node Network</a:t>
            </a:r>
          </a:p>
        </p:txBody>
      </p:sp>
      <p:graphicFrame>
        <p:nvGraphicFramePr>
          <p:cNvPr id="8" name="Table 7"/>
          <p:cNvGraphicFramePr>
            <a:graphicFrameLocks noGrp="1"/>
          </p:cNvGraphicFramePr>
          <p:nvPr/>
        </p:nvGraphicFramePr>
        <p:xfrm>
          <a:off x="306937"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A</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572661" y="5187554"/>
          <a:ext cx="1582056" cy="1342636"/>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2718">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2697">
                <a:tc gridSpan="3">
                  <a:txBody>
                    <a:bodyPr/>
                    <a:lstStyle/>
                    <a:p>
                      <a:r>
                        <a:rPr lang="en-US" sz="2400" dirty="0">
                          <a:latin typeface="Bahnschrift" panose="020B0502040204020203" pitchFamily="34" charset="0"/>
                        </a:rPr>
                        <a:t>C</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2718">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6</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2572661"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B</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5</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77107" y="5178746"/>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F</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1</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7173477" y="1708940"/>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E</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3</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876590" y="3421237"/>
          <a:ext cx="1582056" cy="135144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20000"/>
                    </a:ext>
                  </a:extLst>
                </a:gridCol>
                <a:gridCol w="527352">
                  <a:extLst>
                    <a:ext uri="{9D8B030D-6E8A-4147-A177-3AD203B41FA5}">
                      <a16:colId xmlns:a16="http://schemas.microsoft.com/office/drawing/2014/main" val="20001"/>
                    </a:ext>
                  </a:extLst>
                </a:gridCol>
                <a:gridCol w="527352">
                  <a:extLst>
                    <a:ext uri="{9D8B030D-6E8A-4147-A177-3AD203B41FA5}">
                      <a16:colId xmlns:a16="http://schemas.microsoft.com/office/drawing/2014/main" val="20002"/>
                    </a:ext>
                  </a:extLst>
                </a:gridCol>
              </a:tblGrid>
              <a:tr h="447122">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b="0"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47122">
                <a:tc gridSpan="3">
                  <a:txBody>
                    <a:bodyPr/>
                    <a:lstStyle/>
                    <a:p>
                      <a:r>
                        <a:rPr lang="en-US" sz="2400" dirty="0">
                          <a:latin typeface="Bahnschrift" panose="020B0502040204020203" pitchFamily="34" charset="0"/>
                        </a:rPr>
                        <a:t>D</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hMerge="1">
                  <a:txBody>
                    <a:bodyPr/>
                    <a:lstStyle/>
                    <a:p>
                      <a:endParaRPr lang="en-US" dirty="0"/>
                    </a:p>
                  </a:txBody>
                  <a:tcPr>
                    <a:lnL w="381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47122">
                <a:tc>
                  <a:txBody>
                    <a:bodyPr/>
                    <a:lstStyle/>
                    <a:p>
                      <a:endParaRPr lang="en-US"/>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dirty="0"/>
                        <a:t>2</a:t>
                      </a:r>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endParaRPr lang="en-US" dirty="0"/>
                    </a:p>
                  </a:txBody>
                  <a:tcPr anchor="ctr" anchorCtr="1">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9574306" y="-25790"/>
          <a:ext cx="2604245" cy="3078480"/>
        </p:xfrm>
        <a:graphic>
          <a:graphicData uri="http://schemas.openxmlformats.org/drawingml/2006/table">
            <a:tbl>
              <a:tblPr firstRow="1" bandRow="1">
                <a:tableStyleId>{5C22544A-7EE6-4342-B048-85BDC9FD1C3A}</a:tableStyleId>
              </a:tblPr>
              <a:tblGrid>
                <a:gridCol w="821757">
                  <a:extLst>
                    <a:ext uri="{9D8B030D-6E8A-4147-A177-3AD203B41FA5}">
                      <a16:colId xmlns:a16="http://schemas.microsoft.com/office/drawing/2014/main" val="20000"/>
                    </a:ext>
                  </a:extLst>
                </a:gridCol>
                <a:gridCol w="936562">
                  <a:extLst>
                    <a:ext uri="{9D8B030D-6E8A-4147-A177-3AD203B41FA5}">
                      <a16:colId xmlns:a16="http://schemas.microsoft.com/office/drawing/2014/main" val="20001"/>
                    </a:ext>
                  </a:extLst>
                </a:gridCol>
                <a:gridCol w="845926">
                  <a:extLst>
                    <a:ext uri="{9D8B030D-6E8A-4147-A177-3AD203B41FA5}">
                      <a16:colId xmlns:a16="http://schemas.microsoft.com/office/drawing/2014/main" val="20002"/>
                    </a:ext>
                  </a:extLst>
                </a:gridCol>
              </a:tblGrid>
              <a:tr h="499893">
                <a:tc>
                  <a:txBody>
                    <a:bodyPr/>
                    <a:lstStyle/>
                    <a:p>
                      <a:pPr algn="ctr"/>
                      <a:r>
                        <a:rPr lang="en-US" sz="1400" dirty="0"/>
                        <a:t>Activity</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Depends 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sz="1400" dirty="0"/>
                        <a:t>Duration</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0"/>
                  </a:ext>
                </a:extLst>
              </a:tr>
              <a:tr h="352866">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1"/>
                  </a:ext>
                </a:extLst>
              </a:tr>
              <a:tr h="352866">
                <a:tc>
                  <a:txBody>
                    <a:bodyPr/>
                    <a:lstStyle/>
                    <a:p>
                      <a:pPr algn="ctr"/>
                      <a:r>
                        <a:rPr lang="en-US" dirty="0"/>
                        <a:t>B</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5</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2"/>
                  </a:ext>
                </a:extLst>
              </a:tr>
              <a:tr h="352866">
                <a:tc>
                  <a:txBody>
                    <a:bodyPr/>
                    <a:lstStyle/>
                    <a:p>
                      <a:pPr algn="ctr"/>
                      <a:r>
                        <a:rPr lang="en-US" dirty="0"/>
                        <a:t>C</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A</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6</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3"/>
                  </a:ext>
                </a:extLst>
              </a:tr>
              <a:tr h="352866">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B,</a:t>
                      </a:r>
                      <a:r>
                        <a:rPr lang="en-US" baseline="0" dirty="0"/>
                        <a:t> C</a:t>
                      </a:r>
                      <a:endParaRPr lang="en-US" dirty="0"/>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2</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4"/>
                  </a:ext>
                </a:extLst>
              </a:tr>
              <a:tr h="352866">
                <a:tc>
                  <a:txBody>
                    <a:bodyPr/>
                    <a:lstStyle/>
                    <a:p>
                      <a:pPr algn="ctr"/>
                      <a:r>
                        <a:rPr lang="en-US" dirty="0"/>
                        <a:t>E</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3</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5"/>
                  </a:ext>
                </a:extLst>
              </a:tr>
              <a:tr h="352866">
                <a:tc>
                  <a:txBody>
                    <a:bodyPr/>
                    <a:lstStyle/>
                    <a:p>
                      <a:pPr algn="ctr"/>
                      <a:r>
                        <a:rPr lang="en-US" dirty="0"/>
                        <a:t>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D</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1</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6"/>
                  </a:ext>
                </a:extLst>
              </a:tr>
              <a:tr h="352866">
                <a:tc>
                  <a:txBody>
                    <a:bodyPr/>
                    <a:lstStyle/>
                    <a:p>
                      <a:pPr algn="ctr"/>
                      <a:r>
                        <a:rPr lang="en-US" dirty="0"/>
                        <a:t>G</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E, F</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a:r>
                        <a:rPr lang="en-US" dirty="0"/>
                        <a:t>4</a:t>
                      </a: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Elbow Connector 21"/>
          <p:cNvCxnSpPr/>
          <p:nvPr/>
        </p:nvCxnSpPr>
        <p:spPr>
          <a:xfrm flipV="1">
            <a:off x="1888993" y="2141549"/>
            <a:ext cx="683668"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a:off x="1888993" y="4329185"/>
            <a:ext cx="683668"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p:nvPr/>
        </p:nvCxnSpPr>
        <p:spPr>
          <a:xfrm>
            <a:off x="4154717" y="2156063"/>
            <a:ext cx="721873"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p:nvPr/>
        </p:nvCxnSpPr>
        <p:spPr>
          <a:xfrm flipV="1">
            <a:off x="4154717" y="4285217"/>
            <a:ext cx="721873" cy="1761913"/>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p:nvPr/>
        </p:nvCxnSpPr>
        <p:spPr>
          <a:xfrm flipV="1">
            <a:off x="6458646" y="2156063"/>
            <a:ext cx="714831" cy="1712297"/>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a:off x="6458646" y="4312111"/>
            <a:ext cx="718461" cy="1757509"/>
          </a:xfrm>
          <a:prstGeom prst="bentConnector3">
            <a:avLst>
              <a:gd name="adj1" fmla="val 50000"/>
            </a:avLst>
          </a:prstGeom>
          <a:ln w="254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8754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2046</Words>
  <Application>Microsoft Office PowerPoint</Application>
  <PresentationFormat>Widescreen</PresentationFormat>
  <Paragraphs>1357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Bahnschrift</vt:lpstr>
      <vt:lpstr>Calibri</vt:lpstr>
      <vt:lpstr>Calibri Light</vt:lpstr>
      <vt:lpstr>Symbol</vt:lpstr>
      <vt:lpstr>Office Theme</vt:lpstr>
      <vt:lpstr>Early Activity Time</vt:lpstr>
      <vt:lpstr>Late Activity Time</vt:lpstr>
      <vt:lpstr>Activity</vt:lpstr>
      <vt:lpstr>Activity on Node Network</vt:lpstr>
      <vt:lpstr>Activity on Node Network</vt:lpstr>
      <vt:lpstr>Activity on Node Network</vt:lpstr>
      <vt:lpstr>Activity on Node Network</vt:lpstr>
      <vt:lpstr>Activity on Node Network</vt:lpstr>
      <vt:lpstr>Activity on Node Network</vt:lpstr>
      <vt:lpstr>Activity on Node Network</vt:lpstr>
      <vt:lpstr>Forward Pass</vt:lpstr>
      <vt:lpstr>Forward Pass</vt:lpstr>
      <vt:lpstr>Forward Pass</vt:lpstr>
      <vt:lpstr>Forward Pass</vt:lpstr>
      <vt:lpstr>Forward Pass</vt:lpstr>
      <vt:lpstr>Forward Pass</vt:lpstr>
      <vt:lpstr>Forward Pass</vt:lpstr>
      <vt:lpstr>Backward Pass</vt:lpstr>
      <vt:lpstr>Backward Pass</vt:lpstr>
      <vt:lpstr>Backward Pass</vt:lpstr>
      <vt:lpstr>Backward Pass</vt:lpstr>
      <vt:lpstr>Backward Pass</vt:lpstr>
      <vt:lpstr>Backward Pass</vt:lpstr>
      <vt:lpstr>Backward Pass</vt:lpstr>
      <vt:lpstr>Critical Path</vt:lpstr>
      <vt:lpstr>PowerPoint Presentation</vt:lpstr>
      <vt:lpstr>Precedence Diagram Computation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Gantt Chart</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Tulshi Das</cp:lastModifiedBy>
  <cp:revision>67</cp:revision>
  <dcterms:created xsi:type="dcterms:W3CDTF">2019-09-15T07:18:08Z</dcterms:created>
  <dcterms:modified xsi:type="dcterms:W3CDTF">2019-09-15T18:35:06Z</dcterms:modified>
</cp:coreProperties>
</file>