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74" r:id="rId3"/>
    <p:sldId id="275" r:id="rId4"/>
    <p:sldId id="282" r:id="rId5"/>
    <p:sldId id="276" r:id="rId6"/>
    <p:sldId id="277" r:id="rId7"/>
    <p:sldId id="278" r:id="rId8"/>
    <p:sldId id="257" r:id="rId9"/>
    <p:sldId id="258" r:id="rId10"/>
    <p:sldId id="259" r:id="rId11"/>
    <p:sldId id="261" r:id="rId12"/>
    <p:sldId id="260" r:id="rId13"/>
    <p:sldId id="262" r:id="rId14"/>
    <p:sldId id="263" r:id="rId15"/>
    <p:sldId id="264" r:id="rId16"/>
    <p:sldId id="269" r:id="rId17"/>
    <p:sldId id="268" r:id="rId18"/>
    <p:sldId id="265" r:id="rId19"/>
    <p:sldId id="270" r:id="rId20"/>
    <p:sldId id="272" r:id="rId21"/>
    <p:sldId id="271" r:id="rId22"/>
    <p:sldId id="279" r:id="rId23"/>
    <p:sldId id="266" r:id="rId24"/>
    <p:sldId id="280" r:id="rId25"/>
    <p:sldId id="281" r:id="rId26"/>
    <p:sldId id="28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4320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06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52352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52352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352352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352352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4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3523526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3523526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57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3523526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3523526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1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9" y="25141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/>
              <a:t>TLS/SSL &amp; TLS </a:t>
            </a:r>
            <a:r>
              <a:rPr lang="en" sz="4400" b="1" dirty="0"/>
              <a:t>RECORD </a:t>
            </a:r>
            <a:r>
              <a:rPr lang="en" sz="4400" b="1" dirty="0" smtClean="0"/>
              <a:t>PROTOCOL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99" y="2443706"/>
            <a:ext cx="8606269" cy="1840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Presented </a:t>
            </a:r>
            <a:r>
              <a:rPr lang="en" sz="3200" dirty="0" smtClean="0">
                <a:solidFill>
                  <a:schemeClr val="tx1"/>
                </a:solidFill>
              </a:rPr>
              <a:t>by</a:t>
            </a:r>
            <a:endParaRPr lang="en" sz="1600" dirty="0" smtClean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</a:rPr>
              <a:t>Mahir Mahbub	BSSE 807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</a:rPr>
              <a:t>Md. Hasan Tarek	BSSE 818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</a:rPr>
              <a:t>Afia Sajeeda	BSSE 832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</a:rPr>
              <a:t>Sefat E Mahadi	BSSE 839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Record Protocol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63000"/>
            <a:ext cx="8520600" cy="3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Purpose of Counter: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Prevention of replay attack  so that the attacker cannot record the record and replay at a later time because by then the counters will be incremented.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6050"/>
            <a:ext cx="8520600" cy="572700"/>
          </a:xfrm>
        </p:spPr>
        <p:txBody>
          <a:bodyPr/>
          <a:lstStyle/>
          <a:p>
            <a:r>
              <a:rPr lang="en" dirty="0"/>
              <a:t>TLS Record Protocol-Encryption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13" y="1017725"/>
            <a:ext cx="6741773" cy="374273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98750"/>
            <a:ext cx="8520600" cy="4173941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0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TLS Record Protocol-Encryption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Uses </a:t>
            </a:r>
            <a:r>
              <a:rPr lang="en" dirty="0">
                <a:solidFill>
                  <a:schemeClr val="tx1"/>
                </a:solidFill>
              </a:rPr>
              <a:t>CBC AES-128 and HMAC-SHA1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*</a:t>
            </a:r>
            <a:r>
              <a:rPr lang="en" dirty="0" smtClean="0">
                <a:solidFill>
                  <a:schemeClr val="tx1"/>
                </a:solidFill>
              </a:rPr>
              <a:t>HMAC-SHA1 is typically MAC Algorithm with nested secret prefix and symmetric key hash function.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 dirty="0" smtClean="0">
                <a:solidFill>
                  <a:schemeClr val="tx1"/>
                </a:solidFill>
              </a:rPr>
              <a:t>M=h(k || h (k || x))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      Inner hash   outer hash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739793" y="3431568"/>
            <a:ext cx="10274" cy="51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726113" y="3439272"/>
            <a:ext cx="174660" cy="475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259" y="1130931"/>
            <a:ext cx="1819275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TLS Record Protocol-Encryption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Interesting thing is that the counter value is never included in the record in step 1.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N.B: MAC happens first and then encryption takes place.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example: If the padding needs to be 5, then the padding would be just 55555 in step 2.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6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6050"/>
            <a:ext cx="8520600" cy="572700"/>
          </a:xfrm>
        </p:spPr>
        <p:txBody>
          <a:bodyPr/>
          <a:lstStyle/>
          <a:p>
            <a:r>
              <a:rPr lang="en" dirty="0"/>
              <a:t>TLS Record </a:t>
            </a:r>
            <a:r>
              <a:rPr lang="en" dirty="0" smtClean="0"/>
              <a:t>Protocol-Decryption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8" y="1396094"/>
            <a:ext cx="8086562" cy="337918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93852"/>
            <a:ext cx="8520600" cy="402746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Uses CBC AES-128 and </a:t>
            </a:r>
            <a:r>
              <a:rPr lang="en-US" dirty="0" smtClean="0">
                <a:solidFill>
                  <a:schemeClr val="tx1"/>
                </a:solidFill>
              </a:rPr>
              <a:t>HMAC-SHA1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80" y="738869"/>
            <a:ext cx="1819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7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6050"/>
            <a:ext cx="8520600" cy="572700"/>
          </a:xfrm>
        </p:spPr>
        <p:txBody>
          <a:bodyPr/>
          <a:lstStyle/>
          <a:p>
            <a:r>
              <a:rPr lang="en" dirty="0"/>
              <a:t>TLS Record </a:t>
            </a:r>
            <a:r>
              <a:rPr lang="en" dirty="0" smtClean="0"/>
              <a:t>Protocol-Decryption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93852"/>
            <a:ext cx="8520600" cy="402746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For example, if the pad length is five bytes, it is going to verify if the last five bytes is 55555. If last five bytes is not 55555, </a:t>
            </a:r>
            <a:r>
              <a:rPr lang="en-US" b="1" dirty="0" err="1" smtClean="0">
                <a:solidFill>
                  <a:srgbClr val="107AD2"/>
                </a:solidFill>
              </a:rPr>
              <a:t>bad_record_mac</a:t>
            </a:r>
            <a:r>
              <a:rPr lang="en-US" dirty="0" smtClean="0">
                <a:solidFill>
                  <a:schemeClr val="tx1"/>
                </a:solidFill>
              </a:rPr>
              <a:t> message will be sent and the connection will be terminated. 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This leads to a new session key to be negotiated if more records need to be sent.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8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Most </a:t>
            </a:r>
            <a:r>
              <a:rPr lang="en-US" dirty="0">
                <a:solidFill>
                  <a:schemeClr val="tx1"/>
                </a:solidFill>
              </a:rPr>
              <a:t>recent version is TLS 1.3, which was published in 2018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primary use case of TLS is encrypting the communication between web applications and servers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Encrypting </a:t>
            </a:r>
            <a:r>
              <a:rPr lang="en-US" dirty="0">
                <a:solidFill>
                  <a:schemeClr val="tx1"/>
                </a:solidFill>
              </a:rPr>
              <a:t>communications such as email, messaging, and voice over IP (VOIP)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5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1184"/>
            <a:ext cx="8520600" cy="572700"/>
          </a:xfrm>
        </p:spPr>
        <p:txBody>
          <a:bodyPr/>
          <a:lstStyle/>
          <a:p>
            <a:r>
              <a:rPr lang="en-US" dirty="0" smtClean="0"/>
              <a:t>Bugs in Older </a:t>
            </a:r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52754"/>
            <a:ext cx="8520600" cy="362365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6" y="852754"/>
            <a:ext cx="5876818" cy="1571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716" y="2424598"/>
            <a:ext cx="7489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Solved after TLS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Instead of using </a:t>
            </a:r>
            <a:r>
              <a:rPr lang="en-US" sz="2000" dirty="0" err="1" smtClean="0">
                <a:solidFill>
                  <a:srgbClr val="FF0000"/>
                </a:solidFill>
              </a:rPr>
              <a:t>decryption_failed</a:t>
            </a:r>
            <a:r>
              <a:rPr lang="en-US" sz="2000" dirty="0" smtClean="0"/>
              <a:t> message uses </a:t>
            </a:r>
            <a:r>
              <a:rPr lang="en-US" sz="2000" dirty="0" err="1" smtClean="0">
                <a:solidFill>
                  <a:srgbClr val="FF0000"/>
                </a:solidFill>
              </a:rPr>
              <a:t>bad_record_mac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Prevents Padding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Should not explain why the failures </a:t>
            </a:r>
            <a:r>
              <a:rPr lang="en-US" sz="2000" dirty="0" err="1" smtClean="0">
                <a:solidFill>
                  <a:schemeClr val="tx1"/>
                </a:solidFill>
              </a:rPr>
              <a:t>occures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059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1184"/>
            <a:ext cx="8520600" cy="572700"/>
          </a:xfrm>
        </p:spPr>
        <p:txBody>
          <a:bodyPr/>
          <a:lstStyle/>
          <a:p>
            <a:r>
              <a:rPr lang="en-US" dirty="0" smtClean="0"/>
              <a:t>Bugs in Older </a:t>
            </a:r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52754"/>
            <a:ext cx="8520600" cy="362365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6" y="852754"/>
            <a:ext cx="7649643" cy="1571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4716" y="2424598"/>
            <a:ext cx="7489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Solved after TLS 1.1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Using explicit IV where each TLS record has own random IV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7702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1184"/>
            <a:ext cx="8520600" cy="572700"/>
          </a:xfrm>
        </p:spPr>
        <p:txBody>
          <a:bodyPr/>
          <a:lstStyle/>
          <a:p>
            <a:r>
              <a:rPr lang="en-US" dirty="0" smtClean="0"/>
              <a:t>Bugs in Older </a:t>
            </a:r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52754"/>
            <a:ext cx="8520600" cy="362365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538" y="852754"/>
            <a:ext cx="7489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SSL 3.0 Vulnerability – POODLE Bug (AKA </a:t>
            </a:r>
            <a:r>
              <a:rPr lang="en-US" sz="2000" dirty="0" err="1"/>
              <a:t>POODLEbleed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Exploitation </a:t>
            </a:r>
            <a:r>
              <a:rPr lang="en-US" sz="2000" dirty="0" err="1" smtClean="0">
                <a:solidFill>
                  <a:schemeClr val="tx1"/>
                </a:solidFill>
              </a:rPr>
              <a:t>happend</a:t>
            </a:r>
            <a:r>
              <a:rPr lang="en-US" sz="2000" dirty="0" smtClean="0">
                <a:solidFill>
                  <a:schemeClr val="tx1"/>
                </a:solidFill>
              </a:rPr>
              <a:t> by intercepting </a:t>
            </a:r>
            <a:r>
              <a:rPr lang="en-US" sz="2000" dirty="0">
                <a:solidFill>
                  <a:schemeClr val="tx1"/>
                </a:solidFill>
              </a:rPr>
              <a:t>data that’s supposed to be encrypted between computers and </a:t>
            </a:r>
            <a:r>
              <a:rPr lang="en-US" sz="2000" dirty="0" smtClean="0">
                <a:solidFill>
                  <a:schemeClr val="tx1"/>
                </a:solidFill>
              </a:rPr>
              <a:t>servers using </a:t>
            </a:r>
            <a:r>
              <a:rPr lang="en-US" sz="2000" dirty="0"/>
              <a:t> man-in-the-middle (MITM) attack 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7275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</a:t>
            </a:r>
            <a:r>
              <a:rPr lang="en-US" dirty="0"/>
              <a:t> Socket </a:t>
            </a:r>
            <a:r>
              <a:rPr lang="en-US" dirty="0" smtClean="0"/>
              <a:t>Layer (SSL)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SSL certificates are </a:t>
            </a:r>
            <a:r>
              <a:rPr lang="en-US" dirty="0">
                <a:solidFill>
                  <a:schemeClr val="tx1"/>
                </a:solidFill>
              </a:rPr>
              <a:t>employed to encrypt the communications taking place between client and server. SSL, the protocol behind SSL certificates, was first published by Netscape in 1995.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100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1184"/>
            <a:ext cx="8520600" cy="572700"/>
          </a:xfrm>
        </p:spPr>
        <p:txBody>
          <a:bodyPr/>
          <a:lstStyle/>
          <a:p>
            <a:r>
              <a:rPr lang="en-US" dirty="0" smtClean="0"/>
              <a:t>Bugs in Older </a:t>
            </a:r>
            <a:r>
              <a:rPr lang="en-US" dirty="0"/>
              <a:t>Versions (POODLE Bug)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52754"/>
            <a:ext cx="8520600" cy="362365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700" y="852754"/>
            <a:ext cx="7489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To work with legacy servers, many TLS clients implement a </a:t>
            </a:r>
            <a:r>
              <a:rPr lang="en-US" sz="1600" dirty="0" smtClean="0"/>
              <a:t>downgrade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 First handshake </a:t>
            </a:r>
            <a:r>
              <a:rPr lang="en-US" sz="1600" dirty="0"/>
              <a:t>attempt, offer the highest protocol version supported by the client; if </a:t>
            </a:r>
            <a:r>
              <a:rPr lang="en-US" sz="1600" dirty="0" smtClean="0"/>
              <a:t>this handshake </a:t>
            </a:r>
            <a:r>
              <a:rPr lang="en-US" sz="1600" dirty="0"/>
              <a:t>fails, retry (possibly repeatedly) with earlier protocol versions. 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downgrade can also be triggered by network glitches, or by active attackers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So if an attacker that controls the network between the client and the server interferes </a:t>
            </a:r>
            <a:r>
              <a:rPr lang="en-US" sz="1600" dirty="0" smtClean="0"/>
              <a:t>with any </a:t>
            </a:r>
            <a:r>
              <a:rPr lang="en-US" sz="1600" dirty="0"/>
              <a:t>attempted handshake offering TLS 1.0 or later, such clients will readily </a:t>
            </a:r>
            <a:r>
              <a:rPr lang="en-US" sz="1600" dirty="0" smtClean="0"/>
              <a:t>confine themselves </a:t>
            </a:r>
            <a:r>
              <a:rPr lang="en-US" sz="1600" dirty="0"/>
              <a:t>to SSL 3.0.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18662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1184"/>
            <a:ext cx="8520600" cy="572700"/>
          </a:xfrm>
        </p:spPr>
        <p:txBody>
          <a:bodyPr/>
          <a:lstStyle/>
          <a:p>
            <a:r>
              <a:rPr lang="en-US" dirty="0" smtClean="0"/>
              <a:t>Bugs in Older </a:t>
            </a:r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52754"/>
            <a:ext cx="8520600" cy="362365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700" y="852754"/>
            <a:ext cx="7489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attacker controls both the request path and the request body, and </a:t>
            </a:r>
            <a:r>
              <a:rPr lang="en-US" sz="1600" dirty="0" smtClean="0"/>
              <a:t>can induce requests </a:t>
            </a:r>
            <a:r>
              <a:rPr lang="en-US" sz="1600" dirty="0"/>
              <a:t>such that the following two conditions </a:t>
            </a:r>
            <a:r>
              <a:rPr lang="en-US" sz="1600" dirty="0" smtClean="0"/>
              <a:t>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8"/>
            <a:r>
              <a:rPr lang="en-US" sz="1600" dirty="0" smtClean="0"/>
              <a:t>	The </a:t>
            </a:r>
            <a:r>
              <a:rPr lang="en-US" sz="1600" dirty="0"/>
              <a:t>padding fills an entire block (encrypted into </a:t>
            </a:r>
            <a:r>
              <a:rPr lang="en-US" sz="1600" i="1" dirty="0" err="1"/>
              <a:t>Cn</a:t>
            </a:r>
            <a:r>
              <a:rPr lang="en-US" sz="1600" dirty="0" smtClean="0"/>
              <a:t>)</a:t>
            </a:r>
          </a:p>
          <a:p>
            <a:pPr lvl="8"/>
            <a:r>
              <a:rPr lang="en-US" sz="1600" dirty="0"/>
              <a:t>	</a:t>
            </a:r>
            <a:r>
              <a:rPr lang="en-US" sz="1600" dirty="0" smtClean="0"/>
              <a:t>The </a:t>
            </a:r>
            <a:r>
              <a:rPr lang="en-US" sz="1600" dirty="0"/>
              <a:t>cookies’ first </a:t>
            </a:r>
            <a:r>
              <a:rPr lang="en-US" sz="1600" dirty="0" smtClean="0"/>
              <a:t>as-of-yet</a:t>
            </a:r>
            <a:r>
              <a:rPr lang="en-US" sz="1600" dirty="0"/>
              <a:t> </a:t>
            </a:r>
            <a:r>
              <a:rPr lang="en-US" sz="1600" dirty="0" smtClean="0"/>
              <a:t>unknown </a:t>
            </a:r>
            <a:r>
              <a:rPr lang="en-US" sz="1600" dirty="0"/>
              <a:t>byte appears as the </a:t>
            </a:r>
            <a:r>
              <a:rPr lang="en-US" sz="1600" dirty="0" smtClean="0"/>
              <a:t>final </a:t>
            </a:r>
            <a:r>
              <a:rPr lang="en-US" sz="1600" dirty="0"/>
              <a:t>byte </a:t>
            </a:r>
            <a:r>
              <a:rPr lang="en-US" sz="1600" dirty="0" smtClean="0"/>
              <a:t>	in </a:t>
            </a:r>
            <a:r>
              <a:rPr lang="en-US" sz="1600" dirty="0"/>
              <a:t>an </a:t>
            </a:r>
            <a:r>
              <a:rPr lang="en-US" sz="1600" dirty="0" smtClean="0"/>
              <a:t>earlier block </a:t>
            </a:r>
            <a:r>
              <a:rPr lang="en-US" sz="1600" dirty="0"/>
              <a:t>(encrypted into </a:t>
            </a:r>
            <a:r>
              <a:rPr lang="en-US" sz="1600" i="1" dirty="0" err="1"/>
              <a:t>Ci</a:t>
            </a:r>
            <a:r>
              <a:rPr lang="en-US" sz="16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attacker then replaces </a:t>
            </a:r>
            <a:r>
              <a:rPr lang="en-US" sz="1600" i="1" dirty="0" err="1"/>
              <a:t>Cn</a:t>
            </a:r>
            <a:r>
              <a:rPr lang="en-US" sz="1600" i="1" dirty="0"/>
              <a:t> </a:t>
            </a:r>
            <a:r>
              <a:rPr lang="en-US" sz="1600" dirty="0"/>
              <a:t>by </a:t>
            </a:r>
            <a:r>
              <a:rPr lang="en-US" sz="1600" i="1" dirty="0" err="1"/>
              <a:t>Ci</a:t>
            </a:r>
            <a:r>
              <a:rPr lang="en-US" sz="1600" i="1" dirty="0"/>
              <a:t> </a:t>
            </a:r>
            <a:r>
              <a:rPr lang="en-US" sz="1600" dirty="0"/>
              <a:t>and forwards this modified SSL record to the server</a:t>
            </a:r>
            <a:r>
              <a:rPr lang="en-US" sz="1600" dirty="0" smtClean="0"/>
              <a:t>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Usually</a:t>
            </a:r>
            <a:r>
              <a:rPr lang="en-US" sz="1600" dirty="0"/>
              <a:t>, the server will reject this record, and the attacker will simply try again with a new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request</a:t>
            </a:r>
            <a:r>
              <a:rPr lang="en-US" sz="1600" dirty="0"/>
              <a:t>. Occasionally (on average, once in 256 requests), the server will accept </a:t>
            </a:r>
            <a:r>
              <a:rPr lang="en-US" sz="1600" dirty="0" smtClean="0"/>
              <a:t>the modified </a:t>
            </a:r>
            <a:r>
              <a:rPr lang="en-US" sz="1600" dirty="0"/>
              <a:t>record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6076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1184"/>
            <a:ext cx="8520600" cy="572700"/>
          </a:xfrm>
        </p:spPr>
        <p:txBody>
          <a:bodyPr/>
          <a:lstStyle/>
          <a:p>
            <a:r>
              <a:rPr lang="en-US" dirty="0" smtClean="0"/>
              <a:t>Issues in </a:t>
            </a:r>
            <a:r>
              <a:rPr lang="en-US" dirty="0" smtClean="0"/>
              <a:t>Older </a:t>
            </a:r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52754"/>
            <a:ext cx="8520600" cy="362365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700" y="852754"/>
            <a:ext cx="74898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TLS 1.3 eliminated a number of older algorithms that did nothing other </a:t>
            </a:r>
            <a:r>
              <a:rPr lang="en-US" sz="1600" dirty="0" smtClean="0"/>
              <a:t>than create </a:t>
            </a:r>
            <a:r>
              <a:rPr lang="en-US" sz="1600" dirty="0"/>
              <a:t>vulnerabilities. These </a:t>
            </a:r>
            <a:r>
              <a:rPr lang="en-US" sz="1600" dirty="0" smtClean="0"/>
              <a:t>include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RC4 Steam cipher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DES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3DES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RSA Key transport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SHA-1 hashing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CBC Mode ciphers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MD5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Diffie</a:t>
            </a:r>
            <a:r>
              <a:rPr lang="en-US" sz="1600" dirty="0"/>
              <a:t>-Hellman groups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EXPORT ciphers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7678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Leaking the Length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The TLS header leaks the length of TLS records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Lengths </a:t>
            </a:r>
            <a:r>
              <a:rPr lang="en-US" dirty="0">
                <a:solidFill>
                  <a:schemeClr val="tx1"/>
                </a:solidFill>
              </a:rPr>
              <a:t>can also be inferred by observing network </a:t>
            </a:r>
            <a:r>
              <a:rPr lang="en-US" dirty="0" smtClean="0">
                <a:solidFill>
                  <a:schemeClr val="tx1"/>
                </a:solidFill>
              </a:rPr>
              <a:t>traffic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Many </a:t>
            </a:r>
            <a:r>
              <a:rPr lang="en-US" dirty="0">
                <a:solidFill>
                  <a:schemeClr val="tx1"/>
                </a:solidFill>
              </a:rPr>
              <a:t>web </a:t>
            </a:r>
            <a:r>
              <a:rPr lang="en-US" dirty="0" smtClean="0">
                <a:solidFill>
                  <a:schemeClr val="tx1"/>
                </a:solidFill>
              </a:rPr>
              <a:t>applications</a:t>
            </a:r>
            <a:r>
              <a:rPr lang="en-US" dirty="0">
                <a:solidFill>
                  <a:schemeClr val="tx1"/>
                </a:solidFill>
              </a:rPr>
              <a:t>, leaking lengths reveals </a:t>
            </a:r>
            <a:r>
              <a:rPr lang="en-US" dirty="0" smtClean="0">
                <a:solidFill>
                  <a:schemeClr val="tx1"/>
                </a:solidFill>
              </a:rPr>
              <a:t>sensitive </a:t>
            </a:r>
            <a:r>
              <a:rPr lang="en-US" dirty="0" smtClean="0">
                <a:solidFill>
                  <a:schemeClr val="tx1"/>
                </a:solidFill>
              </a:rPr>
              <a:t>info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tax </a:t>
            </a:r>
            <a:r>
              <a:rPr lang="en-US" dirty="0" smtClean="0">
                <a:solidFill>
                  <a:schemeClr val="tx1"/>
                </a:solidFill>
              </a:rPr>
              <a:t>preparation </a:t>
            </a:r>
            <a:r>
              <a:rPr lang="en-US" dirty="0">
                <a:solidFill>
                  <a:schemeClr val="tx1"/>
                </a:solidFill>
              </a:rPr>
              <a:t>sites, lengths indicate the type of return being filed which leaks </a:t>
            </a:r>
            <a:r>
              <a:rPr lang="en-US" dirty="0" smtClean="0">
                <a:solidFill>
                  <a:schemeClr val="tx1"/>
                </a:solidFill>
              </a:rPr>
              <a:t>information </a:t>
            </a:r>
            <a:r>
              <a:rPr lang="en-US" dirty="0">
                <a:solidFill>
                  <a:schemeClr val="tx1"/>
                </a:solidFill>
              </a:rPr>
              <a:t>about the user’s </a:t>
            </a:r>
            <a:r>
              <a:rPr lang="en-US" dirty="0" smtClean="0">
                <a:solidFill>
                  <a:schemeClr val="tx1"/>
                </a:solidFill>
              </a:rPr>
              <a:t>income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healthcare sites, lengths leaks what page the user is </a:t>
            </a:r>
            <a:r>
              <a:rPr lang="en-US" dirty="0" smtClean="0">
                <a:solidFill>
                  <a:schemeClr val="tx1"/>
                </a:solidFill>
              </a:rPr>
              <a:t>viewing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Google maps, lengths leaks the </a:t>
            </a:r>
            <a:r>
              <a:rPr lang="en-US" dirty="0" smtClean="0">
                <a:solidFill>
                  <a:schemeClr val="tx1"/>
                </a:solidFill>
              </a:rPr>
              <a:t>location </a:t>
            </a:r>
            <a:r>
              <a:rPr lang="en-US" dirty="0">
                <a:solidFill>
                  <a:schemeClr val="tx1"/>
                </a:solidFill>
              </a:rPr>
              <a:t>being requested No easy </a:t>
            </a:r>
            <a:r>
              <a:rPr lang="en-US" dirty="0" smtClean="0">
                <a:solidFill>
                  <a:schemeClr val="tx1"/>
                </a:solidFill>
              </a:rPr>
              <a:t>solution						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1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Pros: SSL/TLS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Prevent intruders from tampering</a:t>
            </a:r>
            <a:r>
              <a:rPr lang="en-US" dirty="0">
                <a:solidFill>
                  <a:schemeClr val="tx1"/>
                </a:solidFill>
              </a:rPr>
              <a:t> with the communication between your website and web browsers. Intruders can be malicious attackers or benign </a:t>
            </a:r>
            <a:r>
              <a:rPr lang="en-US" dirty="0" smtClean="0">
                <a:solidFill>
                  <a:schemeClr val="tx1"/>
                </a:solidFill>
              </a:rPr>
              <a:t>invaders.</a:t>
            </a:r>
            <a:r>
              <a:rPr lang="en-US" dirty="0">
                <a:solidFill>
                  <a:schemeClr val="tx1"/>
                </a:solidFill>
              </a:rPr>
              <a:t> Sensitive data, such as the user’s login credentials, credit card details, and email info, must never be revealed over the network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Prevent intruders from passively listening</a:t>
            </a:r>
            <a:r>
              <a:rPr lang="en-US" dirty="0">
                <a:solidFill>
                  <a:schemeClr val="tx1"/>
                </a:solidFill>
              </a:rPr>
              <a:t> to communications with your server. This is a somewhat elusive, but growing, security threat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2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Cons: </a:t>
            </a:r>
            <a:r>
              <a:rPr lang="en-US" dirty="0" smtClean="0"/>
              <a:t>SSL/TLS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TLS will add latency</a:t>
            </a:r>
            <a:r>
              <a:rPr lang="en-US" dirty="0">
                <a:solidFill>
                  <a:schemeClr val="tx1"/>
                </a:solidFill>
              </a:rPr>
              <a:t> to </a:t>
            </a:r>
            <a:r>
              <a:rPr lang="en-US" dirty="0" smtClean="0">
                <a:solidFill>
                  <a:schemeClr val="tx1"/>
                </a:solidFill>
              </a:rPr>
              <a:t>on site’s </a:t>
            </a:r>
            <a:r>
              <a:rPr lang="en-US" dirty="0">
                <a:solidFill>
                  <a:schemeClr val="tx1"/>
                </a:solidFill>
              </a:rPr>
              <a:t>traffic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The handshake is resource-intensive</a:t>
            </a:r>
            <a:r>
              <a:rPr lang="en-US" dirty="0">
                <a:solidFill>
                  <a:schemeClr val="tx1"/>
                </a:solidFill>
              </a:rPr>
              <a:t>. It uses asymmetric encryption to establish a session key, which then allows the client and server to switch to a faster symmetric </a:t>
            </a:r>
            <a:r>
              <a:rPr lang="en-US" dirty="0" smtClean="0">
                <a:solidFill>
                  <a:schemeClr val="tx1"/>
                </a:solidFill>
              </a:rPr>
              <a:t>encryption</a:t>
            </a:r>
          </a:p>
          <a:p>
            <a:r>
              <a:rPr lang="en-US" b="1" dirty="0">
                <a:solidFill>
                  <a:schemeClr val="tx1"/>
                </a:solidFill>
              </a:rPr>
              <a:t>TLS will add complexity </a:t>
            </a:r>
            <a:r>
              <a:rPr lang="en-US" b="1" dirty="0" smtClean="0">
                <a:solidFill>
                  <a:schemeClr val="tx1"/>
                </a:solidFill>
              </a:rPr>
              <a:t>on </a:t>
            </a:r>
            <a:r>
              <a:rPr lang="en-US" b="1" dirty="0">
                <a:solidFill>
                  <a:schemeClr val="tx1"/>
                </a:solidFill>
              </a:rPr>
              <a:t>server management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Need </a:t>
            </a:r>
            <a:r>
              <a:rPr lang="en-US" dirty="0">
                <a:solidFill>
                  <a:schemeClr val="tx1"/>
                </a:solidFill>
              </a:rPr>
              <a:t>to get a certificate installed on </a:t>
            </a:r>
            <a:r>
              <a:rPr lang="en-US" dirty="0" smtClean="0">
                <a:solidFill>
                  <a:schemeClr val="tx1"/>
                </a:solidFill>
              </a:rPr>
              <a:t>web </a:t>
            </a:r>
            <a:r>
              <a:rPr lang="en-US" dirty="0">
                <a:solidFill>
                  <a:schemeClr val="tx1"/>
                </a:solidFill>
              </a:rPr>
              <a:t>server and maintain the validity of that </a:t>
            </a:r>
            <a:r>
              <a:rPr lang="en-US" dirty="0" smtClean="0">
                <a:solidFill>
                  <a:schemeClr val="tx1"/>
                </a:solidFill>
              </a:rPr>
              <a:t>certificate.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00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30" y="2191631"/>
            <a:ext cx="8520600" cy="1126921"/>
          </a:xfrm>
        </p:spPr>
        <p:txBody>
          <a:bodyPr/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76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Transport Layer Security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TLS)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Transport Layer Security, or TLS, is a widely adopted security protocol designed to facilitate privacy and data security for communications over the Internet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TLS </a:t>
            </a:r>
            <a:r>
              <a:rPr lang="en-US" dirty="0">
                <a:solidFill>
                  <a:schemeClr val="tx1"/>
                </a:solidFill>
              </a:rPr>
              <a:t>evolved from a previous encryption protocol called Secure Socket </a:t>
            </a:r>
            <a:r>
              <a:rPr lang="en-US" dirty="0" smtClean="0">
                <a:solidFill>
                  <a:schemeClr val="tx1"/>
                </a:solidFill>
              </a:rPr>
              <a:t>Layer (SSL)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TLS version 1.0 actually began development as SSL version 3.1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Transport Layer Security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TLS)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Technically, TLS consists of two parts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>
                <a:solidFill>
                  <a:schemeClr val="tx1"/>
                </a:solidFill>
              </a:rPr>
              <a:t>TLS handshake layer</a:t>
            </a:r>
            <a:r>
              <a:rPr lang="en-US" dirty="0">
                <a:solidFill>
                  <a:schemeClr val="tx1"/>
                </a:solidFill>
              </a:rPr>
              <a:t> manages which cipher (the type of encryption algorithm) will be used, the </a:t>
            </a:r>
            <a:r>
              <a:rPr lang="en-US" dirty="0" smtClean="0">
                <a:solidFill>
                  <a:schemeClr val="tx1"/>
                </a:solidFill>
              </a:rPr>
              <a:t>authentication, </a:t>
            </a:r>
            <a:r>
              <a:rPr lang="en-US" dirty="0">
                <a:solidFill>
                  <a:schemeClr val="tx1"/>
                </a:solidFill>
              </a:rPr>
              <a:t>and the key exchange (based on the public-private key pair from the certificate). </a:t>
            </a:r>
            <a:r>
              <a:rPr lang="en-US" dirty="0" smtClean="0">
                <a:solidFill>
                  <a:schemeClr val="tx1"/>
                </a:solidFill>
              </a:rPr>
              <a:t>The handshake</a:t>
            </a:r>
            <a:r>
              <a:rPr lang="en-US" dirty="0">
                <a:solidFill>
                  <a:schemeClr val="tx1"/>
                </a:solidFill>
              </a:rPr>
              <a:t> process is performed only once to establish a secure network connection for both parties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>
                <a:solidFill>
                  <a:schemeClr val="tx1"/>
                </a:solidFill>
              </a:rPr>
              <a:t>TLS record layer</a:t>
            </a:r>
            <a:r>
              <a:rPr lang="en-US" dirty="0">
                <a:solidFill>
                  <a:schemeClr val="tx1"/>
                </a:solidFill>
              </a:rPr>
              <a:t> gets data from the user applications, encrypts it, fragments it to an appropriate size (as determined by the cipher), and sends it to the network transport layer.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5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Transport Layer </a:t>
            </a:r>
            <a:r>
              <a:rPr lang="en-US" dirty="0" smtClean="0">
                <a:solidFill>
                  <a:schemeClr val="tx1"/>
                </a:solidFill>
              </a:rPr>
              <a:t>Security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TLS can be used on top of a transport-layer security protocol </a:t>
            </a:r>
            <a:r>
              <a:rPr lang="en-US" dirty="0" smtClean="0">
                <a:solidFill>
                  <a:schemeClr val="tx1"/>
                </a:solidFill>
              </a:rPr>
              <a:t>like TCP</a:t>
            </a:r>
          </a:p>
          <a:p>
            <a:r>
              <a:rPr lang="en-US" dirty="0">
                <a:solidFill>
                  <a:schemeClr val="tx1"/>
                </a:solidFill>
              </a:rPr>
              <a:t>There are three main components to TLS: Encryption, Authentication, and Integrity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Encryption:</a:t>
            </a:r>
            <a:r>
              <a:rPr lang="en-US" dirty="0">
                <a:solidFill>
                  <a:schemeClr val="tx1"/>
                </a:solidFill>
              </a:rPr>
              <a:t> hides the data being transferred from third parties.</a:t>
            </a:r>
          </a:p>
          <a:p>
            <a:r>
              <a:rPr lang="en-US" b="1" dirty="0">
                <a:solidFill>
                  <a:schemeClr val="tx1"/>
                </a:solidFill>
              </a:rPr>
              <a:t>Authentication:</a:t>
            </a:r>
            <a:r>
              <a:rPr lang="en-US" dirty="0">
                <a:solidFill>
                  <a:schemeClr val="tx1"/>
                </a:solidFill>
              </a:rPr>
              <a:t> ensures that the parties exchanging information are who they claim to be.</a:t>
            </a:r>
          </a:p>
          <a:p>
            <a:r>
              <a:rPr lang="en-US" b="1" dirty="0">
                <a:solidFill>
                  <a:schemeClr val="tx1"/>
                </a:solidFill>
              </a:rPr>
              <a:t>Integrity:</a:t>
            </a:r>
            <a:r>
              <a:rPr lang="en-US" dirty="0">
                <a:solidFill>
                  <a:schemeClr val="tx1"/>
                </a:solidFill>
              </a:rPr>
              <a:t> verifies that the data has not been forged or tampered with.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9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Transport Layer </a:t>
            </a:r>
            <a:r>
              <a:rPr lang="en-US" dirty="0" smtClean="0">
                <a:solidFill>
                  <a:schemeClr val="tx1"/>
                </a:solidFill>
              </a:rPr>
              <a:t>Security (Handshaking)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2500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TLS </a:t>
            </a:r>
            <a:r>
              <a:rPr lang="en-US" dirty="0" smtClean="0">
                <a:solidFill>
                  <a:schemeClr val="tx1"/>
                </a:solidFill>
              </a:rPr>
              <a:t>Handshake Protocol</a:t>
            </a:r>
          </a:p>
          <a:p>
            <a:r>
              <a:rPr lang="en-US" dirty="0">
                <a:solidFill>
                  <a:schemeClr val="tx1"/>
                </a:solidFill>
              </a:rPr>
              <a:t>A TLS connection is initiated using a sequence known as the TLS </a:t>
            </a:r>
            <a:r>
              <a:rPr lang="en-US" dirty="0" smtClean="0">
                <a:solidFill>
                  <a:schemeClr val="tx1"/>
                </a:solidFill>
              </a:rPr>
              <a:t>handshake</a:t>
            </a:r>
          </a:p>
          <a:p>
            <a:r>
              <a:rPr lang="en-US" dirty="0">
                <a:solidFill>
                  <a:schemeClr val="tx1"/>
                </a:solidFill>
              </a:rPr>
              <a:t>The TLS handshake establishes a cypher suite for each communication </a:t>
            </a:r>
            <a:r>
              <a:rPr lang="en-US" dirty="0" smtClean="0">
                <a:solidFill>
                  <a:schemeClr val="tx1"/>
                </a:solidFill>
              </a:rPr>
              <a:t>session (</a:t>
            </a:r>
            <a:r>
              <a:rPr lang="en-US" dirty="0">
                <a:solidFill>
                  <a:schemeClr val="tx1"/>
                </a:solidFill>
              </a:rPr>
              <a:t>shared encryption keys, or session keys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Set </a:t>
            </a:r>
            <a:r>
              <a:rPr lang="en-US" dirty="0">
                <a:solidFill>
                  <a:schemeClr val="tx1"/>
                </a:solidFill>
              </a:rPr>
              <a:t>the matching session keys over an unencrypted </a:t>
            </a:r>
            <a:r>
              <a:rPr lang="en-US" dirty="0" smtClean="0">
                <a:solidFill>
                  <a:schemeClr val="tx1"/>
                </a:solidFill>
              </a:rPr>
              <a:t>channel using </a:t>
            </a:r>
            <a:r>
              <a:rPr lang="en-US" dirty="0">
                <a:solidFill>
                  <a:schemeClr val="tx1"/>
                </a:solidFill>
              </a:rPr>
              <a:t>public key </a:t>
            </a:r>
            <a:r>
              <a:rPr lang="en-US" dirty="0" smtClean="0">
                <a:solidFill>
                  <a:schemeClr val="tx1"/>
                </a:solidFill>
              </a:rPr>
              <a:t>cryptography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Handshaking handles authentication </a:t>
            </a:r>
            <a:r>
              <a:rPr lang="en-US" dirty="0">
                <a:solidFill>
                  <a:schemeClr val="tx1"/>
                </a:solidFill>
              </a:rPr>
              <a:t>which usually consists of the server proving its identity to the </a:t>
            </a:r>
            <a:r>
              <a:rPr lang="en-US" dirty="0" smtClean="0">
                <a:solidFill>
                  <a:schemeClr val="tx1"/>
                </a:solidFill>
              </a:rPr>
              <a:t>client. Authentication done </a:t>
            </a:r>
            <a:r>
              <a:rPr lang="en-US" dirty="0">
                <a:solidFill>
                  <a:schemeClr val="tx1"/>
                </a:solidFill>
              </a:rPr>
              <a:t>using public keys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Once data is encrypted and authenticated, it is then signed with a message authentication code (MAC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dirty="0">
                <a:solidFill>
                  <a:schemeClr val="tx1"/>
                </a:solidFill>
              </a:rPr>
              <a:t>The recipient </a:t>
            </a:r>
            <a:r>
              <a:rPr lang="en-US" dirty="0" smtClean="0">
                <a:solidFill>
                  <a:schemeClr val="tx1"/>
                </a:solidFill>
              </a:rPr>
              <a:t>then </a:t>
            </a:r>
            <a:r>
              <a:rPr lang="en-US" dirty="0">
                <a:solidFill>
                  <a:schemeClr val="tx1"/>
                </a:solidFill>
              </a:rPr>
              <a:t>verify the MAC to ensure the integrity of the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5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Handshaking Protocol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8" y="1202660"/>
            <a:ext cx="6606284" cy="37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Record Protocol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data encryption TLS is done using a protocol called TLS Record Protocol.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record( encrypted data) is at most 16 KB. If record’s size &gt;16KB, then the data is to be fragmented into multiple records.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475" y="2488775"/>
            <a:ext cx="6743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Record Protocol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613" y="1301325"/>
            <a:ext cx="6743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700" y="2994625"/>
            <a:ext cx="66366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882</Words>
  <Application>Microsoft Office PowerPoint</Application>
  <PresentationFormat>On-screen Show (16:9)</PresentationFormat>
  <Paragraphs>127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Wingdings</vt:lpstr>
      <vt:lpstr>Simple Light</vt:lpstr>
      <vt:lpstr>TLS/SSL &amp; TLS RECORD PROTOCOL</vt:lpstr>
      <vt:lpstr>Secure Socket Layer (SSL)</vt:lpstr>
      <vt:lpstr>Transport Layer Security (TLS)</vt:lpstr>
      <vt:lpstr>Transport Layer Security (TLS)</vt:lpstr>
      <vt:lpstr>Transport Layer Security (Cont.)</vt:lpstr>
      <vt:lpstr>Transport Layer Security (Handshaking)</vt:lpstr>
      <vt:lpstr>Handshaking Protocol</vt:lpstr>
      <vt:lpstr>TLS Record Protocol</vt:lpstr>
      <vt:lpstr>TLS Record Protocol</vt:lpstr>
      <vt:lpstr>TLS Record Protocol</vt:lpstr>
      <vt:lpstr>TLS Record Protocol-Encryption</vt:lpstr>
      <vt:lpstr>TLS Record Protocol-Encryption</vt:lpstr>
      <vt:lpstr>TLS Record Protocol-Encryption</vt:lpstr>
      <vt:lpstr>TLS Record Protocol-Decryption</vt:lpstr>
      <vt:lpstr>TLS Record Protocol-Decryption</vt:lpstr>
      <vt:lpstr>TLS Applications</vt:lpstr>
      <vt:lpstr>Bugs in Older Versions</vt:lpstr>
      <vt:lpstr>Bugs in Older Versions</vt:lpstr>
      <vt:lpstr>Bugs in Older Versions</vt:lpstr>
      <vt:lpstr>Bugs in Older Versions (POODLE Bug)</vt:lpstr>
      <vt:lpstr>Bugs in Older Versions</vt:lpstr>
      <vt:lpstr>Issues in Older Versions</vt:lpstr>
      <vt:lpstr>Leaking the Length</vt:lpstr>
      <vt:lpstr>Pros: SSL/TLS Security</vt:lpstr>
      <vt:lpstr>Cons: SSL/TLS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TLS RECORD PROTOCOL (TLS 1.2)</dc:title>
  <dc:creator>BSSE0832</dc:creator>
  <cp:lastModifiedBy>IIT</cp:lastModifiedBy>
  <cp:revision>73</cp:revision>
  <dcterms:modified xsi:type="dcterms:W3CDTF">2019-10-20T14:29:58Z</dcterms:modified>
</cp:coreProperties>
</file>