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10" r:id="rId4"/>
    <p:sldId id="305" r:id="rId5"/>
    <p:sldId id="308" r:id="rId6"/>
    <p:sldId id="306" r:id="rId7"/>
    <p:sldId id="307" r:id="rId8"/>
    <p:sldId id="312" r:id="rId9"/>
    <p:sldId id="311" r:id="rId10"/>
    <p:sldId id="290" r:id="rId11"/>
    <p:sldId id="266" r:id="rId12"/>
    <p:sldId id="271" r:id="rId13"/>
    <p:sldId id="272" r:id="rId14"/>
    <p:sldId id="31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7"/>
  </p:normalViewPr>
  <p:slideViewPr>
    <p:cSldViewPr snapToGrid="0" snapToObjects="1">
      <p:cViewPr varScale="1">
        <p:scale>
          <a:sx n="116" d="100"/>
          <a:sy n="116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441DA6-AA43-2841-B575-5DF3A3A7B9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FC68A-6BBE-504B-AD81-E840C0AF1F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563A7A9-2621-974E-B6A1-44594B6FC6E6}" type="datetimeFigureOut">
              <a:rPr lang="en-US" altLang="en-US"/>
              <a:pPr/>
              <a:t>6/1/19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8041A-E3D0-AC4F-A24C-5293FDEF9A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5373E-13BB-3E48-94DA-5991C6DBA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C04E4D-8D1E-F541-970D-671DC4F3FB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6C3DFD-51B1-3341-B75B-0DFB55DFE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D2F91-B461-0741-929F-07485A1FA7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684C54-1A38-0745-BB88-4696D8F0918A}" type="datetimeFigureOut">
              <a:rPr lang="en-US" altLang="en-US"/>
              <a:pPr/>
              <a:t>6/1/19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9E67E5-DCCB-A94F-A6C0-7EF2CDABB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35C28A6-D07E-0B45-85BC-F1284146C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4FF0A-31D9-5F45-BB6A-1022B9BFC2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794B2-7C2B-254D-911E-76144FF8F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C32290C-8FF1-6D4A-84F6-16828CD1DE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4F71B6-3DD7-774D-95E0-F830B781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A4B695D7-F4FA-5741-A1E0-3F86E6BF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2059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3944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CBC19E2-E2B7-6A42-BEBD-E4CA351B854D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15D40D19-AEA0-5443-8690-48DF0C4E75D1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8045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31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989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7589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AF5C72-7A99-2447-9C5C-15B1DEEE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9D1D8731-742F-E242-8E7F-D9CB262EC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47399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260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32AB9CF-6A4D-024D-9F1A-9C44C9CC6E2D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FE8695D8-3DD5-1F4E-99E2-0C17DADB93E2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58560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26156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45728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75632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A662B5C6-3C04-E94F-B5DE-D628B0D1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CD8F6-6EDB-DD42-A258-BB90CADB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7E78AB39-E3C3-DA40-A736-AD2A0724D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4458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AA907D-FDFB-4242-839C-CCCD7E6A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A4A24A44-2643-0B4D-914A-44B705CBF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72107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BBD0AF3F-EB02-D145-B94F-09DC33B68A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984A7-81F7-284A-BB38-6DA15F54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664D193-F7CA-E54E-802D-AD3DAE60F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6A89FE10-8EF4-FB45-ABCF-6281EA1C60A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3604F-B1A7-DE40-A2F5-268B11220CB7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AAEF9850-88E6-644B-8A0B-BDDA2FFB34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EE6D5243-D8CE-3A48-9E4E-83838ED6A3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CD75F-2114-8C44-9B03-F87835CB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1B1F1FC-2E6D-924E-A882-0C4640A5F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2AB5739E-A652-1349-8885-B56E1092C9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22BC8-99A6-5146-AAFF-916F870343D2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BEF665EF-A2BF-8547-91CC-372C88E3CA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G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4982868-553E-1040-A222-3151A966E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PowerPoint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D51E6-EFBB-AB4D-BE6B-0265362AF2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Stanford University Communications</a:t>
            </a:r>
          </a:p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Version 6, issued 5/14/14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A815A-56A2-F140-B577-98106D423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pre-set templates &amp; usage tips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C03B0761-CBA0-C145-8D54-F9EB40771FA4}"/>
              </a:ext>
            </a:extLst>
          </p:cNvPr>
          <p:cNvSpPr txBox="1"/>
          <p:nvPr/>
        </p:nvSpPr>
        <p:spPr>
          <a:xfrm>
            <a:off x="2222500" y="2586038"/>
            <a:ext cx="1143000" cy="23018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Background 1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FB12EA8-2670-864A-AF0F-CB67310742A4}"/>
              </a:ext>
            </a:extLst>
          </p:cNvPr>
          <p:cNvSpPr>
            <a:spLocks/>
          </p:cNvSpPr>
          <p:nvPr/>
        </p:nvSpPr>
        <p:spPr bwMode="auto">
          <a:xfrm>
            <a:off x="2336800" y="1555750"/>
            <a:ext cx="914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TextBox 117">
            <a:extLst>
              <a:ext uri="{FF2B5EF4-FFF2-40B4-BE49-F238E27FC236}">
                <a16:creationId xmlns:a16="http://schemas.microsoft.com/office/drawing/2014/main" id="{9DF5C044-E149-6442-BCDD-1BC8487BB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4197350"/>
            <a:ext cx="1143000" cy="2301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FFFFFF"/>
                </a:solidFill>
                <a:latin typeface="Arial" panose="020B0604020202020204" pitchFamily="34" charset="0"/>
              </a:rPr>
              <a:t>Accent 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4BC037-E7F4-B24D-8891-01E55CCC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316706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59A7588-D9D8-EF4A-80F8-DDF9FC98BCEF}"/>
              </a:ext>
            </a:extLst>
          </p:cNvPr>
          <p:cNvSpPr txBox="1"/>
          <p:nvPr/>
        </p:nvSpPr>
        <p:spPr>
          <a:xfrm>
            <a:off x="5229225" y="4197350"/>
            <a:ext cx="1143000" cy="2301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+mn-ea"/>
              </a:rPr>
              <a:t>Accent 3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78A6500-49D4-1E4C-A5F9-FBA2603C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3167063"/>
            <a:ext cx="914400" cy="914400"/>
          </a:xfrm>
          <a:prstGeom prst="ellipse">
            <a:avLst/>
          </a:prstGeom>
          <a:solidFill>
            <a:srgbClr val="53284F"/>
          </a:solidFill>
          <a:ln>
            <a:noFill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TextBox 109">
            <a:extLst>
              <a:ext uri="{FF2B5EF4-FFF2-40B4-BE49-F238E27FC236}">
                <a16:creationId xmlns:a16="http://schemas.microsoft.com/office/drawing/2014/main" id="{5536848F-0B6F-FF44-838E-26CF67A0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197350"/>
            <a:ext cx="1143000" cy="230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FFFFFF"/>
                </a:solidFill>
                <a:latin typeface="Arial" panose="020B0604020202020204" pitchFamily="34" charset="0"/>
              </a:rPr>
              <a:t>Accent 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5A15800-4C8A-D749-AB02-B5BBFD96E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316706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TextBox 139">
            <a:extLst>
              <a:ext uri="{FF2B5EF4-FFF2-40B4-BE49-F238E27FC236}">
                <a16:creationId xmlns:a16="http://schemas.microsoft.com/office/drawing/2014/main" id="{16EA1A7E-2C9A-9D48-B0DC-08A64D573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2595563"/>
            <a:ext cx="1143000" cy="230187"/>
          </a:xfrm>
          <a:prstGeom prst="rect">
            <a:avLst/>
          </a:prstGeom>
          <a:solidFill>
            <a:srgbClr val="A40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FFFFFF"/>
                </a:solidFill>
                <a:latin typeface="Arial" panose="020B0604020202020204" pitchFamily="34" charset="0"/>
              </a:rPr>
              <a:t>Background 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9EB879E-0FDF-8741-81E6-5080DA467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1563688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91" name="TextBox 137">
            <a:extLst>
              <a:ext uri="{FF2B5EF4-FFF2-40B4-BE49-F238E27FC236}">
                <a16:creationId xmlns:a16="http://schemas.microsoft.com/office/drawing/2014/main" id="{5C6960E3-1538-C44F-8484-0112976C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2595563"/>
            <a:ext cx="1143000" cy="23018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latin typeface="Arial" panose="020B0604020202020204" pitchFamily="34" charset="0"/>
              </a:rPr>
              <a:t>Text 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13DDF87-B48A-A546-BC0A-B422F2A21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1563688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93" name="TextBox 135">
            <a:extLst>
              <a:ext uri="{FF2B5EF4-FFF2-40B4-BE49-F238E27FC236}">
                <a16:creationId xmlns:a16="http://schemas.microsoft.com/office/drawing/2014/main" id="{9EC4DBFD-4AF4-C041-B472-970CA92D1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2595563"/>
            <a:ext cx="1143000" cy="230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</a:rPr>
              <a:t>Text 1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CADB660-6D5E-2248-8A92-43148606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1563688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95" name="Title 64">
            <a:extLst>
              <a:ext uri="{FF2B5EF4-FFF2-40B4-BE49-F238E27FC236}">
                <a16:creationId xmlns:a16="http://schemas.microsoft.com/office/drawing/2014/main" id="{E5FAC8BE-E730-B748-974C-7E158FD6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Stanford University Color Palette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63A636-C01E-254B-9E09-CDC5B9EB8383}"/>
              </a:ext>
            </a:extLst>
          </p:cNvPr>
          <p:cNvSpPr txBox="1"/>
          <p:nvPr/>
        </p:nvSpPr>
        <p:spPr>
          <a:xfrm>
            <a:off x="4010025" y="5816600"/>
            <a:ext cx="1143000" cy="231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+mn-ea"/>
              </a:rPr>
              <a:t>Accent 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BDF2BC5-B22C-A549-A01C-BD54CEA84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4786313"/>
            <a:ext cx="914400" cy="914400"/>
          </a:xfrm>
          <a:prstGeom prst="ellipse">
            <a:avLst/>
          </a:prstGeom>
          <a:solidFill>
            <a:srgbClr val="4D4F53"/>
          </a:solidFill>
          <a:ln>
            <a:noFill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EC312A-2513-2449-BC21-583618FDAC38}"/>
              </a:ext>
            </a:extLst>
          </p:cNvPr>
          <p:cNvSpPr txBox="1"/>
          <p:nvPr/>
        </p:nvSpPr>
        <p:spPr>
          <a:xfrm>
            <a:off x="5229225" y="5816600"/>
            <a:ext cx="1143000" cy="231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Arial"/>
                <a:ea typeface="+mn-ea"/>
              </a:rPr>
              <a:t>Accent 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9B7D5B-CB7E-2241-8451-3774F916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786313"/>
            <a:ext cx="914400" cy="914400"/>
          </a:xfrm>
          <a:prstGeom prst="ellipse">
            <a:avLst/>
          </a:prstGeom>
          <a:solidFill>
            <a:srgbClr val="D2C295"/>
          </a:solidFill>
          <a:ln>
            <a:noFill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5C10E7-5E43-1943-83B5-DABFB446BEF6}"/>
              </a:ext>
            </a:extLst>
          </p:cNvPr>
          <p:cNvSpPr txBox="1"/>
          <p:nvPr/>
        </p:nvSpPr>
        <p:spPr>
          <a:xfrm>
            <a:off x="2790825" y="5816600"/>
            <a:ext cx="1143000" cy="231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+mn-ea"/>
              </a:rPr>
              <a:t>Accent 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9844990-F6C0-7F4C-9017-22843D1C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4786313"/>
            <a:ext cx="914400" cy="914400"/>
          </a:xfrm>
          <a:prstGeom prst="ellipse">
            <a:avLst/>
          </a:prstGeom>
          <a:solidFill>
            <a:srgbClr val="175E54"/>
          </a:solidFill>
          <a:ln>
            <a:noFill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502" name="TextBox 11">
            <a:extLst>
              <a:ext uri="{FF2B5EF4-FFF2-40B4-BE49-F238E27FC236}">
                <a16:creationId xmlns:a16="http://schemas.microsoft.com/office/drawing/2014/main" id="{732579B7-E72B-2946-AAFA-F86D4DB37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3381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6">
            <a:extLst>
              <a:ext uri="{FF2B5EF4-FFF2-40B4-BE49-F238E27FC236}">
                <a16:creationId xmlns:a16="http://schemas.microsoft.com/office/drawing/2014/main" id="{2DF66740-8A63-364C-91AA-B26AF865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3" y="476250"/>
            <a:ext cx="7707312" cy="6492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Sample Stacked Bar Graph—Use Document Theme Colors</a:t>
            </a:r>
          </a:p>
        </p:txBody>
      </p:sp>
      <p:graphicFrame>
        <p:nvGraphicFramePr>
          <p:cNvPr id="21506" name="Content Placeholder 9">
            <a:extLst>
              <a:ext uri="{FF2B5EF4-FFF2-40B4-BE49-F238E27FC236}">
                <a16:creationId xmlns:a16="http://schemas.microsoft.com/office/drawing/2014/main" id="{A5222A1D-A430-7346-80A0-9C38A69831B9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50875" y="1065213"/>
          <a:ext cx="7802563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3" imgW="8128000" imgH="5505450" progId="Excel.Chart.8">
                  <p:embed/>
                </p:oleObj>
              </mc:Choice>
              <mc:Fallback>
                <p:oleObj r:id="rId3" imgW="8128000" imgH="5505450" progId="Excel.Chart.8">
                  <p:embed/>
                  <p:pic>
                    <p:nvPicPr>
                      <p:cNvPr id="0" name="Content Placeholder 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065213"/>
                        <a:ext cx="7802563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0">
            <a:extLst>
              <a:ext uri="{FF2B5EF4-FFF2-40B4-BE49-F238E27FC236}">
                <a16:creationId xmlns:a16="http://schemas.microsoft.com/office/drawing/2014/main" id="{C58E5B09-3A63-A145-AC2C-B21EDE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Sample Pie Chart  </a:t>
            </a:r>
          </a:p>
        </p:txBody>
      </p:sp>
      <p:graphicFrame>
        <p:nvGraphicFramePr>
          <p:cNvPr id="22530" name="Content Placeholder 9">
            <a:extLst>
              <a:ext uri="{FF2B5EF4-FFF2-40B4-BE49-F238E27FC236}">
                <a16:creationId xmlns:a16="http://schemas.microsoft.com/office/drawing/2014/main" id="{67111DF9-C08B-F748-B734-054BAFCD9A07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863600" y="1160463"/>
          <a:ext cx="7802563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3" imgW="8128000" imgH="5327650" progId="Excel.Chart.8">
                  <p:embed/>
                </p:oleObj>
              </mc:Choice>
              <mc:Fallback>
                <p:oleObj r:id="rId3" imgW="8128000" imgH="5327650" progId="Excel.Chart.8">
                  <p:embed/>
                  <p:pic>
                    <p:nvPicPr>
                      <p:cNvPr id="0" name="Content Placeholder 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160463"/>
                        <a:ext cx="7802563" cy="511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1286">
            <a:extLst>
              <a:ext uri="{FF2B5EF4-FFF2-40B4-BE49-F238E27FC236}">
                <a16:creationId xmlns:a16="http://schemas.microsoft.com/office/drawing/2014/main" id="{7C9FD8F8-AF88-734C-B2D1-174FA481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777875"/>
            <a:ext cx="13731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100">
                <a:latin typeface="Arial" panose="020B0604020202020204" pitchFamily="34" charset="0"/>
              </a:rPr>
              <a:t>Month Year</a:t>
            </a:r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2DF55A3F-4860-2940-A148-3782D4A9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313" y="454025"/>
            <a:ext cx="3765550" cy="606425"/>
          </a:xfrm>
        </p:spPr>
        <p:txBody>
          <a:bodyPr/>
          <a:lstStyle/>
          <a:p>
            <a:pPr algn="ctr"/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Unit name org chart</a:t>
            </a:r>
          </a:p>
        </p:txBody>
      </p:sp>
      <p:grpSp>
        <p:nvGrpSpPr>
          <p:cNvPr id="23555" name="Group 11265">
            <a:extLst>
              <a:ext uri="{FF2B5EF4-FFF2-40B4-BE49-F238E27FC236}">
                <a16:creationId xmlns:a16="http://schemas.microsoft.com/office/drawing/2014/main" id="{C071AE26-3AC1-BE4D-9AE6-D4531D06A52F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1897063"/>
            <a:ext cx="8796338" cy="4340225"/>
            <a:chOff x="164598" y="1896368"/>
            <a:chExt cx="8796500" cy="43406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900F7-F99B-FC47-8C2E-713555248EBF}"/>
                </a:ext>
              </a:extLst>
            </p:cNvPr>
            <p:cNvSpPr/>
            <p:nvPr/>
          </p:nvSpPr>
          <p:spPr>
            <a:xfrm>
              <a:off x="164598" y="1904306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00" dirty="0">
                <a:latin typeface="Arial"/>
              </a:endParaRPr>
            </a:p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Associate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Loremipsu</a:t>
              </a:r>
              <a:r>
                <a:rPr lang="en-US" sz="700" dirty="0">
                  <a:latin typeface="Arial"/>
                </a:rPr>
                <a:t> title</a:t>
              </a:r>
            </a:p>
            <a:p>
              <a:pPr algn="ctr">
                <a:defRPr/>
              </a:pPr>
              <a:endParaRPr lang="en-US" sz="900" dirty="0"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D1FD05-7A1F-B34E-9E26-50B7F396D879}"/>
                </a:ext>
              </a:extLst>
            </p:cNvPr>
            <p:cNvSpPr/>
            <p:nvPr/>
          </p:nvSpPr>
          <p:spPr>
            <a:xfrm>
              <a:off x="1442560" y="1920182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Senior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  <a:p>
              <a:pPr algn="ctr">
                <a:defRPr/>
              </a:pPr>
              <a:endParaRPr lang="en-US" sz="700" dirty="0">
                <a:latin typeface="Arial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E25ABA-2554-084A-B657-5816B622D349}"/>
                </a:ext>
              </a:extLst>
            </p:cNvPr>
            <p:cNvSpPr/>
            <p:nvPr/>
          </p:nvSpPr>
          <p:spPr>
            <a:xfrm>
              <a:off x="4014357" y="1896368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Senior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5637A-CE67-CB40-9FB0-E51E2883B5EE}"/>
                </a:ext>
              </a:extLst>
            </p:cNvPr>
            <p:cNvSpPr/>
            <p:nvPr/>
          </p:nvSpPr>
          <p:spPr>
            <a:xfrm>
              <a:off x="5328831" y="1901130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Senior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68BAA8-0302-CC44-B86D-E7EC4E9AF88B}"/>
                </a:ext>
              </a:extLst>
            </p:cNvPr>
            <p:cNvSpPr/>
            <p:nvPr/>
          </p:nvSpPr>
          <p:spPr>
            <a:xfrm>
              <a:off x="6606792" y="1899543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2B8812-7B30-A64B-8F57-D6CC7402A2C9}"/>
                </a:ext>
              </a:extLst>
            </p:cNvPr>
            <p:cNvSpPr/>
            <p:nvPr/>
          </p:nvSpPr>
          <p:spPr>
            <a:xfrm>
              <a:off x="4198510" y="2660021"/>
              <a:ext cx="985855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B317AE-BED6-C649-BECD-5A61F6DA8311}"/>
                </a:ext>
              </a:extLst>
            </p:cNvPr>
            <p:cNvSpPr/>
            <p:nvPr/>
          </p:nvSpPr>
          <p:spPr>
            <a:xfrm>
              <a:off x="5559022" y="2661609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51AF020-FA26-1D4A-B3E4-59BAA553A7B2}"/>
                </a:ext>
              </a:extLst>
            </p:cNvPr>
            <p:cNvSpPr/>
            <p:nvPr/>
          </p:nvSpPr>
          <p:spPr>
            <a:xfrm>
              <a:off x="4203272" y="3223633"/>
              <a:ext cx="979506" cy="450889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D83F10-8C3D-714E-9D26-809EAB4CE884}"/>
                </a:ext>
              </a:extLst>
            </p:cNvPr>
            <p:cNvSpPr/>
            <p:nvPr/>
          </p:nvSpPr>
          <p:spPr>
            <a:xfrm>
              <a:off x="5563785" y="3215695"/>
              <a:ext cx="987443" cy="450889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Senior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tiltle</a:t>
              </a:r>
              <a:r>
                <a:rPr lang="en-US" sz="700" dirty="0">
                  <a:latin typeface="Arial"/>
                </a:rPr>
                <a:t> here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22C49D-E2E0-5C44-9428-FFEC581CF9A7}"/>
                </a:ext>
              </a:extLst>
            </p:cNvPr>
            <p:cNvSpPr/>
            <p:nvPr/>
          </p:nvSpPr>
          <p:spPr>
            <a:xfrm>
              <a:off x="4385839" y="3782482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1B5B114-54DF-4846-AB6F-67D09A28444C}"/>
                </a:ext>
              </a:extLst>
            </p:cNvPr>
            <p:cNvSpPr/>
            <p:nvPr/>
          </p:nvSpPr>
          <p:spPr>
            <a:xfrm>
              <a:off x="4385839" y="4347681"/>
              <a:ext cx="979505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Manager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3D0263E-D663-CF4F-B55B-DB33CC19D25A}"/>
                </a:ext>
              </a:extLst>
            </p:cNvPr>
            <p:cNvSpPr/>
            <p:nvPr/>
          </p:nvSpPr>
          <p:spPr>
            <a:xfrm>
              <a:off x="2731633" y="1912244"/>
              <a:ext cx="104459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Associate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EBF49C3-957A-B24E-9AC8-8F4670BB895D}"/>
                </a:ext>
              </a:extLst>
            </p:cNvPr>
            <p:cNvSpPr/>
            <p:nvPr/>
          </p:nvSpPr>
          <p:spPr>
            <a:xfrm>
              <a:off x="2731633" y="2769569"/>
              <a:ext cx="1050944" cy="547735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4A5590-0D27-BB4A-BC9D-9B27434087E9}"/>
                </a:ext>
              </a:extLst>
            </p:cNvPr>
            <p:cNvSpPr/>
            <p:nvPr/>
          </p:nvSpPr>
          <p:spPr>
            <a:xfrm>
              <a:off x="2934837" y="3544336"/>
              <a:ext cx="906479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5FC396A-1078-2943-B486-011D1B1CA564}"/>
                </a:ext>
              </a:extLst>
            </p:cNvPr>
            <p:cNvSpPr/>
            <p:nvPr/>
          </p:nvSpPr>
          <p:spPr>
            <a:xfrm>
              <a:off x="2930074" y="4090484"/>
              <a:ext cx="908067" cy="450889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VACANT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D70E1C-8B23-0A42-A37B-420D5F080EB8}"/>
                </a:ext>
              </a:extLst>
            </p:cNvPr>
            <p:cNvSpPr/>
            <p:nvPr/>
          </p:nvSpPr>
          <p:spPr>
            <a:xfrm>
              <a:off x="2931662" y="4644569"/>
              <a:ext cx="906479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88C75BF-BF36-B546-B9FA-2A23F737166E}"/>
                </a:ext>
              </a:extLst>
            </p:cNvPr>
            <p:cNvSpPr/>
            <p:nvPr/>
          </p:nvSpPr>
          <p:spPr>
            <a:xfrm>
              <a:off x="2930074" y="5206593"/>
              <a:ext cx="908067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DE9B2FC-D736-8C42-97C2-A54A618CCF06}"/>
                </a:ext>
              </a:extLst>
            </p:cNvPr>
            <p:cNvSpPr/>
            <p:nvPr/>
          </p:nvSpPr>
          <p:spPr>
            <a:xfrm>
              <a:off x="2936424" y="5765441"/>
              <a:ext cx="916005" cy="37468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Interns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4018B51-8C7B-094C-80AB-9D90620A9AF4}"/>
                </a:ext>
              </a:extLst>
            </p:cNvPr>
            <p:cNvSpPr/>
            <p:nvPr/>
          </p:nvSpPr>
          <p:spPr>
            <a:xfrm>
              <a:off x="7910154" y="1907481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title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F4E59D-9F8F-5A46-A432-3BA9F318B2CA}"/>
                </a:ext>
              </a:extLst>
            </p:cNvPr>
            <p:cNvSpPr/>
            <p:nvPr/>
          </p:nvSpPr>
          <p:spPr>
            <a:xfrm>
              <a:off x="5559022" y="3757080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583BA3-2097-4C40-B9DE-49AF3E358303}"/>
                </a:ext>
              </a:extLst>
            </p:cNvPr>
            <p:cNvSpPr/>
            <p:nvPr/>
          </p:nvSpPr>
          <p:spPr>
            <a:xfrm>
              <a:off x="8133995" y="2666372"/>
              <a:ext cx="822340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Administrative Associate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7AD40C9-FB47-2F4B-AD4B-5A199C23B2D0}"/>
                </a:ext>
              </a:extLst>
            </p:cNvPr>
            <p:cNvSpPr/>
            <p:nvPr/>
          </p:nvSpPr>
          <p:spPr>
            <a:xfrm>
              <a:off x="8138758" y="3217283"/>
              <a:ext cx="822340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Administrative Associate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B9CAFDA-ED50-EB41-857E-1C04F45D7760}"/>
                </a:ext>
              </a:extLst>
            </p:cNvPr>
            <p:cNvSpPr/>
            <p:nvPr/>
          </p:nvSpPr>
          <p:spPr>
            <a:xfrm>
              <a:off x="8133995" y="3755491"/>
              <a:ext cx="822340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Administrative Associate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75870FC-78F8-5248-96A7-25FCC24ED6AA}"/>
                </a:ext>
              </a:extLst>
            </p:cNvPr>
            <p:cNvSpPr/>
            <p:nvPr/>
          </p:nvSpPr>
          <p:spPr>
            <a:xfrm>
              <a:off x="6819521" y="2661609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Director of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518B026-E401-5F47-81B2-1EC555704614}"/>
                </a:ext>
              </a:extLst>
            </p:cNvPr>
            <p:cNvSpPr/>
            <p:nvPr/>
          </p:nvSpPr>
          <p:spPr>
            <a:xfrm>
              <a:off x="6825871" y="3218870"/>
              <a:ext cx="987443" cy="450889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Executive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704998-8534-7A46-9EF8-95865192AFE0}"/>
                </a:ext>
              </a:extLst>
            </p:cNvPr>
            <p:cNvSpPr/>
            <p:nvPr/>
          </p:nvSpPr>
          <p:spPr>
            <a:xfrm>
              <a:off x="6825871" y="3757080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00" dirty="0">
                <a:solidFill>
                  <a:srgbClr val="008000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br>
                <a:rPr lang="en-US" sz="700" b="1" dirty="0">
                  <a:solidFill>
                    <a:schemeClr val="tx1"/>
                  </a:solidFill>
                  <a:latin typeface="Arial"/>
                </a:rPr>
              </a:b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Supervisor</a:t>
              </a:r>
              <a:br>
                <a:rPr lang="en-US" sz="700" dirty="0">
                  <a:solidFill>
                    <a:schemeClr val="tx1"/>
                  </a:solidFill>
                  <a:latin typeface="Arial"/>
                </a:rPr>
              </a:b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430E4A-5A99-514D-8B23-7EE1D6F1F75A}"/>
                </a:ext>
              </a:extLst>
            </p:cNvPr>
            <p:cNvSpPr/>
            <p:nvPr/>
          </p:nvSpPr>
          <p:spPr>
            <a:xfrm>
              <a:off x="6830634" y="4296876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Production Manager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2F8114-C68A-0047-8F7F-AF50D69123E0}"/>
                </a:ext>
              </a:extLst>
            </p:cNvPr>
            <p:cNvSpPr/>
            <p:nvPr/>
          </p:nvSpPr>
          <p:spPr>
            <a:xfrm>
              <a:off x="6835396" y="4835085"/>
              <a:ext cx="987443" cy="476291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Production Associate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14F42DC-9C59-644F-8356-FD0E7C1546CE}"/>
                </a:ext>
              </a:extLst>
            </p:cNvPr>
            <p:cNvSpPr/>
            <p:nvPr/>
          </p:nvSpPr>
          <p:spPr>
            <a:xfrm>
              <a:off x="6849684" y="5397109"/>
              <a:ext cx="987443" cy="376271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B8558A-A4FD-2341-A5EF-1515D2285609}"/>
                </a:ext>
              </a:extLst>
            </p:cNvPr>
            <p:cNvSpPr/>
            <p:nvPr/>
          </p:nvSpPr>
          <p:spPr>
            <a:xfrm>
              <a:off x="6851271" y="5862287"/>
              <a:ext cx="987443" cy="37468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34E66E1-845B-504D-861E-7972BAB7D2E5}"/>
                </a:ext>
              </a:extLst>
            </p:cNvPr>
            <p:cNvSpPr/>
            <p:nvPr/>
          </p:nvSpPr>
          <p:spPr>
            <a:xfrm>
              <a:off x="4396951" y="4901766"/>
              <a:ext cx="97950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Associate</a:t>
              </a:r>
            </a:p>
            <a:p>
              <a:pPr algn="ctr">
                <a:defRPr/>
              </a:pPr>
              <a:endParaRPr lang="en-US" sz="700" dirty="0">
                <a:latin typeface="Arial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B14629D-F5A3-7541-93B8-D3021EF0AD21}"/>
                </a:ext>
              </a:extLst>
            </p:cNvPr>
            <p:cNvSpPr/>
            <p:nvPr/>
          </p:nvSpPr>
          <p:spPr>
            <a:xfrm>
              <a:off x="164598" y="2782270"/>
              <a:ext cx="1050944" cy="541384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title here looks like this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9F7FF0-3880-E743-82B6-07940F0875CB}"/>
                </a:ext>
              </a:extLst>
            </p:cNvPr>
            <p:cNvSpPr/>
            <p:nvPr/>
          </p:nvSpPr>
          <p:spPr>
            <a:xfrm>
              <a:off x="363040" y="3530047"/>
              <a:ext cx="987443" cy="449302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C53773-B9C3-5F48-9E46-8EBB5BAA3FFF}"/>
                </a:ext>
              </a:extLst>
            </p:cNvPr>
            <p:cNvSpPr/>
            <p:nvPr/>
          </p:nvSpPr>
          <p:spPr>
            <a:xfrm>
              <a:off x="356690" y="4073019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6AAE09-018F-1845-A08F-BB7CFD7E1B6D}"/>
                </a:ext>
              </a:extLst>
            </p:cNvPr>
            <p:cNvSpPr/>
            <p:nvPr/>
          </p:nvSpPr>
          <p:spPr>
            <a:xfrm>
              <a:off x="356690" y="4627105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VACANT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44D42BB-45A2-684E-A942-152ABCC32C8D}"/>
                </a:ext>
              </a:extLst>
            </p:cNvPr>
            <p:cNvSpPr/>
            <p:nvPr/>
          </p:nvSpPr>
          <p:spPr>
            <a:xfrm>
              <a:off x="1653700" y="2755280"/>
              <a:ext cx="85091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Morem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9D31169-9C26-C242-8272-2A9757A1F7DD}"/>
                </a:ext>
              </a:extLst>
            </p:cNvPr>
            <p:cNvSpPr/>
            <p:nvPr/>
          </p:nvSpPr>
          <p:spPr>
            <a:xfrm>
              <a:off x="1653700" y="3306190"/>
              <a:ext cx="85091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90E65D-F3B0-2B4A-B10B-4FF3D5854E45}"/>
                </a:ext>
              </a:extLst>
            </p:cNvPr>
            <p:cNvSpPr/>
            <p:nvPr/>
          </p:nvSpPr>
          <p:spPr>
            <a:xfrm>
              <a:off x="1660051" y="3865039"/>
              <a:ext cx="85091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49E64D8-7DCD-4246-BEE1-62ED672B7B83}"/>
                </a:ext>
              </a:extLst>
            </p:cNvPr>
            <p:cNvSpPr/>
            <p:nvPr/>
          </p:nvSpPr>
          <p:spPr>
            <a:xfrm>
              <a:off x="1664814" y="4412774"/>
              <a:ext cx="85091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1C78A9-3737-764D-903B-30C1626FFF7D}"/>
                </a:ext>
              </a:extLst>
            </p:cNvPr>
            <p:cNvSpPr/>
            <p:nvPr/>
          </p:nvSpPr>
          <p:spPr>
            <a:xfrm>
              <a:off x="4392189" y="5468553"/>
              <a:ext cx="979505" cy="37468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endParaRPr lang="en-US" sz="700" dirty="0">
                <a:latin typeface="Arial"/>
              </a:endParaRPr>
            </a:p>
            <a:p>
              <a:pPr algn="ctr">
                <a:defRPr/>
              </a:pPr>
              <a:r>
                <a:rPr lang="en-US" sz="700" b="1" dirty="0">
                  <a:latin typeface="Arial"/>
                </a:rPr>
                <a:t>Interns</a:t>
              </a:r>
            </a:p>
            <a:p>
              <a:pPr algn="ctr">
                <a:defRPr/>
              </a:pPr>
              <a:endParaRPr lang="en-US" sz="700" dirty="0">
                <a:latin typeface="Arial"/>
              </a:endParaRPr>
            </a:p>
          </p:txBody>
        </p:sp>
      </p:grpSp>
      <p:sp>
        <p:nvSpPr>
          <p:cNvPr id="23556" name="TextBox 86">
            <a:extLst>
              <a:ext uri="{FF2B5EF4-FFF2-40B4-BE49-F238E27FC236}">
                <a16:creationId xmlns:a16="http://schemas.microsoft.com/office/drawing/2014/main" id="{45CB863E-6A60-2842-81C1-84392A6B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5511800"/>
            <a:ext cx="1554162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700">
                <a:latin typeface="Arial" panose="020B0604020202020204" pitchFamily="34" charset="0"/>
              </a:rPr>
              <a:t>ORG Codes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700">
                <a:latin typeface="Arial" panose="020B0604020202020204" pitchFamily="34" charset="0"/>
              </a:rPr>
              <a:t>LOREM: Ipsum lorem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700">
                <a:latin typeface="Arial" panose="020B0604020202020204" pitchFamily="34" charset="0"/>
              </a:rPr>
              <a:t>IPSUM: Lorem Ipsum lorem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700">
                <a:latin typeface="Arial" panose="020B0604020202020204" pitchFamily="34" charset="0"/>
              </a:rPr>
              <a:t>LOREM: Lorem Ipsu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CD41874-5F18-2A46-8C01-750467B2D117}"/>
              </a:ext>
            </a:extLst>
          </p:cNvPr>
          <p:cNvSpPr/>
          <p:nvPr/>
        </p:nvSpPr>
        <p:spPr>
          <a:xfrm>
            <a:off x="3802063" y="1119188"/>
            <a:ext cx="1406525" cy="434975"/>
          </a:xfrm>
          <a:prstGeom prst="rect">
            <a:avLst/>
          </a:prstGeom>
          <a:ln w="19050" cmpd="sng">
            <a:solidFill>
              <a:srgbClr val="91887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 err="1">
                <a:latin typeface="Arial"/>
              </a:rPr>
              <a:t>Lorem</a:t>
            </a:r>
            <a:r>
              <a:rPr lang="en-US" sz="700" b="1" dirty="0">
                <a:latin typeface="Arial"/>
              </a:rPr>
              <a:t> </a:t>
            </a:r>
            <a:r>
              <a:rPr lang="en-US" sz="700" b="1" dirty="0" err="1">
                <a:latin typeface="Arial"/>
              </a:rPr>
              <a:t>Ipsum</a:t>
            </a:r>
            <a:endParaRPr lang="en-US" sz="700" b="1" dirty="0">
              <a:latin typeface="Arial"/>
            </a:endParaRPr>
          </a:p>
          <a:p>
            <a:pPr algn="ctr">
              <a:defRPr/>
            </a:pPr>
            <a:r>
              <a:rPr lang="en-US" sz="700" dirty="0">
                <a:latin typeface="Arial"/>
              </a:rPr>
              <a:t>Assistant Vice President </a:t>
            </a:r>
            <a:br>
              <a:rPr lang="en-US" sz="700" dirty="0">
                <a:latin typeface="Arial"/>
              </a:rPr>
            </a:br>
            <a:r>
              <a:rPr lang="en-US" sz="700" dirty="0" err="1">
                <a:latin typeface="Arial"/>
              </a:rPr>
              <a:t>Lorem</a:t>
            </a:r>
            <a:r>
              <a:rPr lang="en-US" sz="700" dirty="0">
                <a:latin typeface="Arial"/>
              </a:rPr>
              <a:t> </a:t>
            </a:r>
            <a:r>
              <a:rPr lang="en-US" sz="700" dirty="0" err="1">
                <a:latin typeface="Arial"/>
              </a:rPr>
              <a:t>Ipsum</a:t>
            </a:r>
            <a:r>
              <a:rPr lang="en-US" sz="700" dirty="0">
                <a:latin typeface="Arial"/>
              </a:rPr>
              <a:t> </a:t>
            </a:r>
            <a:r>
              <a:rPr lang="en-US" sz="700" dirty="0" err="1">
                <a:latin typeface="Arial"/>
              </a:rPr>
              <a:t>lorem</a:t>
            </a:r>
            <a:r>
              <a:rPr lang="en-US" sz="700" dirty="0">
                <a:latin typeface="Arial"/>
              </a:rPr>
              <a:t> </a:t>
            </a:r>
            <a:r>
              <a:rPr lang="en-US" sz="700" dirty="0" err="1">
                <a:latin typeface="Arial"/>
              </a:rPr>
              <a:t>ipsum</a:t>
            </a:r>
            <a:endParaRPr lang="en-US" sz="700" dirty="0">
              <a:latin typeface="Arial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96C3E-C23D-374E-9A53-D5DC5A67F125}"/>
              </a:ext>
            </a:extLst>
          </p:cNvPr>
          <p:cNvCxnSpPr/>
          <p:nvPr/>
        </p:nvCxnSpPr>
        <p:spPr>
          <a:xfrm flipH="1">
            <a:off x="655638" y="1703388"/>
            <a:ext cx="7813675" cy="3175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AEA3C58-2280-0B41-8C22-B128C145F1EF}"/>
              </a:ext>
            </a:extLst>
          </p:cNvPr>
          <p:cNvCxnSpPr/>
          <p:nvPr/>
        </p:nvCxnSpPr>
        <p:spPr>
          <a:xfrm>
            <a:off x="7096125" y="1703388"/>
            <a:ext cx="0" cy="20161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B247BF9-9013-6043-9E33-3576606F72DA}"/>
              </a:ext>
            </a:extLst>
          </p:cNvPr>
          <p:cNvCxnSpPr/>
          <p:nvPr/>
        </p:nvCxnSpPr>
        <p:spPr>
          <a:xfrm>
            <a:off x="5840413" y="1714500"/>
            <a:ext cx="0" cy="179388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D85BC95-502E-8E4A-A6F6-298555463008}"/>
              </a:ext>
            </a:extLst>
          </p:cNvPr>
          <p:cNvCxnSpPr>
            <a:stCxn id="157" idx="2"/>
          </p:cNvCxnSpPr>
          <p:nvPr/>
        </p:nvCxnSpPr>
        <p:spPr>
          <a:xfrm>
            <a:off x="4505325" y="1554163"/>
            <a:ext cx="3175" cy="3333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4DC8BEA-937E-9549-84E6-AEA952849DE2}"/>
              </a:ext>
            </a:extLst>
          </p:cNvPr>
          <p:cNvCxnSpPr/>
          <p:nvPr/>
        </p:nvCxnSpPr>
        <p:spPr>
          <a:xfrm>
            <a:off x="3241675" y="1735138"/>
            <a:ext cx="0" cy="1825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F8F523-F76D-3643-918F-5E1DE6F5635E}"/>
              </a:ext>
            </a:extLst>
          </p:cNvPr>
          <p:cNvCxnSpPr/>
          <p:nvPr/>
        </p:nvCxnSpPr>
        <p:spPr>
          <a:xfrm>
            <a:off x="666750" y="1725613"/>
            <a:ext cx="0" cy="1698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E95D019-F7E8-114A-AE51-3F91A7EF3C71}"/>
              </a:ext>
            </a:extLst>
          </p:cNvPr>
          <p:cNvCxnSpPr/>
          <p:nvPr/>
        </p:nvCxnSpPr>
        <p:spPr>
          <a:xfrm>
            <a:off x="1968500" y="2462213"/>
            <a:ext cx="0" cy="134937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2F1CD5-34D7-A740-90B0-9626402138BF}"/>
              </a:ext>
            </a:extLst>
          </p:cNvPr>
          <p:cNvCxnSpPr/>
          <p:nvPr/>
        </p:nvCxnSpPr>
        <p:spPr>
          <a:xfrm>
            <a:off x="8469313" y="1700213"/>
            <a:ext cx="0" cy="20161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DE2B46-30AF-0845-AECA-231423148151}"/>
              </a:ext>
            </a:extLst>
          </p:cNvPr>
          <p:cNvCxnSpPr/>
          <p:nvPr/>
        </p:nvCxnSpPr>
        <p:spPr>
          <a:xfrm flipH="1">
            <a:off x="681038" y="2592388"/>
            <a:ext cx="2560637" cy="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3CBD2AA-C38D-5B4A-96C5-2BDC26419F5D}"/>
              </a:ext>
            </a:extLst>
          </p:cNvPr>
          <p:cNvCxnSpPr/>
          <p:nvPr/>
        </p:nvCxnSpPr>
        <p:spPr>
          <a:xfrm>
            <a:off x="687388" y="2597150"/>
            <a:ext cx="0" cy="17780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614AAE-8BC3-1844-9FB5-63439E0E6772}"/>
              </a:ext>
            </a:extLst>
          </p:cNvPr>
          <p:cNvCxnSpPr/>
          <p:nvPr/>
        </p:nvCxnSpPr>
        <p:spPr>
          <a:xfrm>
            <a:off x="3241675" y="2582863"/>
            <a:ext cx="0" cy="179387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9F0DE22-7EDD-8947-8B4D-05EC6774DA05}"/>
              </a:ext>
            </a:extLst>
          </p:cNvPr>
          <p:cNvCxnSpPr/>
          <p:nvPr/>
        </p:nvCxnSpPr>
        <p:spPr>
          <a:xfrm>
            <a:off x="1968500" y="1730375"/>
            <a:ext cx="0" cy="1825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1B34B04-87F6-C74E-BA03-D045C5E9330A}"/>
              </a:ext>
            </a:extLst>
          </p:cNvPr>
          <p:cNvCxnSpPr/>
          <p:nvPr/>
        </p:nvCxnSpPr>
        <p:spPr>
          <a:xfrm>
            <a:off x="236538" y="3317875"/>
            <a:ext cx="0" cy="1531938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F76365F-54B6-6D41-96B0-8D89F5A18046}"/>
              </a:ext>
            </a:extLst>
          </p:cNvPr>
          <p:cNvCxnSpPr/>
          <p:nvPr/>
        </p:nvCxnSpPr>
        <p:spPr>
          <a:xfrm>
            <a:off x="1520825" y="2597150"/>
            <a:ext cx="0" cy="204152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40F1856-36D0-564F-A6EC-1B52C04E0C09}"/>
              </a:ext>
            </a:extLst>
          </p:cNvPr>
          <p:cNvCxnSpPr/>
          <p:nvPr/>
        </p:nvCxnSpPr>
        <p:spPr>
          <a:xfrm>
            <a:off x="2803525" y="3317875"/>
            <a:ext cx="0" cy="2670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0C5E9F0-B5EF-3245-9369-BCF704BE1398}"/>
              </a:ext>
            </a:extLst>
          </p:cNvPr>
          <p:cNvCxnSpPr/>
          <p:nvPr/>
        </p:nvCxnSpPr>
        <p:spPr>
          <a:xfrm>
            <a:off x="4075113" y="2449513"/>
            <a:ext cx="7937" cy="101282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CB2196E-BE64-A944-ACA2-EC4925B1529B}"/>
              </a:ext>
            </a:extLst>
          </p:cNvPr>
          <p:cNvCxnSpPr/>
          <p:nvPr/>
        </p:nvCxnSpPr>
        <p:spPr>
          <a:xfrm>
            <a:off x="5446713" y="2446338"/>
            <a:ext cx="0" cy="1570037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277D778-B3A6-C14B-A097-815305FD1C1C}"/>
              </a:ext>
            </a:extLst>
          </p:cNvPr>
          <p:cNvCxnSpPr/>
          <p:nvPr/>
        </p:nvCxnSpPr>
        <p:spPr>
          <a:xfrm>
            <a:off x="6710363" y="2441575"/>
            <a:ext cx="0" cy="3633788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4EEDB93-A9CB-9B4F-82BE-BCEBAEB987E2}"/>
              </a:ext>
            </a:extLst>
          </p:cNvPr>
          <p:cNvCxnSpPr/>
          <p:nvPr/>
        </p:nvCxnSpPr>
        <p:spPr>
          <a:xfrm>
            <a:off x="7994650" y="2449513"/>
            <a:ext cx="0" cy="156210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D1ACFC7-35D8-AA40-95EB-E0268246BC0C}"/>
              </a:ext>
            </a:extLst>
          </p:cNvPr>
          <p:cNvCxnSpPr/>
          <p:nvPr/>
        </p:nvCxnSpPr>
        <p:spPr>
          <a:xfrm flipV="1">
            <a:off x="1514475" y="4641850"/>
            <a:ext cx="14446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EC2AE7B-186A-2D4D-A747-0E7A183207A4}"/>
              </a:ext>
            </a:extLst>
          </p:cNvPr>
          <p:cNvCxnSpPr/>
          <p:nvPr/>
        </p:nvCxnSpPr>
        <p:spPr>
          <a:xfrm flipV="1">
            <a:off x="1524000" y="4090988"/>
            <a:ext cx="142875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61A405A-56A9-BF40-9ED1-CFA9A5A4AAC5}"/>
              </a:ext>
            </a:extLst>
          </p:cNvPr>
          <p:cNvCxnSpPr/>
          <p:nvPr/>
        </p:nvCxnSpPr>
        <p:spPr>
          <a:xfrm flipV="1">
            <a:off x="1512888" y="3543300"/>
            <a:ext cx="14446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79C6737-3E46-8D44-9CCC-0B9AD182AE44}"/>
              </a:ext>
            </a:extLst>
          </p:cNvPr>
          <p:cNvCxnSpPr/>
          <p:nvPr/>
        </p:nvCxnSpPr>
        <p:spPr>
          <a:xfrm flipV="1">
            <a:off x="1514475" y="2992438"/>
            <a:ext cx="14446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4526CA-C60F-494A-AECE-ABD39E13F715}"/>
              </a:ext>
            </a:extLst>
          </p:cNvPr>
          <p:cNvCxnSpPr/>
          <p:nvPr/>
        </p:nvCxnSpPr>
        <p:spPr>
          <a:xfrm flipV="1">
            <a:off x="234950" y="4841875"/>
            <a:ext cx="117475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9E181F9-3F4B-2B41-B708-D9882F8B371B}"/>
              </a:ext>
            </a:extLst>
          </p:cNvPr>
          <p:cNvCxnSpPr/>
          <p:nvPr/>
        </p:nvCxnSpPr>
        <p:spPr>
          <a:xfrm flipV="1">
            <a:off x="231775" y="4294188"/>
            <a:ext cx="115888" cy="47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7DB53C5-042D-6D4B-B10C-D00ED57C712E}"/>
              </a:ext>
            </a:extLst>
          </p:cNvPr>
          <p:cNvCxnSpPr/>
          <p:nvPr/>
        </p:nvCxnSpPr>
        <p:spPr>
          <a:xfrm flipV="1">
            <a:off x="239713" y="3744913"/>
            <a:ext cx="117475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C0752DF-0406-4E43-A4F8-C44AC5731C3E}"/>
              </a:ext>
            </a:extLst>
          </p:cNvPr>
          <p:cNvCxnSpPr/>
          <p:nvPr/>
        </p:nvCxnSpPr>
        <p:spPr>
          <a:xfrm flipV="1">
            <a:off x="2808288" y="5445125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E48CD8-A66E-9144-A9F1-4CC6B28D7163}"/>
              </a:ext>
            </a:extLst>
          </p:cNvPr>
          <p:cNvCxnSpPr/>
          <p:nvPr/>
        </p:nvCxnSpPr>
        <p:spPr>
          <a:xfrm flipV="1">
            <a:off x="2809875" y="4894263"/>
            <a:ext cx="12541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18729B8-1EC4-124C-9F02-7477E11865E1}"/>
              </a:ext>
            </a:extLst>
          </p:cNvPr>
          <p:cNvCxnSpPr/>
          <p:nvPr/>
        </p:nvCxnSpPr>
        <p:spPr>
          <a:xfrm flipV="1">
            <a:off x="2798763" y="4346575"/>
            <a:ext cx="125412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FC66141-33CB-A942-861B-F48FAA5DCA7F}"/>
              </a:ext>
            </a:extLst>
          </p:cNvPr>
          <p:cNvCxnSpPr/>
          <p:nvPr/>
        </p:nvCxnSpPr>
        <p:spPr>
          <a:xfrm flipV="1">
            <a:off x="2801938" y="3797300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3F227BF-A413-FE43-8715-578F410A973A}"/>
              </a:ext>
            </a:extLst>
          </p:cNvPr>
          <p:cNvCxnSpPr/>
          <p:nvPr/>
        </p:nvCxnSpPr>
        <p:spPr>
          <a:xfrm flipV="1">
            <a:off x="2805113" y="5975350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933E535-ECF1-CC45-8016-AB858C9FAF49}"/>
              </a:ext>
            </a:extLst>
          </p:cNvPr>
          <p:cNvCxnSpPr/>
          <p:nvPr/>
        </p:nvCxnSpPr>
        <p:spPr>
          <a:xfrm flipV="1">
            <a:off x="4264025" y="4556125"/>
            <a:ext cx="125413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5401E65-1661-5643-B8BA-1E18FF967421}"/>
              </a:ext>
            </a:extLst>
          </p:cNvPr>
          <p:cNvCxnSpPr/>
          <p:nvPr/>
        </p:nvCxnSpPr>
        <p:spPr>
          <a:xfrm>
            <a:off x="4262438" y="4000500"/>
            <a:ext cx="128587" cy="635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B0CB3D6-B747-ED4D-9627-714729C926D7}"/>
              </a:ext>
            </a:extLst>
          </p:cNvPr>
          <p:cNvCxnSpPr/>
          <p:nvPr/>
        </p:nvCxnSpPr>
        <p:spPr>
          <a:xfrm flipV="1">
            <a:off x="4079875" y="3459163"/>
            <a:ext cx="12541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E4AA376-21BE-644A-94CC-3142FBBCBFAF}"/>
              </a:ext>
            </a:extLst>
          </p:cNvPr>
          <p:cNvCxnSpPr/>
          <p:nvPr/>
        </p:nvCxnSpPr>
        <p:spPr>
          <a:xfrm flipV="1">
            <a:off x="4075113" y="2908300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2643F34-A885-2947-B069-CC31D7F1C4FE}"/>
              </a:ext>
            </a:extLst>
          </p:cNvPr>
          <p:cNvCxnSpPr/>
          <p:nvPr/>
        </p:nvCxnSpPr>
        <p:spPr>
          <a:xfrm flipV="1">
            <a:off x="4267200" y="5132388"/>
            <a:ext cx="12541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70F3BDA-7C1F-224A-98A1-E24CACC682D9}"/>
              </a:ext>
            </a:extLst>
          </p:cNvPr>
          <p:cNvCxnSpPr/>
          <p:nvPr/>
        </p:nvCxnSpPr>
        <p:spPr>
          <a:xfrm flipV="1">
            <a:off x="6700838" y="4551363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020D624-5B56-5A4C-904B-13D289DB79E8}"/>
              </a:ext>
            </a:extLst>
          </p:cNvPr>
          <p:cNvCxnSpPr/>
          <p:nvPr/>
        </p:nvCxnSpPr>
        <p:spPr>
          <a:xfrm flipV="1">
            <a:off x="6708775" y="4000500"/>
            <a:ext cx="125413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E8E9122-1D7B-BE41-A721-1A2036943E71}"/>
              </a:ext>
            </a:extLst>
          </p:cNvPr>
          <p:cNvCxnSpPr/>
          <p:nvPr/>
        </p:nvCxnSpPr>
        <p:spPr>
          <a:xfrm flipV="1">
            <a:off x="6705600" y="3452813"/>
            <a:ext cx="125413" cy="47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A43112-357D-E542-985C-E10573A22CEE}"/>
              </a:ext>
            </a:extLst>
          </p:cNvPr>
          <p:cNvCxnSpPr/>
          <p:nvPr/>
        </p:nvCxnSpPr>
        <p:spPr>
          <a:xfrm flipV="1">
            <a:off x="6700838" y="2903538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CEDB95C-7574-AC43-A637-1519641A34CC}"/>
              </a:ext>
            </a:extLst>
          </p:cNvPr>
          <p:cNvCxnSpPr/>
          <p:nvPr/>
        </p:nvCxnSpPr>
        <p:spPr>
          <a:xfrm flipV="1">
            <a:off x="6710363" y="5081588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6DAA2DF-2048-B147-AA84-7201F0B2C4F6}"/>
              </a:ext>
            </a:extLst>
          </p:cNvPr>
          <p:cNvCxnSpPr/>
          <p:nvPr/>
        </p:nvCxnSpPr>
        <p:spPr>
          <a:xfrm flipV="1">
            <a:off x="5437188" y="4011613"/>
            <a:ext cx="127000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D4C819F-1848-664A-ACB1-E50ADBCBB64A}"/>
              </a:ext>
            </a:extLst>
          </p:cNvPr>
          <p:cNvCxnSpPr/>
          <p:nvPr/>
        </p:nvCxnSpPr>
        <p:spPr>
          <a:xfrm flipV="1">
            <a:off x="5440363" y="3457575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F736A88-EFC4-F744-B28C-2052E17AD4B1}"/>
              </a:ext>
            </a:extLst>
          </p:cNvPr>
          <p:cNvCxnSpPr/>
          <p:nvPr/>
        </p:nvCxnSpPr>
        <p:spPr>
          <a:xfrm flipV="1">
            <a:off x="5441950" y="2906713"/>
            <a:ext cx="117475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AAC0299-4DF6-594C-AF12-BEA1FC004649}"/>
              </a:ext>
            </a:extLst>
          </p:cNvPr>
          <p:cNvCxnSpPr/>
          <p:nvPr/>
        </p:nvCxnSpPr>
        <p:spPr>
          <a:xfrm flipV="1">
            <a:off x="7996238" y="4003675"/>
            <a:ext cx="125412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8A55B35-C856-504E-A058-2AAB5598B1CA}"/>
              </a:ext>
            </a:extLst>
          </p:cNvPr>
          <p:cNvCxnSpPr/>
          <p:nvPr/>
        </p:nvCxnSpPr>
        <p:spPr>
          <a:xfrm flipV="1">
            <a:off x="8004175" y="3455988"/>
            <a:ext cx="125413" cy="47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A9B8971-1A45-E84C-A326-955329A4D332}"/>
              </a:ext>
            </a:extLst>
          </p:cNvPr>
          <p:cNvCxnSpPr/>
          <p:nvPr/>
        </p:nvCxnSpPr>
        <p:spPr>
          <a:xfrm flipV="1">
            <a:off x="7999413" y="2906713"/>
            <a:ext cx="127000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A14B658-3BB4-4647-839C-029DE3F539BE}"/>
              </a:ext>
            </a:extLst>
          </p:cNvPr>
          <p:cNvCxnSpPr/>
          <p:nvPr/>
        </p:nvCxnSpPr>
        <p:spPr>
          <a:xfrm flipV="1">
            <a:off x="6711950" y="5586413"/>
            <a:ext cx="125413" cy="47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55A446B-C6A3-B943-BD4B-548CD2A7EDE8}"/>
              </a:ext>
            </a:extLst>
          </p:cNvPr>
          <p:cNvCxnSpPr/>
          <p:nvPr/>
        </p:nvCxnSpPr>
        <p:spPr>
          <a:xfrm flipV="1">
            <a:off x="6715125" y="6065838"/>
            <a:ext cx="12541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4AA48FB-BD05-294E-AD36-7C932AB5D30D}"/>
              </a:ext>
            </a:extLst>
          </p:cNvPr>
          <p:cNvCxnSpPr/>
          <p:nvPr/>
        </p:nvCxnSpPr>
        <p:spPr>
          <a:xfrm flipV="1">
            <a:off x="4268788" y="5641975"/>
            <a:ext cx="125412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DFD9E7-4856-0748-8AE7-83F510EDEF5A}"/>
              </a:ext>
            </a:extLst>
          </p:cNvPr>
          <p:cNvCxnSpPr/>
          <p:nvPr/>
        </p:nvCxnSpPr>
        <p:spPr>
          <a:xfrm>
            <a:off x="4273550" y="3675063"/>
            <a:ext cx="0" cy="19716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C63D3CA2-E116-2B4F-B4A3-1F01225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Contents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A5DB-6170-8142-B068-7CA4300020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Layout options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Title slides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Slide layouts – options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Background options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Slide layouts – which to use</a:t>
            </a:r>
          </a:p>
          <a:p>
            <a:pPr lvl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Design Elements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Fonts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Slide Transitions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Color Palettes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Graph &amp; Chart Examples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80B5E99A-ACCA-8D48-ABED-3CAB3D68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5" y="2051050"/>
            <a:ext cx="2954338" cy="1235075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Stanford University Template for Microsoft  Office PowerPoint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330B-BFB6-9E4C-B111-CA8A88845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3375" y="3429000"/>
            <a:ext cx="2954338" cy="1244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Choosing the right page layout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5" name="Picture Placeholder 4" descr="DividerSlidePhoto.jpg">
            <a:extLst>
              <a:ext uri="{FF2B5EF4-FFF2-40B4-BE49-F238E27FC236}">
                <a16:creationId xmlns:a16="http://schemas.microsoft.com/office/drawing/2014/main" id="{422D786E-4019-644F-A342-FE54B7A956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" b="201"/>
          <a:stretch>
            <a:fillRect/>
          </a:stretch>
        </p:blipFill>
        <p:spPr bwMode="auto">
          <a:xfrm>
            <a:off x="4665663" y="2046288"/>
            <a:ext cx="1944687" cy="2162175"/>
          </a:xfrm>
          <a:blipFill dpi="0">
            <a:srcRect t="201" b="201"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>
            <a:extLst>
              <a:ext uri="{FF2B5EF4-FFF2-40B4-BE49-F238E27FC236}">
                <a16:creationId xmlns:a16="http://schemas.microsoft.com/office/drawing/2014/main" id="{A3C7D3FD-5524-1F43-9D92-2DAED4E4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Title Slides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ADF493-B64D-1C49-9548-0678A903AA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3781425" cy="51879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Presentation title slide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Used as the opening slide for presentations, this layout has a white background, and a red bar along the bottom.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680E-BEFC-8648-8C84-1B0E1844A9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76800" y="1211263"/>
            <a:ext cx="3779838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Divider Slide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Used to mark different sections or topics in a presentation, this layout has a white background, and a red bar along the bottom.</a:t>
            </a:r>
          </a:p>
        </p:txBody>
      </p:sp>
      <p:pic>
        <p:nvPicPr>
          <p:cNvPr id="8" name="Picture 7" descr="1.png">
            <a:extLst>
              <a:ext uri="{FF2B5EF4-FFF2-40B4-BE49-F238E27FC236}">
                <a16:creationId xmlns:a16="http://schemas.microsoft.com/office/drawing/2014/main" id="{4DFC61C6-F838-9E40-BDE6-9863A90B3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8" y="3376613"/>
            <a:ext cx="3049587" cy="2287587"/>
          </a:xfrm>
          <a:prstGeom prst="rect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 descr="2.png">
            <a:extLst>
              <a:ext uri="{FF2B5EF4-FFF2-40B4-BE49-F238E27FC236}">
                <a16:creationId xmlns:a16="http://schemas.microsoft.com/office/drawing/2014/main" id="{3C28A6A3-9229-B648-B441-9AF98DFDF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25" y="3360738"/>
            <a:ext cx="3048000" cy="2286000"/>
          </a:xfrm>
          <a:prstGeom prst="rect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>
            <a:extLst>
              <a:ext uri="{FF2B5EF4-FFF2-40B4-BE49-F238E27FC236}">
                <a16:creationId xmlns:a16="http://schemas.microsoft.com/office/drawing/2014/main" id="{D018B428-7212-694C-BE50-BF0C9E0B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Slide Layouts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E90FE-3DDE-7C4F-8009-46254E6675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3921125" cy="501173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Options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Slide layout options include: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Title slide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Divider slide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Full screen (one content box)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Two content boxes arranged vertically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Two content boxes arranged horizontally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Three boxes (one large, two small)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Four content boxes</a:t>
            </a:r>
          </a:p>
          <a:p>
            <a:pPr lvl="2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Seven slide layouts are available in two backgrounds.  </a:t>
            </a:r>
          </a:p>
          <a:p>
            <a:pPr lvl="2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925CCC-CC5A-F344-89BC-B7FCBC40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063750"/>
            <a:ext cx="1463675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B63C8D-9268-7049-A583-29CDD1C1C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3425825"/>
            <a:ext cx="1462087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047C69-4401-9F45-9C1F-1734D2242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75" y="4795838"/>
            <a:ext cx="1462088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7DB07F-BDD0-A14E-98EF-693786C0D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965450"/>
            <a:ext cx="1462088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3C62CE-2C3B-574B-80CB-D49864742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4337050"/>
            <a:ext cx="1462088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F9DC7C-E16F-EC4A-97A4-755E18F6F477}"/>
              </a:ext>
            </a:extLst>
          </p:cNvPr>
          <p:cNvSpPr txBox="1"/>
          <p:nvPr/>
        </p:nvSpPr>
        <p:spPr>
          <a:xfrm>
            <a:off x="5175250" y="1695450"/>
            <a:ext cx="1462088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title slide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83EAB2-B1C0-6649-B251-4BBC8B64216B}"/>
              </a:ext>
            </a:extLst>
          </p:cNvPr>
          <p:cNvSpPr txBox="1"/>
          <p:nvPr/>
        </p:nvSpPr>
        <p:spPr>
          <a:xfrm>
            <a:off x="7045325" y="1735138"/>
            <a:ext cx="1477963" cy="1698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divider slide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950F9-E254-D746-8EF4-533B796F0ECD}"/>
              </a:ext>
            </a:extLst>
          </p:cNvPr>
          <p:cNvSpPr txBox="1"/>
          <p:nvPr/>
        </p:nvSpPr>
        <p:spPr>
          <a:xfrm>
            <a:off x="5175250" y="3009900"/>
            <a:ext cx="1447800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one content 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0B35F8-BFD6-1D48-B3FF-C0B4240FA283}"/>
              </a:ext>
            </a:extLst>
          </p:cNvPr>
          <p:cNvSpPr txBox="1"/>
          <p:nvPr/>
        </p:nvSpPr>
        <p:spPr>
          <a:xfrm>
            <a:off x="5162550" y="4370388"/>
            <a:ext cx="1536700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two vertical content boxes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D6D8B-261E-2844-87F3-F51E751C1408}"/>
              </a:ext>
            </a:extLst>
          </p:cNvPr>
          <p:cNvSpPr txBox="1"/>
          <p:nvPr/>
        </p:nvSpPr>
        <p:spPr>
          <a:xfrm>
            <a:off x="5191125" y="5745163"/>
            <a:ext cx="1455738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two </a:t>
            </a:r>
            <a:r>
              <a:rPr lang="en-US" sz="1100" cap="sm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horiz</a:t>
            </a: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. content boxes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13D06E-8F96-AC47-A767-B5A4D3EB4940}"/>
              </a:ext>
            </a:extLst>
          </p:cNvPr>
          <p:cNvSpPr txBox="1"/>
          <p:nvPr/>
        </p:nvSpPr>
        <p:spPr>
          <a:xfrm>
            <a:off x="7072313" y="3914775"/>
            <a:ext cx="1450975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three content boxes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CB5F7E-D65B-9E42-84CE-A8DFF2A892F0}"/>
              </a:ext>
            </a:extLst>
          </p:cNvPr>
          <p:cNvSpPr txBox="1"/>
          <p:nvPr/>
        </p:nvSpPr>
        <p:spPr>
          <a:xfrm>
            <a:off x="7072313" y="5268913"/>
            <a:ext cx="1450975" cy="1698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four content boxes</a:t>
            </a:r>
          </a:p>
        </p:txBody>
      </p:sp>
      <p:pic>
        <p:nvPicPr>
          <p:cNvPr id="3" name="Picture 2" descr="1.png">
            <a:extLst>
              <a:ext uri="{FF2B5EF4-FFF2-40B4-BE49-F238E27FC236}">
                <a16:creationId xmlns:a16="http://schemas.microsoft.com/office/drawing/2014/main" id="{A9325742-B8F9-D74E-AB46-C72230D7E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600075"/>
            <a:ext cx="1460500" cy="1095375"/>
          </a:xfrm>
          <a:prstGeom prst="rect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 descr="2.png">
            <a:extLst>
              <a:ext uri="{FF2B5EF4-FFF2-40B4-BE49-F238E27FC236}">
                <a16:creationId xmlns:a16="http://schemas.microsoft.com/office/drawing/2014/main" id="{C1E7A557-BA20-2541-86B2-5122A5A914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5" y="582613"/>
            <a:ext cx="1460500" cy="1095375"/>
          </a:xfrm>
          <a:prstGeom prst="rect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801545-BC8C-504B-9B3C-EC069F60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Two Background Options Are Available for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Content Layouts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AD4786-60E4-FE42-9B4B-1B7DE3BDC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5" y="1211263"/>
            <a:ext cx="3787775" cy="243046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Top bar with white background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0EFAD08-9BEA-9846-B713-A2530852915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835150"/>
            <a:ext cx="3344863" cy="2509838"/>
          </a:xfrm>
          <a:solidFill>
            <a:schemeClr val="bg1"/>
          </a:solidFill>
          <a:ln>
            <a:solidFill>
              <a:srgbClr val="D2C295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5530E-C4BF-0F4C-A8F7-6E62A6E4E7A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76800" y="1211263"/>
            <a:ext cx="3779838" cy="243046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Side bar with white background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7922DDC-06E5-3942-9C80-A0B3074C55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35150"/>
            <a:ext cx="3344863" cy="2509838"/>
          </a:xfrm>
          <a:solidFill>
            <a:schemeClr val="bg1"/>
          </a:solidFill>
          <a:ln>
            <a:solidFill>
              <a:srgbClr val="D2C295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16390" name="Picture 24">
            <a:extLst>
              <a:ext uri="{FF2B5EF4-FFF2-40B4-BE49-F238E27FC236}">
                <a16:creationId xmlns:a16="http://schemas.microsoft.com/office/drawing/2014/main" id="{5A162EB0-DE1C-ED45-A0B7-38E041072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65350"/>
            <a:ext cx="3344863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5">
            <a:extLst>
              <a:ext uri="{FF2B5EF4-FFF2-40B4-BE49-F238E27FC236}">
                <a16:creationId xmlns:a16="http://schemas.microsoft.com/office/drawing/2014/main" id="{3522352B-4480-1548-9007-A24AF543C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165350"/>
            <a:ext cx="3344863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2EB1054D-BD27-EF45-BF3F-F4241EF1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Slide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0FC7-539C-A745-8230-651CF8C042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Which to use?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page numbering and title on every layout is in the same place, whether the red bar is across the top or along the left side.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While it is preferable to have all slides in a presentation use either the top bar layouts or the side bar layouts, it is possible to mix them.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content boxes can contain text, tables, charts and graphs,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SmartArt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graphics, or images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When inserting content from other PowerPoint files, remember to apply a slide layout and check that all content is using the master boxes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09B8AA24-5E15-F54F-813A-78D9D3A9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5" y="2051050"/>
            <a:ext cx="2954338" cy="12350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Stanford University Design Elements for PowerPoint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54231-FF30-7B4E-97B4-440B2DCC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3375" y="3429000"/>
            <a:ext cx="2954338" cy="1244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Maintaining the stanford look &amp; feel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5" name="Picture Placeholder 4" descr="DividerSlidePhoto.jpg">
            <a:extLst>
              <a:ext uri="{FF2B5EF4-FFF2-40B4-BE49-F238E27FC236}">
                <a16:creationId xmlns:a16="http://schemas.microsoft.com/office/drawing/2014/main" id="{759907D1-3DB7-754D-B180-09AAD6451B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9" r="8159"/>
          <a:stretch>
            <a:fillRect/>
          </a:stretch>
        </p:blipFill>
        <p:spPr bwMode="auto">
          <a:xfrm>
            <a:off x="4665663" y="2046288"/>
            <a:ext cx="1951037" cy="2601912"/>
          </a:xfrm>
          <a:blipFill dpi="0">
            <a:srcRect l="8159" r="8159"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A618ABC-6256-8B4A-B78C-BC68FD32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Slide Fonts, Slide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C709-2080-1243-9A1E-AAE920A53E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FONT = ARIAL, FOR ALL TEXT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This is a font that are on most Windows and Mac platforms so there will be no font conflicts.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 bold sparingly; use italics for quotes and publication titles only;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avoid underlines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SLIDE TRANSITIONS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For consistency, the transition for all slides is set to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Fade Smoothly on click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SU_Preso_4x3_v6</Template>
  <TotalTime>1</TotalTime>
  <Words>627</Words>
  <Application>Microsoft Macintosh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Source Sans Pro</vt:lpstr>
      <vt:lpstr>ＭＳ Ｐゴシック</vt:lpstr>
      <vt:lpstr>Arial</vt:lpstr>
      <vt:lpstr>Wingdings</vt:lpstr>
      <vt:lpstr>Calibri</vt:lpstr>
      <vt:lpstr>SU_Preso_4x3_v6</vt:lpstr>
      <vt:lpstr>SU_Template_TopBar</vt:lpstr>
      <vt:lpstr>Excel.Chart.8</vt:lpstr>
      <vt:lpstr>PowerPoint Guidelines</vt:lpstr>
      <vt:lpstr>Contents </vt:lpstr>
      <vt:lpstr>Stanford University Template for Microsoft  Office PowerPoint</vt:lpstr>
      <vt:lpstr>Title Slides</vt:lpstr>
      <vt:lpstr>Slide Layouts</vt:lpstr>
      <vt:lpstr>Two Background Options Are Available for  Content Layouts</vt:lpstr>
      <vt:lpstr>Slide Layouts</vt:lpstr>
      <vt:lpstr>Stanford University Design Elements for PowerPoint</vt:lpstr>
      <vt:lpstr>Slide Fonts, Slide Transitions</vt:lpstr>
      <vt:lpstr>Stanford University Color Palette</vt:lpstr>
      <vt:lpstr>Sample Stacked Bar Graph—Use Document Theme Colors</vt:lpstr>
      <vt:lpstr>Sample Pie Chart  </vt:lpstr>
      <vt:lpstr>Unit name org chart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Haojun Li</dc:creator>
  <dc:description>2012 PowerPoint template redesign</dc:description>
  <cp:lastModifiedBy>Haojun Li</cp:lastModifiedBy>
  <cp:revision>1</cp:revision>
  <dcterms:created xsi:type="dcterms:W3CDTF">2019-06-02T02:05:47Z</dcterms:created>
  <dcterms:modified xsi:type="dcterms:W3CDTF">2019-06-02T02:07:40Z</dcterms:modified>
</cp:coreProperties>
</file>