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80" r:id="rId3"/>
    <p:sldId id="257" r:id="rId4"/>
    <p:sldId id="258" r:id="rId5"/>
    <p:sldId id="263" r:id="rId6"/>
    <p:sldId id="264" r:id="rId7"/>
    <p:sldId id="273" r:id="rId8"/>
    <p:sldId id="274" r:id="rId9"/>
    <p:sldId id="260" r:id="rId10"/>
    <p:sldId id="276" r:id="rId11"/>
    <p:sldId id="270" r:id="rId12"/>
    <p:sldId id="275" r:id="rId13"/>
    <p:sldId id="279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4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6CC7DB-C21F-4714-9D20-596C25EC79BC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6829D07-802D-4D5C-A84D-67633632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gill.ca/gps/" TargetMode="External"/><Relationship Id="rId7" Type="http://schemas.openxmlformats.org/officeDocument/2006/relationships/hyperlink" Target="https://www.mcgill.ca/ehs/training" TargetMode="External"/><Relationship Id="rId2" Type="http://schemas.openxmlformats.org/officeDocument/2006/relationships/hyperlink" Target="http://biology.mcgill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gill.ca/gradsupervision/" TargetMode="External"/><Relationship Id="rId5" Type="http://schemas.openxmlformats.org/officeDocument/2006/relationships/hyperlink" Target="http://www.mcgill.ca/secretariat/policies/" TargetMode="External"/><Relationship Id="rId4" Type="http://schemas.openxmlformats.org/officeDocument/2006/relationships/hyperlink" Target="http://www.mcgill.ca/gps/polici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cgillbgs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cgillbgsa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890" y="2166364"/>
            <a:ext cx="9220248" cy="173934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The Biology Department &amp; You</a:t>
            </a:r>
          </a:p>
        </p:txBody>
      </p:sp>
      <p:pic>
        <p:nvPicPr>
          <p:cNvPr id="4" name="Picture 7" descr="-JH26deF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r="22768"/>
          <a:stretch>
            <a:fillRect/>
          </a:stretch>
        </p:blipFill>
        <p:spPr bwMode="auto">
          <a:xfrm>
            <a:off x="697789" y="849119"/>
            <a:ext cx="25177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2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Other Buildings</a:t>
            </a:r>
          </a:p>
        </p:txBody>
      </p:sp>
      <p:pic>
        <p:nvPicPr>
          <p:cNvPr id="19" name="Picture 30" descr="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3691690" y="1603263"/>
            <a:ext cx="5067299" cy="52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05203" y="3370521"/>
            <a:ext cx="63030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Bellini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28860" y="3370521"/>
            <a:ext cx="135455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Stewart Biology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05512" y="5318144"/>
            <a:ext cx="150695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Redpath Museum</a:t>
            </a:r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4920354" y="3709075"/>
            <a:ext cx="142049" cy="96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78726" y="3709075"/>
            <a:ext cx="968527" cy="1344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</p:cNvCxnSpPr>
          <p:nvPr/>
        </p:nvCxnSpPr>
        <p:spPr>
          <a:xfrm flipH="1">
            <a:off x="6352674" y="5487421"/>
            <a:ext cx="1652838" cy="3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9673" y="3026443"/>
            <a:ext cx="1450306" cy="338554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Thomson House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71720" y="3364997"/>
            <a:ext cx="382594" cy="16882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303" y="4122223"/>
            <a:ext cx="135302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Vinh’s</a:t>
            </a:r>
            <a:r>
              <a:rPr lang="en-US" sz="1600" dirty="0">
                <a:latin typeface="Arial Narrow" panose="020B0606020202030204" pitchFamily="34" charset="0"/>
              </a:rPr>
              <a:t> Banh </a:t>
            </a:r>
            <a:r>
              <a:rPr lang="en-US" sz="1600" dirty="0" err="1">
                <a:latin typeface="Arial Narrow" panose="020B0606020202030204" pitchFamily="34" charset="0"/>
              </a:rPr>
              <a:t>Mi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6882505" y="4291500"/>
            <a:ext cx="2175798" cy="469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2102" y="6467093"/>
            <a:ext cx="232507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Hipster coffee (Humble Lion)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432885" y="6610368"/>
            <a:ext cx="2427635" cy="26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0240" y="5804546"/>
            <a:ext cx="735948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SSMU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3306188" y="5656698"/>
            <a:ext cx="2465532" cy="31712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48022" y="6270788"/>
            <a:ext cx="1443304" cy="3395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Super sandwich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2632" y="6290948"/>
            <a:ext cx="2442872" cy="1761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9580" y="5138153"/>
            <a:ext cx="851746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Subway</a:t>
            </a:r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91326" y="5307430"/>
            <a:ext cx="2129027" cy="293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6539" y="4579544"/>
            <a:ext cx="112273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Second Cup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49276" y="4772521"/>
            <a:ext cx="2171077" cy="14400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87609" y="2015286"/>
            <a:ext cx="1828800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McIntyre Cafeteria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62989" y="2374249"/>
            <a:ext cx="484264" cy="21663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0353" y="2566616"/>
            <a:ext cx="1251794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Law Cafeteria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261480" y="2809573"/>
            <a:ext cx="20992" cy="204322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78128" y="5973823"/>
            <a:ext cx="940693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Quesada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71720" y="6131430"/>
            <a:ext cx="3506409" cy="21335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-828265" y="1856237"/>
            <a:ext cx="457125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Samosas!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3 for $2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IMPOSTER SYNDROME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47" y="2053389"/>
            <a:ext cx="10859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This is a real thing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Feeling like a </a:t>
            </a:r>
            <a:r>
              <a:rPr lang="en-CA" altLang="en-US" sz="2400" u="sng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“fake” or “fraud”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Feeling like your success is due to </a:t>
            </a:r>
            <a:r>
              <a:rPr lang="en-CA" altLang="en-US" sz="2400" u="sng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luck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Worried people will </a:t>
            </a:r>
            <a:r>
              <a:rPr lang="en-CA" altLang="en-US" sz="2400" u="sng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“find you out”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u="sng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dirty="0" smtClean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Other grad student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147" y="2053389"/>
            <a:ext cx="10859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AVOID ISOLATION! SOCIAL LIFE:</a:t>
            </a:r>
            <a:b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</a:b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Monthly social events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Camping trip </a:t>
            </a: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(this weekend)</a:t>
            </a: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Cabin </a:t>
            </a: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trip </a:t>
            </a: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(winter)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 weekly newsletter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err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BGSAjiji</a:t>
            </a: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Intramurals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Trivia night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 room: SB N2/5 (COFFEE HOUR</a:t>
            </a: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Get involved! Available positions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lvl="1"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 descr="2013-10-3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082" y="1922197"/>
            <a:ext cx="3232568" cy="40794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941335_10153992853085321_6191227938991776344_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2738" y="4252522"/>
            <a:ext cx="3208628" cy="24064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0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BGSA newsletter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147" y="2053389"/>
            <a:ext cx="10859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You’ve been added!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 Weekly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CA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CA" altLang="en-US" sz="2400" dirty="0" err="1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BGSAjiji</a:t>
            </a:r>
            <a:endParaRPr lang="en-CA" altLang="en-US" sz="2400" dirty="0" smtClean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 descr="Image result for newsle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62" y="2414903"/>
            <a:ext cx="4933812" cy="31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147" y="2053389"/>
            <a:ext cx="10859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b="1" dirty="0">
                <a:latin typeface="Calibri" panose="020F0502020204030204" pitchFamily="34" charset="0"/>
              </a:rPr>
              <a:t>	</a:t>
            </a:r>
            <a:endParaRPr lang="en-US" altLang="en-US" dirty="0">
              <a:latin typeface="Verdan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Biology department: </a:t>
            </a:r>
            <a:r>
              <a:rPr lang="en-US" altLang="en-US" sz="2400" dirty="0">
                <a:latin typeface="Arial Narrow" panose="020B0606020202030204" pitchFamily="34" charset="0"/>
                <a:hlinkClick r:id="rId2"/>
              </a:rPr>
              <a:t>http://biology.mcgill.ca</a:t>
            </a:r>
            <a:r>
              <a:rPr lang="en-US" altLang="en-US" sz="2400" b="1" dirty="0">
                <a:latin typeface="Arial Narrow" panose="020B060602020203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GPS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en-US" sz="2400" dirty="0">
                <a:latin typeface="Arial Narrow" panose="020B0606020202030204" pitchFamily="34" charset="0"/>
                <a:hlinkClick r:id="rId3"/>
              </a:rPr>
              <a:t>http://www.mcgill.ca/gps/</a:t>
            </a:r>
            <a:endParaRPr lang="en-US" altLang="en-US" sz="2400" u="sng" dirty="0">
              <a:latin typeface="Arial Narrow" panose="020B0606020202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GPS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Policies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:  </a:t>
            </a:r>
            <a:r>
              <a:rPr lang="en-US" altLang="en-US" sz="2400" dirty="0">
                <a:latin typeface="Arial Narrow" panose="020B0606020202030204" pitchFamily="34" charset="0"/>
                <a:hlinkClick r:id="rId4"/>
              </a:rPr>
              <a:t>http://www.mcgill.ca/gps/policies/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McGill Policies-Secretariat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en-US" sz="2400" dirty="0">
                <a:latin typeface="Arial Narrow" panose="020B0606020202030204" pitchFamily="34" charset="0"/>
                <a:hlinkClick r:id="rId5"/>
              </a:rPr>
              <a:t>http://www.mcgill.ca/secretariat/policies/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CA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Supervisor-supervisee website: </a:t>
            </a:r>
            <a:r>
              <a:rPr lang="en-CA" altLang="en-US" sz="2400" dirty="0">
                <a:latin typeface="Arial Narrow" panose="020B0606020202030204" pitchFamily="34" charset="0"/>
                <a:hlinkClick r:id="rId6"/>
              </a:rPr>
              <a:t>http://www.mcgill.ca/gradsupervision/</a:t>
            </a:r>
            <a:endParaRPr lang="en-CA" altLang="en-US" sz="2400" dirty="0">
              <a:latin typeface="Arial Narrow" panose="020B0606020202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Environmental Health and Safety: </a:t>
            </a:r>
            <a:r>
              <a:rPr lang="en-CA" altLang="en-US" sz="2400" dirty="0">
                <a:latin typeface="Arial Narrow" panose="020B0606020202030204" pitchFamily="34" charset="0"/>
                <a:hlinkClick r:id="rId7"/>
              </a:rPr>
              <a:t>https://www.mcgill.ca/ehs/training</a:t>
            </a:r>
            <a:r>
              <a:rPr lang="en-CA" altLang="en-US" sz="2400" dirty="0">
                <a:latin typeface="Arial Narrow" panose="020B0606020202030204" pitchFamily="34" charset="0"/>
              </a:rPr>
              <a:t> 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Thanks!</a:t>
            </a:r>
          </a:p>
        </p:txBody>
      </p:sp>
      <p:pic>
        <p:nvPicPr>
          <p:cNvPr id="5" name="Picture 3" descr="-JH26deF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r="22768"/>
          <a:stretch>
            <a:fillRect/>
          </a:stretch>
        </p:blipFill>
        <p:spPr bwMode="auto">
          <a:xfrm>
            <a:off x="476250" y="1317268"/>
            <a:ext cx="3071060" cy="520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1959" y="2520223"/>
            <a:ext cx="63833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 Room: N2/5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mcgillbgsa.com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hlinkClick r:id="rId3"/>
              </a:rPr>
              <a:t>mcgillbgsa@gmail.com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Twitter: @</a:t>
            </a:r>
            <a:r>
              <a:rPr lang="en-US" altLang="en-US" sz="2400" dirty="0" err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McGillBGSA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Instagram: </a:t>
            </a:r>
            <a:r>
              <a:rPr lang="en-US" altLang="en-US" sz="2400" dirty="0" err="1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mcgillbgsa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Facebook: McGill BGSA</a:t>
            </a:r>
          </a:p>
        </p:txBody>
      </p:sp>
    </p:spTree>
    <p:extLst>
      <p:ext uri="{BB962C8B-B14F-4D97-AF65-F5344CB8AC3E}">
        <p14:creationId xmlns:p14="http://schemas.microsoft.com/office/powerpoint/2010/main" val="36366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8384" y="1889636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Student associations</a:t>
            </a:r>
            <a:endParaRPr lang="en-US" sz="28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6" descr="Image result for mcgill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2" b="13432"/>
          <a:stretch/>
        </p:blipFill>
        <p:spPr bwMode="auto">
          <a:xfrm>
            <a:off x="4078811" y="0"/>
            <a:ext cx="3718139" cy="14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7253" y="5473148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YOU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224" y="2819520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PGSS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(post-graduate student society)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Thomson House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224" y="4057181"/>
            <a:ext cx="4641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BGSA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(Biology graduate student association)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        Me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1513" y="188963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University associations</a:t>
            </a:r>
            <a:endParaRPr lang="en-US" sz="28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403696" y="3650517"/>
            <a:ext cx="0" cy="40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2742731" y="4888178"/>
            <a:ext cx="2320507" cy="88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6383" y="281952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GPS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(graduate and post-doctoral studies)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6383" y="4057181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GTC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(biology graduate training committee)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672514" y="3447185"/>
            <a:ext cx="0" cy="40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09183" y="4684846"/>
            <a:ext cx="2802366" cy="10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2758" y="4057181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BIOLOGY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9623" y="2798574"/>
            <a:ext cx="2398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ALL GRADUATE</a:t>
            </a:r>
          </a:p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STUDENTS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The Biology Graduate Student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06930"/>
            <a:ext cx="9784080" cy="14363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Made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up of all of you (MSc, PhD, Post Doc)</a:t>
            </a:r>
          </a:p>
          <a:p>
            <a:endParaRPr lang="en-US" sz="2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4457700"/>
            <a:ext cx="2895600" cy="15430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President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VP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Finance officer </a:t>
            </a:r>
            <a:r>
              <a:rPr lang="en-US" sz="2400" dirty="0">
                <a:latin typeface="Arial Narrow" panose="020B0606020202030204" pitchFamily="34" charset="0"/>
              </a:rPr>
              <a:t>Secretary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9150" y="4457700"/>
            <a:ext cx="2895600" cy="15430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16 BGSA </a:t>
            </a:r>
            <a:r>
              <a:rPr lang="en-US" sz="2400" dirty="0" smtClean="0">
                <a:latin typeface="Arial Narrow" panose="020B0606020202030204" pitchFamily="34" charset="0"/>
              </a:rPr>
              <a:t>members</a:t>
            </a:r>
          </a:p>
          <a:p>
            <a:pPr algn="ctr"/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0" y="4457700"/>
            <a:ext cx="2895600" cy="154305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PGSS</a:t>
            </a: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AGSEM </a:t>
            </a:r>
            <a:r>
              <a:rPr lang="en-US" sz="2400" dirty="0">
                <a:latin typeface="Arial Narrow" panose="020B0606020202030204" pitchFamily="34" charset="0"/>
              </a:rPr>
              <a:t>(TA union), seminar </a:t>
            </a:r>
            <a:r>
              <a:rPr lang="en-US" sz="2400" dirty="0" smtClean="0">
                <a:latin typeface="Arial Narrow" panose="020B0606020202030204" pitchFamily="34" charset="0"/>
              </a:rPr>
              <a:t>series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ctr"/>
            <a:r>
              <a:rPr lang="en-US" sz="2400" dirty="0" err="1" smtClean="0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3308" y="3872925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Execs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5933" y="3872924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Councilors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5977" y="3872924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Representatives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5933" y="5372099"/>
            <a:ext cx="1926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first year reps</a:t>
            </a:r>
          </a:p>
          <a:p>
            <a:r>
              <a:rPr lang="en-US" dirty="0" smtClean="0"/>
              <a:t>GA: Sep 27th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Where we get our money to do things</a:t>
            </a:r>
          </a:p>
        </p:txBody>
      </p:sp>
      <p:pic>
        <p:nvPicPr>
          <p:cNvPr id="14" name="Picture 13" descr="-JH26deF_400x4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8751"/>
          <a:stretch/>
        </p:blipFill>
        <p:spPr bwMode="auto">
          <a:xfrm>
            <a:off x="9063005" y="2062919"/>
            <a:ext cx="2553951" cy="408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240x312xpgss.png.pagespeed.ic.W5XcBKKSX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t="4143" r="17273" b="18349"/>
          <a:stretch>
            <a:fillRect/>
          </a:stretch>
        </p:blipFill>
        <p:spPr bwMode="auto">
          <a:xfrm>
            <a:off x="5770366" y="2062919"/>
            <a:ext cx="1758674" cy="255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mcgill-biology-logo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83" y="4925659"/>
            <a:ext cx="3067692" cy="12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september-we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3" b="18909"/>
          <a:stretch>
            <a:fillRect/>
          </a:stretch>
        </p:blipFill>
        <p:spPr bwMode="auto">
          <a:xfrm>
            <a:off x="312057" y="2108731"/>
            <a:ext cx="3718139" cy="159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 result for mcgill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2" b="13432"/>
          <a:stretch/>
        </p:blipFill>
        <p:spPr bwMode="auto">
          <a:xfrm>
            <a:off x="312057" y="4711442"/>
            <a:ext cx="3718139" cy="14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7" idx="2"/>
            <a:endCxn id="1030" idx="0"/>
          </p:cNvCxnSpPr>
          <p:nvPr/>
        </p:nvCxnSpPr>
        <p:spPr>
          <a:xfrm>
            <a:off x="2171127" y="3707039"/>
            <a:ext cx="0" cy="100440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1939" y="5537449"/>
            <a:ext cx="1210144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30196" y="3338032"/>
            <a:ext cx="1740170" cy="219941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529040" y="3067050"/>
            <a:ext cx="1533965" cy="1294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</p:cNvCxnSpPr>
          <p:nvPr/>
        </p:nvCxnSpPr>
        <p:spPr>
          <a:xfrm flipV="1">
            <a:off x="8309775" y="5537449"/>
            <a:ext cx="753230" cy="1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Being a grad student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9" y="1491916"/>
            <a:ext cx="10163796" cy="52058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48462" y="2855494"/>
            <a:ext cx="786064" cy="67376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379" y="2536259"/>
            <a:ext cx="1556083" cy="4973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Being a grad student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598" r="3855"/>
          <a:stretch/>
        </p:blipFill>
        <p:spPr>
          <a:xfrm>
            <a:off x="1058778" y="1974995"/>
            <a:ext cx="4572001" cy="4125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07" y="1974995"/>
            <a:ext cx="4596815" cy="4145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8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Biology department subdivisions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4798" y="2214503"/>
            <a:ext cx="5581650" cy="23507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Molecular</a:t>
            </a: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Conservation, Ecology &amp; Evolution </a:t>
            </a: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Neurobiology</a:t>
            </a:r>
          </a:p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29" y="4809492"/>
            <a:ext cx="2136638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05" y="4809492"/>
            <a:ext cx="2061048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www.xpress-biologics.com/sites/default/files/uploads/levure-blu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08" y="4809492"/>
            <a:ext cx="2130221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2318355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Molecular WIPS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0" y="2902729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EELs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0" y="3487103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Neurobiology and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behaviour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seminars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374834" y="1762711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INTERNAL SEMINARS:</a:t>
            </a:r>
            <a:endParaRPr lang="en-US" sz="2400" u="sng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Biology department subdivisions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4798" y="2214503"/>
            <a:ext cx="5581650" cy="23507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Molecular</a:t>
            </a: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Conservation, Ecology &amp; Evolution </a:t>
            </a:r>
          </a:p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Neurobiology</a:t>
            </a:r>
          </a:p>
          <a:p>
            <a:endParaRPr lang="en-US" sz="32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29" y="4809492"/>
            <a:ext cx="2136638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05" y="4809492"/>
            <a:ext cx="2061048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www.xpress-biologics.com/sites/default/files/uploads/levure-blu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08" y="4809492"/>
            <a:ext cx="2130221" cy="159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2318355"/>
            <a:ext cx="5581650" cy="102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Molecular Seminars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Stewart biology N2/2: Mondays @ 4:00pm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0" y="3194915"/>
            <a:ext cx="5581650" cy="1113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Organismal Seminars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Redpath Museum: Thursdays @ 3:00pm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0" y="3487103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374834" y="1762711"/>
            <a:ext cx="5581650" cy="52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 smtClean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EXTERNAL SEMINARS:</a:t>
            </a:r>
            <a:endParaRPr lang="en-US" sz="2400" u="sng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1645"/>
            <a:ext cx="11201400" cy="1508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Biology department Buildings</a:t>
            </a:r>
          </a:p>
        </p:txBody>
      </p:sp>
      <p:pic>
        <p:nvPicPr>
          <p:cNvPr id="19" name="Picture 30" descr="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7124701" y="1603263"/>
            <a:ext cx="5067299" cy="52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38214" y="3370521"/>
            <a:ext cx="63030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Bellini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3423" y="5904614"/>
            <a:ext cx="135455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Stewart Biology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558130" y="5302102"/>
            <a:ext cx="150695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Redpath Museum</a:t>
            </a:r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8353365" y="3709075"/>
            <a:ext cx="142049" cy="96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</p:cNvCxnSpPr>
          <p:nvPr/>
        </p:nvCxnSpPr>
        <p:spPr>
          <a:xfrm flipV="1">
            <a:off x="8130700" y="5061098"/>
            <a:ext cx="141430" cy="84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</p:cNvCxnSpPr>
          <p:nvPr/>
        </p:nvCxnSpPr>
        <p:spPr>
          <a:xfrm flipH="1">
            <a:off x="9750056" y="5471379"/>
            <a:ext cx="808074" cy="11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6250" y="2117558"/>
            <a:ext cx="613309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altLang="en-US" sz="28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For important building people and information on safety, keys, room access, and room bookings for each building, check out the BGSA website (</a:t>
            </a:r>
            <a:r>
              <a:rPr lang="en-CA" altLang="en-US" sz="28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hlinkClick r:id="rId3"/>
              </a:rPr>
              <a:t>http://mcgillbgsa.com/</a:t>
            </a:r>
            <a:r>
              <a:rPr lang="en-CA" altLang="en-US" sz="2800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en-US" altLang="en-US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defRPr/>
            </a:pPr>
            <a:endParaRPr lang="en-US" altLang="en-US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defRPr/>
            </a:pPr>
            <a:endParaRPr lang="en-CA" altLang="en-US" sz="2800" dirty="0">
              <a:solidFill>
                <a:schemeClr val="tx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FFFFFF"/>
      </a:lt1>
      <a:dk2>
        <a:srgbClr val="E8E9EB"/>
      </a:dk2>
      <a:lt2>
        <a:srgbClr val="F2F2F2"/>
      </a:lt2>
      <a:accent1>
        <a:srgbClr val="050505"/>
      </a:accent1>
      <a:accent2>
        <a:srgbClr val="7EB77F"/>
      </a:accent2>
      <a:accent3>
        <a:srgbClr val="E7E6F7"/>
      </a:accent3>
      <a:accent4>
        <a:srgbClr val="827081"/>
      </a:accent4>
      <a:accent5>
        <a:srgbClr val="E8E9EB"/>
      </a:accent5>
      <a:accent6>
        <a:srgbClr val="FF0000"/>
      </a:accent6>
      <a:hlink>
        <a:srgbClr val="1B9AAA"/>
      </a:hlink>
      <a:folHlink>
        <a:srgbClr val="7EB77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solidFill>
              <a:schemeClr val="tx1">
                <a:lumMod val="50000"/>
              </a:schemeClr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20483</TotalTime>
  <Words>290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Arial</vt:lpstr>
      <vt:lpstr>Arial Narrow</vt:lpstr>
      <vt:lpstr>Calibri</vt:lpstr>
      <vt:lpstr>Corbel</vt:lpstr>
      <vt:lpstr>Verdana</vt:lpstr>
      <vt:lpstr>Wingdings</vt:lpstr>
      <vt:lpstr>Banded</vt:lpstr>
      <vt:lpstr>The Biology Department &amp; You</vt:lpstr>
      <vt:lpstr>PowerPoint Presentation</vt:lpstr>
      <vt:lpstr>The Biology Graduate Student Association</vt:lpstr>
      <vt:lpstr>Where we get our money to do things</vt:lpstr>
      <vt:lpstr>Being a grad student</vt:lpstr>
      <vt:lpstr>Being a grad student</vt:lpstr>
      <vt:lpstr>Biology department subdivisions</vt:lpstr>
      <vt:lpstr>Biology department subdivisions</vt:lpstr>
      <vt:lpstr>Biology department Buildings</vt:lpstr>
      <vt:lpstr>Other Buildings</vt:lpstr>
      <vt:lpstr>IMPOSTER SYNDROME</vt:lpstr>
      <vt:lpstr>Other grad student things</vt:lpstr>
      <vt:lpstr>BGSA newsletter</vt:lpstr>
      <vt:lpstr>Links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Sakata-WoolleyLab</dc:creator>
  <cp:lastModifiedBy>Logan Smith</cp:lastModifiedBy>
  <cp:revision>79</cp:revision>
  <dcterms:created xsi:type="dcterms:W3CDTF">2016-08-23T13:39:12Z</dcterms:created>
  <dcterms:modified xsi:type="dcterms:W3CDTF">2016-09-06T19:34:13Z</dcterms:modified>
</cp:coreProperties>
</file>