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aron Chumsky"/>
  <p:cmAuthor clrIdx="1" id="1" initials="" lastIdx="1" name="Alex Jord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05T02:23:19.985">
    <p:pos x="6000" y="0"/>
    <p:text>Feel free to fix the slides as you all see fit. Right now, it's not in order, I'm just implementing the slides I plan to talk about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04-08T06:55:40.278">
    <p:pos x="6000" y="0"/>
    <p:text>I know permutation looks like a lot of slides, but i'm just clicking through three graphs. (FYI)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a4634af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a4634af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a4634af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a4634af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a4634af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a4634a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a4634af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a4634af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Alcohol, recorded per capita (15+) consumption (in litres of pure alcohol)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Diphtheria tetanus toxoid and pertussis (DTP3) immunization coverage among 1-year-olds (%)</a:t>
            </a:r>
            <a:endParaRPr sz="9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909246d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909246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909246d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909246d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909246d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5909246d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5909246d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5909246d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5a3f249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5a3f249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changed the GAM test error according to TK’s model.	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a4634a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a4634a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There is not much that the dataset &amp; subsequently the model does not account for that would be relevant to life expectancy in terms of Country infrastructure, etc.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909246d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909246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5a4634af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5a4634af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909246d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909246d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909246d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909246d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a290e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a290e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Country variable, given all other variables does not do a better job of explaining the response, Life Expectancy.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a4634a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a4634a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Year variable, given all other variables does not do a better job of explaining the response, Life Expectancy.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a4634a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a4634a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Status variable, given all other variables does not do a better job of explaining the response, Life Expectancy.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a4634af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a4634af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909246d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909246d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413800" y="302550"/>
            <a:ext cx="46554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“Don’t get AIDS”: Making inferences about </a:t>
            </a:r>
            <a:r>
              <a:rPr b="1" lang="en"/>
              <a:t>life expectancy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06150" y="3298850"/>
            <a:ext cx="3470700" cy="16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By Aaron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Chumsky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Alex Jordan,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Tianke Li, Sam Ressin, and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Litian Zhou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00" y="3387850"/>
            <a:ext cx="3232350" cy="129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87" y="356800"/>
            <a:ext cx="4080774" cy="2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Best Subset Selection</a:t>
            </a:r>
            <a:endParaRPr sz="4000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026900" y="1567550"/>
            <a:ext cx="354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Adjusted R^2 chooses the model with 15 predictors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model as backward/bidirectional stepwise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Mallow’s Cp chooses the model with 13 predictors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model as forward stepwise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BIC </a:t>
            </a:r>
            <a:r>
              <a:rPr lang="en" sz="1400"/>
              <a:t>c</a:t>
            </a:r>
            <a:r>
              <a:rPr lang="en" sz="1400"/>
              <a:t>hooses the model with 9 Predictors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R^2=83.32%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22"/>
          <p:cNvSpPr txBox="1"/>
          <p:nvPr/>
        </p:nvSpPr>
        <p:spPr>
          <a:xfrm>
            <a:off x="5195075" y="1567550"/>
            <a:ext cx="3545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10-fold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Validation Test Error across all Predictor Levels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325" y="2247200"/>
            <a:ext cx="3996602" cy="239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725" y="4085700"/>
            <a:ext cx="3749651" cy="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Regularization</a:t>
            </a:r>
            <a:endParaRPr sz="4000"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LASSO regression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10-fold cross validation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lambda=.0021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Cannot reduce any predictor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very similar to linear regression (full model)</a:t>
            </a:r>
            <a:endParaRPr sz="1800"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4767675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Ridge regression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10-fold cross validation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lambda=.0010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very similar to linear regression (full model)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Dimensionality Reduction (PLS &amp; PCR)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297500" y="3652575"/>
            <a:ext cx="70389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balance the interpretability and model accuracy</a:t>
            </a:r>
            <a:r>
              <a:rPr lang="en"/>
              <a:t>, </a:t>
            </a:r>
            <a:r>
              <a:rPr lang="en"/>
              <a:t>I chose: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M=5 in PLS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M=10 in PCR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9" y="1126619"/>
            <a:ext cx="3980976" cy="23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550" y="1137975"/>
            <a:ext cx="3980976" cy="2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38425" y="25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Non-linear model - GAM</a:t>
            </a:r>
            <a:endParaRPr sz="3000"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255875" y="1379350"/>
            <a:ext cx="48762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Fit 10 CV-chosen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ANOVA table: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one has relatively low significance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Government  expenditure on health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(p = 0.001)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Interesting </a:t>
            </a:r>
            <a:r>
              <a:rPr lang="en" sz="1800"/>
              <a:t>interpretations</a:t>
            </a:r>
            <a:r>
              <a:rPr lang="en" sz="1800"/>
              <a:t>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Scholars live longer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rich live longer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BMI - very flexible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Alcohol</a:t>
            </a:r>
            <a:r>
              <a:rPr lang="en" sz="1400"/>
              <a:t> - happy little peak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Immunization (DTP3 vaccine) works!</a:t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89174"/>
            <a:ext cx="4571999" cy="282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125" y="255975"/>
            <a:ext cx="3405875" cy="16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Decision Trees</a:t>
            </a:r>
            <a:endParaRPr sz="4000"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1943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Four variables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Cross Validation chose nine splits for optimal pruning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MSE around 9.7</a:t>
            </a:r>
            <a:endParaRPr sz="180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125" y="2893425"/>
            <a:ext cx="4705225" cy="21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01" y="2893425"/>
            <a:ext cx="3593590" cy="21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696100" y="2513750"/>
            <a:ext cx="287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Validation for Pruning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5323975" y="2539525"/>
            <a:ext cx="2591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Decision Tree Output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Bagging &amp; Random Forest</a:t>
            </a:r>
            <a:endParaRPr sz="4000"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693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Bagging: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500 bootstrapped trees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 MSE of 3.6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94.76% variance explained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Random Forest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Mtry of 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 MSE of 3.67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50" y="1766101"/>
            <a:ext cx="4670826" cy="30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/>
        </p:nvSpPr>
        <p:spPr>
          <a:xfrm>
            <a:off x="5298200" y="1343613"/>
            <a:ext cx="2745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Variable Importance Table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Summary of Results</a:t>
            </a:r>
            <a:endParaRPr sz="4000"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550" y="2133462"/>
            <a:ext cx="5044449" cy="47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550" y="1582638"/>
            <a:ext cx="5044450" cy="6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/>
        </p:nvSpPr>
        <p:spPr>
          <a:xfrm>
            <a:off x="3792013" y="1224650"/>
            <a:ext cx="41895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MSE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550" y="3184050"/>
            <a:ext cx="5111901" cy="5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4571988" y="2773875"/>
            <a:ext cx="3000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R-Squared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4550" y="3712575"/>
            <a:ext cx="5111901" cy="4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244900" y="1869175"/>
            <a:ext cx="27201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Lasso and Ridge very similar to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PCR performs the worst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Non-linear GAM has lowest test error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Agreement over important variables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Variable Importance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Variables: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Percent expenditure on health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Deaths from AIDS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# of years Schooling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Income Composition of Resources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BMI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Adult Mortality (</a:t>
            </a:r>
            <a:r>
              <a:rPr lang="en" sz="1800"/>
              <a:t>not useful in practice)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Removal of this variable only reduced R^2 by 3%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648750" y="385575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Conclusions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0" y="1839625"/>
            <a:ext cx="46230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Most models have similar MSE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 → Best performance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complex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 OLS→ Adequate performance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Best interpretability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and model account for most factors relevant to life expectancy</a:t>
            </a:r>
            <a:endParaRPr sz="1800"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400" y="1710125"/>
            <a:ext cx="4216200" cy="260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648750" y="385575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Implications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03225" y="1559150"/>
            <a:ext cx="43044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increase life expectancy…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Government Actions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/>
              <a:t>Increase Education rate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Address Economic development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Control spread HIV/AIDS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Invest more on health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31"/>
          <p:cNvSpPr txBox="1"/>
          <p:nvPr/>
        </p:nvSpPr>
        <p:spPr>
          <a:xfrm>
            <a:off x="5092100" y="1992350"/>
            <a:ext cx="3694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Individual Actions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Lower BMI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Take precaution against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HIV/AIDS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Educate themselves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rich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Overview</a:t>
            </a:r>
            <a:endParaRPr sz="4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822950" y="1567525"/>
            <a:ext cx="531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Problem:</a:t>
            </a:r>
            <a:r>
              <a:rPr lang="en" sz="1800"/>
              <a:t> What factors contribute most to a nation’s average life expectancy?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Response:</a:t>
            </a:r>
            <a:r>
              <a:rPr b="1" lang="en" sz="1800"/>
              <a:t> </a:t>
            </a:r>
            <a:r>
              <a:rPr lang="en" sz="1800"/>
              <a:t>Life expectancy (measured in average years)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of the project: two pronged approach: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Individuals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Governments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this problem right now?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375" y="1307850"/>
            <a:ext cx="1754450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325" y="3245300"/>
            <a:ext cx="2700550" cy="157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1714525" y="1600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Keep healthy and live long !!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63" y="2079750"/>
            <a:ext cx="5175466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954375" y="50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Data</a:t>
            </a:r>
            <a:endParaRPr sz="40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20600" y="1919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193 countries,  years 2000-2015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21 predictors, 1 response (life expectancy)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Missing data: only in certain variables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 dataset: 2,938 observations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Without missing data: 1,649 observations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Categories of predictors: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Mortality: deaths of age groups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Public health: vaccination rates, health, diseases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Socio-economic factors: dev’t status, population</a:t>
            </a:r>
            <a:endParaRPr sz="18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700" y="204675"/>
            <a:ext cx="2053350" cy="14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methods</a:t>
            </a:r>
            <a:endParaRPr sz="40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Permutation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Linear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Variable</a:t>
            </a:r>
            <a:r>
              <a:rPr lang="en" sz="2400"/>
              <a:t> Selection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Regularization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Dimensionality Reduction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Non-linear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Tree Based Methods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Permutation on Country</a:t>
            </a:r>
            <a:endParaRPr sz="4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66325" y="2121125"/>
            <a:ext cx="46464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5000 permutations of three variables to test for significance: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Country: </a:t>
            </a:r>
            <a:r>
              <a:rPr lang="en" sz="1800"/>
              <a:t>0.270 = p &gt; alpha = 0.05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13.78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Year: [1]p = 0.278, [2]p = 0.337)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13.55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Status:</a:t>
            </a:r>
            <a:r>
              <a:rPr lang="en" sz="1800">
                <a:solidFill>
                  <a:srgbClr val="FFFFFF"/>
                </a:solidFill>
              </a:rPr>
              <a:t> [1]p = 0.305, [2]p = 0.306)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13.69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302488" y="1532800"/>
            <a:ext cx="3545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MSE of linear model,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permuting Country variable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725" y="2153750"/>
            <a:ext cx="3920624" cy="27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Permutation on Year</a:t>
            </a:r>
            <a:endParaRPr sz="40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66325" y="2121125"/>
            <a:ext cx="46464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5000 permutations of three variables to test for significance: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Country: 0.270 = p &gt; alpha = 0.05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13.78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Year: [1]p = 0.278, [2]p = 0.337)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13.55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Status:</a:t>
            </a:r>
            <a:r>
              <a:rPr lang="en" sz="1800">
                <a:solidFill>
                  <a:srgbClr val="FFFFFF"/>
                </a:solidFill>
              </a:rPr>
              <a:t> [1]p = 0.305, [2]p = 0.306)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13.69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302488" y="1532800"/>
            <a:ext cx="3545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MSE of linear model,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permuting Country variable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721" y="2153732"/>
            <a:ext cx="3920624" cy="277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01900" y="317075"/>
            <a:ext cx="91440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Permutation on Country Status </a:t>
            </a:r>
            <a:r>
              <a:rPr lang="en" sz="1800"/>
              <a:t>(</a:t>
            </a:r>
            <a:r>
              <a:rPr lang="en" sz="1800"/>
              <a:t>Developed</a:t>
            </a:r>
            <a:r>
              <a:rPr lang="en" sz="1800"/>
              <a:t> or developing)</a:t>
            </a:r>
            <a:endParaRPr sz="1800"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366325" y="2121125"/>
            <a:ext cx="46464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5000 permutations of three variables to test for significance: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Country: 0.270 = p &gt; alpha = 0.05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13.78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Year: [1]p = 0.278, [2]p = 0.337)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13.55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Status:</a:t>
            </a:r>
            <a:r>
              <a:rPr lang="en" sz="1800">
                <a:solidFill>
                  <a:srgbClr val="FFFFFF"/>
                </a:solidFill>
              </a:rPr>
              <a:t> [1]p = 0.305, [2]p = 0.306)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Original Test MSE: 13.69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302488" y="1532800"/>
            <a:ext cx="3545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MSE of linear model,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permuting Country variable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721" y="2153749"/>
            <a:ext cx="3920624" cy="277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Full</a:t>
            </a:r>
            <a:r>
              <a:rPr lang="en" sz="4000"/>
              <a:t> Linear Model</a:t>
            </a:r>
            <a:endParaRPr sz="40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844150" y="1307850"/>
            <a:ext cx="46134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linear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19 predictors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R^2=83.56%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 variables are not t-test significant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of them is significant individually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 as a benchmark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0" y="2921650"/>
            <a:ext cx="3209776" cy="211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025" y="1307850"/>
            <a:ext cx="3267301" cy="37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Stepwise Selection</a:t>
            </a:r>
            <a:endParaRPr sz="4000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505025" y="1725150"/>
            <a:ext cx="30975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Forward Selection chooses 13 predictor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R^2=83.51%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Backward and bidirectional Selection produce chooses 15 predictor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R^2=83.55%</a:t>
            </a:r>
            <a:endParaRPr sz="1800"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475" y="1944150"/>
            <a:ext cx="5741350" cy="4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4">
            <a:alphaModFix/>
          </a:blip>
          <a:srcRect b="8508" l="0" r="0" t="0"/>
          <a:stretch/>
        </p:blipFill>
        <p:spPr>
          <a:xfrm>
            <a:off x="3283650" y="3056150"/>
            <a:ext cx="5823249" cy="4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4976625" y="3769275"/>
            <a:ext cx="4130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Differences: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Hepatitis.B &amp; Polio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