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58" r:id="rId5"/>
    <p:sldId id="259" r:id="rId6"/>
    <p:sldId id="261" r:id="rId7"/>
    <p:sldId id="263" r:id="rId8"/>
    <p:sldId id="264" r:id="rId9"/>
    <p:sldId id="257" r:id="rId10"/>
    <p:sldId id="265" r:id="rId11"/>
    <p:sldId id="271" r:id="rId12"/>
    <p:sldId id="267" r:id="rId13"/>
    <p:sldId id="268" r:id="rId14"/>
    <p:sldId id="273" r:id="rId15"/>
    <p:sldId id="274" r:id="rId16"/>
    <p:sldId id="277" r:id="rId17"/>
    <p:sldId id="275" r:id="rId18"/>
    <p:sldId id="276" r:id="rId19"/>
    <p:sldId id="278"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天时" userId="1a74adf913080d36" providerId="LiveId" clId="{0FC1B54B-BFA3-455C-A0F3-F555B44C9402}"/>
    <pc:docChg chg="undo custSel addSld delSld modSld sldOrd">
      <pc:chgData name="李 天时" userId="1a74adf913080d36" providerId="LiveId" clId="{0FC1B54B-BFA3-455C-A0F3-F555B44C9402}" dt="2020-10-17T14:29:23.546" v="1171" actId="1076"/>
      <pc:docMkLst>
        <pc:docMk/>
      </pc:docMkLst>
      <pc:sldChg chg="modSp mod">
        <pc:chgData name="李 天时" userId="1a74adf913080d36" providerId="LiveId" clId="{0FC1B54B-BFA3-455C-A0F3-F555B44C9402}" dt="2020-10-17T10:28:18.532" v="1124" actId="20577"/>
        <pc:sldMkLst>
          <pc:docMk/>
          <pc:sldMk cId="3150979930" sldId="256"/>
        </pc:sldMkLst>
        <pc:spChg chg="mod">
          <ac:chgData name="李 天时" userId="1a74adf913080d36" providerId="LiveId" clId="{0FC1B54B-BFA3-455C-A0F3-F555B44C9402}" dt="2020-10-17T10:28:18.532" v="1124" actId="20577"/>
          <ac:spMkLst>
            <pc:docMk/>
            <pc:sldMk cId="3150979930" sldId="256"/>
            <ac:spMk id="2" creationId="{9E8819F3-A718-4127-B772-E1C9DD7889F2}"/>
          </ac:spMkLst>
        </pc:spChg>
        <pc:picChg chg="mod">
          <ac:chgData name="李 天时" userId="1a74adf913080d36" providerId="LiveId" clId="{0FC1B54B-BFA3-455C-A0F3-F555B44C9402}" dt="2020-10-09T01:52:58.433" v="0" actId="1076"/>
          <ac:picMkLst>
            <pc:docMk/>
            <pc:sldMk cId="3150979930" sldId="256"/>
            <ac:picMk id="4" creationId="{84AB27E6-4EF9-4296-9DC4-3369B922DF07}"/>
          </ac:picMkLst>
        </pc:picChg>
      </pc:sldChg>
      <pc:sldChg chg="modSp mod">
        <pc:chgData name="李 天时" userId="1a74adf913080d36" providerId="LiveId" clId="{0FC1B54B-BFA3-455C-A0F3-F555B44C9402}" dt="2020-10-16T16:41:58.014" v="805" actId="27636"/>
        <pc:sldMkLst>
          <pc:docMk/>
          <pc:sldMk cId="2298088894" sldId="259"/>
        </pc:sldMkLst>
        <pc:spChg chg="mod">
          <ac:chgData name="李 天时" userId="1a74adf913080d36" providerId="LiveId" clId="{0FC1B54B-BFA3-455C-A0F3-F555B44C9402}" dt="2020-10-16T16:41:58.014" v="805" actId="27636"/>
          <ac:spMkLst>
            <pc:docMk/>
            <pc:sldMk cId="2298088894" sldId="259"/>
            <ac:spMk id="3" creationId="{B413FE5C-BE35-4471-8A8D-97E94A3003BF}"/>
          </ac:spMkLst>
        </pc:spChg>
      </pc:sldChg>
      <pc:sldChg chg="modSp mod">
        <pc:chgData name="李 天时" userId="1a74adf913080d36" providerId="LiveId" clId="{0FC1B54B-BFA3-455C-A0F3-F555B44C9402}" dt="2020-10-16T16:41:12.584" v="800" actId="313"/>
        <pc:sldMkLst>
          <pc:docMk/>
          <pc:sldMk cId="1986780480" sldId="263"/>
        </pc:sldMkLst>
        <pc:spChg chg="mod">
          <ac:chgData name="李 天时" userId="1a74adf913080d36" providerId="LiveId" clId="{0FC1B54B-BFA3-455C-A0F3-F555B44C9402}" dt="2020-10-16T16:41:12.584" v="800" actId="313"/>
          <ac:spMkLst>
            <pc:docMk/>
            <pc:sldMk cId="1986780480" sldId="263"/>
            <ac:spMk id="3" creationId="{C26E5030-D904-40D1-BC10-F0AF724E82F4}"/>
          </ac:spMkLst>
        </pc:spChg>
      </pc:sldChg>
      <pc:sldChg chg="modSp mod">
        <pc:chgData name="李 天时" userId="1a74adf913080d36" providerId="LiveId" clId="{0FC1B54B-BFA3-455C-A0F3-F555B44C9402}" dt="2020-10-16T16:43:09.569" v="843" actId="20577"/>
        <pc:sldMkLst>
          <pc:docMk/>
          <pc:sldMk cId="286355448" sldId="269"/>
        </pc:sldMkLst>
        <pc:spChg chg="mod">
          <ac:chgData name="李 天时" userId="1a74adf913080d36" providerId="LiveId" clId="{0FC1B54B-BFA3-455C-A0F3-F555B44C9402}" dt="2020-10-16T16:43:09.569" v="843" actId="20577"/>
          <ac:spMkLst>
            <pc:docMk/>
            <pc:sldMk cId="286355448" sldId="269"/>
            <ac:spMk id="3" creationId="{1AA933B6-8BFF-427A-9BB9-F5717985F9BD}"/>
          </ac:spMkLst>
        </pc:spChg>
      </pc:sldChg>
      <pc:sldChg chg="ord">
        <pc:chgData name="李 天时" userId="1a74adf913080d36" providerId="LiveId" clId="{0FC1B54B-BFA3-455C-A0F3-F555B44C9402}" dt="2020-10-17T10:44:21.473" v="1126"/>
        <pc:sldMkLst>
          <pc:docMk/>
          <pc:sldMk cId="683618347" sldId="270"/>
        </pc:sldMkLst>
      </pc:sldChg>
      <pc:sldChg chg="addSp delSp modSp mod">
        <pc:chgData name="李 天时" userId="1a74adf913080d36" providerId="LiveId" clId="{0FC1B54B-BFA3-455C-A0F3-F555B44C9402}" dt="2020-10-16T16:37:11.049" v="670" actId="20577"/>
        <pc:sldMkLst>
          <pc:docMk/>
          <pc:sldMk cId="3360973446" sldId="274"/>
        </pc:sldMkLst>
        <pc:spChg chg="mod">
          <ac:chgData name="李 天时" userId="1a74adf913080d36" providerId="LiveId" clId="{0FC1B54B-BFA3-455C-A0F3-F555B44C9402}" dt="2020-10-16T16:37:11.049" v="670" actId="20577"/>
          <ac:spMkLst>
            <pc:docMk/>
            <pc:sldMk cId="3360973446" sldId="274"/>
            <ac:spMk id="2" creationId="{EC7A6BE0-F758-4F93-BA1A-8F6422B0A665}"/>
          </ac:spMkLst>
        </pc:spChg>
        <pc:spChg chg="mod">
          <ac:chgData name="李 天时" userId="1a74adf913080d36" providerId="LiveId" clId="{0FC1B54B-BFA3-455C-A0F3-F555B44C9402}" dt="2020-10-16T16:21:11.883" v="442" actId="21"/>
          <ac:spMkLst>
            <pc:docMk/>
            <pc:sldMk cId="3360973446" sldId="274"/>
            <ac:spMk id="3" creationId="{37C6B492-BDEF-45C3-9CF0-D3E6A047305E}"/>
          </ac:spMkLst>
        </pc:spChg>
        <pc:spChg chg="add del">
          <ac:chgData name="李 天时" userId="1a74adf913080d36" providerId="LiveId" clId="{0FC1B54B-BFA3-455C-A0F3-F555B44C9402}" dt="2020-10-16T15:19:28.603" v="24"/>
          <ac:spMkLst>
            <pc:docMk/>
            <pc:sldMk cId="3360973446" sldId="274"/>
            <ac:spMk id="4" creationId="{E4D47C46-64D5-4C1D-8543-1FCDE2396FB2}"/>
          </ac:spMkLst>
        </pc:spChg>
        <pc:spChg chg="add del">
          <ac:chgData name="李 天时" userId="1a74adf913080d36" providerId="LiveId" clId="{0FC1B54B-BFA3-455C-A0F3-F555B44C9402}" dt="2020-10-16T15:19:57.776" v="26"/>
          <ac:spMkLst>
            <pc:docMk/>
            <pc:sldMk cId="3360973446" sldId="274"/>
            <ac:spMk id="5" creationId="{16248484-B8F3-4D8B-903C-08FCDFE277AB}"/>
          </ac:spMkLst>
        </pc:spChg>
        <pc:spChg chg="add del">
          <ac:chgData name="李 天时" userId="1a74adf913080d36" providerId="LiveId" clId="{0FC1B54B-BFA3-455C-A0F3-F555B44C9402}" dt="2020-10-16T15:54:42.852" v="46"/>
          <ac:spMkLst>
            <pc:docMk/>
            <pc:sldMk cId="3360973446" sldId="274"/>
            <ac:spMk id="7" creationId="{26EE4365-D7DD-46E2-92BD-D607211C618D}"/>
          </ac:spMkLst>
        </pc:spChg>
        <pc:spChg chg="add del">
          <ac:chgData name="李 天时" userId="1a74adf913080d36" providerId="LiveId" clId="{0FC1B54B-BFA3-455C-A0F3-F555B44C9402}" dt="2020-10-16T15:54:46.655" v="50"/>
          <ac:spMkLst>
            <pc:docMk/>
            <pc:sldMk cId="3360973446" sldId="274"/>
            <ac:spMk id="8" creationId="{1F2604A1-71B8-49F6-93B3-71B20C541D46}"/>
          </ac:spMkLst>
        </pc:spChg>
        <pc:spChg chg="add del mod">
          <ac:chgData name="李 天时" userId="1a74adf913080d36" providerId="LiveId" clId="{0FC1B54B-BFA3-455C-A0F3-F555B44C9402}" dt="2020-10-16T16:11:49.945" v="129" actId="478"/>
          <ac:spMkLst>
            <pc:docMk/>
            <pc:sldMk cId="3360973446" sldId="274"/>
            <ac:spMk id="9" creationId="{3339622C-A2F0-456A-864B-10221C31DDAF}"/>
          </ac:spMkLst>
        </pc:spChg>
        <pc:spChg chg="add del mod">
          <ac:chgData name="李 天时" userId="1a74adf913080d36" providerId="LiveId" clId="{0FC1B54B-BFA3-455C-A0F3-F555B44C9402}" dt="2020-10-16T16:12:38.692" v="281" actId="21"/>
          <ac:spMkLst>
            <pc:docMk/>
            <pc:sldMk cId="3360973446" sldId="274"/>
            <ac:spMk id="10" creationId="{E9242088-E2D6-47DB-BB3A-EE5ADB75AD64}"/>
          </ac:spMkLst>
        </pc:spChg>
        <pc:spChg chg="add del mod">
          <ac:chgData name="李 天时" userId="1a74adf913080d36" providerId="LiveId" clId="{0FC1B54B-BFA3-455C-A0F3-F555B44C9402}" dt="2020-10-16T16:12:38.692" v="281" actId="21"/>
          <ac:spMkLst>
            <pc:docMk/>
            <pc:sldMk cId="3360973446" sldId="274"/>
            <ac:spMk id="11" creationId="{60FA62D1-04BF-49A4-9B9B-001B12E6F604}"/>
          </ac:spMkLst>
        </pc:spChg>
        <pc:spChg chg="add del mod">
          <ac:chgData name="李 天时" userId="1a74adf913080d36" providerId="LiveId" clId="{0FC1B54B-BFA3-455C-A0F3-F555B44C9402}" dt="2020-10-16T16:12:38.692" v="281" actId="21"/>
          <ac:spMkLst>
            <pc:docMk/>
            <pc:sldMk cId="3360973446" sldId="274"/>
            <ac:spMk id="12" creationId="{7F8A2E21-BA78-45CD-AFFD-3959D4503215}"/>
          </ac:spMkLst>
        </pc:spChg>
        <pc:spChg chg="add del mod">
          <ac:chgData name="李 天时" userId="1a74adf913080d36" providerId="LiveId" clId="{0FC1B54B-BFA3-455C-A0F3-F555B44C9402}" dt="2020-10-16T16:12:33.754" v="280"/>
          <ac:spMkLst>
            <pc:docMk/>
            <pc:sldMk cId="3360973446" sldId="274"/>
            <ac:spMk id="13" creationId="{F52BCD95-FEE2-424C-A257-FC6412FB57E2}"/>
          </ac:spMkLst>
        </pc:spChg>
        <pc:spChg chg="add mod">
          <ac:chgData name="李 天时" userId="1a74adf913080d36" providerId="LiveId" clId="{0FC1B54B-BFA3-455C-A0F3-F555B44C9402}" dt="2020-10-16T16:37:01.932" v="655" actId="1076"/>
          <ac:spMkLst>
            <pc:docMk/>
            <pc:sldMk cId="3360973446" sldId="274"/>
            <ac:spMk id="14" creationId="{27A71B78-4C3E-4F5C-B293-2805137350D0}"/>
          </ac:spMkLst>
        </pc:spChg>
        <pc:picChg chg="add del mod">
          <ac:chgData name="李 天时" userId="1a74adf913080d36" providerId="LiveId" clId="{0FC1B54B-BFA3-455C-A0F3-F555B44C9402}" dt="2020-10-16T15:55:04.304" v="57" actId="478"/>
          <ac:picMkLst>
            <pc:docMk/>
            <pc:sldMk cId="3360973446" sldId="274"/>
            <ac:picMk id="6" creationId="{2977E3B9-24F9-42EF-95B1-3BC91BC120AF}"/>
          </ac:picMkLst>
        </pc:picChg>
      </pc:sldChg>
      <pc:sldChg chg="addSp delSp modSp mod">
        <pc:chgData name="李 天时" userId="1a74adf913080d36" providerId="LiveId" clId="{0FC1B54B-BFA3-455C-A0F3-F555B44C9402}" dt="2020-10-16T16:37:32.933" v="704" actId="20577"/>
        <pc:sldMkLst>
          <pc:docMk/>
          <pc:sldMk cId="3025032499" sldId="275"/>
        </pc:sldMkLst>
        <pc:spChg chg="mod">
          <ac:chgData name="李 天时" userId="1a74adf913080d36" providerId="LiveId" clId="{0FC1B54B-BFA3-455C-A0F3-F555B44C9402}" dt="2020-10-16T16:37:32.933" v="704" actId="20577"/>
          <ac:spMkLst>
            <pc:docMk/>
            <pc:sldMk cId="3025032499" sldId="275"/>
            <ac:spMk id="2" creationId="{E7A0A7C5-AD98-45F2-9BBB-90B337D9B65F}"/>
          </ac:spMkLst>
        </pc:spChg>
        <pc:spChg chg="del">
          <ac:chgData name="李 天时" userId="1a74adf913080d36" providerId="LiveId" clId="{0FC1B54B-BFA3-455C-A0F3-F555B44C9402}" dt="2020-10-16T16:29:15.019" v="482"/>
          <ac:spMkLst>
            <pc:docMk/>
            <pc:sldMk cId="3025032499" sldId="275"/>
            <ac:spMk id="3" creationId="{4081907C-D2E7-430D-99BC-FEB3ABFFE796}"/>
          </ac:spMkLst>
        </pc:spChg>
        <pc:spChg chg="add mod">
          <ac:chgData name="李 天时" userId="1a74adf913080d36" providerId="LiveId" clId="{0FC1B54B-BFA3-455C-A0F3-F555B44C9402}" dt="2020-10-16T16:35:50.556" v="654" actId="14100"/>
          <ac:spMkLst>
            <pc:docMk/>
            <pc:sldMk cId="3025032499" sldId="275"/>
            <ac:spMk id="4" creationId="{4E3D4BC8-FA71-4B35-A0C7-A44011DBC234}"/>
          </ac:spMkLst>
        </pc:spChg>
      </pc:sldChg>
      <pc:sldChg chg="addSp delSp modSp mod ord">
        <pc:chgData name="李 天时" userId="1a74adf913080d36" providerId="LiveId" clId="{0FC1B54B-BFA3-455C-A0F3-F555B44C9402}" dt="2020-10-17T13:14:16.314" v="1164" actId="20577"/>
        <pc:sldMkLst>
          <pc:docMk/>
          <pc:sldMk cId="3097697090" sldId="276"/>
        </pc:sldMkLst>
        <pc:spChg chg="mod">
          <ac:chgData name="李 天时" userId="1a74adf913080d36" providerId="LiveId" clId="{0FC1B54B-BFA3-455C-A0F3-F555B44C9402}" dt="2020-10-17T13:14:16.314" v="1164" actId="20577"/>
          <ac:spMkLst>
            <pc:docMk/>
            <pc:sldMk cId="3097697090" sldId="276"/>
            <ac:spMk id="2" creationId="{5812FA5C-DC95-4C84-80C9-B8DC488BB818}"/>
          </ac:spMkLst>
        </pc:spChg>
        <pc:spChg chg="del mod">
          <ac:chgData name="李 天时" userId="1a74adf913080d36" providerId="LiveId" clId="{0FC1B54B-BFA3-455C-A0F3-F555B44C9402}" dt="2020-10-17T04:06:22.329" v="865"/>
          <ac:spMkLst>
            <pc:docMk/>
            <pc:sldMk cId="3097697090" sldId="276"/>
            <ac:spMk id="3" creationId="{D4EF3A30-429B-4787-BAC6-4FB47DE32BF3}"/>
          </ac:spMkLst>
        </pc:spChg>
        <pc:spChg chg="add mod">
          <ac:chgData name="李 天时" userId="1a74adf913080d36" providerId="LiveId" clId="{0FC1B54B-BFA3-455C-A0F3-F555B44C9402}" dt="2020-10-17T13:14:10.769" v="1144" actId="20577"/>
          <ac:spMkLst>
            <pc:docMk/>
            <pc:sldMk cId="3097697090" sldId="276"/>
            <ac:spMk id="4" creationId="{880DCEEA-E989-4010-9FEF-A27E55825D33}"/>
          </ac:spMkLst>
        </pc:spChg>
        <pc:spChg chg="add del mod">
          <ac:chgData name="李 天时" userId="1a74adf913080d36" providerId="LiveId" clId="{0FC1B54B-BFA3-455C-A0F3-F555B44C9402}" dt="2020-10-17T04:07:15.221" v="885"/>
          <ac:spMkLst>
            <pc:docMk/>
            <pc:sldMk cId="3097697090" sldId="276"/>
            <ac:spMk id="5" creationId="{1F1027C8-ED3D-4F92-8F7B-919EDE4B3C64}"/>
          </ac:spMkLst>
        </pc:spChg>
        <pc:spChg chg="add del mod">
          <ac:chgData name="李 天时" userId="1a74adf913080d36" providerId="LiveId" clId="{0FC1B54B-BFA3-455C-A0F3-F555B44C9402}" dt="2020-10-17T04:07:15.223" v="887"/>
          <ac:spMkLst>
            <pc:docMk/>
            <pc:sldMk cId="3097697090" sldId="276"/>
            <ac:spMk id="6" creationId="{F3090713-FDF8-472E-8E29-492FD1BA448D}"/>
          </ac:spMkLst>
        </pc:spChg>
        <pc:spChg chg="add del">
          <ac:chgData name="李 天时" userId="1a74adf913080d36" providerId="LiveId" clId="{0FC1B54B-BFA3-455C-A0F3-F555B44C9402}" dt="2020-10-17T04:07:10.036" v="882"/>
          <ac:spMkLst>
            <pc:docMk/>
            <pc:sldMk cId="3097697090" sldId="276"/>
            <ac:spMk id="7" creationId="{1E0FC236-7043-48DD-9229-E535C90F3F1E}"/>
          </ac:spMkLst>
        </pc:spChg>
        <pc:spChg chg="add del mod">
          <ac:chgData name="李 天时" userId="1a74adf913080d36" providerId="LiveId" clId="{0FC1B54B-BFA3-455C-A0F3-F555B44C9402}" dt="2020-10-17T04:11:15.833" v="970" actId="21"/>
          <ac:spMkLst>
            <pc:docMk/>
            <pc:sldMk cId="3097697090" sldId="276"/>
            <ac:spMk id="8" creationId="{F4D210F8-09AE-4999-ACE7-F004CB73221E}"/>
          </ac:spMkLst>
        </pc:spChg>
      </pc:sldChg>
      <pc:sldChg chg="addSp delSp modSp new mod">
        <pc:chgData name="李 天时" userId="1a74adf913080d36" providerId="LiveId" clId="{0FC1B54B-BFA3-455C-A0F3-F555B44C9402}" dt="2020-10-17T13:13:43.132" v="1140" actId="20577"/>
        <pc:sldMkLst>
          <pc:docMk/>
          <pc:sldMk cId="3583905159" sldId="277"/>
        </pc:sldMkLst>
        <pc:spChg chg="mod">
          <ac:chgData name="李 天时" userId="1a74adf913080d36" providerId="LiveId" clId="{0FC1B54B-BFA3-455C-A0F3-F555B44C9402}" dt="2020-10-16T16:33:58.911" v="620" actId="20577"/>
          <ac:spMkLst>
            <pc:docMk/>
            <pc:sldMk cId="3583905159" sldId="277"/>
            <ac:spMk id="2" creationId="{3C5258AB-3F5D-4CC7-83A0-2CD2AD31014E}"/>
          </ac:spMkLst>
        </pc:spChg>
        <pc:spChg chg="del mod">
          <ac:chgData name="李 天时" userId="1a74adf913080d36" providerId="LiveId" clId="{0FC1B54B-BFA3-455C-A0F3-F555B44C9402}" dt="2020-10-16T16:16:07.821" v="321"/>
          <ac:spMkLst>
            <pc:docMk/>
            <pc:sldMk cId="3583905159" sldId="277"/>
            <ac:spMk id="3" creationId="{B14D9DE5-54EB-47E8-8029-EC27366BBB3A}"/>
          </ac:spMkLst>
        </pc:spChg>
        <pc:spChg chg="add mod">
          <ac:chgData name="李 天时" userId="1a74adf913080d36" providerId="LiveId" clId="{0FC1B54B-BFA3-455C-A0F3-F555B44C9402}" dt="2020-10-17T13:13:43.132" v="1140" actId="20577"/>
          <ac:spMkLst>
            <pc:docMk/>
            <pc:sldMk cId="3583905159" sldId="277"/>
            <ac:spMk id="4" creationId="{03B9B1BC-500D-4A0B-B009-0DF338820999}"/>
          </ac:spMkLst>
        </pc:spChg>
        <pc:spChg chg="add del">
          <ac:chgData name="李 天时" userId="1a74adf913080d36" providerId="LiveId" clId="{0FC1B54B-BFA3-455C-A0F3-F555B44C9402}" dt="2020-10-16T16:32:32.716" v="565" actId="22"/>
          <ac:spMkLst>
            <pc:docMk/>
            <pc:sldMk cId="3583905159" sldId="277"/>
            <ac:spMk id="6" creationId="{55AF35F9-2CBF-4623-9AF2-4C3928A5C461}"/>
          </ac:spMkLst>
        </pc:spChg>
        <pc:spChg chg="add del mod">
          <ac:chgData name="李 天时" userId="1a74adf913080d36" providerId="LiveId" clId="{0FC1B54B-BFA3-455C-A0F3-F555B44C9402}" dt="2020-10-16T16:32:52.638" v="571" actId="22"/>
          <ac:spMkLst>
            <pc:docMk/>
            <pc:sldMk cId="3583905159" sldId="277"/>
            <ac:spMk id="8" creationId="{0289E179-55A9-49F6-BCC9-6EDD9DC2E99F}"/>
          </ac:spMkLst>
        </pc:spChg>
      </pc:sldChg>
      <pc:sldChg chg="addSp delSp modSp new mod">
        <pc:chgData name="李 天时" userId="1a74adf913080d36" providerId="LiveId" clId="{0FC1B54B-BFA3-455C-A0F3-F555B44C9402}" dt="2020-10-17T14:29:23.546" v="1171" actId="1076"/>
        <pc:sldMkLst>
          <pc:docMk/>
          <pc:sldMk cId="1029528023" sldId="278"/>
        </pc:sldMkLst>
        <pc:spChg chg="del">
          <ac:chgData name="李 天时" userId="1a74adf913080d36" providerId="LiveId" clId="{0FC1B54B-BFA3-455C-A0F3-F555B44C9402}" dt="2020-10-17T04:59:51.764" v="1085" actId="21"/>
          <ac:spMkLst>
            <pc:docMk/>
            <pc:sldMk cId="1029528023" sldId="278"/>
            <ac:spMk id="2" creationId="{DBB26E5E-BBB0-4B40-BFF6-99E67728163D}"/>
          </ac:spMkLst>
        </pc:spChg>
        <pc:spChg chg="del">
          <ac:chgData name="李 天时" userId="1a74adf913080d36" providerId="LiveId" clId="{0FC1B54B-BFA3-455C-A0F3-F555B44C9402}" dt="2020-10-17T04:12:37.697" v="976"/>
          <ac:spMkLst>
            <pc:docMk/>
            <pc:sldMk cId="1029528023" sldId="278"/>
            <ac:spMk id="3" creationId="{3BAC99E9-59E9-4897-AFB1-E23104401115}"/>
          </ac:spMkLst>
        </pc:spChg>
        <pc:spChg chg="add del mod">
          <ac:chgData name="李 天时" userId="1a74adf913080d36" providerId="LiveId" clId="{0FC1B54B-BFA3-455C-A0F3-F555B44C9402}" dt="2020-10-17T04:32:25.646" v="983"/>
          <ac:spMkLst>
            <pc:docMk/>
            <pc:sldMk cId="1029528023" sldId="278"/>
            <ac:spMk id="4" creationId="{FE84066D-90D4-4B41-AFA6-1F10F29A27DA}"/>
          </ac:spMkLst>
        </pc:spChg>
        <pc:spChg chg="add del">
          <ac:chgData name="李 天时" userId="1a74adf913080d36" providerId="LiveId" clId="{0FC1B54B-BFA3-455C-A0F3-F555B44C9402}" dt="2020-10-17T04:32:20.074" v="980"/>
          <ac:spMkLst>
            <pc:docMk/>
            <pc:sldMk cId="1029528023" sldId="278"/>
            <ac:spMk id="5" creationId="{C71247DE-9BAA-4285-809C-5F97414D47AF}"/>
          </ac:spMkLst>
        </pc:spChg>
        <pc:spChg chg="add mod">
          <ac:chgData name="李 天时" userId="1a74adf913080d36" providerId="LiveId" clId="{0FC1B54B-BFA3-455C-A0F3-F555B44C9402}" dt="2020-10-17T14:29:23.546" v="1171" actId="1076"/>
          <ac:spMkLst>
            <pc:docMk/>
            <pc:sldMk cId="1029528023" sldId="278"/>
            <ac:spMk id="6" creationId="{548631AA-7662-44CE-BFAA-73534EDE482C}"/>
          </ac:spMkLst>
        </pc:spChg>
        <pc:spChg chg="add mod">
          <ac:chgData name="李 天时" userId="1a74adf913080d36" providerId="LiveId" clId="{0FC1B54B-BFA3-455C-A0F3-F555B44C9402}" dt="2020-10-17T05:00:40.290" v="1090" actId="1076"/>
          <ac:spMkLst>
            <pc:docMk/>
            <pc:sldMk cId="1029528023" sldId="278"/>
            <ac:spMk id="7" creationId="{063510B5-C370-41CA-9D29-A49825BB9727}"/>
          </ac:spMkLst>
        </pc:spChg>
      </pc:sldChg>
      <pc:sldChg chg="modSp new del mod">
        <pc:chgData name="李 天时" userId="1a74adf913080d36" providerId="LiveId" clId="{0FC1B54B-BFA3-455C-A0F3-F555B44C9402}" dt="2020-10-17T14:29:12.265" v="1169" actId="2696"/>
        <pc:sldMkLst>
          <pc:docMk/>
          <pc:sldMk cId="1135575286" sldId="279"/>
        </pc:sldMkLst>
        <pc:spChg chg="mod">
          <ac:chgData name="李 天时" userId="1a74adf913080d36" providerId="LiveId" clId="{0FC1B54B-BFA3-455C-A0F3-F555B44C9402}" dt="2020-10-17T13:14:48.191" v="1168" actId="20577"/>
          <ac:spMkLst>
            <pc:docMk/>
            <pc:sldMk cId="1135575286" sldId="279"/>
            <ac:spMk id="2" creationId="{A5813712-9910-4CE6-A79B-D78AC3043FC5}"/>
          </ac:spMkLst>
        </pc:spChg>
      </pc:sldChg>
    </pc:docChg>
  </pc:docChgLst>
  <pc:docChgLst>
    <pc:chgData name="李 天时" userId="1a74adf913080d36" providerId="LiveId" clId="{042772BC-FE4E-41A1-B367-49248AA59FA2}"/>
    <pc:docChg chg="undo custSel modSld">
      <pc:chgData name="李 天时" userId="1a74adf913080d36" providerId="LiveId" clId="{042772BC-FE4E-41A1-B367-49248AA59FA2}" dt="2020-10-08T15:39:44.353" v="415" actId="20577"/>
      <pc:docMkLst>
        <pc:docMk/>
      </pc:docMkLst>
      <pc:sldChg chg="modSp mod">
        <pc:chgData name="李 天时" userId="1a74adf913080d36" providerId="LiveId" clId="{042772BC-FE4E-41A1-B367-49248AA59FA2}" dt="2020-10-08T15:39:44.353" v="415" actId="20577"/>
        <pc:sldMkLst>
          <pc:docMk/>
          <pc:sldMk cId="4223749506" sldId="257"/>
        </pc:sldMkLst>
        <pc:spChg chg="mod">
          <ac:chgData name="李 天时" userId="1a74adf913080d36" providerId="LiveId" clId="{042772BC-FE4E-41A1-B367-49248AA59FA2}" dt="2020-10-08T15:38:16.626" v="410" actId="1076"/>
          <ac:spMkLst>
            <pc:docMk/>
            <pc:sldMk cId="4223749506" sldId="257"/>
            <ac:spMk id="2" creationId="{7765125C-E613-4C00-A7F0-8EE7F9723387}"/>
          </ac:spMkLst>
        </pc:spChg>
        <pc:spChg chg="mod">
          <ac:chgData name="李 天时" userId="1a74adf913080d36" providerId="LiveId" clId="{042772BC-FE4E-41A1-B367-49248AA59FA2}" dt="2020-10-08T15:39:44.353" v="415" actId="20577"/>
          <ac:spMkLst>
            <pc:docMk/>
            <pc:sldMk cId="4223749506" sldId="257"/>
            <ac:spMk id="3" creationId="{625F445E-504C-4C48-A20C-3A55AC5A1AA4}"/>
          </ac:spMkLst>
        </pc:spChg>
      </pc:sldChg>
      <pc:sldChg chg="modSp mod">
        <pc:chgData name="李 天时" userId="1a74adf913080d36" providerId="LiveId" clId="{042772BC-FE4E-41A1-B367-49248AA59FA2}" dt="2020-10-08T10:44:44.067" v="15" actId="20577"/>
        <pc:sldMkLst>
          <pc:docMk/>
          <pc:sldMk cId="3769732164" sldId="258"/>
        </pc:sldMkLst>
        <pc:spChg chg="mod">
          <ac:chgData name="李 天时" userId="1a74adf913080d36" providerId="LiveId" clId="{042772BC-FE4E-41A1-B367-49248AA59FA2}" dt="2020-10-08T10:44:44.067" v="15" actId="20577"/>
          <ac:spMkLst>
            <pc:docMk/>
            <pc:sldMk cId="3769732164" sldId="258"/>
            <ac:spMk id="3" creationId="{6372A73D-BD60-4CBC-8AF2-A5CDA340DD9E}"/>
          </ac:spMkLst>
        </pc:spChg>
      </pc:sldChg>
      <pc:sldChg chg="modSp mod">
        <pc:chgData name="李 天时" userId="1a74adf913080d36" providerId="LiveId" clId="{042772BC-FE4E-41A1-B367-49248AA59FA2}" dt="2020-10-08T13:47:58.140" v="310" actId="20577"/>
        <pc:sldMkLst>
          <pc:docMk/>
          <pc:sldMk cId="2298088894" sldId="259"/>
        </pc:sldMkLst>
        <pc:spChg chg="mod">
          <ac:chgData name="李 天时" userId="1a74adf913080d36" providerId="LiveId" clId="{042772BC-FE4E-41A1-B367-49248AA59FA2}" dt="2020-10-08T13:47:58.140" v="310" actId="20577"/>
          <ac:spMkLst>
            <pc:docMk/>
            <pc:sldMk cId="2298088894" sldId="259"/>
            <ac:spMk id="3" creationId="{B413FE5C-BE35-4471-8A8D-97E94A3003BF}"/>
          </ac:spMkLst>
        </pc:spChg>
      </pc:sldChg>
      <pc:sldChg chg="modSp mod">
        <pc:chgData name="李 天时" userId="1a74adf913080d36" providerId="LiveId" clId="{042772BC-FE4E-41A1-B367-49248AA59FA2}" dt="2020-10-08T13:50:48.481" v="327" actId="20577"/>
        <pc:sldMkLst>
          <pc:docMk/>
          <pc:sldMk cId="1126960815" sldId="261"/>
        </pc:sldMkLst>
        <pc:spChg chg="mod">
          <ac:chgData name="李 天时" userId="1a74adf913080d36" providerId="LiveId" clId="{042772BC-FE4E-41A1-B367-49248AA59FA2}" dt="2020-10-08T13:50:48.481" v="327" actId="20577"/>
          <ac:spMkLst>
            <pc:docMk/>
            <pc:sldMk cId="1126960815" sldId="261"/>
            <ac:spMk id="3" creationId="{E084D422-FD0E-4D90-8813-694B724A2406}"/>
          </ac:spMkLst>
        </pc:spChg>
      </pc:sldChg>
      <pc:sldChg chg="modSp mod">
        <pc:chgData name="李 天时" userId="1a74adf913080d36" providerId="LiveId" clId="{042772BC-FE4E-41A1-B367-49248AA59FA2}" dt="2020-10-08T14:21:08.988" v="403" actId="20577"/>
        <pc:sldMkLst>
          <pc:docMk/>
          <pc:sldMk cId="1986780480" sldId="263"/>
        </pc:sldMkLst>
        <pc:spChg chg="mod">
          <ac:chgData name="李 天时" userId="1a74adf913080d36" providerId="LiveId" clId="{042772BC-FE4E-41A1-B367-49248AA59FA2}" dt="2020-10-08T14:21:08.988" v="403" actId="20577"/>
          <ac:spMkLst>
            <pc:docMk/>
            <pc:sldMk cId="1986780480" sldId="263"/>
            <ac:spMk id="3" creationId="{C26E5030-D904-40D1-BC10-F0AF724E82F4}"/>
          </ac:spMkLst>
        </pc:spChg>
      </pc:sldChg>
      <pc:sldChg chg="modSp mod">
        <pc:chgData name="李 天时" userId="1a74adf913080d36" providerId="LiveId" clId="{042772BC-FE4E-41A1-B367-49248AA59FA2}" dt="2020-10-08T15:38:06.387" v="409" actId="14100"/>
        <pc:sldMkLst>
          <pc:docMk/>
          <pc:sldMk cId="3537938749" sldId="266"/>
        </pc:sldMkLst>
        <pc:spChg chg="mod">
          <ac:chgData name="李 天时" userId="1a74adf913080d36" providerId="LiveId" clId="{042772BC-FE4E-41A1-B367-49248AA59FA2}" dt="2020-10-08T15:38:06.387" v="409" actId="14100"/>
          <ac:spMkLst>
            <pc:docMk/>
            <pc:sldMk cId="3537938749" sldId="266"/>
            <ac:spMk id="3" creationId="{45DC8971-47FF-4AED-9698-8DDD222FEFFC}"/>
          </ac:spMkLst>
        </pc:spChg>
      </pc:sldChg>
      <pc:sldChg chg="modSp mod">
        <pc:chgData name="李 天时" userId="1a74adf913080d36" providerId="LiveId" clId="{042772BC-FE4E-41A1-B367-49248AA59FA2}" dt="2020-10-08T13:35:22.770" v="203" actId="20577"/>
        <pc:sldMkLst>
          <pc:docMk/>
          <pc:sldMk cId="3472682184" sldId="268"/>
        </pc:sldMkLst>
        <pc:spChg chg="mod">
          <ac:chgData name="李 天时" userId="1a74adf913080d36" providerId="LiveId" clId="{042772BC-FE4E-41A1-B367-49248AA59FA2}" dt="2020-10-08T13:35:22.770" v="203" actId="20577"/>
          <ac:spMkLst>
            <pc:docMk/>
            <pc:sldMk cId="3472682184" sldId="268"/>
            <ac:spMk id="3" creationId="{1E32EA59-AB1D-4EC1-B322-D1BC9A43C2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A494A-FD2C-45DF-9B39-CE654BBE1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51F777-B7BE-4C64-ADBA-CC8B615F2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0932DB-2E55-4AEB-BC48-AFCEF6CE8C01}"/>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9A99B5D3-68CF-49EA-9855-81F2F43879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D6C517-3CBE-4855-B3BA-EAAEC27F47E9}"/>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123448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5763A-DB15-4A2D-B5CF-F0DEB6610E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B03F0A-DE57-4C18-89EC-7324244EA8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56CE7D-9A6E-421E-B07D-D7CF1A221851}"/>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697DB4A4-07A2-4C58-813D-7738FE907C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7452B7-A869-483A-9EDE-3F5A2EE999AF}"/>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69278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AFFB93-71A7-48B4-99D1-135BA46DB4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55221B-1D44-4408-B3F3-B9C7BF89C2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508CE2-1E73-4EE1-911E-AED7903FA1AD}"/>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599B5FC2-681B-4CD3-8F0B-256EC7B64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9648CC-CC0B-438A-AC03-4108FDDE799A}"/>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425453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50F56-02AB-4C76-8788-557FD7B96D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96E1F7-8372-4ADC-B168-56E8CF7E7A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C8327C-4966-4A6C-AB53-0F01E6160154}"/>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75590F50-1DA8-4E8F-9A7D-7B34AA0EC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BE1EBA-FA37-4C20-900B-72492EE143F5}"/>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128544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A3A26-AC73-45E9-AB83-EC70376524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FE1779-A2F9-492F-9EEC-48F14FB51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5C5814-FF7A-49D8-AC4A-E32E9D4C2AB5}"/>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A5E4115D-4F53-45BD-B95A-1B444B083A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0BAB2-F524-4D81-A1B8-63DAE5C7EB7D}"/>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46684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69226-3428-4015-84DF-2E4BBC9FBE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5F488B-3CFD-4087-9B18-EE2833D37F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B84FD7-AEB8-43EC-8265-542527DB45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07C97E-F21A-4D3B-AFD7-52DE322E0FB0}"/>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6616AC4F-55AF-4C14-8CF9-286D57F6B4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2057E-CAB0-4350-962C-037F0A236ECF}"/>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45094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55323-BADB-4833-ADCA-FC5B30C37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98A30B-38CB-4AFC-818D-2AC0B789F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B65B91-831B-4907-BBF9-4C868346D6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34C54E7-A67E-485E-B99D-63A07E8FC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07D57F-F590-4EA0-B6E3-155E1D200C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41553F-5154-4C01-9033-B46521389633}"/>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8" name="页脚占位符 7">
            <a:extLst>
              <a:ext uri="{FF2B5EF4-FFF2-40B4-BE49-F238E27FC236}">
                <a16:creationId xmlns:a16="http://schemas.microsoft.com/office/drawing/2014/main" id="{55DF3C4C-F45E-4A9C-83EF-C9EE5B34737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2EBA3C-2459-4106-AD62-D41216076294}"/>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309237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2E4DD-F686-447D-AB56-14CC8A3948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7388B9-F7F2-49E1-9426-C6330C048301}"/>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4" name="页脚占位符 3">
            <a:extLst>
              <a:ext uri="{FF2B5EF4-FFF2-40B4-BE49-F238E27FC236}">
                <a16:creationId xmlns:a16="http://schemas.microsoft.com/office/drawing/2014/main" id="{5CB6A80B-5AA3-4134-BABB-A6B44B6A8E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7A9B86-C68B-4003-9AA3-0AACD0D86C18}"/>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42808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FBDD69-CA62-42BA-B1BE-D9E0335ADCA6}"/>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3" name="页脚占位符 2">
            <a:extLst>
              <a:ext uri="{FF2B5EF4-FFF2-40B4-BE49-F238E27FC236}">
                <a16:creationId xmlns:a16="http://schemas.microsoft.com/office/drawing/2014/main" id="{7BB54CFF-BE5A-44D0-B3EA-DDB3D2F710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3AD1D8-ED74-4AC2-A8B5-5742F537E556}"/>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346227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F2838-BCFB-4BA3-B161-9E16FDF990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722A0B-E239-42A6-920B-362D933B1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DC0DBF-7C86-40A5-8E6B-A4EF3C1E0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FD09F8-7602-42D8-ADF6-C729E3838D31}"/>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3457D6F1-7BCA-4001-A671-898C374640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57FBE8-C575-4C2E-BCE7-FE5D8D9E8C55}"/>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370004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D5218-6B4C-480A-9C55-A3FCEC6C13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716CCB-F06D-432F-B0E1-FC6CD0B0A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672C82-3455-4134-B001-6F6CA24FF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5A8DD6-FE3D-47B5-8676-924369452228}"/>
              </a:ext>
            </a:extLst>
          </p:cNvPr>
          <p:cNvSpPr>
            <a:spLocks noGrp="1"/>
          </p:cNvSpPr>
          <p:nvPr>
            <p:ph type="dt" sz="half" idx="10"/>
          </p:nvPr>
        </p:nvSpPr>
        <p:spPr/>
        <p:txBody>
          <a:bodyPr/>
          <a:lstStyle/>
          <a:p>
            <a:fld id="{A520E2FF-D9A0-4E30-9E87-32BBD747F142}"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B6880322-34F2-471C-B2FD-741736F486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DBADB9-4D5B-4944-A59C-C59BEB476279}"/>
              </a:ext>
            </a:extLst>
          </p:cNvPr>
          <p:cNvSpPr>
            <a:spLocks noGrp="1"/>
          </p:cNvSpPr>
          <p:nvPr>
            <p:ph type="sldNum" sz="quarter" idx="12"/>
          </p:nvPr>
        </p:nvSpPr>
        <p:spPr/>
        <p:txBody>
          <a:body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93708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1B9B3F-5E91-448E-BE75-80B35CCB1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F62CBA-6BE3-4DC6-8999-F62D73A36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B7BEE-EB11-40B6-BFA5-8BB7EED86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0E2FF-D9A0-4E30-9E87-32BBD747F142}"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61897754-E4AC-490C-9530-465EF92735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6A4A0C-05FC-4443-8DBA-CF8705474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CF8B7-0A5D-45F1-85C4-854C2132EB9C}" type="slidenum">
              <a:rPr lang="zh-CN" altLang="en-US" smtClean="0"/>
              <a:t>‹#›</a:t>
            </a:fld>
            <a:endParaRPr lang="zh-CN" altLang="en-US"/>
          </a:p>
        </p:txBody>
      </p:sp>
    </p:spTree>
    <p:extLst>
      <p:ext uri="{BB962C8B-B14F-4D97-AF65-F5344CB8AC3E}">
        <p14:creationId xmlns:p14="http://schemas.microsoft.com/office/powerpoint/2010/main" val="120018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ts1187522606/G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lts1187522606/G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ep.noa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dc.noaa.gov/data-access/model-data/model-datasets/global-forcast-system-gfs" TargetMode="External"/><Relationship Id="rId2" Type="http://schemas.openxmlformats.org/officeDocument/2006/relationships/hyperlink" Target="https://www.emc.ncep.noaa.gov/emc/pages/numerical_forecast_systems/gfs.php" TargetMode="External"/><Relationship Id="rId1" Type="http://schemas.openxmlformats.org/officeDocument/2006/relationships/slideLayout" Target="../slideLayouts/slideLayout2.xml"/><Relationship Id="rId4" Type="http://schemas.openxmlformats.org/officeDocument/2006/relationships/hyperlink" Target="https://en.wikipedia.org/wiki/Global_Forecast_Syste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indy.com/" TargetMode="External"/><Relationship Id="rId2" Type="http://schemas.openxmlformats.org/officeDocument/2006/relationships/hyperlink" Target="https://www.nco.ncep.noaa.gov/pmb/products/gfs/" TargetMode="External"/><Relationship Id="rId1" Type="http://schemas.openxmlformats.org/officeDocument/2006/relationships/slideLayout" Target="../slideLayouts/slideLayout2.xml"/><Relationship Id="rId6" Type="http://schemas.openxmlformats.org/officeDocument/2006/relationships/hyperlink" Target="https://zh.wikipedia.org/wiki/GRIB" TargetMode="External"/><Relationship Id="rId5" Type="http://schemas.openxmlformats.org/officeDocument/2006/relationships/hyperlink" Target="https://www.cpc.ncep.noaa.gov/products/wesley/reading_grib.html" TargetMode="External"/><Relationship Id="rId4" Type="http://schemas.openxmlformats.org/officeDocument/2006/relationships/hyperlink" Target="https://earth.nullschool.net/zh-c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ostrc.comet.ucar.edu/data/grib/gfs/" TargetMode="External"/><Relationship Id="rId2" Type="http://schemas.openxmlformats.org/officeDocument/2006/relationships/hyperlink" Target="http://www.ftp.ncep.noaa.gov/data/nccf/com/gfs/pr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omads.ncep.noaa.gov/cgi-bin/filter_gfs_0p25.pl?dir=%2Fgfs.20200916%2F00" TargetMode="External"/><Relationship Id="rId2" Type="http://schemas.openxmlformats.org/officeDocument/2006/relationships/hyperlink" Target="https://nomads.ncep.noaa.gov/cgi-bin/filter_gfs_0p25.pl" TargetMode="External"/><Relationship Id="rId1" Type="http://schemas.openxmlformats.org/officeDocument/2006/relationships/slideLayout" Target="../slideLayouts/slideLayout2.xml"/><Relationship Id="rId6" Type="http://schemas.openxmlformats.org/officeDocument/2006/relationships/hyperlink" Target="https://search.usa.gov/search?utf8=%E2%9C%93&amp;affiliate=noaa.gov" TargetMode="External"/><Relationship Id="rId5" Type="http://schemas.openxmlformats.org/officeDocument/2006/relationships/hyperlink" Target="https://www.cpc.ncep.noaa.gov/products/wesley/CORe/post_var.html" TargetMode="External"/><Relationship Id="rId4" Type="http://schemas.openxmlformats.org/officeDocument/2006/relationships/hyperlink" Target="https://www.nco.ncep.noaa.gov/pmb/products/hiresw/conusnmmb.t00z.smartconusf00.grib2.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19F3-A718-4127-B772-E1C9DD7889F2}"/>
              </a:ext>
            </a:extLst>
          </p:cNvPr>
          <p:cNvSpPr>
            <a:spLocks noGrp="1"/>
          </p:cNvSpPr>
          <p:nvPr>
            <p:ph type="ctrTitle"/>
          </p:nvPr>
        </p:nvSpPr>
        <p:spPr>
          <a:xfrm>
            <a:off x="1195527" y="1573240"/>
            <a:ext cx="9824621" cy="2359567"/>
          </a:xfrm>
        </p:spPr>
        <p:txBody>
          <a:bodyPr>
            <a:normAutofit/>
          </a:bodyPr>
          <a:lstStyle/>
          <a:p>
            <a:r>
              <a:rPr lang="en-US" altLang="zh-CN" dirty="0"/>
              <a:t>GFS</a:t>
            </a:r>
            <a:r>
              <a:rPr lang="zh-CN" altLang="en-US" dirty="0"/>
              <a:t>数据格式转换及示例</a:t>
            </a:r>
          </a:p>
        </p:txBody>
      </p:sp>
      <p:sp>
        <p:nvSpPr>
          <p:cNvPr id="3" name="副标题 2">
            <a:extLst>
              <a:ext uri="{FF2B5EF4-FFF2-40B4-BE49-F238E27FC236}">
                <a16:creationId xmlns:a16="http://schemas.microsoft.com/office/drawing/2014/main" id="{3B880A38-709B-4955-B329-FA3B22CAC583}"/>
              </a:ext>
            </a:extLst>
          </p:cNvPr>
          <p:cNvSpPr>
            <a:spLocks noGrp="1"/>
          </p:cNvSpPr>
          <p:nvPr>
            <p:ph type="subTitle" idx="1"/>
          </p:nvPr>
        </p:nvSpPr>
        <p:spPr>
          <a:xfrm>
            <a:off x="1524000" y="4350184"/>
            <a:ext cx="9144000" cy="1655762"/>
          </a:xfrm>
        </p:spPr>
        <p:txBody>
          <a:bodyPr>
            <a:normAutofit fontScale="92500" lnSpcReduction="20000"/>
          </a:bodyPr>
          <a:lstStyle/>
          <a:p>
            <a:endParaRPr lang="en-US" altLang="zh-CN" dirty="0"/>
          </a:p>
          <a:p>
            <a:endParaRPr lang="en-US" altLang="zh-CN" dirty="0"/>
          </a:p>
          <a:p>
            <a:pPr algn="r">
              <a:lnSpc>
                <a:spcPct val="110000"/>
              </a:lnSpc>
            </a:pPr>
            <a:r>
              <a:rPr lang="zh-CN" altLang="en-US" dirty="0"/>
              <a:t>地信</a:t>
            </a:r>
            <a:r>
              <a:rPr lang="en-US" altLang="zh-CN" dirty="0"/>
              <a:t>181 </a:t>
            </a:r>
            <a:r>
              <a:rPr lang="zh-CN" altLang="en-US" dirty="0"/>
              <a:t>李天时</a:t>
            </a:r>
            <a:endParaRPr lang="en-US" altLang="zh-CN" dirty="0"/>
          </a:p>
          <a:p>
            <a:pPr algn="r">
              <a:lnSpc>
                <a:spcPct val="110000"/>
              </a:lnSpc>
            </a:pPr>
            <a:r>
              <a:rPr lang="zh-CN" altLang="en-US" dirty="0"/>
              <a:t>指导老师：刘军生</a:t>
            </a:r>
          </a:p>
        </p:txBody>
      </p:sp>
      <p:pic>
        <p:nvPicPr>
          <p:cNvPr id="4" name="图片 3">
            <a:extLst>
              <a:ext uri="{FF2B5EF4-FFF2-40B4-BE49-F238E27FC236}">
                <a16:creationId xmlns:a16="http://schemas.microsoft.com/office/drawing/2014/main" id="{84AB27E6-4EF9-4296-9DC4-3369B922DF07}"/>
              </a:ext>
            </a:extLst>
          </p:cNvPr>
          <p:cNvPicPr>
            <a:picLocks noChangeAspect="1"/>
          </p:cNvPicPr>
          <p:nvPr/>
        </p:nvPicPr>
        <p:blipFill>
          <a:blip r:embed="rId2"/>
          <a:stretch>
            <a:fillRect/>
          </a:stretch>
        </p:blipFill>
        <p:spPr>
          <a:xfrm>
            <a:off x="1171852" y="933031"/>
            <a:ext cx="1280417" cy="1280417"/>
          </a:xfrm>
          <a:prstGeom prst="rect">
            <a:avLst/>
          </a:prstGeom>
        </p:spPr>
      </p:pic>
    </p:spTree>
    <p:extLst>
      <p:ext uri="{BB962C8B-B14F-4D97-AF65-F5344CB8AC3E}">
        <p14:creationId xmlns:p14="http://schemas.microsoft.com/office/powerpoint/2010/main" val="315097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80FA1-2641-4738-ABF1-297DEA7E17D4}"/>
              </a:ext>
            </a:extLst>
          </p:cNvPr>
          <p:cNvSpPr>
            <a:spLocks noGrp="1"/>
          </p:cNvSpPr>
          <p:nvPr>
            <p:ph type="title"/>
          </p:nvPr>
        </p:nvSpPr>
        <p:spPr>
          <a:xfrm>
            <a:off x="488272" y="112620"/>
            <a:ext cx="10515600" cy="1325563"/>
          </a:xfrm>
        </p:spPr>
        <p:txBody>
          <a:bodyPr/>
          <a:lstStyle/>
          <a:p>
            <a:r>
              <a:rPr lang="zh-CN" altLang="en-US" dirty="0"/>
              <a:t>转换方法</a:t>
            </a:r>
          </a:p>
        </p:txBody>
      </p:sp>
      <p:sp>
        <p:nvSpPr>
          <p:cNvPr id="3" name="内容占位符 2">
            <a:extLst>
              <a:ext uri="{FF2B5EF4-FFF2-40B4-BE49-F238E27FC236}">
                <a16:creationId xmlns:a16="http://schemas.microsoft.com/office/drawing/2014/main" id="{5CFF93B7-43F1-4DC4-9003-16ED45C7CB26}"/>
              </a:ext>
            </a:extLst>
          </p:cNvPr>
          <p:cNvSpPr>
            <a:spLocks noGrp="1"/>
          </p:cNvSpPr>
          <p:nvPr>
            <p:ph idx="1"/>
          </p:nvPr>
        </p:nvSpPr>
        <p:spPr>
          <a:xfrm>
            <a:off x="292963" y="1305018"/>
            <a:ext cx="11709647" cy="5440362"/>
          </a:xfrm>
        </p:spPr>
        <p:txBody>
          <a:bodyPr>
            <a:normAutofit fontScale="92500"/>
          </a:bodyPr>
          <a:lstStyle/>
          <a:p>
            <a:pPr>
              <a:lnSpc>
                <a:spcPct val="110000"/>
              </a:lnSpc>
            </a:pPr>
            <a:r>
              <a:rPr lang="zh-CN" altLang="en-US" dirty="0"/>
              <a:t>电脑安装</a:t>
            </a:r>
            <a:r>
              <a:rPr lang="en-US" altLang="zh-CN" dirty="0"/>
              <a:t>java</a:t>
            </a:r>
            <a:r>
              <a:rPr lang="zh-CN" altLang="en-US" dirty="0"/>
              <a:t>环境（方法略）    </a:t>
            </a:r>
            <a:r>
              <a:rPr lang="en-US" altLang="zh-CN" dirty="0"/>
              <a:t>*</a:t>
            </a:r>
            <a:r>
              <a:rPr lang="zh-CN" altLang="en-US" dirty="0"/>
              <a:t>我的</a:t>
            </a:r>
            <a:r>
              <a:rPr lang="en-US" altLang="zh-CN" dirty="0"/>
              <a:t>Java</a:t>
            </a:r>
            <a:r>
              <a:rPr lang="zh-CN" altLang="en-US" dirty="0"/>
              <a:t>版本：</a:t>
            </a:r>
            <a:r>
              <a:rPr lang="en-US" altLang="zh-CN" dirty="0" err="1"/>
              <a:t>openjdk</a:t>
            </a:r>
            <a:r>
              <a:rPr lang="en-US" altLang="zh-CN" dirty="0"/>
              <a:t> version "1.8.0_242"</a:t>
            </a:r>
          </a:p>
          <a:p>
            <a:pPr>
              <a:lnSpc>
                <a:spcPct val="110000"/>
              </a:lnSpc>
            </a:pPr>
            <a:endParaRPr lang="en-US" altLang="zh-CN" dirty="0"/>
          </a:p>
          <a:p>
            <a:pPr>
              <a:lnSpc>
                <a:spcPct val="110000"/>
              </a:lnSpc>
            </a:pPr>
            <a:r>
              <a:rPr lang="en-US" altLang="zh-CN" dirty="0" err="1"/>
              <a:t>Github</a:t>
            </a:r>
            <a:r>
              <a:rPr lang="zh-CN" altLang="en-US" dirty="0"/>
              <a:t>上进行工具下载</a:t>
            </a:r>
            <a:r>
              <a:rPr lang="en-US" altLang="zh-CN" dirty="0"/>
              <a:t>       </a:t>
            </a:r>
            <a:r>
              <a:rPr lang="en-US" altLang="zh-CN" dirty="0">
                <a:hlinkClick r:id="rId2"/>
              </a:rPr>
              <a:t>https://github.com/lts1187522606/GIS</a:t>
            </a:r>
            <a:endParaRPr lang="en-US" altLang="zh-CN" dirty="0"/>
          </a:p>
          <a:p>
            <a:pPr>
              <a:lnSpc>
                <a:spcPct val="110000"/>
              </a:lnSpc>
            </a:pPr>
            <a:endParaRPr lang="en-US" altLang="zh-CN" dirty="0"/>
          </a:p>
          <a:p>
            <a:pPr>
              <a:lnSpc>
                <a:spcPct val="110000"/>
              </a:lnSpc>
            </a:pPr>
            <a:r>
              <a:rPr lang="en-US" altLang="zh-CN" dirty="0" err="1"/>
              <a:t>Win+R</a:t>
            </a:r>
            <a:r>
              <a:rPr lang="en-US" altLang="zh-CN" dirty="0"/>
              <a:t> </a:t>
            </a:r>
            <a:r>
              <a:rPr lang="zh-CN" altLang="en-US" dirty="0"/>
              <a:t>执行</a:t>
            </a:r>
            <a:r>
              <a:rPr lang="en-US" altLang="zh-CN" dirty="0" err="1"/>
              <a:t>cmd</a:t>
            </a:r>
            <a:r>
              <a:rPr lang="zh-CN" altLang="en-US" dirty="0"/>
              <a:t>操作，修改路径到工具</a:t>
            </a:r>
            <a:r>
              <a:rPr lang="en-US" altLang="zh-CN" dirty="0"/>
              <a:t>bin</a:t>
            </a:r>
            <a:r>
              <a:rPr lang="zh-CN" altLang="en-US" dirty="0"/>
              <a:t>目录，里面已经有一个生成前的</a:t>
            </a:r>
            <a:r>
              <a:rPr lang="en-US" altLang="zh-CN" dirty="0"/>
              <a:t>GRIB2</a:t>
            </a:r>
            <a:r>
              <a:rPr lang="zh-CN" altLang="en-US" dirty="0"/>
              <a:t>文件和生成后的</a:t>
            </a:r>
            <a:r>
              <a:rPr lang="en-US" altLang="zh-CN" dirty="0"/>
              <a:t>Json</a:t>
            </a:r>
            <a:r>
              <a:rPr lang="zh-CN" altLang="en-US" dirty="0"/>
              <a:t>文件作为样例</a:t>
            </a:r>
            <a:endParaRPr lang="en-US" altLang="zh-CN" dirty="0"/>
          </a:p>
          <a:p>
            <a:pPr>
              <a:lnSpc>
                <a:spcPct val="110000"/>
              </a:lnSpc>
            </a:pPr>
            <a:endParaRPr lang="en-US" altLang="zh-CN" dirty="0"/>
          </a:p>
          <a:p>
            <a:pPr>
              <a:lnSpc>
                <a:spcPct val="110000"/>
              </a:lnSpc>
            </a:pPr>
            <a:r>
              <a:rPr lang="zh-CN" altLang="en-US" dirty="0"/>
              <a:t>在</a:t>
            </a:r>
            <a:r>
              <a:rPr lang="en-US" altLang="zh-CN" dirty="0"/>
              <a:t>bin</a:t>
            </a:r>
            <a:r>
              <a:rPr lang="zh-CN" altLang="en-US" dirty="0"/>
              <a:t>下生成</a:t>
            </a:r>
            <a:r>
              <a:rPr lang="en-US" altLang="zh-CN" dirty="0"/>
              <a:t>json</a:t>
            </a:r>
            <a:r>
              <a:rPr lang="zh-CN" altLang="en-US" dirty="0"/>
              <a:t>文件</a:t>
            </a:r>
            <a:r>
              <a:rPr lang="en-US" altLang="zh-CN" dirty="0" err="1"/>
              <a:t>wind.json</a:t>
            </a:r>
            <a:r>
              <a:rPr lang="zh-CN" altLang="en-US" dirty="0"/>
              <a:t>，将下列代码整行复制并运行</a:t>
            </a:r>
            <a:endParaRPr lang="en-US" altLang="zh-CN" dirty="0"/>
          </a:p>
          <a:p>
            <a:pPr>
              <a:lnSpc>
                <a:spcPct val="110000"/>
              </a:lnSpc>
            </a:pPr>
            <a:r>
              <a:rPr lang="en-US" altLang="zh-CN" dirty="0"/>
              <a:t>grib2json -d -n -o </a:t>
            </a:r>
            <a:r>
              <a:rPr lang="en-US" altLang="zh-CN" dirty="0" err="1"/>
              <a:t>wind.json</a:t>
            </a:r>
            <a:r>
              <a:rPr lang="en-US" altLang="zh-CN" dirty="0"/>
              <a:t> D:\GFSData\gfs.t00z.pgrb2.0p25.f048</a:t>
            </a:r>
            <a:r>
              <a:rPr lang="zh-CN" altLang="en-US" dirty="0"/>
              <a:t>，注意根据自己的文件夹及文件名进行更改</a:t>
            </a:r>
            <a:endParaRPr lang="en-US" altLang="zh-CN" dirty="0"/>
          </a:p>
          <a:p>
            <a:pPr>
              <a:lnSpc>
                <a:spcPct val="120000"/>
              </a:lnSpc>
            </a:pPr>
            <a:endParaRPr lang="en-US" altLang="zh-CN" dirty="0"/>
          </a:p>
        </p:txBody>
      </p:sp>
    </p:spTree>
    <p:extLst>
      <p:ext uri="{BB962C8B-B14F-4D97-AF65-F5344CB8AC3E}">
        <p14:creationId xmlns:p14="http://schemas.microsoft.com/office/powerpoint/2010/main" val="265520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3A3E9-DDD3-421E-8F84-AB8A06A6CD6E}"/>
              </a:ext>
            </a:extLst>
          </p:cNvPr>
          <p:cNvSpPr>
            <a:spLocks noGrp="1"/>
          </p:cNvSpPr>
          <p:nvPr>
            <p:ph type="title"/>
          </p:nvPr>
        </p:nvSpPr>
        <p:spPr>
          <a:xfrm>
            <a:off x="328474" y="239698"/>
            <a:ext cx="11025326" cy="1393794"/>
          </a:xfrm>
        </p:spPr>
        <p:txBody>
          <a:bodyPr/>
          <a:lstStyle/>
          <a:p>
            <a:r>
              <a:rPr lang="zh-CN" altLang="en-US" dirty="0"/>
              <a:t>查看可操作选项</a:t>
            </a:r>
            <a:br>
              <a:rPr lang="zh-CN" altLang="en-US" dirty="0"/>
            </a:br>
            <a:endParaRPr lang="zh-CN" altLang="en-US" dirty="0"/>
          </a:p>
        </p:txBody>
      </p:sp>
      <p:sp>
        <p:nvSpPr>
          <p:cNvPr id="3" name="内容占位符 2">
            <a:extLst>
              <a:ext uri="{FF2B5EF4-FFF2-40B4-BE49-F238E27FC236}">
                <a16:creationId xmlns:a16="http://schemas.microsoft.com/office/drawing/2014/main" id="{4DD97EB8-C4EB-436A-995C-153A128EBF14}"/>
              </a:ext>
            </a:extLst>
          </p:cNvPr>
          <p:cNvSpPr>
            <a:spLocks noGrp="1"/>
          </p:cNvSpPr>
          <p:nvPr>
            <p:ph idx="1"/>
          </p:nvPr>
        </p:nvSpPr>
        <p:spPr>
          <a:xfrm>
            <a:off x="328474" y="1065320"/>
            <a:ext cx="11310152" cy="5646198"/>
          </a:xfrm>
        </p:spPr>
        <p:txBody>
          <a:bodyPr>
            <a:normAutofit fontScale="55000" lnSpcReduction="20000"/>
          </a:bodyPr>
          <a:lstStyle/>
          <a:p>
            <a:pPr>
              <a:lnSpc>
                <a:spcPct val="120000"/>
              </a:lnSpc>
            </a:pPr>
            <a:r>
              <a:rPr lang="zh-CN" altLang="en-US" dirty="0"/>
              <a:t>输入 </a:t>
            </a:r>
            <a:r>
              <a:rPr lang="en-US" altLang="zh-CN" dirty="0"/>
              <a:t>grib2json –h </a:t>
            </a:r>
            <a:r>
              <a:rPr lang="zh-CN" altLang="en-US" dirty="0"/>
              <a:t>查看可操作选项</a:t>
            </a:r>
            <a:endParaRPr lang="en-US" altLang="zh-CN" dirty="0"/>
          </a:p>
          <a:p>
            <a:pPr>
              <a:lnSpc>
                <a:spcPct val="120000"/>
              </a:lnSpc>
            </a:pPr>
            <a:endParaRPr lang="en-US" altLang="zh-CN" dirty="0"/>
          </a:p>
          <a:p>
            <a:pPr>
              <a:lnSpc>
                <a:spcPct val="120000"/>
              </a:lnSpc>
            </a:pPr>
            <a:r>
              <a:rPr lang="en-US" altLang="zh-CN" dirty="0"/>
              <a:t>grib2json –help</a:t>
            </a:r>
          </a:p>
          <a:p>
            <a:pPr>
              <a:lnSpc>
                <a:spcPct val="120000"/>
              </a:lnSpc>
            </a:pPr>
            <a:r>
              <a:rPr lang="en-US" altLang="zh-CN" dirty="0"/>
              <a:t>Usage: grib2json [options] FILE</a:t>
            </a:r>
          </a:p>
          <a:p>
            <a:pPr>
              <a:lnSpc>
                <a:spcPct val="120000"/>
              </a:lnSpc>
            </a:pPr>
            <a:r>
              <a:rPr lang="en-US" altLang="zh-CN" dirty="0"/>
              <a:t>[--compact -c] : enable compact Json formatting   				</a:t>
            </a:r>
            <a:r>
              <a:rPr lang="zh-CN" altLang="en-US" dirty="0"/>
              <a:t>启用紧凑的</a:t>
            </a:r>
            <a:r>
              <a:rPr lang="en-US" altLang="zh-CN" dirty="0"/>
              <a:t>Json</a:t>
            </a:r>
            <a:r>
              <a:rPr lang="zh-CN" altLang="en-US" dirty="0"/>
              <a:t>格式</a:t>
            </a:r>
            <a:endParaRPr lang="en-US" altLang="zh-CN" dirty="0"/>
          </a:p>
          <a:p>
            <a:pPr>
              <a:lnSpc>
                <a:spcPct val="120000"/>
              </a:lnSpc>
            </a:pPr>
            <a:r>
              <a:rPr lang="en-US" altLang="zh-CN" dirty="0"/>
              <a:t>[--data -d] : print GRIB record data   					</a:t>
            </a:r>
            <a:r>
              <a:rPr lang="zh-CN" altLang="en-US" dirty="0"/>
              <a:t>打印</a:t>
            </a:r>
            <a:r>
              <a:rPr lang="en-US" altLang="zh-CN" dirty="0"/>
              <a:t>GRIB</a:t>
            </a:r>
            <a:r>
              <a:rPr lang="zh-CN" altLang="en-US" dirty="0"/>
              <a:t>记录数据</a:t>
            </a:r>
            <a:endParaRPr lang="en-US" altLang="zh-CN" dirty="0"/>
          </a:p>
          <a:p>
            <a:pPr>
              <a:lnSpc>
                <a:spcPct val="120000"/>
              </a:lnSpc>
            </a:pPr>
            <a:r>
              <a:rPr lang="en-US" altLang="zh-CN" dirty="0"/>
              <a:t>[--</a:t>
            </a:r>
            <a:r>
              <a:rPr lang="en-US" altLang="zh-CN" dirty="0" err="1"/>
              <a:t>filter.category</a:t>
            </a:r>
            <a:r>
              <a:rPr lang="en-US" altLang="zh-CN" dirty="0"/>
              <a:t> --fc value] : select records with this numeric category   		</a:t>
            </a:r>
            <a:r>
              <a:rPr lang="zh-CN" altLang="en-US" dirty="0"/>
              <a:t>选择具有此数字类别的记录</a:t>
            </a:r>
            <a:endParaRPr lang="en-US" altLang="zh-CN" dirty="0"/>
          </a:p>
          <a:p>
            <a:pPr>
              <a:lnSpc>
                <a:spcPct val="120000"/>
              </a:lnSpc>
            </a:pPr>
            <a:r>
              <a:rPr lang="en-US" altLang="zh-CN" dirty="0"/>
              <a:t>[--</a:t>
            </a:r>
            <a:r>
              <a:rPr lang="en-US" altLang="zh-CN" dirty="0" err="1"/>
              <a:t>filter.parameter</a:t>
            </a:r>
            <a:r>
              <a:rPr lang="en-US" altLang="zh-CN" dirty="0"/>
              <a:t> --</a:t>
            </a:r>
            <a:r>
              <a:rPr lang="en-US" altLang="zh-CN" dirty="0" err="1"/>
              <a:t>fp</a:t>
            </a:r>
            <a:r>
              <a:rPr lang="en-US" altLang="zh-CN" dirty="0"/>
              <a:t> value] : select records with this numeric parameter   	</a:t>
            </a:r>
            <a:r>
              <a:rPr lang="zh-CN" altLang="en-US" dirty="0"/>
              <a:t>使用此数字参数选择记录</a:t>
            </a:r>
            <a:endParaRPr lang="en-US" altLang="zh-CN" dirty="0"/>
          </a:p>
          <a:p>
            <a:pPr>
              <a:lnSpc>
                <a:spcPct val="120000"/>
              </a:lnSpc>
            </a:pPr>
            <a:r>
              <a:rPr lang="en-US" altLang="zh-CN" dirty="0"/>
              <a:t>[--</a:t>
            </a:r>
            <a:r>
              <a:rPr lang="en-US" altLang="zh-CN" dirty="0" err="1"/>
              <a:t>filter.surface</a:t>
            </a:r>
            <a:r>
              <a:rPr lang="en-US" altLang="zh-CN" dirty="0"/>
              <a:t> --fs value] : select records with this numeric surface type   		</a:t>
            </a:r>
            <a:r>
              <a:rPr lang="zh-CN" altLang="en-US" dirty="0"/>
              <a:t>选择具有此数字表面类型的记录</a:t>
            </a:r>
            <a:endParaRPr lang="en-US" altLang="zh-CN" dirty="0"/>
          </a:p>
          <a:p>
            <a:pPr>
              <a:lnSpc>
                <a:spcPct val="120000"/>
              </a:lnSpc>
            </a:pPr>
            <a:r>
              <a:rPr lang="en-US" altLang="zh-CN" dirty="0"/>
              <a:t>[--</a:t>
            </a:r>
            <a:r>
              <a:rPr lang="en-US" altLang="zh-CN" dirty="0" err="1"/>
              <a:t>filter.value</a:t>
            </a:r>
            <a:r>
              <a:rPr lang="en-US" altLang="zh-CN" dirty="0"/>
              <a:t> --</a:t>
            </a:r>
            <a:r>
              <a:rPr lang="en-US" altLang="zh-CN" dirty="0" err="1"/>
              <a:t>fv</a:t>
            </a:r>
            <a:r>
              <a:rPr lang="en-US" altLang="zh-CN" dirty="0"/>
              <a:t> value] : select records with this numeric surface value  		</a:t>
            </a:r>
            <a:r>
              <a:rPr lang="zh-CN" altLang="en-US" dirty="0"/>
              <a:t>选择具有此数字表面值的记录</a:t>
            </a:r>
            <a:endParaRPr lang="en-US" altLang="zh-CN" dirty="0"/>
          </a:p>
          <a:p>
            <a:pPr>
              <a:lnSpc>
                <a:spcPct val="120000"/>
              </a:lnSpc>
            </a:pPr>
            <a:r>
              <a:rPr lang="en-US" altLang="zh-CN" dirty="0"/>
              <a:t>[--help -h] : display this help 						</a:t>
            </a:r>
            <a:r>
              <a:rPr lang="zh-CN" altLang="en-US" dirty="0"/>
              <a:t>显示此帮助</a:t>
            </a:r>
            <a:endParaRPr lang="en-US" altLang="zh-CN" dirty="0"/>
          </a:p>
          <a:p>
            <a:pPr>
              <a:lnSpc>
                <a:spcPct val="120000"/>
              </a:lnSpc>
            </a:pPr>
            <a:r>
              <a:rPr lang="en-US" altLang="zh-CN" dirty="0"/>
              <a:t>[--names -n] : print names of numeric codes   				</a:t>
            </a:r>
            <a:r>
              <a:rPr lang="zh-CN" altLang="en-US" dirty="0"/>
              <a:t>打印数字代码的名称</a:t>
            </a:r>
            <a:endParaRPr lang="en-US" altLang="zh-CN" dirty="0"/>
          </a:p>
          <a:p>
            <a:pPr>
              <a:lnSpc>
                <a:spcPct val="120000"/>
              </a:lnSpc>
            </a:pPr>
            <a:r>
              <a:rPr lang="en-US" altLang="zh-CN" dirty="0"/>
              <a:t>[--output -o value] : write output to the specified file (default is </a:t>
            </a:r>
            <a:r>
              <a:rPr lang="en-US" altLang="zh-CN" dirty="0" err="1"/>
              <a:t>stdout</a:t>
            </a:r>
            <a:r>
              <a:rPr lang="en-US" altLang="zh-CN" dirty="0"/>
              <a:t>)  		</a:t>
            </a:r>
            <a:r>
              <a:rPr lang="zh-CN" altLang="en-US" dirty="0"/>
              <a:t>将输出写入指定的文件（默认为</a:t>
            </a:r>
            <a:r>
              <a:rPr lang="en-US" altLang="zh-CN" dirty="0" err="1"/>
              <a:t>stdout</a:t>
            </a:r>
            <a:r>
              <a:rPr lang="zh-CN" altLang="en-US" dirty="0"/>
              <a:t>）</a:t>
            </a:r>
            <a:endParaRPr lang="en-US" altLang="zh-CN" dirty="0"/>
          </a:p>
          <a:p>
            <a:pPr>
              <a:lnSpc>
                <a:spcPct val="120000"/>
              </a:lnSpc>
            </a:pPr>
            <a:r>
              <a:rPr lang="en-US" altLang="zh-CN" dirty="0"/>
              <a:t>[--verbose -v] : enable logging to </a:t>
            </a:r>
            <a:r>
              <a:rPr lang="en-US" altLang="zh-CN" dirty="0" err="1"/>
              <a:t>stdout</a:t>
            </a:r>
            <a:r>
              <a:rPr lang="en-US" altLang="zh-CN" dirty="0"/>
              <a:t>					</a:t>
            </a:r>
            <a:r>
              <a:rPr lang="zh-CN" altLang="en-US" dirty="0"/>
              <a:t>启用记录到标准输出</a:t>
            </a:r>
            <a:endParaRPr lang="en-US" altLang="zh-CN" dirty="0"/>
          </a:p>
        </p:txBody>
      </p:sp>
    </p:spTree>
    <p:extLst>
      <p:ext uri="{BB962C8B-B14F-4D97-AF65-F5344CB8AC3E}">
        <p14:creationId xmlns:p14="http://schemas.microsoft.com/office/powerpoint/2010/main" val="131953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80017-83DA-422E-A0D8-B218B37D12D3}"/>
              </a:ext>
            </a:extLst>
          </p:cNvPr>
          <p:cNvSpPr>
            <a:spLocks noGrp="1"/>
          </p:cNvSpPr>
          <p:nvPr>
            <p:ph type="title"/>
          </p:nvPr>
        </p:nvSpPr>
        <p:spPr/>
        <p:txBody>
          <a:bodyPr/>
          <a:lstStyle/>
          <a:p>
            <a:endParaRPr lang="zh-CN" altLang="en-US" dirty="0"/>
          </a:p>
        </p:txBody>
      </p:sp>
      <p:pic>
        <p:nvPicPr>
          <p:cNvPr id="7" name="内容占位符 6">
            <a:extLst>
              <a:ext uri="{FF2B5EF4-FFF2-40B4-BE49-F238E27FC236}">
                <a16:creationId xmlns:a16="http://schemas.microsoft.com/office/drawing/2014/main" id="{7C9069F2-A300-4E58-9AC0-2C7C99FE8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17" y="213035"/>
            <a:ext cx="11992365" cy="6279840"/>
          </a:xfrm>
        </p:spPr>
      </p:pic>
    </p:spTree>
    <p:extLst>
      <p:ext uri="{BB962C8B-B14F-4D97-AF65-F5344CB8AC3E}">
        <p14:creationId xmlns:p14="http://schemas.microsoft.com/office/powerpoint/2010/main" val="35179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6058B-1500-442B-AFAD-FBACF100EAE3}"/>
              </a:ext>
            </a:extLst>
          </p:cNvPr>
          <p:cNvSpPr>
            <a:spLocks noGrp="1"/>
          </p:cNvSpPr>
          <p:nvPr>
            <p:ph type="title"/>
          </p:nvPr>
        </p:nvSpPr>
        <p:spPr>
          <a:xfrm>
            <a:off x="456460" y="162711"/>
            <a:ext cx="10515600" cy="1325563"/>
          </a:xfrm>
        </p:spPr>
        <p:txBody>
          <a:bodyPr/>
          <a:lstStyle/>
          <a:p>
            <a:r>
              <a:rPr lang="en-US" altLang="zh-CN" dirty="0"/>
              <a:t>Json</a:t>
            </a:r>
            <a:r>
              <a:rPr lang="zh-CN" altLang="en-US" dirty="0"/>
              <a:t>文件的使用</a:t>
            </a:r>
          </a:p>
        </p:txBody>
      </p:sp>
      <p:sp>
        <p:nvSpPr>
          <p:cNvPr id="3" name="内容占位符 2">
            <a:extLst>
              <a:ext uri="{FF2B5EF4-FFF2-40B4-BE49-F238E27FC236}">
                <a16:creationId xmlns:a16="http://schemas.microsoft.com/office/drawing/2014/main" id="{1E32EA59-AB1D-4EC1-B322-D1BC9A43C251}"/>
              </a:ext>
            </a:extLst>
          </p:cNvPr>
          <p:cNvSpPr>
            <a:spLocks noGrp="1"/>
          </p:cNvSpPr>
          <p:nvPr>
            <p:ph idx="1"/>
          </p:nvPr>
        </p:nvSpPr>
        <p:spPr>
          <a:xfrm>
            <a:off x="456460" y="1633491"/>
            <a:ext cx="11040122" cy="4848209"/>
          </a:xfrm>
        </p:spPr>
        <p:txBody>
          <a:bodyPr>
            <a:normAutofit/>
          </a:bodyPr>
          <a:lstStyle/>
          <a:p>
            <a:pPr>
              <a:lnSpc>
                <a:spcPct val="100000"/>
              </a:lnSpc>
            </a:pPr>
            <a:r>
              <a:rPr lang="zh-CN" altLang="en-US" dirty="0"/>
              <a:t>至此，我们已经完成了数据的获取与转换。对于不同的开发需求，调用</a:t>
            </a:r>
            <a:r>
              <a:rPr lang="en-US" altLang="zh-CN" dirty="0"/>
              <a:t>Json</a:t>
            </a:r>
            <a:r>
              <a:rPr lang="zh-CN" altLang="en-US" dirty="0"/>
              <a:t>的方法也不尽相同，下面为一个示例文件</a:t>
            </a:r>
            <a:endParaRPr lang="en-US" altLang="zh-CN" dirty="0"/>
          </a:p>
          <a:p>
            <a:pPr>
              <a:lnSpc>
                <a:spcPct val="100000"/>
              </a:lnSpc>
            </a:pPr>
            <a:endParaRPr lang="en-US" altLang="zh-CN" dirty="0"/>
          </a:p>
          <a:p>
            <a:pPr>
              <a:lnSpc>
                <a:spcPct val="100000"/>
              </a:lnSpc>
            </a:pPr>
            <a:r>
              <a:rPr lang="zh-CN" altLang="en-US" dirty="0"/>
              <a:t>网络示例下载地址 </a:t>
            </a:r>
            <a:r>
              <a:rPr lang="en-US" altLang="zh-CN" dirty="0"/>
              <a:t>  </a:t>
            </a:r>
            <a:r>
              <a:rPr lang="en-US" altLang="zh-CN" dirty="0">
                <a:hlinkClick r:id="rId2"/>
              </a:rPr>
              <a:t>https://github.com/lts1187522606/GIS</a:t>
            </a:r>
            <a:endParaRPr lang="en-US" altLang="zh-CN" dirty="0"/>
          </a:p>
          <a:p>
            <a:pPr>
              <a:lnSpc>
                <a:spcPct val="100000"/>
              </a:lnSpc>
            </a:pPr>
            <a:r>
              <a:rPr lang="zh-CN" altLang="en-US" dirty="0"/>
              <a:t>显示效果如右图所示</a:t>
            </a:r>
            <a:endParaRPr lang="en-US" altLang="zh-CN" dirty="0"/>
          </a:p>
          <a:p>
            <a:pPr>
              <a:lnSpc>
                <a:spcPct val="100000"/>
              </a:lnSpc>
            </a:pPr>
            <a:endParaRPr lang="en-US" altLang="zh-CN" dirty="0"/>
          </a:p>
          <a:p>
            <a:pPr>
              <a:lnSpc>
                <a:spcPct val="100000"/>
              </a:lnSpc>
            </a:pPr>
            <a:r>
              <a:rPr lang="zh-CN" altLang="en-US" dirty="0"/>
              <a:t>接下来讲述如何使用数据。</a:t>
            </a:r>
            <a:endParaRPr lang="en-US" altLang="zh-CN" dirty="0"/>
          </a:p>
          <a:p>
            <a:pPr>
              <a:lnSpc>
                <a:spcPct val="100000"/>
              </a:lnSpc>
            </a:pPr>
            <a:endParaRPr lang="en-US" altLang="zh-CN" dirty="0"/>
          </a:p>
        </p:txBody>
      </p:sp>
      <p:pic>
        <p:nvPicPr>
          <p:cNvPr id="6" name="Content Placeholder 3">
            <a:extLst>
              <a:ext uri="{FF2B5EF4-FFF2-40B4-BE49-F238E27FC236}">
                <a16:creationId xmlns:a16="http://schemas.microsoft.com/office/drawing/2014/main" id="{CAD69A63-BDF7-4459-997A-9FFD4C7CCA2D}"/>
              </a:ext>
            </a:extLst>
          </p:cNvPr>
          <p:cNvPicPr>
            <a:picLocks noChangeAspect="1"/>
          </p:cNvPicPr>
          <p:nvPr/>
        </p:nvPicPr>
        <p:blipFill>
          <a:blip r:embed="rId3"/>
          <a:stretch>
            <a:fillRect/>
          </a:stretch>
        </p:blipFill>
        <p:spPr>
          <a:xfrm>
            <a:off x="8247622" y="3740517"/>
            <a:ext cx="3248960" cy="2820080"/>
          </a:xfrm>
          <a:prstGeom prst="rect">
            <a:avLst/>
          </a:prstGeom>
        </p:spPr>
      </p:pic>
    </p:spTree>
    <p:extLst>
      <p:ext uri="{BB962C8B-B14F-4D97-AF65-F5344CB8AC3E}">
        <p14:creationId xmlns:p14="http://schemas.microsoft.com/office/powerpoint/2010/main" val="347268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6767B-8285-4205-8FD4-CE93318C9692}"/>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8D154825-633C-494B-96A2-6F669D619F37}"/>
              </a:ext>
            </a:extLst>
          </p:cNvPr>
          <p:cNvSpPr>
            <a:spLocks noGrp="1"/>
          </p:cNvSpPr>
          <p:nvPr>
            <p:ph idx="1"/>
          </p:nvPr>
        </p:nvSpPr>
        <p:spPr/>
        <p:txBody>
          <a:bodyPr/>
          <a:lstStyle/>
          <a:p>
            <a:r>
              <a:rPr lang="zh-CN" altLang="en-US" dirty="0"/>
              <a:t>在屏幕上生成一系列随机粒子位置并绘制粒子。</a:t>
            </a:r>
            <a:endParaRPr lang="en-US" altLang="zh-CN" dirty="0"/>
          </a:p>
          <a:p>
            <a:endParaRPr lang="zh-CN" altLang="en-US" dirty="0"/>
          </a:p>
          <a:p>
            <a:r>
              <a:rPr lang="zh-CN" altLang="en-US" dirty="0"/>
              <a:t>对于每一个粒子，查询风数据以获得其当前位置的粒子速度，并相应地移动它。</a:t>
            </a:r>
            <a:endParaRPr lang="en-US" altLang="zh-CN" dirty="0"/>
          </a:p>
          <a:p>
            <a:endParaRPr lang="zh-CN" altLang="en-US" dirty="0"/>
          </a:p>
          <a:p>
            <a:r>
              <a:rPr lang="zh-CN" altLang="en-US" dirty="0"/>
              <a:t>将一小部分粒子重置为一个随机的位置。这就确保了风从不会变成空的区域。</a:t>
            </a:r>
            <a:endParaRPr lang="en-US" altLang="zh-CN" dirty="0"/>
          </a:p>
          <a:p>
            <a:endParaRPr lang="zh-CN" altLang="en-US" dirty="0"/>
          </a:p>
          <a:p>
            <a:r>
              <a:rPr lang="zh-CN" altLang="en-US" dirty="0"/>
              <a:t>淡出当前屏幕，并在顶部绘制新定位的粒子。</a:t>
            </a:r>
          </a:p>
        </p:txBody>
      </p:sp>
    </p:spTree>
    <p:extLst>
      <p:ext uri="{BB962C8B-B14F-4D97-AF65-F5344CB8AC3E}">
        <p14:creationId xmlns:p14="http://schemas.microsoft.com/office/powerpoint/2010/main" val="1506677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A6BE0-F758-4F93-BA1A-8F6422B0A665}"/>
              </a:ext>
            </a:extLst>
          </p:cNvPr>
          <p:cNvSpPr>
            <a:spLocks noGrp="1"/>
          </p:cNvSpPr>
          <p:nvPr>
            <p:ph type="title"/>
          </p:nvPr>
        </p:nvSpPr>
        <p:spPr/>
        <p:txBody>
          <a:bodyPr/>
          <a:lstStyle/>
          <a:p>
            <a:r>
              <a:rPr lang="zh-CN" altLang="en-US" b="0" i="0" dirty="0">
                <a:effectLst/>
                <a:latin typeface="-apple-system"/>
              </a:rPr>
              <a:t>风场图初始化调用（</a:t>
            </a:r>
            <a:r>
              <a:rPr lang="en-US" altLang="zh-CN" b="0" i="0" dirty="0">
                <a:effectLst/>
                <a:latin typeface="-apple-system"/>
              </a:rPr>
              <a:t>wind</a:t>
            </a:r>
            <a:r>
              <a:rPr lang="en-US" altLang="zh-CN" dirty="0">
                <a:latin typeface="-apple-system"/>
              </a:rPr>
              <a:t>.html</a:t>
            </a:r>
            <a:r>
              <a:rPr lang="zh-CN" altLang="en-US" dirty="0">
                <a:latin typeface="-apple-system"/>
              </a:rPr>
              <a:t>）</a:t>
            </a:r>
            <a:endParaRPr lang="en-US" altLang="zh-CN" dirty="0">
              <a:latin typeface="-apple-system"/>
            </a:endParaRPr>
          </a:p>
        </p:txBody>
      </p:sp>
      <p:sp>
        <p:nvSpPr>
          <p:cNvPr id="3" name="内容占位符 2">
            <a:extLst>
              <a:ext uri="{FF2B5EF4-FFF2-40B4-BE49-F238E27FC236}">
                <a16:creationId xmlns:a16="http://schemas.microsoft.com/office/drawing/2014/main" id="{37C6B492-BDEF-45C3-9CF0-D3E6A047305E}"/>
              </a:ext>
            </a:extLst>
          </p:cNvPr>
          <p:cNvSpPr>
            <a:spLocks noGrp="1"/>
          </p:cNvSpPr>
          <p:nvPr>
            <p:ph idx="1"/>
          </p:nvPr>
        </p:nvSpPr>
        <p:spPr>
          <a:xfrm>
            <a:off x="559293" y="1504257"/>
            <a:ext cx="10515600" cy="4351338"/>
          </a:xfrm>
        </p:spPr>
        <p:txBody>
          <a:bodyPr/>
          <a:lstStyle/>
          <a:p>
            <a:pPr marL="0" indent="0">
              <a:buNone/>
            </a:pPr>
            <a:br>
              <a:rPr lang="en-US" altLang="zh-CN" dirty="0"/>
            </a:br>
            <a:r>
              <a:rPr lang="en-US" altLang="zh-CN" dirty="0"/>
              <a:t>   </a:t>
            </a:r>
            <a:endParaRPr lang="zh-CN" altLang="en-US" b="0" i="0" dirty="0">
              <a:effectLst/>
              <a:latin typeface="-apple-system"/>
            </a:endParaRPr>
          </a:p>
          <a:p>
            <a:endParaRPr lang="en-US" altLang="zh-CN" dirty="0"/>
          </a:p>
        </p:txBody>
      </p:sp>
      <p:sp>
        <p:nvSpPr>
          <p:cNvPr id="14" name="Rectangle 6">
            <a:extLst>
              <a:ext uri="{FF2B5EF4-FFF2-40B4-BE49-F238E27FC236}">
                <a16:creationId xmlns:a16="http://schemas.microsoft.com/office/drawing/2014/main" id="{27A71B78-4C3E-4F5C-B293-2805137350D0}"/>
              </a:ext>
            </a:extLst>
          </p:cNvPr>
          <p:cNvSpPr>
            <a:spLocks noChangeArrowheads="1"/>
          </p:cNvSpPr>
          <p:nvPr/>
        </p:nvSpPr>
        <p:spPr bwMode="auto">
          <a:xfrm>
            <a:off x="838200" y="1504257"/>
            <a:ext cx="6587231" cy="5088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600" b="0" i="0" u="none" strike="noStrike" cap="none" normalizeH="0" baseline="0" dirty="0">
                <a:ln>
                  <a:noFill/>
                </a:ln>
                <a:solidFill>
                  <a:srgbClr val="A71D5D"/>
                </a:solidFill>
                <a:effectLst/>
                <a:latin typeface="Arial Unicode MS"/>
                <a:ea typeface="JetBrains Mono"/>
              </a:rPr>
              <a:t>var </a:t>
            </a:r>
            <a:r>
              <a:rPr kumimoji="0" lang="zh-CN" altLang="zh-CN" sz="1600" b="0" i="1" u="none" strike="noStrike" cap="none" normalizeH="0" baseline="0" dirty="0">
                <a:ln>
                  <a:noFill/>
                </a:ln>
                <a:solidFill>
                  <a:srgbClr val="0086B3"/>
                </a:solidFill>
                <a:effectLst/>
                <a:latin typeface="Arial Unicode MS"/>
                <a:ea typeface="JetBrains Mono"/>
              </a:rPr>
              <a:t>windy</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风场图初始化调用</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71D5D"/>
                </a:solidFill>
                <a:effectLst/>
                <a:latin typeface="Arial Unicode MS"/>
                <a:ea typeface="JetBrains Mono"/>
              </a:rPr>
              <a:t>function </a:t>
            </a:r>
            <a:r>
              <a:rPr kumimoji="0" lang="zh-CN" altLang="zh-CN" sz="1600" b="0" i="1" u="none" strike="noStrike" cap="none" normalizeH="0" baseline="0" dirty="0">
                <a:ln>
                  <a:noFill/>
                </a:ln>
                <a:solidFill>
                  <a:srgbClr val="333333"/>
                </a:solidFill>
                <a:effectLst/>
                <a:latin typeface="Arial Unicode MS"/>
                <a:ea typeface="JetBrains Mono"/>
              </a:rPr>
              <a:t>Draw</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ajax</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type</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183691"/>
                </a:solidFill>
                <a:effectLst/>
                <a:latin typeface="Arial Unicode MS"/>
                <a:ea typeface="JetBrains Mono"/>
              </a:rPr>
              <a:t>"get"</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url</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183691"/>
                </a:solidFill>
                <a:effectLst/>
                <a:latin typeface="Arial Unicode MS"/>
                <a:ea typeface="JetBrains Mono"/>
              </a:rPr>
              <a:t>"./json/2017121300.json"</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请求风场数据源</a:t>
            </a:r>
            <a:r>
              <a:rPr kumimoji="0" lang="zh-CN" altLang="zh-CN" sz="1600" b="0" i="0" u="none" strike="noStrike" cap="none" normalizeH="0" baseline="0" dirty="0">
                <a:ln>
                  <a:noFill/>
                </a:ln>
                <a:solidFill>
                  <a:srgbClr val="969896"/>
                </a:solidFill>
                <a:effectLst/>
                <a:latin typeface="Arial Unicode MS"/>
                <a:ea typeface="JetBrains Mono"/>
              </a:rPr>
              <a:t>json</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dataType</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183691"/>
                </a:solidFill>
                <a:effectLst/>
                <a:latin typeface="Arial Unicode MS"/>
                <a:ea typeface="JetBrains Mono"/>
              </a:rPr>
              <a:t>"json"</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795DA3"/>
                </a:solidFill>
                <a:effectLst/>
                <a:latin typeface="Arial Unicode MS"/>
                <a:ea typeface="JetBrains Mono"/>
              </a:rPr>
              <a:t>success</a:t>
            </a:r>
            <a:r>
              <a:rPr kumimoji="0" lang="zh-CN" altLang="zh-CN" sz="1600" b="0" i="0" u="none" strike="noStrike" cap="none" normalizeH="0" baseline="0" dirty="0">
                <a:ln>
                  <a:noFill/>
                </a:ln>
                <a:solidFill>
                  <a:srgbClr val="A71D5D"/>
                </a:solidFill>
                <a:effectLst/>
                <a:latin typeface="Arial Unicode MS"/>
                <a:ea typeface="JetBrains Mono"/>
              </a:rPr>
              <a:t>: function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response</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var </a:t>
            </a:r>
            <a:r>
              <a:rPr kumimoji="0" lang="zh-CN" altLang="zh-CN" sz="1600" b="0" i="0" u="none" strike="noStrike" cap="none" normalizeH="0" baseline="0" dirty="0">
                <a:ln>
                  <a:noFill/>
                </a:ln>
                <a:solidFill>
                  <a:srgbClr val="0086B3"/>
                </a:solidFill>
                <a:effectLst/>
                <a:latin typeface="Arial Unicode MS"/>
                <a:ea typeface="JetBrains Mono"/>
              </a:rPr>
              <a:t>header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response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header</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1" u="none" strike="noStrike" cap="none" normalizeH="0" baseline="0" dirty="0">
                <a:ln>
                  <a:noFill/>
                </a:ln>
                <a:solidFill>
                  <a:srgbClr val="0086B3"/>
                </a:solidFill>
                <a:effectLst/>
                <a:latin typeface="Arial Unicode MS"/>
                <a:ea typeface="JetBrains Mono"/>
              </a:rPr>
              <a:t>windy </a:t>
            </a:r>
            <a:r>
              <a:rPr kumimoji="0" lang="zh-CN" altLang="zh-CN" sz="1600" b="0" i="0" u="none" strike="noStrike" cap="none" normalizeH="0" baseline="0" dirty="0">
                <a:ln>
                  <a:noFill/>
                </a:ln>
                <a:solidFill>
                  <a:srgbClr val="A71D5D"/>
                </a:solidFill>
                <a:effectLst/>
                <a:latin typeface="Arial Unicode MS"/>
                <a:ea typeface="JetBrains Mono"/>
              </a:rPr>
              <a:t>= new </a:t>
            </a:r>
            <a:r>
              <a:rPr kumimoji="0" lang="zh-CN" altLang="zh-CN" sz="1600" b="0" i="1" u="none" strike="noStrike" cap="none" normalizeH="0" baseline="0" dirty="0">
                <a:ln>
                  <a:noFill/>
                </a:ln>
                <a:solidFill>
                  <a:srgbClr val="333333"/>
                </a:solidFill>
                <a:effectLst/>
                <a:latin typeface="Arial Unicode MS"/>
                <a:ea typeface="JetBrains Mono"/>
              </a:rPr>
              <a:t>Windy</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response</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1" u="none" strike="noStrike" cap="none" normalizeH="0" baseline="0" dirty="0">
                <a:ln>
                  <a:noFill/>
                </a:ln>
                <a:solidFill>
                  <a:srgbClr val="0086B3"/>
                </a:solidFill>
                <a:effectLst/>
                <a:latin typeface="Arial Unicode MS"/>
                <a:ea typeface="JetBrains Mono"/>
              </a:rPr>
              <a:t>viewer</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1" u="none" strike="noStrike" cap="none" normalizeH="0" baseline="0" dirty="0">
                <a:ln>
                  <a:noFill/>
                </a:ln>
                <a:solidFill>
                  <a:srgbClr val="333333"/>
                </a:solidFill>
                <a:effectLst/>
                <a:latin typeface="Arial Unicode MS"/>
                <a:ea typeface="JetBrains Mono"/>
              </a:rPr>
              <a:t>redraw</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795DA3"/>
                </a:solidFill>
                <a:effectLst/>
                <a:latin typeface="Arial Unicode MS"/>
                <a:ea typeface="JetBrains Mono"/>
              </a:rPr>
              <a:t>error</a:t>
            </a:r>
            <a:r>
              <a:rPr kumimoji="0" lang="zh-CN" altLang="zh-CN" sz="1600" b="0" i="0" u="none" strike="noStrike" cap="none" normalizeH="0" baseline="0" dirty="0">
                <a:ln>
                  <a:noFill/>
                </a:ln>
                <a:solidFill>
                  <a:srgbClr val="A71D5D"/>
                </a:solidFill>
                <a:effectLst/>
                <a:latin typeface="Arial Unicode MS"/>
                <a:ea typeface="JetBrains Mono"/>
              </a:rPr>
              <a:t>: function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errorMsg</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1" u="none" strike="noStrike" cap="none" normalizeH="0" baseline="0" dirty="0">
                <a:ln>
                  <a:noFill/>
                </a:ln>
                <a:solidFill>
                  <a:srgbClr val="333333"/>
                </a:solidFill>
                <a:effectLst/>
                <a:latin typeface="Arial Unicode MS"/>
                <a:ea typeface="JetBrains Mono"/>
              </a:rPr>
              <a:t>alert</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183691"/>
                </a:solidFill>
                <a:effectLst/>
                <a:latin typeface="Arial Unicode MS"/>
                <a:ea typeface="JetBrains Mono"/>
              </a:rPr>
              <a:t>"</a:t>
            </a:r>
            <a:r>
              <a:rPr kumimoji="0" lang="zh-CN" altLang="zh-CN" sz="1600" b="0" i="0" u="none" strike="noStrike" cap="none" normalizeH="0" baseline="0" dirty="0">
                <a:ln>
                  <a:noFill/>
                </a:ln>
                <a:solidFill>
                  <a:srgbClr val="183691"/>
                </a:solidFill>
                <a:effectLst/>
                <a:latin typeface="宋体" panose="02010600030101010101" pitchFamily="2" charset="-122"/>
                <a:ea typeface="宋体" panose="02010600030101010101" pitchFamily="2" charset="-122"/>
              </a:rPr>
              <a:t>请求数据失败</a:t>
            </a:r>
            <a:r>
              <a:rPr kumimoji="0" lang="zh-CN" altLang="zh-CN" sz="1600" b="0" i="0" u="none" strike="noStrike" cap="none" normalizeH="0" baseline="0" dirty="0">
                <a:ln>
                  <a:noFill/>
                </a:ln>
                <a:solidFill>
                  <a:srgbClr val="183691"/>
                </a:solidFill>
                <a:effectLst/>
                <a:latin typeface="Arial Unicode MS"/>
                <a:ea typeface="JetBrains Mono"/>
              </a:rPr>
              <a:t>1!"</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097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258AB-3F5D-4CC7-83A0-2CD2AD31014E}"/>
              </a:ext>
            </a:extLst>
          </p:cNvPr>
          <p:cNvSpPr>
            <a:spLocks noGrp="1"/>
          </p:cNvSpPr>
          <p:nvPr>
            <p:ph type="title"/>
          </p:nvPr>
        </p:nvSpPr>
        <p:spPr>
          <a:xfrm>
            <a:off x="580747" y="0"/>
            <a:ext cx="10515600" cy="1325563"/>
          </a:xfrm>
        </p:spPr>
        <p:txBody>
          <a:bodyPr/>
          <a:lstStyle/>
          <a:p>
            <a:r>
              <a:rPr lang="en-US" altLang="zh-CN" dirty="0"/>
              <a:t>AJAX</a:t>
            </a:r>
            <a:r>
              <a:rPr lang="zh-CN" altLang="en-US" dirty="0"/>
              <a:t>标准格式</a:t>
            </a:r>
          </a:p>
        </p:txBody>
      </p:sp>
      <p:sp>
        <p:nvSpPr>
          <p:cNvPr id="4" name="Rectangle 1">
            <a:extLst>
              <a:ext uri="{FF2B5EF4-FFF2-40B4-BE49-F238E27FC236}">
                <a16:creationId xmlns:a16="http://schemas.microsoft.com/office/drawing/2014/main" id="{03B9B1BC-500D-4A0B-B009-0DF338820999}"/>
              </a:ext>
            </a:extLst>
          </p:cNvPr>
          <p:cNvSpPr>
            <a:spLocks noGrp="1" noChangeArrowheads="1"/>
          </p:cNvSpPr>
          <p:nvPr>
            <p:ph idx="1"/>
          </p:nvPr>
        </p:nvSpPr>
        <p:spPr bwMode="auto">
          <a:xfrm>
            <a:off x="580747" y="1140897"/>
            <a:ext cx="1063175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mn-lt"/>
              </a:rPr>
              <a:t>AJAX </a:t>
            </a:r>
            <a:r>
              <a:rPr kumimoji="0" lang="zh-CN" altLang="en-US" sz="2400" b="0" i="0" u="none" strike="noStrike" cap="none" normalizeH="0" baseline="0" dirty="0">
                <a:ln>
                  <a:noFill/>
                </a:ln>
                <a:effectLst/>
                <a:latin typeface="+mn-lt"/>
              </a:rPr>
              <a:t>是一种在无需重新加载整个网页的情况下，能够更新部分网页的技术，在这个样例中很合适。</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mn-lt"/>
              </a:rPr>
              <a:t>$.ajax({</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url:“</a:t>
            </a:r>
            <a:r>
              <a:rPr kumimoji="0" lang="en-US" altLang="zh-CN" sz="2400" b="0" i="0" u="none" strike="noStrike" cap="none" normalizeH="0" baseline="0" dirty="0" err="1">
                <a:ln>
                  <a:noFill/>
                </a:ln>
                <a:effectLst/>
                <a:latin typeface="+mn-lt"/>
              </a:rPr>
              <a:t>abc.json</a:t>
            </a:r>
            <a:r>
              <a:rPr kumimoji="0" lang="zh-CN" altLang="zh-CN" sz="2400" b="0" i="0" u="none" strike="noStrike" cap="none" normalizeH="0" baseline="0" dirty="0">
                <a:ln>
                  <a:noFill/>
                </a:ln>
                <a:effectLst/>
                <a:latin typeface="+mn-lt"/>
              </a:rPr>
              <a:t>",</a:t>
            </a:r>
            <a:r>
              <a:rPr kumimoji="0" lang="en-US" altLang="zh-CN" sz="2400" b="0" i="0" u="none" strike="noStrike" cap="none" normalizeH="0" baseline="0" dirty="0">
                <a:ln>
                  <a:noFill/>
                </a:ln>
                <a:effectLst/>
                <a:latin typeface="+mn-lt"/>
              </a:rPr>
              <a:t>   </a:t>
            </a:r>
            <a:r>
              <a:rPr kumimoji="0" lang="zh-CN" altLang="zh-CN" sz="2400" b="0" i="0" u="none" strike="noStrike" cap="none" normalizeH="0" baseline="0" dirty="0">
                <a:ln>
                  <a:noFill/>
                </a:ln>
                <a:effectLst/>
                <a:latin typeface="+mn-lt"/>
              </a:rPr>
              <a:t>//请求的url地址</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dataType:"json",   //返回格式为json</a:t>
            </a:r>
            <a:endParaRPr lang="en-US" altLang="zh-CN" sz="2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mn-lt"/>
              </a:rPr>
              <a:t>    </a:t>
            </a:r>
            <a:r>
              <a:rPr kumimoji="0" lang="zh-CN" altLang="zh-CN" sz="2400" b="0" i="0" u="none" strike="noStrike" cap="none" normalizeH="0" baseline="0" dirty="0">
                <a:ln>
                  <a:noFill/>
                </a:ln>
                <a:effectLst/>
                <a:latin typeface="+mn-lt"/>
              </a:rPr>
              <a:t>type:“</a:t>
            </a:r>
            <a:r>
              <a:rPr kumimoji="0" lang="en-US" altLang="zh-CN" sz="2400" b="0" i="0" u="none" strike="noStrike" cap="none" normalizeH="0" baseline="0" dirty="0">
                <a:ln>
                  <a:noFill/>
                </a:ln>
                <a:effectLst/>
                <a:latin typeface="+mn-lt"/>
              </a:rPr>
              <a:t>get</a:t>
            </a:r>
            <a:r>
              <a:rPr kumimoji="0" lang="zh-CN" altLang="zh-CN" sz="2400" b="0" i="0" u="none" strike="noStrike" cap="none" normalizeH="0" baseline="0" dirty="0">
                <a:ln>
                  <a:noFill/>
                </a:ln>
                <a:effectLst/>
                <a:latin typeface="+mn-lt"/>
              </a:rPr>
              <a:t>",</a:t>
            </a:r>
            <a:r>
              <a:rPr kumimoji="0" lang="en-US" altLang="zh-CN" sz="2400" b="0" i="0" u="none" strike="noStrike" cap="none" normalizeH="0" baseline="0" dirty="0">
                <a:ln>
                  <a:noFill/>
                </a:ln>
                <a:effectLst/>
                <a:latin typeface="+mn-lt"/>
              </a:rPr>
              <a:t>  </a:t>
            </a:r>
            <a:r>
              <a:rPr kumimoji="0" lang="zh-CN" altLang="zh-CN" sz="2400" b="0" i="0" u="none" strike="noStrike" cap="none" normalizeH="0" baseline="0" dirty="0">
                <a:ln>
                  <a:noFill/>
                </a:ln>
                <a:effectLst/>
                <a:latin typeface="+mn-lt"/>
              </a:rPr>
              <a:t>//请求方式</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beforeSend:function(){</a:t>
            </a:r>
            <a:r>
              <a:rPr lang="en-US" altLang="zh-CN" sz="2400" dirty="0">
                <a:latin typeface="+mn-lt"/>
              </a:rPr>
              <a:t>  </a:t>
            </a:r>
            <a:r>
              <a:rPr kumimoji="0" lang="zh-CN" altLang="zh-CN" sz="2400" b="0" i="0" u="none" strike="noStrike" cap="none" normalizeH="0" baseline="0" dirty="0">
                <a:ln>
                  <a:noFill/>
                </a:ln>
                <a:effectLst/>
                <a:latin typeface="+mn-lt"/>
              </a:rPr>
              <a:t>//请求前的处理</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success:function(re</a:t>
            </a:r>
            <a:r>
              <a:rPr kumimoji="0" lang="en-US" altLang="zh-CN" sz="2400" b="0" i="0" u="none" strike="noStrike" cap="none" normalizeH="0" baseline="0" dirty="0" err="1">
                <a:ln>
                  <a:noFill/>
                </a:ln>
                <a:effectLst/>
                <a:latin typeface="+mn-lt"/>
              </a:rPr>
              <a:t>sponse</a:t>
            </a:r>
            <a:r>
              <a:rPr kumimoji="0" lang="zh-CN" altLang="zh-CN" sz="2400" b="0" i="0" u="none" strike="noStrike" cap="none" normalizeH="0" baseline="0" dirty="0">
                <a:ln>
                  <a:noFill/>
                </a:ln>
                <a:effectLst/>
                <a:latin typeface="+mn-lt"/>
              </a:rPr>
              <a:t>){</a:t>
            </a:r>
            <a:r>
              <a:rPr lang="en-US" altLang="zh-CN" sz="2400" dirty="0">
                <a:latin typeface="+mn-lt"/>
              </a:rPr>
              <a:t>  </a:t>
            </a:r>
            <a:r>
              <a:rPr kumimoji="0" lang="zh-CN" altLang="zh-CN" sz="2400" b="0" i="0" u="none" strike="noStrike" cap="none" normalizeH="0" baseline="0" dirty="0">
                <a:ln>
                  <a:noFill/>
                </a:ln>
                <a:effectLst/>
                <a:latin typeface="+mn-lt"/>
              </a:rPr>
              <a:t>//请求成功时处理</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error:function(){</a:t>
            </a:r>
            <a:r>
              <a:rPr lang="en-US" altLang="zh-CN" sz="2400" dirty="0">
                <a:latin typeface="+mn-lt"/>
              </a:rPr>
              <a:t>  </a:t>
            </a:r>
            <a:r>
              <a:rPr kumimoji="0" lang="zh-CN" altLang="zh-CN" sz="2400" b="0" i="0" u="none" strike="noStrike" cap="none" normalizeH="0" baseline="0" dirty="0">
                <a:ln>
                  <a:noFill/>
                </a:ln>
                <a:effectLst/>
                <a:latin typeface="+mn-lt"/>
              </a:rPr>
              <a:t>//请求出错处理</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a:t>
            </a:r>
            <a:br>
              <a:rPr kumimoji="0" lang="zh-CN" altLang="zh-CN" sz="2400" b="0" i="0" u="none" strike="noStrike" cap="none" normalizeH="0" baseline="0" dirty="0">
                <a:ln>
                  <a:noFill/>
                </a:ln>
                <a:effectLst/>
                <a:latin typeface="+mn-lt"/>
              </a:rPr>
            </a:br>
            <a:r>
              <a:rPr kumimoji="0" lang="zh-CN" altLang="zh-CN" sz="2400" b="0" i="0" u="none" strike="noStrike" cap="none" normalizeH="0" baseline="0" dirty="0">
                <a:ln>
                  <a:noFill/>
                </a:ln>
                <a:effectLst/>
                <a:latin typeface="+mn-lt"/>
              </a:rPr>
              <a:t>}); </a:t>
            </a:r>
          </a:p>
        </p:txBody>
      </p:sp>
    </p:spTree>
    <p:extLst>
      <p:ext uri="{BB962C8B-B14F-4D97-AF65-F5344CB8AC3E}">
        <p14:creationId xmlns:p14="http://schemas.microsoft.com/office/powerpoint/2010/main" val="358390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0A7C5-AD98-45F2-9BBB-90B337D9B65F}"/>
              </a:ext>
            </a:extLst>
          </p:cNvPr>
          <p:cNvSpPr>
            <a:spLocks noGrp="1"/>
          </p:cNvSpPr>
          <p:nvPr>
            <p:ph type="title"/>
          </p:nvPr>
        </p:nvSpPr>
        <p:spPr/>
        <p:txBody>
          <a:bodyPr/>
          <a:lstStyle/>
          <a:p>
            <a:r>
              <a:rPr lang="zh-CN" altLang="en-US" dirty="0"/>
              <a:t>加载风场图（</a:t>
            </a:r>
            <a:r>
              <a:rPr lang="en-US" altLang="zh-CN" dirty="0"/>
              <a:t>wind.html</a:t>
            </a:r>
            <a:r>
              <a:rPr lang="zh-CN" altLang="en-US" dirty="0"/>
              <a:t>）</a:t>
            </a:r>
          </a:p>
        </p:txBody>
      </p:sp>
      <p:sp>
        <p:nvSpPr>
          <p:cNvPr id="4" name="Rectangle 1">
            <a:extLst>
              <a:ext uri="{FF2B5EF4-FFF2-40B4-BE49-F238E27FC236}">
                <a16:creationId xmlns:a16="http://schemas.microsoft.com/office/drawing/2014/main" id="{4E3D4BC8-FA71-4B35-A0C7-A44011DBC234}"/>
              </a:ext>
            </a:extLst>
          </p:cNvPr>
          <p:cNvSpPr>
            <a:spLocks noGrp="1" noChangeArrowheads="1"/>
          </p:cNvSpPr>
          <p:nvPr>
            <p:ph idx="1"/>
          </p:nvPr>
        </p:nvSpPr>
        <p:spPr bwMode="auto">
          <a:xfrm>
            <a:off x="838200" y="1886013"/>
            <a:ext cx="4736977" cy="2271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a:ln>
                  <a:noFill/>
                </a:ln>
                <a:solidFill>
                  <a:srgbClr val="969896"/>
                </a:solidFill>
                <a:effectLst/>
                <a:latin typeface="Arial Unicode MS"/>
                <a:ea typeface="JetBrains Mono"/>
              </a:rPr>
              <a:t>//</a:t>
            </a:r>
            <a: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加载风场图</a:t>
            </a:r>
            <a:b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71D5D"/>
                </a:solidFill>
                <a:effectLst/>
                <a:latin typeface="Arial Unicode MS"/>
                <a:ea typeface="JetBrains Mono"/>
              </a:rPr>
              <a:t>function </a:t>
            </a:r>
            <a:r>
              <a:rPr kumimoji="0" lang="zh-CN" altLang="zh-CN" sz="2000" b="0" i="1" u="none" strike="noStrike" cap="none" normalizeH="0" baseline="0" dirty="0">
                <a:ln>
                  <a:noFill/>
                </a:ln>
                <a:solidFill>
                  <a:srgbClr val="333333"/>
                </a:solidFill>
                <a:effectLst/>
                <a:latin typeface="Arial Unicode MS"/>
                <a:ea typeface="JetBrains Mono"/>
              </a:rPr>
              <a:t>redraw</a:t>
            </a:r>
            <a:r>
              <a:rPr kumimoji="0" lang="zh-CN" altLang="zh-CN" sz="2000" b="0" i="0" u="none" strike="noStrike" cap="none" normalizeH="0" baseline="0" dirty="0">
                <a:ln>
                  <a:noFill/>
                </a:ln>
                <a:solidFill>
                  <a:srgbClr val="63A35C"/>
                </a:solidFill>
                <a:effectLst/>
                <a:latin typeface="Arial Unicode MS"/>
                <a:ea typeface="JetBrains Mono"/>
              </a:rPr>
              <a:t>() {</a:t>
            </a:r>
            <a:br>
              <a:rPr kumimoji="0" lang="zh-CN" altLang="zh-CN" sz="2000" b="0" i="0" u="none" strike="noStrike" cap="none" normalizeH="0" baseline="0" dirty="0">
                <a:ln>
                  <a:noFill/>
                </a:ln>
                <a:solidFill>
                  <a:srgbClr val="63A35C"/>
                </a:solidFill>
                <a:effectLst/>
                <a:latin typeface="Arial Unicode MS"/>
                <a:ea typeface="JetBrains Mono"/>
              </a:rPr>
            </a:br>
            <a:r>
              <a:rPr kumimoji="0" lang="zh-CN" altLang="zh-CN" sz="2000" b="0" i="0" u="none" strike="noStrike" cap="none" normalizeH="0" baseline="0" dirty="0">
                <a:ln>
                  <a:noFill/>
                </a:ln>
                <a:solidFill>
                  <a:srgbClr val="63A35C"/>
                </a:solidFill>
                <a:effectLst/>
                <a:latin typeface="Arial Unicode MS"/>
                <a:ea typeface="JetBrains Mono"/>
              </a:rPr>
              <a:t>        </a:t>
            </a:r>
            <a:r>
              <a:rPr kumimoji="0" lang="zh-CN" altLang="zh-CN" sz="2000" b="0" i="1" u="none" strike="noStrike" cap="none" normalizeH="0" baseline="0" dirty="0">
                <a:ln>
                  <a:noFill/>
                </a:ln>
                <a:solidFill>
                  <a:srgbClr val="0086B3"/>
                </a:solidFill>
                <a:effectLst/>
                <a:latin typeface="Arial Unicode MS"/>
                <a:ea typeface="JetBrains Mono"/>
              </a:rPr>
              <a:t>timer </a:t>
            </a:r>
            <a:r>
              <a:rPr kumimoji="0" lang="zh-CN" altLang="zh-CN" sz="2000" b="0" i="0" u="none" strike="noStrike" cap="none" normalizeH="0" baseline="0" dirty="0">
                <a:ln>
                  <a:noFill/>
                </a:ln>
                <a:solidFill>
                  <a:srgbClr val="A71D5D"/>
                </a:solidFill>
                <a:effectLst/>
                <a:latin typeface="Arial Unicode MS"/>
                <a:ea typeface="JetBrains Mono"/>
              </a:rPr>
              <a:t>= </a:t>
            </a:r>
            <a:r>
              <a:rPr kumimoji="0" lang="zh-CN" altLang="zh-CN" sz="2000" b="0" i="1" u="none" strike="noStrike" cap="none" normalizeH="0" baseline="0" dirty="0">
                <a:ln>
                  <a:noFill/>
                </a:ln>
                <a:solidFill>
                  <a:srgbClr val="333333"/>
                </a:solidFill>
                <a:effectLst/>
                <a:latin typeface="Arial Unicode MS"/>
                <a:ea typeface="JetBrains Mono"/>
              </a:rPr>
              <a:t>setInterval</a:t>
            </a:r>
            <a:r>
              <a:rPr kumimoji="0" lang="zh-CN" altLang="zh-CN" sz="2000" b="0" i="0" u="none" strike="noStrike" cap="none" normalizeH="0" baseline="0" dirty="0">
                <a:ln>
                  <a:noFill/>
                </a:ln>
                <a:solidFill>
                  <a:srgbClr val="63A35C"/>
                </a:solidFill>
                <a:effectLst/>
                <a:latin typeface="Arial Unicode MS"/>
                <a:ea typeface="JetBrains Mono"/>
              </a:rPr>
              <a:t>(</a:t>
            </a:r>
            <a:r>
              <a:rPr kumimoji="0" lang="zh-CN" altLang="zh-CN" sz="2000" b="0" i="0" u="none" strike="noStrike" cap="none" normalizeH="0" baseline="0" dirty="0">
                <a:ln>
                  <a:noFill/>
                </a:ln>
                <a:solidFill>
                  <a:srgbClr val="A71D5D"/>
                </a:solidFill>
                <a:effectLst/>
                <a:latin typeface="Arial Unicode MS"/>
                <a:ea typeface="JetBrains Mono"/>
              </a:rPr>
              <a:t>function </a:t>
            </a:r>
            <a:r>
              <a:rPr kumimoji="0" lang="zh-CN" altLang="zh-CN" sz="2000" b="0" i="0" u="none" strike="noStrike" cap="none" normalizeH="0" baseline="0" dirty="0">
                <a:ln>
                  <a:noFill/>
                </a:ln>
                <a:solidFill>
                  <a:srgbClr val="63A35C"/>
                </a:solidFill>
                <a:effectLst/>
                <a:latin typeface="Arial Unicode MS"/>
                <a:ea typeface="JetBrains Mono"/>
              </a:rPr>
              <a:t>() {</a:t>
            </a:r>
            <a:br>
              <a:rPr kumimoji="0" lang="zh-CN" altLang="zh-CN" sz="2000" b="0" i="0" u="none" strike="noStrike" cap="none" normalizeH="0" baseline="0" dirty="0">
                <a:ln>
                  <a:noFill/>
                </a:ln>
                <a:solidFill>
                  <a:srgbClr val="63A35C"/>
                </a:solidFill>
                <a:effectLst/>
                <a:latin typeface="Arial Unicode MS"/>
                <a:ea typeface="JetBrains Mono"/>
              </a:rPr>
            </a:br>
            <a:r>
              <a:rPr kumimoji="0" lang="zh-CN" altLang="zh-CN" sz="2000" b="0" i="0" u="none" strike="noStrike" cap="none" normalizeH="0" baseline="0" dirty="0">
                <a:ln>
                  <a:noFill/>
                </a:ln>
                <a:solidFill>
                  <a:srgbClr val="63A35C"/>
                </a:solidFill>
                <a:effectLst/>
                <a:latin typeface="Arial Unicode MS"/>
                <a:ea typeface="JetBrains Mono"/>
              </a:rPr>
              <a:t>            </a:t>
            </a:r>
            <a:r>
              <a:rPr kumimoji="0" lang="zh-CN" altLang="zh-CN" sz="2000" b="0" i="1" u="none" strike="noStrike" cap="none" normalizeH="0" baseline="0" dirty="0">
                <a:ln>
                  <a:noFill/>
                </a:ln>
                <a:solidFill>
                  <a:srgbClr val="0086B3"/>
                </a:solidFill>
                <a:effectLst/>
                <a:latin typeface="Arial Unicode MS"/>
                <a:ea typeface="JetBrains Mono"/>
              </a:rPr>
              <a:t>windy</a:t>
            </a:r>
            <a:r>
              <a:rPr kumimoji="0" lang="zh-CN" altLang="zh-CN" sz="2000" b="0" i="0" u="none" strike="noStrike" cap="none" normalizeH="0" baseline="0" dirty="0">
                <a:ln>
                  <a:noFill/>
                </a:ln>
                <a:solidFill>
                  <a:srgbClr val="63A35C"/>
                </a:solidFill>
                <a:effectLst/>
                <a:latin typeface="Arial Unicode MS"/>
                <a:ea typeface="JetBrains Mono"/>
              </a:rPr>
              <a:t>.</a:t>
            </a:r>
            <a:r>
              <a:rPr kumimoji="0" lang="zh-CN" altLang="zh-CN" sz="2000" b="0" i="0" u="none" strike="noStrike" cap="none" normalizeH="0" baseline="0" dirty="0">
                <a:ln>
                  <a:noFill/>
                </a:ln>
                <a:solidFill>
                  <a:srgbClr val="795DA3"/>
                </a:solidFill>
                <a:effectLst/>
                <a:latin typeface="Arial Unicode MS"/>
                <a:ea typeface="JetBrains Mono"/>
              </a:rPr>
              <a:t>animate</a:t>
            </a:r>
            <a:r>
              <a:rPr kumimoji="0" lang="zh-CN" altLang="zh-CN" sz="2000" b="0" i="0" u="none" strike="noStrike" cap="none" normalizeH="0" baseline="0" dirty="0">
                <a:ln>
                  <a:noFill/>
                </a:ln>
                <a:solidFill>
                  <a:srgbClr val="63A35C"/>
                </a:solidFill>
                <a:effectLst/>
                <a:latin typeface="Arial Unicode MS"/>
                <a:ea typeface="JetBrains Mono"/>
              </a:rPr>
              <a:t>();</a:t>
            </a:r>
            <a:br>
              <a:rPr kumimoji="0" lang="zh-CN" altLang="zh-CN" sz="2000" b="0" i="0" u="none" strike="noStrike" cap="none" normalizeH="0" baseline="0" dirty="0">
                <a:ln>
                  <a:noFill/>
                </a:ln>
                <a:solidFill>
                  <a:srgbClr val="63A35C"/>
                </a:solidFill>
                <a:effectLst/>
                <a:latin typeface="Arial Unicode MS"/>
                <a:ea typeface="JetBrains Mono"/>
              </a:rPr>
            </a:br>
            <a:r>
              <a:rPr kumimoji="0" lang="zh-CN" altLang="zh-CN" sz="2000" b="0" i="0" u="none" strike="noStrike" cap="none" normalizeH="0" baseline="0" dirty="0">
                <a:ln>
                  <a:noFill/>
                </a:ln>
                <a:solidFill>
                  <a:srgbClr val="63A35C"/>
                </a:solidFill>
                <a:effectLst/>
                <a:latin typeface="Arial Unicode MS"/>
                <a:ea typeface="JetBrains Mono"/>
              </a:rPr>
              <a:t>        }, </a:t>
            </a:r>
            <a:r>
              <a:rPr kumimoji="0" lang="zh-CN" altLang="zh-CN" sz="2000" b="0" i="0" u="none" strike="noStrike" cap="none" normalizeH="0" baseline="0" dirty="0">
                <a:ln>
                  <a:noFill/>
                </a:ln>
                <a:solidFill>
                  <a:srgbClr val="0086B3"/>
                </a:solidFill>
                <a:effectLst/>
                <a:latin typeface="Arial Unicode MS"/>
                <a:ea typeface="JetBrains Mono"/>
              </a:rPr>
              <a:t>20</a:t>
            </a:r>
            <a:r>
              <a:rPr kumimoji="0" lang="zh-CN" altLang="zh-CN" sz="2000" b="0" i="0" u="none" strike="noStrike" cap="none" normalizeH="0" baseline="0" dirty="0">
                <a:ln>
                  <a:noFill/>
                </a:ln>
                <a:solidFill>
                  <a:srgbClr val="63A35C"/>
                </a:solidFill>
                <a:effectLst/>
                <a:latin typeface="Arial Unicode MS"/>
                <a:ea typeface="JetBrains Mono"/>
              </a:rPr>
              <a:t>);  </a:t>
            </a:r>
            <a:r>
              <a:rPr kumimoji="0" lang="zh-CN" altLang="zh-CN" sz="2000" b="0" i="0" u="none" strike="noStrike" cap="none" normalizeH="0" baseline="0" dirty="0">
                <a:ln>
                  <a:noFill/>
                </a:ln>
                <a:solidFill>
                  <a:srgbClr val="969896"/>
                </a:solidFill>
                <a:effectLst/>
                <a:latin typeface="Arial Unicode MS"/>
                <a:ea typeface="JetBrains Mono"/>
              </a:rPr>
              <a:t>//</a:t>
            </a:r>
            <a: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调节粒子速度</a:t>
            </a:r>
            <a:b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63A35C"/>
                </a:solidFill>
                <a:effectLst/>
                <a:latin typeface="Arial Unicode MS"/>
                <a:ea typeface="JetBrains Mono"/>
              </a:rPr>
              <a:t>}</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032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2FA5C-DC95-4C84-80C9-B8DC488BB818}"/>
              </a:ext>
            </a:extLst>
          </p:cNvPr>
          <p:cNvSpPr>
            <a:spLocks noGrp="1"/>
          </p:cNvSpPr>
          <p:nvPr>
            <p:ph type="title"/>
          </p:nvPr>
        </p:nvSpPr>
        <p:spPr/>
        <p:txBody>
          <a:bodyPr/>
          <a:lstStyle/>
          <a:p>
            <a:r>
              <a:rPr lang="zh-CN" altLang="en-US" dirty="0"/>
              <a:t>初始化函数（</a:t>
            </a:r>
            <a:r>
              <a:rPr lang="en-US" altLang="zh-CN" dirty="0"/>
              <a:t>windy.js</a:t>
            </a:r>
            <a:r>
              <a:rPr lang="zh-CN" altLang="en-US" dirty="0"/>
              <a:t>）</a:t>
            </a:r>
          </a:p>
        </p:txBody>
      </p:sp>
      <p:sp>
        <p:nvSpPr>
          <p:cNvPr id="4" name="Rectangle 1">
            <a:extLst>
              <a:ext uri="{FF2B5EF4-FFF2-40B4-BE49-F238E27FC236}">
                <a16:creationId xmlns:a16="http://schemas.microsoft.com/office/drawing/2014/main" id="{880DCEEA-E989-4010-9FEF-A27E55825D33}"/>
              </a:ext>
            </a:extLst>
          </p:cNvPr>
          <p:cNvSpPr>
            <a:spLocks noGrp="1" noChangeArrowheads="1"/>
          </p:cNvSpPr>
          <p:nvPr>
            <p:ph idx="1"/>
          </p:nvPr>
        </p:nvSpPr>
        <p:spPr bwMode="auto">
          <a:xfrm>
            <a:off x="838200" y="1650230"/>
            <a:ext cx="877581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zh-CN" altLang="zh-CN" dirty="0">
                <a:solidFill>
                  <a:srgbClr val="969896"/>
                </a:solidFill>
                <a:latin typeface="Arial Unicode MS"/>
                <a:ea typeface="JetBrains Mono"/>
              </a:rPr>
              <a:t>//</a:t>
            </a:r>
            <a:r>
              <a:rPr lang="zh-CN" altLang="zh-CN" dirty="0">
                <a:solidFill>
                  <a:srgbClr val="969896"/>
                </a:solidFill>
                <a:latin typeface="宋体" panose="02010600030101010101" pitchFamily="2" charset="-122"/>
                <a:ea typeface="宋体" panose="02010600030101010101" pitchFamily="2" charset="-122"/>
              </a:rPr>
              <a:t>初始化</a:t>
            </a:r>
            <a:endParaRPr lang="en-US" altLang="zh-CN" dirty="0">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71D5D"/>
                </a:solidFill>
                <a:effectLst/>
                <a:latin typeface="Arial Unicode MS"/>
                <a:ea typeface="JetBrains Mono"/>
              </a:rPr>
              <a:t>var </a:t>
            </a:r>
            <a:r>
              <a:rPr kumimoji="0" lang="zh-CN" altLang="zh-CN" b="0" i="1" u="none" strike="noStrike" cap="none" normalizeH="0" baseline="0" dirty="0">
                <a:ln>
                  <a:noFill/>
                </a:ln>
                <a:solidFill>
                  <a:srgbClr val="333333"/>
                </a:solidFill>
                <a:effectLst/>
                <a:latin typeface="Arial Unicode MS"/>
                <a:ea typeface="JetBrains Mono"/>
              </a:rPr>
              <a:t>Windy </a:t>
            </a:r>
            <a:r>
              <a:rPr kumimoji="0" lang="zh-CN" altLang="zh-CN" b="0" i="0" u="none" strike="noStrike" cap="none" normalizeH="0" baseline="0" dirty="0">
                <a:ln>
                  <a:noFill/>
                </a:ln>
                <a:solidFill>
                  <a:srgbClr val="A71D5D"/>
                </a:solidFill>
                <a:effectLst/>
                <a:latin typeface="Arial Unicode MS"/>
                <a:ea typeface="JetBrains Mono"/>
              </a:rPr>
              <a:t>= function </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0086B3"/>
                </a:solidFill>
                <a:effectLst/>
                <a:latin typeface="Arial Unicode MS"/>
                <a:ea typeface="JetBrains Mono"/>
              </a:rPr>
              <a:t>json</a:t>
            </a: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0086B3"/>
                </a:solidFill>
                <a:effectLst/>
                <a:latin typeface="Arial Unicode MS"/>
                <a:ea typeface="JetBrains Mono"/>
              </a:rPr>
              <a:t>cesiumViewer</a:t>
            </a:r>
            <a:r>
              <a:rPr kumimoji="0" lang="zh-CN" altLang="zh-CN" b="0" i="0" u="none" strike="noStrike" cap="none" normalizeH="0" baseline="0" dirty="0">
                <a:ln>
                  <a:noFill/>
                </a:ln>
                <a:solidFill>
                  <a:srgbClr val="63A35C"/>
                </a:solidFill>
                <a:effectLst/>
                <a:latin typeface="Arial Unicode MS"/>
                <a:ea typeface="JetBrains Mono"/>
              </a:rPr>
              <a:t>) {</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A71D5D"/>
                </a:solidFill>
                <a:effectLst/>
                <a:latin typeface="Arial Unicode MS"/>
                <a:ea typeface="JetBrains Mono"/>
              </a:rPr>
              <a:t>this</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0086B3"/>
                </a:solidFill>
                <a:effectLst/>
                <a:latin typeface="Arial Unicode MS"/>
                <a:ea typeface="JetBrains Mono"/>
              </a:rPr>
              <a:t>windData </a:t>
            </a:r>
            <a:r>
              <a:rPr kumimoji="0" lang="zh-CN" altLang="zh-CN" b="0" i="0" u="none" strike="noStrike" cap="none" normalizeH="0" baseline="0" dirty="0">
                <a:ln>
                  <a:noFill/>
                </a:ln>
                <a:solidFill>
                  <a:srgbClr val="A71D5D"/>
                </a:solidFill>
                <a:effectLst/>
                <a:latin typeface="Arial Unicode MS"/>
                <a:ea typeface="JetBrains Mono"/>
              </a:rPr>
              <a:t>= </a:t>
            </a:r>
            <a:r>
              <a:rPr kumimoji="0" lang="zh-CN" altLang="zh-CN" b="0" i="0" u="none" strike="noStrike" cap="none" normalizeH="0" baseline="0" dirty="0">
                <a:ln>
                  <a:noFill/>
                </a:ln>
                <a:solidFill>
                  <a:srgbClr val="0086B3"/>
                </a:solidFill>
                <a:effectLst/>
                <a:latin typeface="Arial Unicode MS"/>
                <a:ea typeface="JetBrains Mono"/>
              </a:rPr>
              <a:t>json</a:t>
            </a: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A71D5D"/>
                </a:solidFill>
                <a:effectLst/>
                <a:latin typeface="Arial Unicode MS"/>
                <a:ea typeface="JetBrains Mono"/>
              </a:rPr>
              <a:t>this</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0086B3"/>
                </a:solidFill>
                <a:effectLst/>
                <a:latin typeface="Arial Unicode MS"/>
                <a:ea typeface="JetBrains Mono"/>
              </a:rPr>
              <a:t>windField </a:t>
            </a:r>
            <a:r>
              <a:rPr kumimoji="0" lang="zh-CN" altLang="zh-CN" b="0" i="0" u="none" strike="noStrike" cap="none" normalizeH="0" baseline="0" dirty="0">
                <a:ln>
                  <a:noFill/>
                </a:ln>
                <a:solidFill>
                  <a:srgbClr val="A71D5D"/>
                </a:solidFill>
                <a:effectLst/>
                <a:latin typeface="Arial Unicode MS"/>
                <a:ea typeface="JetBrains Mono"/>
              </a:rPr>
              <a:t>= null</a:t>
            </a: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A71D5D"/>
                </a:solidFill>
                <a:effectLst/>
                <a:latin typeface="Arial Unicode MS"/>
                <a:ea typeface="JetBrains Mono"/>
              </a:rPr>
              <a:t>this</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0086B3"/>
                </a:solidFill>
                <a:effectLst/>
                <a:latin typeface="Arial Unicode MS"/>
                <a:ea typeface="JetBrains Mono"/>
              </a:rPr>
              <a:t>particles </a:t>
            </a:r>
            <a:r>
              <a:rPr kumimoji="0" lang="zh-CN" altLang="zh-CN" b="0" i="0" u="none" strike="noStrike" cap="none" normalizeH="0" baseline="0" dirty="0">
                <a:ln>
                  <a:noFill/>
                </a:ln>
                <a:solidFill>
                  <a:srgbClr val="A71D5D"/>
                </a:solidFill>
                <a:effectLst/>
                <a:latin typeface="Arial Unicode MS"/>
                <a:ea typeface="JetBrains Mono"/>
              </a:rPr>
              <a:t>= </a:t>
            </a: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A71D5D"/>
                </a:solidFill>
                <a:effectLst/>
                <a:latin typeface="Arial Unicode MS"/>
                <a:ea typeface="JetBrains Mono"/>
              </a:rPr>
              <a:t>this</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0086B3"/>
                </a:solidFill>
                <a:effectLst/>
                <a:latin typeface="Arial Unicode MS"/>
                <a:ea typeface="JetBrains Mono"/>
              </a:rPr>
              <a:t>lines </a:t>
            </a:r>
            <a:r>
              <a:rPr kumimoji="0" lang="zh-CN" altLang="zh-CN" b="0" i="0" u="none" strike="noStrike" cap="none" normalizeH="0" baseline="0" dirty="0">
                <a:ln>
                  <a:noFill/>
                </a:ln>
                <a:solidFill>
                  <a:srgbClr val="A71D5D"/>
                </a:solidFill>
                <a:effectLst/>
                <a:latin typeface="Arial Unicode MS"/>
                <a:ea typeface="JetBrains Mono"/>
              </a:rPr>
              <a:t>= null</a:t>
            </a: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1" u="none" strike="noStrike" cap="none" normalizeH="0" baseline="0" dirty="0">
                <a:ln>
                  <a:noFill/>
                </a:ln>
                <a:solidFill>
                  <a:srgbClr val="0086B3"/>
                </a:solidFill>
                <a:effectLst/>
                <a:latin typeface="Arial Unicode MS"/>
                <a:ea typeface="JetBrains Mono"/>
              </a:rPr>
              <a:t>_primitives </a:t>
            </a:r>
            <a:r>
              <a:rPr kumimoji="0" lang="zh-CN" altLang="zh-CN" b="0" i="0" u="none" strike="noStrike" cap="none" normalizeH="0" baseline="0" dirty="0">
                <a:ln>
                  <a:noFill/>
                </a:ln>
                <a:solidFill>
                  <a:srgbClr val="A71D5D"/>
                </a:solidFill>
                <a:effectLst/>
                <a:latin typeface="Arial Unicode MS"/>
                <a:ea typeface="JetBrains Mono"/>
              </a:rPr>
              <a:t>= </a:t>
            </a:r>
            <a:r>
              <a:rPr kumimoji="0" lang="zh-CN" altLang="zh-CN" b="0" i="0" u="none" strike="noStrike" cap="none" normalizeH="0" baseline="0" dirty="0">
                <a:ln>
                  <a:noFill/>
                </a:ln>
                <a:solidFill>
                  <a:srgbClr val="0086B3"/>
                </a:solidFill>
                <a:effectLst/>
                <a:latin typeface="Arial Unicode MS"/>
                <a:ea typeface="JetBrains Mono"/>
              </a:rPr>
              <a:t>cesiumViewer</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333333"/>
                </a:solidFill>
                <a:effectLst/>
                <a:latin typeface="Arial Unicode MS"/>
                <a:ea typeface="JetBrains Mono"/>
              </a:rPr>
              <a:t>scene</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333333"/>
                </a:solidFill>
                <a:effectLst/>
                <a:latin typeface="Arial Unicode MS"/>
                <a:ea typeface="JetBrains Mono"/>
              </a:rPr>
              <a:t>primitives</a:t>
            </a: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b="0" i="0" u="none" strike="noStrike" cap="none" normalizeH="0" baseline="0" dirty="0">
                <a:ln>
                  <a:noFill/>
                </a:ln>
                <a:solidFill>
                  <a:srgbClr val="63A35C"/>
                </a:solidFill>
                <a:effectLst/>
                <a:latin typeface="Arial Unicode MS"/>
                <a:ea typeface="JetBrains Mono"/>
              </a:rPr>
            </a:br>
            <a:r>
              <a:rPr kumimoji="0" lang="zh-CN" altLang="zh-CN" b="0" i="0" u="none" strike="noStrike" cap="none" normalizeH="0" baseline="0" dirty="0">
                <a:ln>
                  <a:noFill/>
                </a:ln>
                <a:solidFill>
                  <a:srgbClr val="63A35C"/>
                </a:solidFill>
                <a:effectLst/>
                <a:latin typeface="Arial Unicode MS"/>
                <a:ea typeface="JetBrains Mono"/>
              </a:rPr>
              <a:t>    </a:t>
            </a:r>
            <a:r>
              <a:rPr kumimoji="0" lang="zh-CN" altLang="zh-CN" b="0" i="0" u="none" strike="noStrike" cap="none" normalizeH="0" baseline="0" dirty="0">
                <a:ln>
                  <a:noFill/>
                </a:ln>
                <a:solidFill>
                  <a:srgbClr val="A71D5D"/>
                </a:solidFill>
                <a:effectLst/>
                <a:latin typeface="Arial Unicode MS"/>
                <a:ea typeface="JetBrains Mono"/>
              </a:rPr>
              <a:t>this</a:t>
            </a:r>
            <a:r>
              <a:rPr kumimoji="0" lang="zh-CN" altLang="zh-CN" b="0" i="0" u="none" strike="noStrike" cap="none" normalizeH="0" baseline="0" dirty="0">
                <a:ln>
                  <a:noFill/>
                </a:ln>
                <a:solidFill>
                  <a:srgbClr val="63A35C"/>
                </a:solidFill>
                <a:effectLst/>
                <a:latin typeface="Arial Unicode MS"/>
                <a:ea typeface="JetBrains Mono"/>
              </a:rPr>
              <a:t>.</a:t>
            </a:r>
            <a:r>
              <a:rPr kumimoji="0" lang="zh-CN" altLang="zh-CN" b="0" i="0" u="none" strike="noStrike" cap="none" normalizeH="0" baseline="0" dirty="0">
                <a:ln>
                  <a:noFill/>
                </a:ln>
                <a:solidFill>
                  <a:srgbClr val="795DA3"/>
                </a:solidFill>
                <a:effectLst/>
                <a:latin typeface="Arial Unicode MS"/>
                <a:ea typeface="JetBrains Mono"/>
              </a:rPr>
              <a:t>_init</a:t>
            </a:r>
            <a:r>
              <a:rPr kumimoji="0" lang="zh-CN" altLang="zh-CN" b="0" i="0" u="none" strike="noStrike" cap="none" normalizeH="0" baseline="0" dirty="0">
                <a:ln>
                  <a:noFill/>
                </a:ln>
                <a:solidFill>
                  <a:srgbClr val="63A35C"/>
                </a:solidFill>
                <a:effectLst/>
                <a:latin typeface="Arial Unicode MS"/>
                <a:ea typeface="JetBrains Mono"/>
              </a:rPr>
              <a:t>();  </a:t>
            </a:r>
            <a:br>
              <a:rPr kumimoji="0" lang="zh-CN" altLang="zh-CN"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63A35C"/>
                </a:solidFill>
                <a:effectLst/>
                <a:latin typeface="Arial Unicode MS"/>
                <a:ea typeface="JetBrains Mono"/>
              </a:rPr>
              <a:t>};</a:t>
            </a:r>
            <a:br>
              <a:rPr kumimoji="0" lang="zh-CN" altLang="zh-CN" sz="2000" b="0" i="0" u="none" strike="noStrike" cap="none" normalizeH="0" baseline="0" dirty="0">
                <a:ln>
                  <a:noFill/>
                </a:ln>
                <a:solidFill>
                  <a:srgbClr val="63A35C"/>
                </a:solidFill>
                <a:effectLst/>
                <a:latin typeface="Arial Unicode MS"/>
                <a:ea typeface="JetBrains Mono"/>
              </a:rPr>
            </a:b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69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48631AA-7662-44CE-BFAA-73534EDE482C}"/>
              </a:ext>
            </a:extLst>
          </p:cNvPr>
          <p:cNvSpPr>
            <a:spLocks noGrp="1" noChangeArrowheads="1"/>
          </p:cNvSpPr>
          <p:nvPr>
            <p:ph idx="1"/>
          </p:nvPr>
        </p:nvSpPr>
        <p:spPr bwMode="auto">
          <a:xfrm>
            <a:off x="4922061" y="219948"/>
            <a:ext cx="726993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969896"/>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if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A71D5D"/>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field</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isInBound</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x</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y</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若不在范围内，则</a:t>
            </a:r>
            <a:r>
              <a:rPr kumimoji="0" lang="zh-CN" altLang="zh-CN" sz="1600" b="0" i="0" u="none" strike="noStrike" cap="none" normalizeH="0" baseline="0" dirty="0">
                <a:ln>
                  <a:noFill/>
                </a:ln>
                <a:solidFill>
                  <a:srgbClr val="969896"/>
                </a:solidFill>
                <a:effectLst/>
                <a:latin typeface="Arial Unicode MS"/>
                <a:ea typeface="JetBrains Mono"/>
              </a:rPr>
              <a:t>age=0</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age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 </a:t>
            </a:r>
            <a:r>
              <a:rPr kumimoji="0" lang="zh-CN" altLang="zh-CN" sz="1600" b="0" i="0" u="none" strike="noStrike" cap="none" normalizeH="0" baseline="0" dirty="0">
                <a:ln>
                  <a:noFill/>
                </a:ln>
                <a:solidFill>
                  <a:srgbClr val="A71D5D"/>
                </a:solidFill>
                <a:effectLst/>
                <a:latin typeface="Arial Unicode MS"/>
                <a:ea typeface="JetBrains Mono"/>
              </a:rPr>
              <a:t>else </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在范围内，则根据风速进行</a:t>
            </a:r>
            <a:r>
              <a:rPr kumimoji="0" lang="zh-CN" altLang="zh-CN" sz="1600" b="0" i="0" u="none" strike="noStrike" cap="none" normalizeH="0" baseline="0" dirty="0">
                <a:ln>
                  <a:noFill/>
                </a:ln>
                <a:solidFill>
                  <a:srgbClr val="969896"/>
                </a:solidFill>
                <a:effectLst/>
                <a:latin typeface="Arial Unicode MS"/>
                <a:ea typeface="JetBrains Mono"/>
              </a:rPr>
              <a:t>x,y</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的粒子移动</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86B3"/>
                </a:solidFill>
                <a:effectLst/>
                <a:latin typeface="Arial Unicode MS"/>
                <a:ea typeface="JetBrains Mono"/>
              </a:rPr>
              <a:t>uv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field</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getIn</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x</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y</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nextX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x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1" u="none" strike="noStrike" cap="none" normalizeH="0" baseline="0" dirty="0">
                <a:ln>
                  <a:noFill/>
                </a:ln>
                <a:solidFill>
                  <a:srgbClr val="0086B3"/>
                </a:solidFill>
                <a:effectLst/>
                <a:latin typeface="Arial Unicode MS"/>
                <a:ea typeface="JetBrains Mono"/>
              </a:rPr>
              <a:t>SPEED_RATE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uv</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nextY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y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1" u="none" strike="noStrike" cap="none" normalizeH="0" baseline="0" dirty="0">
                <a:ln>
                  <a:noFill/>
                </a:ln>
                <a:solidFill>
                  <a:srgbClr val="0086B3"/>
                </a:solidFill>
                <a:effectLst/>
                <a:latin typeface="Arial Unicode MS"/>
                <a:ea typeface="JetBrains Mono"/>
              </a:rPr>
              <a:t>SPEED_RATE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uv</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1</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path</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push</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nextX</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nextY</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x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nextX</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y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nextY</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instances</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push</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_createLineInstance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_map</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path</a:t>
            </a:r>
            <a:r>
              <a:rPr kumimoji="0" lang="zh-CN" altLang="zh-CN" sz="1600" b="0" i="0" u="none" strike="noStrike" cap="none" normalizeH="0" baseline="0" dirty="0">
                <a:ln>
                  <a:noFill/>
                </a:ln>
                <a:solidFill>
                  <a:srgbClr val="63A35C"/>
                </a:solidFill>
                <a:effectLst/>
                <a:latin typeface="Arial Unicode MS"/>
                <a:ea typeface="JetBrains Mono"/>
              </a:rPr>
              <a:t>),</a:t>
            </a:r>
            <a:endParaRPr kumimoji="0" lang="en-US" altLang="zh-CN" sz="1600" b="0" i="0" u="none" strike="noStrike" cap="none" normalizeH="0" baseline="0" dirty="0">
              <a:ln>
                <a:noFill/>
              </a:ln>
              <a:solidFill>
                <a:srgbClr val="63A35C"/>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63A35C"/>
                </a:solidFill>
                <a:latin typeface="Arial Unicode MS"/>
                <a:ea typeface="JetBrains Mono"/>
              </a:rPr>
              <a:t>                                                          </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age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birthAge</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age</a:t>
            </a:r>
            <a:r>
              <a:rPr kumimoji="0" lang="zh-CN" altLang="zh-CN" sz="1600" b="0" i="0" u="none" strike="noStrike" cap="none" normalizeH="0" baseline="0" dirty="0">
                <a:ln>
                  <a:noFill/>
                </a:ln>
                <a:solidFill>
                  <a:srgbClr val="A71D5D"/>
                </a:solidFill>
                <a:effectLst/>
                <a:latin typeface="Arial Unicode MS"/>
                <a:ea typeface="JetBrains Mono"/>
              </a:rPr>
              <a:t>--</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若</a:t>
            </a:r>
            <a:r>
              <a:rPr kumimoji="0" lang="zh-CN" altLang="zh-CN" sz="1600" b="0" i="0" u="none" strike="noStrike" cap="none" normalizeH="0" baseline="0" dirty="0">
                <a:ln>
                  <a:noFill/>
                </a:ln>
                <a:solidFill>
                  <a:srgbClr val="969896"/>
                </a:solidFill>
                <a:effectLst/>
                <a:latin typeface="Arial Unicode MS"/>
                <a:ea typeface="JetBrains Mono"/>
              </a:rPr>
              <a:t>instances</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实体数据不存在，则剔除</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71D5D"/>
                </a:solidFill>
                <a:effectLst/>
                <a:latin typeface="Arial Unicode MS"/>
                <a:ea typeface="JetBrains Mono"/>
              </a:rPr>
              <a:t>if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instances</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length </a:t>
            </a:r>
            <a:r>
              <a:rPr kumimoji="0" lang="zh-CN" altLang="zh-CN" sz="1600" b="0" i="0" u="none" strike="noStrike" cap="none" normalizeH="0" baseline="0" dirty="0">
                <a:ln>
                  <a:noFill/>
                </a:ln>
                <a:solidFill>
                  <a:srgbClr val="A71D5D"/>
                </a:solidFill>
                <a:effectLst/>
                <a:latin typeface="Arial Unicode MS"/>
                <a:ea typeface="JetBrains Mono"/>
              </a:rPr>
              <a:t>&lt;= </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this</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removeLines</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_drawLines</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instances</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063510B5-C370-41CA-9D29-A49825BB9727}"/>
              </a:ext>
            </a:extLst>
          </p:cNvPr>
          <p:cNvSpPr txBox="1"/>
          <p:nvPr/>
        </p:nvSpPr>
        <p:spPr>
          <a:xfrm>
            <a:off x="312709" y="219948"/>
            <a:ext cx="4945091" cy="6496565"/>
          </a:xfrm>
          <a:prstGeom prst="rect">
            <a:avLst/>
          </a:prstGeom>
          <a:noFill/>
        </p:spPr>
        <p:txBody>
          <a:bodyPr wrap="square" rtlCol="0">
            <a:spAutoFit/>
          </a:bodyPr>
          <a:lstStyle/>
          <a:p>
            <a:r>
              <a:rPr kumimoji="0" lang="zh-CN" altLang="zh-CN" sz="1600" b="0" i="0" u="none" strike="noStrike" cap="none" normalizeH="0" baseline="0" dirty="0">
                <a:ln>
                  <a:noFill/>
                </a:ln>
                <a:solidFill>
                  <a:srgbClr val="333333"/>
                </a:solidFill>
                <a:effectLst/>
                <a:latin typeface="Arial Unicode MS"/>
                <a:ea typeface="JetBrains Mono"/>
              </a:rPr>
              <a:t> </a:t>
            </a:r>
            <a:r>
              <a:rPr kumimoji="0" lang="zh-CN" altLang="zh-CN" sz="1600" b="0" i="0" u="none" strike="noStrike" cap="none" normalizeH="0" baseline="0" dirty="0">
                <a:ln>
                  <a:noFill/>
                </a:ln>
                <a:solidFill>
                  <a:srgbClr val="795DA3"/>
                </a:solidFill>
                <a:effectLst/>
                <a:latin typeface="Arial Unicode MS"/>
                <a:ea typeface="JetBrains Mono"/>
              </a:rPr>
              <a:t>animate</a:t>
            </a:r>
            <a:r>
              <a:rPr kumimoji="0" lang="zh-CN" altLang="zh-CN" sz="1600" b="0" i="0" u="none" strike="noStrike" cap="none" normalizeH="0" baseline="0" dirty="0">
                <a:ln>
                  <a:noFill/>
                </a:ln>
                <a:solidFill>
                  <a:srgbClr val="A71D5D"/>
                </a:solidFill>
                <a:effectLst/>
                <a:latin typeface="Arial Unicode MS"/>
                <a:ea typeface="JetBrains Mono"/>
              </a:rPr>
              <a:t>: function </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var </a:t>
            </a:r>
            <a:r>
              <a:rPr kumimoji="0" lang="zh-CN" altLang="zh-CN" sz="1600" b="0" i="0" u="none" strike="noStrike" cap="none" normalizeH="0" baseline="0" dirty="0">
                <a:ln>
                  <a:noFill/>
                </a:ln>
                <a:solidFill>
                  <a:srgbClr val="0086B3"/>
                </a:solidFill>
                <a:effectLst/>
                <a:latin typeface="Arial Unicode MS"/>
                <a:ea typeface="JetBrains Mono"/>
              </a:rPr>
              <a:t>self </a:t>
            </a:r>
            <a:r>
              <a:rPr kumimoji="0" lang="zh-CN" altLang="zh-CN" sz="1600" b="0" i="0" u="none" strike="noStrike" cap="none" normalizeH="0" baseline="0" dirty="0">
                <a:ln>
                  <a:noFill/>
                </a:ln>
                <a:solidFill>
                  <a:srgbClr val="A71D5D"/>
                </a:solidFill>
                <a:effectLst/>
                <a:latin typeface="Arial Unicode MS"/>
                <a:ea typeface="JetBrains Mono"/>
              </a:rPr>
              <a:t>= this</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field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windField</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风场网格</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86B3"/>
                </a:solidFill>
                <a:effectLst/>
                <a:latin typeface="Arial Unicode MS"/>
                <a:ea typeface="JetBrains Mono"/>
              </a:rPr>
              <a:t>particles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particles</a:t>
            </a: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粒子</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71D5D"/>
                </a:solidFill>
                <a:effectLst/>
                <a:latin typeface="Arial Unicode MS"/>
                <a:ea typeface="JetBrains Mono"/>
              </a:rPr>
              <a:t>var </a:t>
            </a:r>
            <a:r>
              <a:rPr kumimoji="0" lang="zh-CN" altLang="zh-CN" sz="1600" b="0" i="0" u="none" strike="noStrike" cap="none" normalizeH="0" baseline="0" dirty="0">
                <a:ln>
                  <a:noFill/>
                </a:ln>
                <a:solidFill>
                  <a:srgbClr val="0086B3"/>
                </a:solidFill>
                <a:effectLst/>
                <a:latin typeface="Arial Unicode MS"/>
                <a:ea typeface="JetBrains Mono"/>
              </a:rPr>
              <a:t>instances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nextX </a:t>
            </a:r>
            <a:r>
              <a:rPr kumimoji="0" lang="zh-CN" altLang="zh-CN" sz="1600" b="0" i="0" u="none" strike="noStrike" cap="none" normalizeH="0" baseline="0" dirty="0">
                <a:ln>
                  <a:noFill/>
                </a:ln>
                <a:solidFill>
                  <a:srgbClr val="A71D5D"/>
                </a:solidFill>
                <a:effectLst/>
                <a:latin typeface="Arial Unicode MS"/>
                <a:ea typeface="JetBrains Mono"/>
              </a:rPr>
              <a:t>= null</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nextY </a:t>
            </a:r>
            <a:r>
              <a:rPr kumimoji="0" lang="zh-CN" altLang="zh-CN" sz="1600" b="0" i="0" u="none" strike="noStrike" cap="none" normalizeH="0" baseline="0" dirty="0">
                <a:ln>
                  <a:noFill/>
                </a:ln>
                <a:solidFill>
                  <a:srgbClr val="A71D5D"/>
                </a:solidFill>
                <a:effectLst/>
                <a:latin typeface="Arial Unicode MS"/>
                <a:ea typeface="JetBrains Mono"/>
              </a:rPr>
              <a:t>= null</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xy </a:t>
            </a:r>
            <a:r>
              <a:rPr kumimoji="0" lang="zh-CN" altLang="zh-CN" sz="1600" b="0" i="0" u="none" strike="noStrike" cap="none" normalizeH="0" baseline="0" dirty="0">
                <a:ln>
                  <a:noFill/>
                </a:ln>
                <a:solidFill>
                  <a:srgbClr val="A71D5D"/>
                </a:solidFill>
                <a:effectLst/>
                <a:latin typeface="Arial Unicode MS"/>
                <a:ea typeface="JetBrains Mono"/>
              </a:rPr>
              <a:t>= null</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uv </a:t>
            </a:r>
            <a:r>
              <a:rPr kumimoji="0" lang="zh-CN" altLang="zh-CN" sz="1600" b="0" i="0" u="none" strike="noStrike" cap="none" normalizeH="0" baseline="0" dirty="0">
                <a:ln>
                  <a:noFill/>
                </a:ln>
                <a:solidFill>
                  <a:srgbClr val="A71D5D"/>
                </a:solidFill>
                <a:effectLst/>
                <a:latin typeface="Arial Unicode MS"/>
                <a:ea typeface="JetBrains Mono"/>
              </a:rPr>
              <a:t>= null</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生成随机粒子</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86B3"/>
                </a:solidFill>
                <a:effectLst/>
                <a:latin typeface="Arial Unicode MS"/>
                <a:ea typeface="JetBrains Mono"/>
              </a:rPr>
              <a:t>particles</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forEach</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A71D5D"/>
                </a:solidFill>
                <a:effectLst/>
                <a:latin typeface="Arial Unicode MS"/>
                <a:ea typeface="JetBrains Mono"/>
              </a:rPr>
              <a:t>function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以</a:t>
            </a:r>
            <a:r>
              <a:rPr kumimoji="0" lang="zh-CN" altLang="zh-CN" sz="1600" b="0" i="0" u="none" strike="noStrike" cap="none" normalizeH="0" baseline="0" dirty="0">
                <a:ln>
                  <a:noFill/>
                </a:ln>
                <a:solidFill>
                  <a:srgbClr val="969896"/>
                </a:solidFill>
                <a:effectLst/>
                <a:latin typeface="Arial Unicode MS"/>
                <a:ea typeface="JetBrains Mono"/>
              </a:rPr>
              <a:t>age</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作为判断标准</a:t>
            </a:r>
            <a:b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A71D5D"/>
                </a:solidFill>
                <a:effectLst/>
                <a:latin typeface="Arial Unicode MS"/>
                <a:ea typeface="JetBrains Mono"/>
              </a:rPr>
              <a:t>if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age </a:t>
            </a:r>
            <a:r>
              <a:rPr kumimoji="0" lang="zh-CN" altLang="zh-CN" sz="1600" b="0" i="0" u="none" strike="noStrike" cap="none" normalizeH="0" baseline="0" dirty="0">
                <a:ln>
                  <a:noFill/>
                </a:ln>
                <a:solidFill>
                  <a:srgbClr val="A71D5D"/>
                </a:solidFill>
                <a:effectLst/>
                <a:latin typeface="Arial Unicode MS"/>
                <a:ea typeface="JetBrains Mono"/>
              </a:rPr>
              <a:t>&lt;= </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self</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795DA3"/>
                </a:solidFill>
                <a:effectLst/>
                <a:latin typeface="Arial Unicode MS"/>
                <a:ea typeface="JetBrains Mono"/>
              </a:rPr>
              <a:t>randomParticle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if </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age </a:t>
            </a:r>
            <a:r>
              <a:rPr kumimoji="0" lang="zh-CN" altLang="zh-CN" sz="1600" b="0" i="0" u="none" strike="noStrike" cap="none" normalizeH="0" baseline="0" dirty="0">
                <a:ln>
                  <a:noFill/>
                </a:ln>
                <a:solidFill>
                  <a:srgbClr val="A71D5D"/>
                </a:solidFill>
                <a:effectLst/>
                <a:latin typeface="Arial Unicode MS"/>
                <a:ea typeface="JetBrains Mono"/>
              </a:rPr>
              <a:t>&gt; </a:t>
            </a:r>
            <a:r>
              <a:rPr kumimoji="0" lang="zh-CN" altLang="zh-CN" sz="1600" b="0" i="0" u="none" strike="noStrike" cap="none" normalizeH="0" baseline="0" dirty="0">
                <a:ln>
                  <a:noFill/>
                </a:ln>
                <a:solidFill>
                  <a:srgbClr val="0086B3"/>
                </a:solidFill>
                <a:effectLst/>
                <a:latin typeface="Arial Unicode MS"/>
                <a:ea typeface="JetBrains Mono"/>
              </a:rPr>
              <a:t>0</a:t>
            </a:r>
            <a:r>
              <a:rPr kumimoji="0" lang="zh-CN" altLang="zh-CN" sz="1600" b="0" i="0" u="none" strike="noStrike" cap="none" normalizeH="0" baseline="0" dirty="0">
                <a:ln>
                  <a:noFill/>
                </a:ln>
                <a:solidFill>
                  <a:srgbClr val="63A35C"/>
                </a:solidFill>
                <a:effectLst/>
                <a:latin typeface="Arial Unicode MS"/>
                <a:ea typeface="JetBrains Mono"/>
              </a:rPr>
              <a:t>) {</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A71D5D"/>
                </a:solidFill>
                <a:effectLst/>
                <a:latin typeface="Arial Unicode MS"/>
                <a:ea typeface="JetBrains Mono"/>
              </a:rPr>
              <a:t>var </a:t>
            </a:r>
            <a:r>
              <a:rPr kumimoji="0" lang="zh-CN" altLang="zh-CN" sz="1600" b="0" i="0" u="none" strike="noStrike" cap="none" normalizeH="0" baseline="0" dirty="0">
                <a:ln>
                  <a:noFill/>
                </a:ln>
                <a:solidFill>
                  <a:srgbClr val="0086B3"/>
                </a:solidFill>
                <a:effectLst/>
                <a:latin typeface="Arial Unicode MS"/>
                <a:ea typeface="JetBrains Mono"/>
              </a:rPr>
              <a:t>x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x</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63A35C"/>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y </a:t>
            </a:r>
            <a:r>
              <a:rPr kumimoji="0" lang="zh-CN" altLang="zh-CN" sz="1600" b="0" i="0" u="none" strike="noStrike" cap="none" normalizeH="0" baseline="0" dirty="0">
                <a:ln>
                  <a:noFill/>
                </a:ln>
                <a:solidFill>
                  <a:srgbClr val="A71D5D"/>
                </a:solidFill>
                <a:effectLst/>
                <a:latin typeface="Arial Unicode MS"/>
                <a:ea typeface="JetBrains Mono"/>
              </a:rPr>
              <a:t>= </a:t>
            </a:r>
            <a:r>
              <a:rPr kumimoji="0" lang="zh-CN" altLang="zh-CN" sz="1600" b="0" i="0" u="none" strike="noStrike" cap="none" normalizeH="0" baseline="0" dirty="0">
                <a:ln>
                  <a:noFill/>
                </a:ln>
                <a:solidFill>
                  <a:srgbClr val="0086B3"/>
                </a:solidFill>
                <a:effectLst/>
                <a:latin typeface="Arial Unicode MS"/>
                <a:ea typeface="JetBrains Mono"/>
              </a:rPr>
              <a:t>particle</a:t>
            </a:r>
            <a:r>
              <a:rPr kumimoji="0" lang="zh-CN" altLang="zh-CN" sz="1600" b="0" i="0" u="none" strike="noStrike" cap="none" normalizeH="0" baseline="0" dirty="0">
                <a:ln>
                  <a:noFill/>
                </a:ln>
                <a:solidFill>
                  <a:srgbClr val="63A35C"/>
                </a:solidFill>
                <a:effectLst/>
                <a:latin typeface="Arial Unicode MS"/>
                <a:ea typeface="JetBrains Mono"/>
              </a:rPr>
              <a:t>.</a:t>
            </a:r>
            <a:r>
              <a:rPr kumimoji="0" lang="zh-CN" altLang="zh-CN" sz="1600" b="0" i="0" u="none" strike="noStrike" cap="none" normalizeH="0" baseline="0" dirty="0">
                <a:ln>
                  <a:noFill/>
                </a:ln>
                <a:solidFill>
                  <a:srgbClr val="0086B3"/>
                </a:solidFill>
                <a:effectLst/>
                <a:latin typeface="Arial Unicode MS"/>
                <a:ea typeface="JetBrains Mono"/>
              </a:rPr>
              <a:t>y</a:t>
            </a:r>
            <a:r>
              <a:rPr kumimoji="0" lang="zh-CN" altLang="zh-CN" sz="1600" b="0" i="0" u="none" strike="noStrike" cap="none" normalizeH="0" baseline="0" dirty="0">
                <a:ln>
                  <a:noFill/>
                </a:ln>
                <a:solidFill>
                  <a:srgbClr val="63A35C"/>
                </a:solidFill>
                <a:effectLst/>
                <a:latin typeface="Arial Unicode MS"/>
                <a:ea typeface="JetBrains Mono"/>
              </a:rPr>
              <a:t>;</a:t>
            </a:r>
            <a:br>
              <a:rPr kumimoji="0" lang="zh-CN" altLang="zh-CN" sz="1600" b="0" i="0" u="none" strike="noStrike" cap="none" normalizeH="0" baseline="0" dirty="0">
                <a:ln>
                  <a:noFill/>
                </a:ln>
                <a:solidFill>
                  <a:srgbClr val="63A35C"/>
                </a:solidFill>
                <a:effectLst/>
                <a:latin typeface="Arial Unicode MS"/>
                <a:ea typeface="JetBrains Mono"/>
              </a:rPr>
            </a:br>
            <a:br>
              <a:rPr kumimoji="0" lang="zh-CN" altLang="zh-CN" sz="1600" b="0" i="0" u="none" strike="noStrike" cap="none" normalizeH="0" baseline="0" dirty="0">
                <a:ln>
                  <a:noFill/>
                </a:ln>
                <a:solidFill>
                  <a:srgbClr val="63A35C"/>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a:t>
            </a:r>
            <a:r>
              <a:rPr kumimoji="0" lang="zh-CN" altLang="zh-CN" sz="1600" b="0" i="0" u="none" strike="noStrike" cap="none" normalizeH="0" baseline="0" dirty="0">
                <a:ln>
                  <a:noFill/>
                </a:ln>
                <a:solidFill>
                  <a:srgbClr val="969896"/>
                </a:solidFill>
                <a:effectLst/>
                <a:latin typeface="宋体" panose="02010600030101010101" pitchFamily="2" charset="-122"/>
                <a:ea typeface="宋体" panose="02010600030101010101" pitchFamily="2" charset="-122"/>
              </a:rPr>
              <a:t>判断粒子是否在格网范围内</a:t>
            </a:r>
            <a:r>
              <a:rPr kumimoji="0" lang="zh-CN" altLang="zh-CN" sz="1600" b="0" i="0" u="none" strike="noStrike" cap="none" normalizeH="0" baseline="0" dirty="0">
                <a:ln>
                  <a:noFill/>
                </a:ln>
                <a:solidFill>
                  <a:srgbClr val="969896"/>
                </a:solidFill>
                <a:effectLst/>
                <a:latin typeface="Arial Unicode MS"/>
                <a:ea typeface="JetBrains Mono"/>
              </a:rPr>
              <a:t>   WindField.js  line76</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 isInBound: function (x, y) {</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//if ((x &gt;= 0 &amp;&amp; x &lt; this.cols - 2) &amp;&amp; (y &gt;= 0 &amp;&amp; y &lt; this.row - 2)) return true;</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//return false;</a:t>
            </a:r>
            <a:br>
              <a:rPr kumimoji="0" lang="zh-CN" altLang="zh-CN" sz="1600" b="0" i="0" u="none" strike="noStrike" cap="none" normalizeH="0" baseline="0" dirty="0">
                <a:ln>
                  <a:noFill/>
                </a:ln>
                <a:solidFill>
                  <a:srgbClr val="969896"/>
                </a:solidFill>
                <a:effectLst/>
                <a:latin typeface="Arial Unicode MS"/>
                <a:ea typeface="JetBrains Mono"/>
              </a:rPr>
            </a:br>
            <a:r>
              <a:rPr kumimoji="0" lang="zh-CN" altLang="zh-CN" sz="1600" b="0" i="0" u="none" strike="noStrike" cap="none" normalizeH="0" baseline="0" dirty="0">
                <a:ln>
                  <a:noFill/>
                </a:ln>
                <a:solidFill>
                  <a:srgbClr val="969896"/>
                </a:solidFill>
                <a:effectLst/>
                <a:latin typeface="Arial Unicode MS"/>
                <a:ea typeface="JetBrains Mono"/>
              </a:rPr>
              <a:t>//}</a:t>
            </a:r>
            <a:endParaRPr lang="zh-CN" altLang="en-US" sz="1600" dirty="0"/>
          </a:p>
        </p:txBody>
      </p:sp>
    </p:spTree>
    <p:extLst>
      <p:ext uri="{BB962C8B-B14F-4D97-AF65-F5344CB8AC3E}">
        <p14:creationId xmlns:p14="http://schemas.microsoft.com/office/powerpoint/2010/main" val="102952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C1C7-16E6-47C9-8EC6-E0CAE096D595}"/>
              </a:ext>
            </a:extLst>
          </p:cNvPr>
          <p:cNvSpPr>
            <a:spLocks noGrp="1"/>
          </p:cNvSpPr>
          <p:nvPr>
            <p:ph type="title"/>
          </p:nvPr>
        </p:nvSpPr>
        <p:spPr/>
        <p:txBody>
          <a:bodyPr/>
          <a:lstStyle/>
          <a:p>
            <a:r>
              <a:rPr lang="zh-CN" altLang="en-US" dirty="0"/>
              <a:t>解决思路</a:t>
            </a:r>
          </a:p>
        </p:txBody>
      </p:sp>
      <p:sp>
        <p:nvSpPr>
          <p:cNvPr id="3" name="Content Placeholder 2">
            <a:extLst>
              <a:ext uri="{FF2B5EF4-FFF2-40B4-BE49-F238E27FC236}">
                <a16:creationId xmlns:a16="http://schemas.microsoft.com/office/drawing/2014/main" id="{C74B150B-AADE-4FBA-8E76-0B9AF84BA6F5}"/>
              </a:ext>
            </a:extLst>
          </p:cNvPr>
          <p:cNvSpPr>
            <a:spLocks noGrp="1"/>
          </p:cNvSpPr>
          <p:nvPr>
            <p:ph idx="1"/>
          </p:nvPr>
        </p:nvSpPr>
        <p:spPr/>
        <p:txBody>
          <a:bodyPr/>
          <a:lstStyle/>
          <a:p>
            <a:pPr>
              <a:lnSpc>
                <a:spcPct val="100000"/>
              </a:lnSpc>
            </a:pPr>
            <a:r>
              <a:rPr lang="zh-CN" altLang="en-US" dirty="0"/>
              <a:t>数据来源</a:t>
            </a:r>
            <a:endParaRPr lang="en-US" altLang="zh-CN" dirty="0"/>
          </a:p>
          <a:p>
            <a:pPr>
              <a:lnSpc>
                <a:spcPct val="100000"/>
              </a:lnSpc>
            </a:pPr>
            <a:endParaRPr lang="en-US" altLang="zh-CN" dirty="0"/>
          </a:p>
          <a:p>
            <a:pPr>
              <a:lnSpc>
                <a:spcPct val="100000"/>
              </a:lnSpc>
            </a:pPr>
            <a:r>
              <a:rPr lang="zh-CN" altLang="en-US" dirty="0"/>
              <a:t>数据格式</a:t>
            </a:r>
            <a:endParaRPr lang="en-US" altLang="zh-CN" dirty="0"/>
          </a:p>
          <a:p>
            <a:pPr>
              <a:lnSpc>
                <a:spcPct val="100000"/>
              </a:lnSpc>
            </a:pPr>
            <a:endParaRPr lang="en-US" altLang="zh-CN" dirty="0"/>
          </a:p>
          <a:p>
            <a:pPr>
              <a:lnSpc>
                <a:spcPct val="100000"/>
              </a:lnSpc>
            </a:pPr>
            <a:r>
              <a:rPr lang="zh-CN" altLang="en-US" dirty="0"/>
              <a:t>格式转换方法</a:t>
            </a:r>
            <a:endParaRPr lang="en-US" altLang="zh-CN" dirty="0"/>
          </a:p>
          <a:p>
            <a:pPr>
              <a:lnSpc>
                <a:spcPct val="100000"/>
              </a:lnSpc>
            </a:pPr>
            <a:endParaRPr lang="en-US" altLang="zh-CN" dirty="0"/>
          </a:p>
          <a:p>
            <a:pPr>
              <a:lnSpc>
                <a:spcPct val="100000"/>
              </a:lnSpc>
            </a:pPr>
            <a:r>
              <a:rPr lang="zh-CN" altLang="en-US" dirty="0"/>
              <a:t>方案应用</a:t>
            </a:r>
          </a:p>
        </p:txBody>
      </p:sp>
    </p:spTree>
    <p:extLst>
      <p:ext uri="{BB962C8B-B14F-4D97-AF65-F5344CB8AC3E}">
        <p14:creationId xmlns:p14="http://schemas.microsoft.com/office/powerpoint/2010/main" val="68361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C5F53-14BA-44AA-8AE2-2D281E5B3C30}"/>
              </a:ext>
            </a:extLst>
          </p:cNvPr>
          <p:cNvSpPr>
            <a:spLocks noGrp="1"/>
          </p:cNvSpPr>
          <p:nvPr>
            <p:ph type="title"/>
          </p:nvPr>
        </p:nvSpPr>
        <p:spPr>
          <a:xfrm>
            <a:off x="497151" y="285226"/>
            <a:ext cx="10515600" cy="1325563"/>
          </a:xfrm>
        </p:spPr>
        <p:txBody>
          <a:bodyPr/>
          <a:lstStyle/>
          <a:p>
            <a:r>
              <a:rPr lang="zh-CN" altLang="en-US" dirty="0"/>
              <a:t>小结</a:t>
            </a:r>
          </a:p>
        </p:txBody>
      </p:sp>
      <p:sp>
        <p:nvSpPr>
          <p:cNvPr id="3" name="内容占位符 2">
            <a:extLst>
              <a:ext uri="{FF2B5EF4-FFF2-40B4-BE49-F238E27FC236}">
                <a16:creationId xmlns:a16="http://schemas.microsoft.com/office/drawing/2014/main" id="{1AA933B6-8BFF-427A-9BB9-F5717985F9BD}"/>
              </a:ext>
            </a:extLst>
          </p:cNvPr>
          <p:cNvSpPr>
            <a:spLocks noGrp="1"/>
          </p:cNvSpPr>
          <p:nvPr>
            <p:ph idx="1"/>
          </p:nvPr>
        </p:nvSpPr>
        <p:spPr>
          <a:xfrm>
            <a:off x="497151" y="1610789"/>
            <a:ext cx="11107442" cy="4811696"/>
          </a:xfrm>
        </p:spPr>
        <p:txBody>
          <a:bodyPr>
            <a:normAutofit/>
          </a:bodyPr>
          <a:lstStyle/>
          <a:p>
            <a:pPr>
              <a:lnSpc>
                <a:spcPct val="110000"/>
              </a:lnSpc>
            </a:pPr>
            <a:r>
              <a:rPr lang="zh-CN" altLang="en-US" dirty="0"/>
              <a:t>通过上述步骤，能够将比较原始的文件变成可读性高，通用性强、使用方便的</a:t>
            </a:r>
            <a:r>
              <a:rPr lang="en-US" altLang="zh-CN" dirty="0"/>
              <a:t>Json</a:t>
            </a:r>
            <a:r>
              <a:rPr lang="zh-CN" altLang="en-US" dirty="0"/>
              <a:t>格式，以便于开发使用。</a:t>
            </a:r>
            <a:endParaRPr lang="en-US" altLang="zh-CN" dirty="0"/>
          </a:p>
          <a:p>
            <a:pPr>
              <a:lnSpc>
                <a:spcPct val="110000"/>
              </a:lnSpc>
            </a:pPr>
            <a:endParaRPr lang="en-US" altLang="zh-CN" dirty="0"/>
          </a:p>
          <a:p>
            <a:pPr>
              <a:lnSpc>
                <a:spcPct val="110000"/>
              </a:lnSpc>
            </a:pPr>
            <a:r>
              <a:rPr lang="en-US" altLang="zh-CN" dirty="0"/>
              <a:t>GFS</a:t>
            </a:r>
            <a:r>
              <a:rPr lang="zh-CN" altLang="en-US" dirty="0"/>
              <a:t>数据来源为美国</a:t>
            </a:r>
            <a:r>
              <a:rPr lang="zh-CN" altLang="en-US" b="0" i="0" dirty="0">
                <a:effectLst/>
                <a:latin typeface="Arial" panose="020B0604020202020204" pitchFamily="34" charset="0"/>
              </a:rPr>
              <a:t>国家环境预报中心，具有代表性、专业性。</a:t>
            </a:r>
            <a:r>
              <a:rPr lang="zh-CN" altLang="en-US" dirty="0"/>
              <a:t>转换工具、示例文件等，均来自互联网。</a:t>
            </a:r>
            <a:endParaRPr lang="en-US" altLang="zh-CN" dirty="0"/>
          </a:p>
          <a:p>
            <a:pPr>
              <a:lnSpc>
                <a:spcPct val="110000"/>
              </a:lnSpc>
            </a:pPr>
            <a:endParaRPr lang="en-US" altLang="zh-CN" dirty="0"/>
          </a:p>
          <a:p>
            <a:pPr>
              <a:lnSpc>
                <a:spcPct val="110000"/>
              </a:lnSpc>
            </a:pPr>
            <a:r>
              <a:rPr lang="zh-CN" altLang="en-US" dirty="0"/>
              <a:t>过程中出现错误，先排查个人电脑原因，例如</a:t>
            </a:r>
            <a:r>
              <a:rPr lang="en-US" altLang="zh-CN" dirty="0"/>
              <a:t>java</a:t>
            </a:r>
            <a:r>
              <a:rPr lang="zh-CN" altLang="en-US" dirty="0"/>
              <a:t>环境配置、纯英文路径、科学上网等。</a:t>
            </a:r>
          </a:p>
        </p:txBody>
      </p:sp>
    </p:spTree>
    <p:extLst>
      <p:ext uri="{BB962C8B-B14F-4D97-AF65-F5344CB8AC3E}">
        <p14:creationId xmlns:p14="http://schemas.microsoft.com/office/powerpoint/2010/main" val="28635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4B900-2226-4E09-93C0-545CD3805C58}"/>
              </a:ext>
            </a:extLst>
          </p:cNvPr>
          <p:cNvSpPr>
            <a:spLocks noGrp="1"/>
          </p:cNvSpPr>
          <p:nvPr>
            <p:ph type="title"/>
          </p:nvPr>
        </p:nvSpPr>
        <p:spPr>
          <a:xfrm>
            <a:off x="488272" y="0"/>
            <a:ext cx="10515600" cy="1325563"/>
          </a:xfrm>
        </p:spPr>
        <p:txBody>
          <a:bodyPr/>
          <a:lstStyle/>
          <a:p>
            <a:r>
              <a:rPr lang="en-US" altLang="zh-CN" dirty="0"/>
              <a:t>NCEP</a:t>
            </a:r>
            <a:r>
              <a:rPr lang="zh-CN" altLang="en-US" dirty="0"/>
              <a:t>介绍</a:t>
            </a:r>
          </a:p>
        </p:txBody>
      </p:sp>
      <p:sp>
        <p:nvSpPr>
          <p:cNvPr id="3" name="内容占位符 2">
            <a:extLst>
              <a:ext uri="{FF2B5EF4-FFF2-40B4-BE49-F238E27FC236}">
                <a16:creationId xmlns:a16="http://schemas.microsoft.com/office/drawing/2014/main" id="{A8EDA154-8677-41F7-9BE7-A233641E2E42}"/>
              </a:ext>
            </a:extLst>
          </p:cNvPr>
          <p:cNvSpPr>
            <a:spLocks noGrp="1"/>
          </p:cNvSpPr>
          <p:nvPr>
            <p:ph idx="1"/>
          </p:nvPr>
        </p:nvSpPr>
        <p:spPr>
          <a:xfrm>
            <a:off x="488272" y="1198486"/>
            <a:ext cx="11215456" cy="5370990"/>
          </a:xfrm>
        </p:spPr>
        <p:txBody>
          <a:bodyPr>
            <a:normAutofit fontScale="55000" lnSpcReduction="20000"/>
          </a:bodyPr>
          <a:lstStyle/>
          <a:p>
            <a:pPr>
              <a:lnSpc>
                <a:spcPct val="120000"/>
              </a:lnSpc>
            </a:pPr>
            <a:r>
              <a:rPr lang="en-US" altLang="zh-CN" b="1" dirty="0">
                <a:latin typeface="+mn-ea"/>
                <a:cs typeface="Arial" panose="020B0604020202020204" pitchFamily="34" charset="0"/>
              </a:rPr>
              <a:t>NCEP</a:t>
            </a:r>
            <a:r>
              <a:rPr lang="en-US" altLang="zh-CN" dirty="0">
                <a:latin typeface="+mn-ea"/>
                <a:cs typeface="Arial" panose="020B0604020202020204" pitchFamily="34" charset="0"/>
              </a:rPr>
              <a:t>  </a:t>
            </a:r>
            <a:r>
              <a:rPr lang="en-US" altLang="zh-CN" dirty="0">
                <a:latin typeface="+mn-ea"/>
              </a:rPr>
              <a:t>(</a:t>
            </a:r>
            <a:r>
              <a:rPr lang="en-US" altLang="zh-CN" b="0" i="0" dirty="0">
                <a:solidFill>
                  <a:srgbClr val="333333"/>
                </a:solidFill>
                <a:effectLst/>
                <a:latin typeface="+mn-ea"/>
              </a:rPr>
              <a:t>National Centers for Environmental Prediction</a:t>
            </a:r>
            <a:r>
              <a:rPr lang="en-US" altLang="zh-CN" dirty="0">
                <a:latin typeface="+mn-ea"/>
              </a:rPr>
              <a:t>)  </a:t>
            </a:r>
            <a:r>
              <a:rPr lang="zh-CN" altLang="en-US" dirty="0">
                <a:latin typeface="+mn-ea"/>
              </a:rPr>
              <a:t>美国</a:t>
            </a:r>
            <a:r>
              <a:rPr lang="zh-CN" altLang="en-US" b="0" i="0" dirty="0">
                <a:solidFill>
                  <a:srgbClr val="333333"/>
                </a:solidFill>
                <a:effectLst/>
                <a:latin typeface="+mn-ea"/>
              </a:rPr>
              <a:t>国家环境预报中心    </a:t>
            </a:r>
            <a:r>
              <a:rPr lang="en-US" altLang="zh-CN" dirty="0">
                <a:latin typeface="+mn-ea"/>
                <a:hlinkClick r:id="rId2"/>
              </a:rPr>
              <a:t>https://www.ncep.noaa.gov</a:t>
            </a:r>
            <a:endParaRPr lang="en-US" altLang="zh-CN" dirty="0">
              <a:latin typeface="+mn-ea"/>
            </a:endParaRPr>
          </a:p>
          <a:p>
            <a:pPr>
              <a:lnSpc>
                <a:spcPct val="120000"/>
              </a:lnSpc>
            </a:pPr>
            <a:endParaRPr lang="en-US" altLang="zh-CN" dirty="0"/>
          </a:p>
          <a:p>
            <a:pPr>
              <a:lnSpc>
                <a:spcPct val="120000"/>
              </a:lnSpc>
            </a:pPr>
            <a:r>
              <a:rPr lang="en-US" altLang="zh-CN" dirty="0"/>
              <a:t>Aviation Weather Center</a:t>
            </a:r>
            <a:r>
              <a:rPr lang="zh-CN" altLang="en-US" dirty="0"/>
              <a:t>（航空气象中心）：在国内外空域内的各个级别提供航空警告和危险飞行状况的预报。</a:t>
            </a:r>
            <a:endParaRPr lang="en-US" altLang="zh-CN" dirty="0"/>
          </a:p>
          <a:p>
            <a:pPr>
              <a:lnSpc>
                <a:spcPct val="120000"/>
              </a:lnSpc>
            </a:pPr>
            <a:r>
              <a:rPr lang="en-US" altLang="zh-CN" dirty="0"/>
              <a:t>Climate Prediction Center</a:t>
            </a:r>
            <a:r>
              <a:rPr lang="zh-CN" altLang="en-US" dirty="0"/>
              <a:t>（气候预测中心）：监视和预测短期气候波动，并提供有关气候模式可能对国家产生的影响的信息。</a:t>
            </a:r>
            <a:endParaRPr lang="en-US" altLang="zh-CN" dirty="0"/>
          </a:p>
          <a:p>
            <a:pPr>
              <a:lnSpc>
                <a:spcPct val="120000"/>
              </a:lnSpc>
            </a:pPr>
            <a:r>
              <a:rPr lang="en-US" altLang="zh-CN" dirty="0"/>
              <a:t>Environmental Modeling Center</a:t>
            </a:r>
            <a:r>
              <a:rPr lang="zh-CN" altLang="en-US" dirty="0"/>
              <a:t>（环境建模中心）：与研究界合作，通过一项广泛的计划来开发和改善数值天气预报，气候，水文和海洋预报。</a:t>
            </a:r>
            <a:endParaRPr lang="en-US" altLang="zh-CN" dirty="0"/>
          </a:p>
          <a:p>
            <a:pPr>
              <a:lnSpc>
                <a:spcPct val="120000"/>
              </a:lnSpc>
            </a:pPr>
            <a:r>
              <a:rPr lang="en-US" altLang="zh-CN" dirty="0"/>
              <a:t>National Hurricane Center</a:t>
            </a:r>
            <a:r>
              <a:rPr lang="zh-CN" altLang="en-US" dirty="0"/>
              <a:t>（美国国家飓风中心）：提供热带天气系统运动和强度的预报，并为美国及周边地区发布监视和警告。</a:t>
            </a:r>
            <a:endParaRPr lang="en-US" altLang="zh-CN" dirty="0"/>
          </a:p>
          <a:p>
            <a:pPr>
              <a:lnSpc>
                <a:spcPct val="120000"/>
              </a:lnSpc>
            </a:pPr>
            <a:r>
              <a:rPr lang="en-US" altLang="zh-CN" dirty="0"/>
              <a:t>NCEP Central Operations</a:t>
            </a:r>
            <a:r>
              <a:rPr lang="zh-CN" altLang="en-US" dirty="0"/>
              <a:t>（</a:t>
            </a:r>
            <a:r>
              <a:rPr lang="en-US" altLang="zh-CN" dirty="0"/>
              <a:t>NCEP</a:t>
            </a:r>
            <a:r>
              <a:rPr lang="zh-CN" altLang="en-US" dirty="0"/>
              <a:t>中心运营）：维持并执行数值分析和预测模型的操作套件，并准备发布</a:t>
            </a:r>
            <a:r>
              <a:rPr lang="en-US" altLang="zh-CN" dirty="0"/>
              <a:t>NCEP</a:t>
            </a:r>
            <a:r>
              <a:rPr lang="zh-CN" altLang="en-US" dirty="0"/>
              <a:t>产品。</a:t>
            </a:r>
            <a:endParaRPr lang="en-US" altLang="zh-CN" dirty="0"/>
          </a:p>
          <a:p>
            <a:pPr>
              <a:lnSpc>
                <a:spcPct val="120000"/>
              </a:lnSpc>
            </a:pPr>
            <a:r>
              <a:rPr lang="en-US" altLang="zh-CN" dirty="0"/>
              <a:t>Ocean Prediction Center</a:t>
            </a:r>
            <a:r>
              <a:rPr lang="zh-CN" altLang="en-US" dirty="0"/>
              <a:t>（海洋预报中心）：发布天气警告，并预测北纬</a:t>
            </a:r>
            <a:r>
              <a:rPr lang="en-US" altLang="zh-CN" dirty="0"/>
              <a:t>30</a:t>
            </a:r>
            <a:r>
              <a:rPr lang="zh-CN" altLang="en-US" dirty="0"/>
              <a:t>度以北的大西洋和太平洋地区，持续</a:t>
            </a:r>
            <a:r>
              <a:rPr lang="en-US" altLang="zh-CN" dirty="0"/>
              <a:t>5</a:t>
            </a:r>
            <a:r>
              <a:rPr lang="zh-CN" altLang="en-US" dirty="0"/>
              <a:t>天。</a:t>
            </a:r>
            <a:endParaRPr lang="en-US" altLang="zh-CN" dirty="0"/>
          </a:p>
          <a:p>
            <a:pPr>
              <a:lnSpc>
                <a:spcPct val="120000"/>
              </a:lnSpc>
            </a:pPr>
            <a:r>
              <a:rPr lang="en-US" altLang="zh-CN" dirty="0"/>
              <a:t>Space Weather Prediction Center</a:t>
            </a:r>
            <a:r>
              <a:rPr lang="zh-CN" altLang="en-US" dirty="0"/>
              <a:t>（太空天气预报中心）：会为可能会影响在太空和地球上工作的人员和设备的干扰提供太空天气警报和警告。</a:t>
            </a:r>
            <a:endParaRPr lang="en-US" altLang="zh-CN" dirty="0"/>
          </a:p>
          <a:p>
            <a:pPr>
              <a:lnSpc>
                <a:spcPct val="120000"/>
              </a:lnSpc>
            </a:pPr>
            <a:r>
              <a:rPr lang="en-US" altLang="zh-CN" dirty="0"/>
              <a:t>Storm Prediction Center</a:t>
            </a:r>
            <a:r>
              <a:rPr lang="zh-CN" altLang="en-US" dirty="0"/>
              <a:t>（风暴预测中心）：为全美国提供龙卷风和恶劣天气监视，以及一系列危险的天气预报。</a:t>
            </a:r>
            <a:endParaRPr lang="en-US" altLang="zh-CN" dirty="0"/>
          </a:p>
          <a:p>
            <a:pPr>
              <a:lnSpc>
                <a:spcPct val="120000"/>
              </a:lnSpc>
            </a:pPr>
            <a:r>
              <a:rPr lang="en-US" altLang="zh-CN" dirty="0"/>
              <a:t>Weather Prediction Center</a:t>
            </a:r>
            <a:r>
              <a:rPr lang="zh-CN" altLang="en-US" dirty="0"/>
              <a:t>（天气预报中心）：将在七天内提供全国范围的分析和预报指导产品。</a:t>
            </a:r>
            <a:endParaRPr lang="en-US" altLang="zh-CN" dirty="0"/>
          </a:p>
          <a:p>
            <a:endParaRPr lang="en-US" altLang="zh-CN" dirty="0"/>
          </a:p>
        </p:txBody>
      </p:sp>
    </p:spTree>
    <p:extLst>
      <p:ext uri="{BB962C8B-B14F-4D97-AF65-F5344CB8AC3E}">
        <p14:creationId xmlns:p14="http://schemas.microsoft.com/office/powerpoint/2010/main" val="379102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BC37F-5333-40F8-A9EC-CA848B6A25A8}"/>
              </a:ext>
            </a:extLst>
          </p:cNvPr>
          <p:cNvSpPr>
            <a:spLocks noGrp="1"/>
          </p:cNvSpPr>
          <p:nvPr>
            <p:ph type="title"/>
          </p:nvPr>
        </p:nvSpPr>
        <p:spPr>
          <a:xfrm>
            <a:off x="124287" y="208625"/>
            <a:ext cx="10515600" cy="1325563"/>
          </a:xfrm>
        </p:spPr>
        <p:txBody>
          <a:bodyPr/>
          <a:lstStyle/>
          <a:p>
            <a:r>
              <a:rPr lang="en-US" altLang="zh-CN" dirty="0"/>
              <a:t>GFS</a:t>
            </a:r>
            <a:r>
              <a:rPr lang="zh-CN" altLang="en-US" dirty="0"/>
              <a:t>介绍</a:t>
            </a:r>
          </a:p>
        </p:txBody>
      </p:sp>
      <p:sp>
        <p:nvSpPr>
          <p:cNvPr id="3" name="内容占位符 2">
            <a:extLst>
              <a:ext uri="{FF2B5EF4-FFF2-40B4-BE49-F238E27FC236}">
                <a16:creationId xmlns:a16="http://schemas.microsoft.com/office/drawing/2014/main" id="{6372A73D-BD60-4CBC-8AF2-A5CDA340DD9E}"/>
              </a:ext>
            </a:extLst>
          </p:cNvPr>
          <p:cNvSpPr>
            <a:spLocks noGrp="1"/>
          </p:cNvSpPr>
          <p:nvPr>
            <p:ph idx="1"/>
          </p:nvPr>
        </p:nvSpPr>
        <p:spPr>
          <a:xfrm>
            <a:off x="124287" y="1253908"/>
            <a:ext cx="11943426" cy="5395467"/>
          </a:xfrm>
        </p:spPr>
        <p:txBody>
          <a:bodyPr>
            <a:normAutofit fontScale="70000" lnSpcReduction="20000"/>
          </a:bodyPr>
          <a:lstStyle/>
          <a:p>
            <a:pPr>
              <a:lnSpc>
                <a:spcPct val="120000"/>
              </a:lnSpc>
            </a:pPr>
            <a:endParaRPr lang="en-US" altLang="zh-CN" dirty="0">
              <a:latin typeface="+mn-ea"/>
            </a:endParaRPr>
          </a:p>
          <a:p>
            <a:pPr>
              <a:lnSpc>
                <a:spcPct val="120000"/>
              </a:lnSpc>
            </a:pPr>
            <a:r>
              <a:rPr lang="en-US" altLang="zh-CN" b="1" dirty="0">
                <a:latin typeface="+mn-ea"/>
                <a:cs typeface="Arial" panose="020B0604020202020204" pitchFamily="34" charset="0"/>
              </a:rPr>
              <a:t>GFS</a:t>
            </a:r>
            <a:r>
              <a:rPr lang="en-US" altLang="zh-CN" dirty="0">
                <a:latin typeface="+mn-ea"/>
                <a:cs typeface="Arial" panose="020B0604020202020204" pitchFamily="34" charset="0"/>
              </a:rPr>
              <a:t>  </a:t>
            </a:r>
            <a:r>
              <a:rPr lang="en-US" altLang="zh-CN" dirty="0"/>
              <a:t>(Global Forecast System)  </a:t>
            </a:r>
            <a:r>
              <a:rPr lang="zh-CN" altLang="en-US" b="0" i="0" dirty="0">
                <a:solidFill>
                  <a:srgbClr val="333333"/>
                </a:solidFill>
                <a:effectLst/>
                <a:latin typeface="MicrosoftYaHei"/>
              </a:rPr>
              <a:t>全球预报系统</a:t>
            </a:r>
            <a:r>
              <a:rPr lang="en-US" altLang="zh-CN" dirty="0">
                <a:hlinkClick r:id="rId2"/>
              </a:rPr>
              <a:t>https://www.emc.ncep.noaa.gov/emc/pages/numerical_forecast_systems/gfs.php</a:t>
            </a:r>
            <a:endParaRPr lang="en-US" altLang="zh-CN" dirty="0"/>
          </a:p>
          <a:p>
            <a:pPr>
              <a:lnSpc>
                <a:spcPct val="120000"/>
              </a:lnSpc>
            </a:pPr>
            <a:r>
              <a:rPr lang="en-US" altLang="zh-CN" dirty="0">
                <a:hlinkClick r:id="rId3"/>
              </a:rPr>
              <a:t>https://www.ncdc.noaa.gov/data-access/model-data/model-datasets/global-forcast-system-gfs</a:t>
            </a:r>
            <a:endParaRPr lang="en-US" altLang="zh-CN" dirty="0"/>
          </a:p>
          <a:p>
            <a:pPr>
              <a:lnSpc>
                <a:spcPct val="120000"/>
              </a:lnSpc>
            </a:pPr>
            <a:endParaRPr lang="en-US" altLang="zh-CN" dirty="0"/>
          </a:p>
          <a:p>
            <a:pPr>
              <a:lnSpc>
                <a:spcPct val="120000"/>
              </a:lnSpc>
            </a:pPr>
            <a:r>
              <a:rPr lang="zh-CN" altLang="en-US" dirty="0"/>
              <a:t>美国联邦政府的海洋大气总署（</a:t>
            </a:r>
            <a:r>
              <a:rPr lang="en-US" altLang="zh-CN" dirty="0"/>
              <a:t>NOAA</a:t>
            </a:r>
            <a:r>
              <a:rPr lang="zh-CN" altLang="en-US" dirty="0"/>
              <a:t>）是美国国家级的气象业务主管机构，其属下的国家天气局（</a:t>
            </a:r>
            <a:r>
              <a:rPr lang="en-US" altLang="zh-CN" dirty="0"/>
              <a:t>NWS</a:t>
            </a:r>
            <a:r>
              <a:rPr lang="zh-CN" altLang="en-US" dirty="0"/>
              <a:t>）管理气象业务，国家环境预报中心（</a:t>
            </a:r>
            <a:r>
              <a:rPr lang="en-US" altLang="zh-CN" dirty="0"/>
              <a:t>NCEP</a:t>
            </a:r>
            <a:r>
              <a:rPr lang="zh-CN" altLang="en-US" dirty="0"/>
              <a:t>）就是国家天气局的业务单位。</a:t>
            </a:r>
            <a:endParaRPr lang="en-US" altLang="zh-CN" dirty="0"/>
          </a:p>
          <a:p>
            <a:pPr>
              <a:lnSpc>
                <a:spcPct val="120000"/>
              </a:lnSpc>
            </a:pPr>
            <a:r>
              <a:rPr lang="zh-CN" altLang="en-US" dirty="0"/>
              <a:t>全球预报系统</a:t>
            </a:r>
            <a:r>
              <a:rPr lang="en-US" altLang="zh-CN" dirty="0"/>
              <a:t>(GFS)</a:t>
            </a:r>
            <a:r>
              <a:rPr lang="zh-CN" altLang="en-US" dirty="0"/>
              <a:t>是一个由美国国家环境预报中心</a:t>
            </a:r>
            <a:r>
              <a:rPr lang="en-US" altLang="zh-CN" dirty="0"/>
              <a:t>(NCEP)</a:t>
            </a:r>
            <a:r>
              <a:rPr lang="zh-CN" altLang="en-US" dirty="0"/>
              <a:t>制作的天气预报模型。通过这个数据集，可以获得几十种大气和陆地土壤监测数据，如温度、风速、降水、土壤湿度和大气臭氧浓度等。</a:t>
            </a:r>
            <a:endParaRPr lang="en-US" altLang="zh-CN" dirty="0"/>
          </a:p>
          <a:p>
            <a:pPr>
              <a:lnSpc>
                <a:spcPct val="120000"/>
              </a:lnSpc>
            </a:pPr>
            <a:r>
              <a:rPr lang="en-US" altLang="zh-CN" dirty="0"/>
              <a:t>GFS</a:t>
            </a:r>
            <a:r>
              <a:rPr lang="zh-CN" altLang="en-US" dirty="0"/>
              <a:t>以约</a:t>
            </a:r>
            <a:r>
              <a:rPr lang="en-US" altLang="zh-CN" dirty="0"/>
              <a:t>27</a:t>
            </a:r>
            <a:r>
              <a:rPr lang="zh-CN" altLang="en-US" dirty="0"/>
              <a:t>公里的基础水平分辨率覆盖整个地球，用于预测未来</a:t>
            </a:r>
            <a:r>
              <a:rPr lang="en-US" altLang="zh-CN" dirty="0"/>
              <a:t>16</a:t>
            </a:r>
            <a:r>
              <a:rPr lang="zh-CN" altLang="en-US" dirty="0"/>
              <a:t>天的天气。</a:t>
            </a:r>
            <a:r>
              <a:rPr lang="zh-CN" altLang="en-US" b="0" i="0" dirty="0">
                <a:solidFill>
                  <a:srgbClr val="252525"/>
                </a:solidFill>
                <a:effectLst/>
              </a:rPr>
              <a:t>在时间上，它会在前</a:t>
            </a:r>
            <a:r>
              <a:rPr lang="en-US" altLang="zh-CN" b="0" i="0" dirty="0">
                <a:solidFill>
                  <a:srgbClr val="252525"/>
                </a:solidFill>
                <a:effectLst/>
              </a:rPr>
              <a:t>120</a:t>
            </a:r>
            <a:r>
              <a:rPr lang="zh-CN" altLang="en-US" b="0" i="0" dirty="0">
                <a:solidFill>
                  <a:srgbClr val="252525"/>
                </a:solidFill>
                <a:effectLst/>
              </a:rPr>
              <a:t>个小时中每小时生成一次预测输出，然后在</a:t>
            </a:r>
            <a:r>
              <a:rPr lang="en-US" altLang="zh-CN" b="0" i="0" dirty="0">
                <a:solidFill>
                  <a:srgbClr val="252525"/>
                </a:solidFill>
                <a:effectLst/>
              </a:rPr>
              <a:t>5-16</a:t>
            </a:r>
            <a:r>
              <a:rPr lang="zh-CN" altLang="en-US" b="0" i="0" dirty="0">
                <a:solidFill>
                  <a:srgbClr val="252525"/>
                </a:solidFill>
                <a:effectLst/>
              </a:rPr>
              <a:t>天中每</a:t>
            </a:r>
            <a:r>
              <a:rPr lang="en-US" altLang="zh-CN" b="0" i="0" dirty="0">
                <a:solidFill>
                  <a:srgbClr val="252525"/>
                </a:solidFill>
                <a:effectLst/>
              </a:rPr>
              <a:t>3</a:t>
            </a:r>
            <a:r>
              <a:rPr lang="zh-CN" altLang="en-US" b="0" i="0" dirty="0">
                <a:solidFill>
                  <a:srgbClr val="252525"/>
                </a:solidFill>
                <a:effectLst/>
              </a:rPr>
              <a:t>个小时生成一次预测输出。</a:t>
            </a:r>
            <a:r>
              <a:rPr lang="zh-CN" altLang="en-US" dirty="0"/>
              <a:t>在一周到两周的预测中，水平分辨率会下降到</a:t>
            </a:r>
            <a:r>
              <a:rPr lang="en-US" altLang="zh-CN" dirty="0"/>
              <a:t>44</a:t>
            </a:r>
            <a:r>
              <a:rPr lang="zh-CN" altLang="en-US" dirty="0"/>
              <a:t>英里</a:t>
            </a:r>
            <a:r>
              <a:rPr lang="en-US" altLang="zh-CN" dirty="0"/>
              <a:t>(70</a:t>
            </a:r>
            <a:r>
              <a:rPr lang="zh-CN" altLang="en-US" dirty="0"/>
              <a:t>公里</a:t>
            </a:r>
            <a:r>
              <a:rPr lang="en-US" altLang="zh-CN" dirty="0"/>
              <a:t>)</a:t>
            </a:r>
            <a:r>
              <a:rPr lang="zh-CN" altLang="en-US" dirty="0"/>
              <a:t>。</a:t>
            </a:r>
            <a:endParaRPr lang="en-US" altLang="zh-CN" dirty="0"/>
          </a:p>
          <a:p>
            <a:pPr>
              <a:lnSpc>
                <a:spcPct val="120000"/>
              </a:lnSpc>
            </a:pPr>
            <a:endParaRPr lang="en-US" altLang="zh-CN" dirty="0">
              <a:latin typeface="+mn-ea"/>
            </a:endParaRPr>
          </a:p>
          <a:p>
            <a:pPr>
              <a:lnSpc>
                <a:spcPct val="120000"/>
              </a:lnSpc>
            </a:pPr>
            <a:r>
              <a:rPr lang="en-US" altLang="zh-CN" dirty="0">
                <a:solidFill>
                  <a:srgbClr val="333333"/>
                </a:solidFill>
                <a:latin typeface="+mn-ea"/>
              </a:rPr>
              <a:t>Wikipedia</a:t>
            </a:r>
            <a:r>
              <a:rPr lang="zh-CN" altLang="en-US" b="0" i="0" dirty="0">
                <a:solidFill>
                  <a:srgbClr val="333333"/>
                </a:solidFill>
                <a:effectLst/>
                <a:latin typeface="+mn-ea"/>
              </a:rPr>
              <a:t>中对于</a:t>
            </a:r>
            <a:r>
              <a:rPr lang="en-US" altLang="zh-CN" dirty="0">
                <a:solidFill>
                  <a:srgbClr val="333333"/>
                </a:solidFill>
                <a:latin typeface="+mn-ea"/>
              </a:rPr>
              <a:t>G</a:t>
            </a:r>
            <a:r>
              <a:rPr lang="en-US" altLang="zh-CN" b="0" i="0" dirty="0">
                <a:solidFill>
                  <a:srgbClr val="333333"/>
                </a:solidFill>
                <a:effectLst/>
                <a:latin typeface="+mn-ea"/>
              </a:rPr>
              <a:t>FS</a:t>
            </a:r>
            <a:r>
              <a:rPr lang="zh-CN" altLang="en-US" b="0" i="0" dirty="0">
                <a:solidFill>
                  <a:srgbClr val="333333"/>
                </a:solidFill>
                <a:effectLst/>
                <a:latin typeface="+mn-ea"/>
              </a:rPr>
              <a:t>的介绍      </a:t>
            </a:r>
            <a:r>
              <a:rPr lang="en-US" altLang="zh-CN" b="0" i="0" dirty="0">
                <a:solidFill>
                  <a:srgbClr val="333333"/>
                </a:solidFill>
                <a:effectLst/>
                <a:latin typeface="+mn-ea"/>
                <a:hlinkClick r:id="rId4"/>
              </a:rPr>
              <a:t>https://en.wikipedia.org/wiki/Global_Forecast_System</a:t>
            </a:r>
            <a:endParaRPr lang="en-US" altLang="zh-CN" b="0" i="0" dirty="0">
              <a:solidFill>
                <a:srgbClr val="333333"/>
              </a:solidFill>
              <a:effectLst/>
              <a:latin typeface="+mn-ea"/>
            </a:endParaRPr>
          </a:p>
        </p:txBody>
      </p:sp>
    </p:spTree>
    <p:extLst>
      <p:ext uri="{BB962C8B-B14F-4D97-AF65-F5344CB8AC3E}">
        <p14:creationId xmlns:p14="http://schemas.microsoft.com/office/powerpoint/2010/main" val="376973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20EF-FE6B-4597-8ECB-159B5A30AE42}"/>
              </a:ext>
            </a:extLst>
          </p:cNvPr>
          <p:cNvSpPr>
            <a:spLocks noGrp="1"/>
          </p:cNvSpPr>
          <p:nvPr>
            <p:ph type="title"/>
          </p:nvPr>
        </p:nvSpPr>
        <p:spPr>
          <a:xfrm>
            <a:off x="355107" y="267470"/>
            <a:ext cx="10515600" cy="1325563"/>
          </a:xfrm>
        </p:spPr>
        <p:txBody>
          <a:bodyPr/>
          <a:lstStyle/>
          <a:p>
            <a:r>
              <a:rPr lang="en-US" altLang="zh-CN" dirty="0"/>
              <a:t>GFS</a:t>
            </a:r>
            <a:r>
              <a:rPr lang="zh-CN" altLang="en-US" dirty="0"/>
              <a:t>数据介绍</a:t>
            </a:r>
          </a:p>
        </p:txBody>
      </p:sp>
      <p:sp>
        <p:nvSpPr>
          <p:cNvPr id="3" name="内容占位符 2">
            <a:extLst>
              <a:ext uri="{FF2B5EF4-FFF2-40B4-BE49-F238E27FC236}">
                <a16:creationId xmlns:a16="http://schemas.microsoft.com/office/drawing/2014/main" id="{B413FE5C-BE35-4471-8A8D-97E94A3003BF}"/>
              </a:ext>
            </a:extLst>
          </p:cNvPr>
          <p:cNvSpPr>
            <a:spLocks noGrp="1"/>
          </p:cNvSpPr>
          <p:nvPr>
            <p:ph idx="1"/>
          </p:nvPr>
        </p:nvSpPr>
        <p:spPr>
          <a:xfrm>
            <a:off x="355107" y="1593031"/>
            <a:ext cx="11123720" cy="4997499"/>
          </a:xfrm>
        </p:spPr>
        <p:txBody>
          <a:bodyPr>
            <a:normAutofit fontScale="70000" lnSpcReduction="20000"/>
          </a:bodyPr>
          <a:lstStyle/>
          <a:p>
            <a:pPr>
              <a:lnSpc>
                <a:spcPct val="120000"/>
              </a:lnSpc>
            </a:pPr>
            <a:r>
              <a:rPr lang="en-US" altLang="zh-CN" dirty="0"/>
              <a:t>NECP</a:t>
            </a:r>
            <a:r>
              <a:rPr lang="zh-CN" altLang="en-US" dirty="0"/>
              <a:t>在观测中获得的监测数据非常丰富，具体信息请参考此网站</a:t>
            </a:r>
            <a:r>
              <a:rPr lang="en-US" altLang="zh-CN" dirty="0">
                <a:hlinkClick r:id="rId2"/>
              </a:rPr>
              <a:t>https://www.nco.ncep.noaa.gov/pmb/products/gfs/</a:t>
            </a:r>
            <a:endParaRPr lang="en-US" altLang="zh-CN" dirty="0"/>
          </a:p>
          <a:p>
            <a:pPr>
              <a:lnSpc>
                <a:spcPct val="120000"/>
              </a:lnSpc>
            </a:pPr>
            <a:endParaRPr lang="en-US" altLang="zh-CN" dirty="0"/>
          </a:p>
          <a:p>
            <a:pPr>
              <a:lnSpc>
                <a:spcPct val="120000"/>
              </a:lnSpc>
            </a:pPr>
            <a:r>
              <a:rPr lang="en-US" altLang="zh-CN" dirty="0"/>
              <a:t>GFS</a:t>
            </a:r>
            <a:r>
              <a:rPr lang="zh-CN" altLang="en-US" dirty="0"/>
              <a:t>数据应用示例        </a:t>
            </a:r>
            <a:r>
              <a:rPr lang="en-US" altLang="zh-CN" dirty="0"/>
              <a:t>Windy</a:t>
            </a:r>
            <a:r>
              <a:rPr lang="zh-CN" altLang="en-US" dirty="0"/>
              <a:t>：</a:t>
            </a:r>
            <a:r>
              <a:rPr lang="en-US" altLang="zh-CN" dirty="0">
                <a:hlinkClick r:id="rId3"/>
              </a:rPr>
              <a:t>https://www.windy.com</a:t>
            </a:r>
            <a:r>
              <a:rPr lang="en-US" altLang="zh-CN" dirty="0"/>
              <a:t>      </a:t>
            </a:r>
            <a:r>
              <a:rPr lang="en-US" altLang="zh-CN" dirty="0" err="1"/>
              <a:t>EarthWindMap</a:t>
            </a:r>
            <a:r>
              <a:rPr lang="zh-CN" altLang="en-US" dirty="0"/>
              <a:t>：</a:t>
            </a:r>
            <a:r>
              <a:rPr lang="en-US" altLang="zh-CN" dirty="0">
                <a:hlinkClick r:id="rId4"/>
              </a:rPr>
              <a:t>https://earth.nullschool.net/zh-cn/</a:t>
            </a:r>
            <a:endParaRPr lang="en-US" altLang="zh-CN" dirty="0"/>
          </a:p>
          <a:p>
            <a:pPr marL="0" indent="0">
              <a:lnSpc>
                <a:spcPct val="120000"/>
              </a:lnSpc>
              <a:buNone/>
            </a:pPr>
            <a:endParaRPr lang="en-US" altLang="zh-CN" dirty="0"/>
          </a:p>
          <a:p>
            <a:pPr>
              <a:lnSpc>
                <a:spcPct val="120000"/>
              </a:lnSpc>
            </a:pPr>
            <a:r>
              <a:rPr lang="en-US" altLang="zh-CN" dirty="0"/>
              <a:t>GFS</a:t>
            </a:r>
            <a:r>
              <a:rPr lang="zh-CN" altLang="en-US" dirty="0"/>
              <a:t>的数据格式为</a:t>
            </a:r>
            <a:r>
              <a:rPr lang="en-US" altLang="zh-CN" dirty="0"/>
              <a:t>GRIB</a:t>
            </a:r>
            <a:r>
              <a:rPr lang="zh-CN" altLang="en-US" dirty="0"/>
              <a:t>，介绍文档网址</a:t>
            </a:r>
            <a:r>
              <a:rPr lang="en-US" altLang="zh-CN" dirty="0">
                <a:hlinkClick r:id="rId5"/>
              </a:rPr>
              <a:t>https://www.cpc.ncep.noaa.gov/products/wesley/reading_grib.html</a:t>
            </a:r>
            <a:endParaRPr lang="en-US" altLang="zh-CN" dirty="0"/>
          </a:p>
          <a:p>
            <a:pPr>
              <a:lnSpc>
                <a:spcPct val="120000"/>
              </a:lnSpc>
            </a:pPr>
            <a:endParaRPr lang="en-US" altLang="zh-CN" dirty="0"/>
          </a:p>
          <a:p>
            <a:pPr>
              <a:lnSpc>
                <a:spcPct val="120000"/>
              </a:lnSpc>
            </a:pPr>
            <a:r>
              <a:rPr lang="zh-CN" altLang="en-US" dirty="0"/>
              <a:t>关于</a:t>
            </a:r>
            <a:r>
              <a:rPr lang="en-US" altLang="zh-CN" dirty="0"/>
              <a:t>GRIB</a:t>
            </a:r>
            <a:r>
              <a:rPr lang="zh-CN" altLang="en-US" dirty="0"/>
              <a:t>介绍的</a:t>
            </a:r>
            <a:r>
              <a:rPr lang="en-US" altLang="zh-CN" dirty="0"/>
              <a:t>Wikipedia</a:t>
            </a:r>
            <a:r>
              <a:rPr lang="zh-CN" altLang="en-US" dirty="0"/>
              <a:t>网址      </a:t>
            </a:r>
            <a:r>
              <a:rPr lang="en-US" altLang="zh-CN" dirty="0">
                <a:hlinkClick r:id="rId6"/>
              </a:rPr>
              <a:t>https://zh.wikipedia.org/wiki/GRIB</a:t>
            </a:r>
            <a:endParaRPr lang="en-US" altLang="zh-CN" dirty="0"/>
          </a:p>
          <a:p>
            <a:pPr marL="0" indent="0">
              <a:lnSpc>
                <a:spcPct val="120000"/>
              </a:lnSpc>
              <a:buNone/>
            </a:pPr>
            <a:endParaRPr lang="en-US" altLang="zh-CN" dirty="0"/>
          </a:p>
          <a:p>
            <a:pPr>
              <a:lnSpc>
                <a:spcPct val="120000"/>
              </a:lnSpc>
            </a:pPr>
            <a:r>
              <a:rPr lang="en-US" altLang="zh-CN" dirty="0"/>
              <a:t>* </a:t>
            </a:r>
            <a:r>
              <a:rPr lang="zh-CN" altLang="en-US" dirty="0"/>
              <a:t>接下来不注重讲述对于</a:t>
            </a:r>
            <a:r>
              <a:rPr lang="en-US" altLang="zh-CN" dirty="0"/>
              <a:t>GRIB</a:t>
            </a:r>
            <a:r>
              <a:rPr lang="zh-CN" altLang="en-US" dirty="0"/>
              <a:t>数据的创建与编辑，而将注意力集中在它的下载与格式转换上。</a:t>
            </a:r>
            <a:endParaRPr lang="en-US" altLang="zh-CN" dirty="0"/>
          </a:p>
        </p:txBody>
      </p:sp>
    </p:spTree>
    <p:extLst>
      <p:ext uri="{BB962C8B-B14F-4D97-AF65-F5344CB8AC3E}">
        <p14:creationId xmlns:p14="http://schemas.microsoft.com/office/powerpoint/2010/main" val="229808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52844-E546-4A5A-8E6D-6ECDE6CF46F1}"/>
              </a:ext>
            </a:extLst>
          </p:cNvPr>
          <p:cNvSpPr>
            <a:spLocks noGrp="1"/>
          </p:cNvSpPr>
          <p:nvPr>
            <p:ph type="title"/>
          </p:nvPr>
        </p:nvSpPr>
        <p:spPr>
          <a:xfrm>
            <a:off x="261151" y="160938"/>
            <a:ext cx="10515600" cy="1325563"/>
          </a:xfrm>
        </p:spPr>
        <p:txBody>
          <a:bodyPr/>
          <a:lstStyle/>
          <a:p>
            <a:r>
              <a:rPr lang="en-US" altLang="zh-CN" dirty="0"/>
              <a:t>Q&amp;A</a:t>
            </a:r>
            <a:endParaRPr lang="zh-CN" altLang="en-US" dirty="0"/>
          </a:p>
        </p:txBody>
      </p:sp>
      <p:sp>
        <p:nvSpPr>
          <p:cNvPr id="3" name="内容占位符 2">
            <a:extLst>
              <a:ext uri="{FF2B5EF4-FFF2-40B4-BE49-F238E27FC236}">
                <a16:creationId xmlns:a16="http://schemas.microsoft.com/office/drawing/2014/main" id="{E084D422-FD0E-4D90-8813-694B724A2406}"/>
              </a:ext>
            </a:extLst>
          </p:cNvPr>
          <p:cNvSpPr>
            <a:spLocks noGrp="1"/>
          </p:cNvSpPr>
          <p:nvPr>
            <p:ph idx="1"/>
          </p:nvPr>
        </p:nvSpPr>
        <p:spPr>
          <a:xfrm>
            <a:off x="261151" y="1589102"/>
            <a:ext cx="11155532" cy="4616389"/>
          </a:xfrm>
        </p:spPr>
        <p:txBody>
          <a:bodyPr>
            <a:normAutofit/>
          </a:bodyPr>
          <a:lstStyle/>
          <a:p>
            <a:pPr>
              <a:lnSpc>
                <a:spcPct val="100000"/>
              </a:lnSpc>
            </a:pPr>
            <a:r>
              <a:rPr lang="en-US" altLang="zh-CN" i="0" dirty="0">
                <a:solidFill>
                  <a:srgbClr val="FF0000"/>
                </a:solidFill>
                <a:effectLst/>
                <a:latin typeface="+mn-ea"/>
              </a:rPr>
              <a:t>Q</a:t>
            </a:r>
            <a:r>
              <a:rPr lang="zh-CN" altLang="en-US" i="0" dirty="0">
                <a:solidFill>
                  <a:srgbClr val="FF0000"/>
                </a:solidFill>
                <a:effectLst/>
                <a:latin typeface="+mn-ea"/>
              </a:rPr>
              <a:t>：什么是</a:t>
            </a:r>
            <a:r>
              <a:rPr lang="en-US" altLang="zh-CN" i="0" dirty="0">
                <a:solidFill>
                  <a:srgbClr val="FF0000"/>
                </a:solidFill>
                <a:effectLst/>
                <a:latin typeface="+mn-ea"/>
              </a:rPr>
              <a:t>GRIB</a:t>
            </a:r>
            <a:r>
              <a:rPr lang="zh-CN" altLang="en-US" i="0" dirty="0">
                <a:solidFill>
                  <a:srgbClr val="FF0000"/>
                </a:solidFill>
                <a:effectLst/>
                <a:latin typeface="+mn-ea"/>
              </a:rPr>
              <a:t>？</a:t>
            </a:r>
          </a:p>
          <a:p>
            <a:pPr>
              <a:lnSpc>
                <a:spcPct val="100000"/>
              </a:lnSpc>
            </a:pPr>
            <a:r>
              <a:rPr lang="en-US" altLang="zh-CN" i="0" dirty="0">
                <a:solidFill>
                  <a:srgbClr val="000000"/>
                </a:solidFill>
                <a:effectLst/>
                <a:latin typeface="+mn-ea"/>
              </a:rPr>
              <a:t>A</a:t>
            </a:r>
            <a:r>
              <a:rPr lang="zh-CN" altLang="en-US" i="0" dirty="0">
                <a:solidFill>
                  <a:srgbClr val="000000"/>
                </a:solidFill>
                <a:effectLst/>
                <a:latin typeface="+mn-ea"/>
              </a:rPr>
              <a:t>：</a:t>
            </a:r>
            <a:r>
              <a:rPr lang="en-US" altLang="zh-CN" i="0" dirty="0">
                <a:solidFill>
                  <a:srgbClr val="000000"/>
                </a:solidFill>
                <a:effectLst/>
                <a:latin typeface="+mn-ea"/>
              </a:rPr>
              <a:t>GRIB</a:t>
            </a:r>
            <a:r>
              <a:rPr lang="zh-CN" altLang="en-US" i="0" dirty="0">
                <a:solidFill>
                  <a:srgbClr val="000000"/>
                </a:solidFill>
                <a:effectLst/>
                <a:latin typeface="+mn-ea"/>
              </a:rPr>
              <a:t>是用于栅格数据的</a:t>
            </a:r>
            <a:r>
              <a:rPr lang="en-US" altLang="zh-CN" i="0" dirty="0">
                <a:solidFill>
                  <a:srgbClr val="000000"/>
                </a:solidFill>
                <a:effectLst/>
                <a:latin typeface="+mn-ea"/>
              </a:rPr>
              <a:t>WMO</a:t>
            </a:r>
            <a:r>
              <a:rPr lang="zh-CN" altLang="en-US" i="0" dirty="0">
                <a:solidFill>
                  <a:srgbClr val="000000"/>
                </a:solidFill>
                <a:effectLst/>
                <a:latin typeface="+mn-ea"/>
              </a:rPr>
              <a:t>格式，是一种开放的国际标准。</a:t>
            </a:r>
            <a:r>
              <a:rPr lang="en-US" altLang="zh-CN" i="0" dirty="0">
                <a:solidFill>
                  <a:srgbClr val="000000"/>
                </a:solidFill>
                <a:effectLst/>
                <a:latin typeface="+mn-ea"/>
              </a:rPr>
              <a:t>NCEP</a:t>
            </a:r>
            <a:r>
              <a:rPr lang="zh-CN" altLang="en-US" i="0" dirty="0">
                <a:solidFill>
                  <a:srgbClr val="000000"/>
                </a:solidFill>
                <a:effectLst/>
                <a:latin typeface="+mn-ea"/>
              </a:rPr>
              <a:t>将</a:t>
            </a:r>
            <a:r>
              <a:rPr lang="en-US" altLang="zh-CN" i="0" dirty="0">
                <a:solidFill>
                  <a:srgbClr val="000000"/>
                </a:solidFill>
                <a:effectLst/>
                <a:latin typeface="+mn-ea"/>
              </a:rPr>
              <a:t>GRIB</a:t>
            </a:r>
            <a:r>
              <a:rPr lang="zh-CN" altLang="en-US" i="0" dirty="0">
                <a:solidFill>
                  <a:srgbClr val="000000"/>
                </a:solidFill>
                <a:effectLst/>
                <a:latin typeface="+mn-ea"/>
              </a:rPr>
              <a:t>用于存储和交换网格化字段。</a:t>
            </a:r>
            <a:r>
              <a:rPr lang="en-US" altLang="zh-CN" i="0" dirty="0">
                <a:solidFill>
                  <a:srgbClr val="000000"/>
                </a:solidFill>
                <a:effectLst/>
                <a:latin typeface="+mn-ea"/>
              </a:rPr>
              <a:t>GRIB</a:t>
            </a:r>
            <a:r>
              <a:rPr lang="zh-CN" altLang="en-US" i="0" dirty="0">
                <a:solidFill>
                  <a:srgbClr val="000000"/>
                </a:solidFill>
                <a:effectLst/>
                <a:latin typeface="+mn-ea"/>
              </a:rPr>
              <a:t>的主要优点是</a:t>
            </a:r>
            <a:r>
              <a:rPr lang="zh-CN" altLang="en-US" dirty="0">
                <a:solidFill>
                  <a:srgbClr val="000000"/>
                </a:solidFill>
                <a:latin typeface="+mn-ea"/>
              </a:rPr>
              <a:t>，</a:t>
            </a:r>
            <a:r>
              <a:rPr lang="zh-CN" altLang="en-US" i="0" dirty="0">
                <a:solidFill>
                  <a:srgbClr val="000000"/>
                </a:solidFill>
                <a:effectLst/>
                <a:latin typeface="+mn-ea"/>
              </a:rPr>
              <a:t>文件的大小通常是普通二进制文件（浮点数）的</a:t>
            </a:r>
            <a:r>
              <a:rPr lang="en-US" altLang="zh-CN" i="0" dirty="0">
                <a:solidFill>
                  <a:srgbClr val="000000"/>
                </a:solidFill>
                <a:effectLst/>
                <a:latin typeface="+mn-ea"/>
              </a:rPr>
              <a:t>1/2</a:t>
            </a:r>
            <a:r>
              <a:rPr lang="zh-CN" altLang="en-US" i="0" dirty="0">
                <a:solidFill>
                  <a:srgbClr val="000000"/>
                </a:solidFill>
                <a:effectLst/>
                <a:latin typeface="+mn-ea"/>
              </a:rPr>
              <a:t>到</a:t>
            </a:r>
            <a:r>
              <a:rPr lang="en-US" altLang="zh-CN" i="0" dirty="0">
                <a:solidFill>
                  <a:srgbClr val="000000"/>
                </a:solidFill>
                <a:effectLst/>
                <a:latin typeface="+mn-ea"/>
              </a:rPr>
              <a:t>1/3</a:t>
            </a:r>
            <a:r>
              <a:rPr lang="zh-CN" altLang="en-US" i="0" dirty="0">
                <a:solidFill>
                  <a:srgbClr val="000000"/>
                </a:solidFill>
                <a:effectLst/>
                <a:latin typeface="+mn-ea"/>
              </a:rPr>
              <a:t>，而且这些字段是自描述的。</a:t>
            </a:r>
            <a:endParaRPr lang="en-US" altLang="zh-CN" i="0" dirty="0">
              <a:solidFill>
                <a:srgbClr val="000000"/>
              </a:solidFill>
              <a:effectLst/>
              <a:latin typeface="+mn-ea"/>
            </a:endParaRPr>
          </a:p>
          <a:p>
            <a:pPr>
              <a:lnSpc>
                <a:spcPct val="100000"/>
              </a:lnSpc>
            </a:pPr>
            <a:endParaRPr lang="en-US" altLang="zh-CN" i="0" dirty="0">
              <a:solidFill>
                <a:srgbClr val="000000"/>
              </a:solidFill>
              <a:effectLst/>
              <a:latin typeface="+mn-ea"/>
            </a:endParaRPr>
          </a:p>
          <a:p>
            <a:pPr>
              <a:lnSpc>
                <a:spcPct val="100000"/>
              </a:lnSpc>
            </a:pPr>
            <a:r>
              <a:rPr lang="en-US" altLang="zh-CN" i="0" dirty="0">
                <a:solidFill>
                  <a:srgbClr val="FF0000"/>
                </a:solidFill>
                <a:effectLst/>
                <a:latin typeface="+mn-ea"/>
              </a:rPr>
              <a:t>Q</a:t>
            </a:r>
            <a:r>
              <a:rPr lang="zh-CN" altLang="en-US" i="0" dirty="0">
                <a:solidFill>
                  <a:srgbClr val="FF0000"/>
                </a:solidFill>
                <a:effectLst/>
                <a:latin typeface="+mn-ea"/>
              </a:rPr>
              <a:t>：</a:t>
            </a:r>
            <a:r>
              <a:rPr lang="en-US" altLang="zh-CN" i="0" dirty="0">
                <a:solidFill>
                  <a:srgbClr val="FF0000"/>
                </a:solidFill>
                <a:effectLst/>
                <a:latin typeface="+mn-ea"/>
              </a:rPr>
              <a:t>GRIB</a:t>
            </a:r>
            <a:r>
              <a:rPr lang="zh-CN" altLang="en-US" i="0" dirty="0">
                <a:solidFill>
                  <a:srgbClr val="FF0000"/>
                </a:solidFill>
                <a:effectLst/>
                <a:latin typeface="+mn-ea"/>
              </a:rPr>
              <a:t>文件中有什么？</a:t>
            </a:r>
          </a:p>
          <a:p>
            <a:pPr>
              <a:lnSpc>
                <a:spcPct val="100000"/>
              </a:lnSpc>
            </a:pPr>
            <a:r>
              <a:rPr lang="en-US" altLang="zh-CN" i="0" dirty="0">
                <a:solidFill>
                  <a:srgbClr val="000000"/>
                </a:solidFill>
                <a:effectLst/>
                <a:latin typeface="+mn-ea"/>
              </a:rPr>
              <a:t>A</a:t>
            </a:r>
            <a:r>
              <a:rPr lang="zh-CN" altLang="en-US" i="0" dirty="0">
                <a:solidFill>
                  <a:srgbClr val="000000"/>
                </a:solidFill>
                <a:effectLst/>
                <a:latin typeface="+mn-ea"/>
              </a:rPr>
              <a:t>：</a:t>
            </a:r>
            <a:r>
              <a:rPr lang="en-US" altLang="zh-CN" i="0" dirty="0">
                <a:solidFill>
                  <a:srgbClr val="000000"/>
                </a:solidFill>
                <a:effectLst/>
                <a:latin typeface="+mn-ea"/>
              </a:rPr>
              <a:t>GRIB</a:t>
            </a:r>
            <a:r>
              <a:rPr lang="zh-CN" altLang="en-US" i="0" dirty="0">
                <a:solidFill>
                  <a:srgbClr val="000000"/>
                </a:solidFill>
                <a:effectLst/>
                <a:latin typeface="+mn-ea"/>
              </a:rPr>
              <a:t>的主要优点是自我描述。每条记录具有以下信息：网格分辨率，时间，变量，级别，创建字段的作者。</a:t>
            </a:r>
            <a:endParaRPr lang="zh-CN" altLang="en-US" dirty="0"/>
          </a:p>
        </p:txBody>
      </p:sp>
    </p:spTree>
    <p:extLst>
      <p:ext uri="{BB962C8B-B14F-4D97-AF65-F5344CB8AC3E}">
        <p14:creationId xmlns:p14="http://schemas.microsoft.com/office/powerpoint/2010/main" val="112696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19FCE-7244-47DC-87F7-EB9F0A7CEE2E}"/>
              </a:ext>
            </a:extLst>
          </p:cNvPr>
          <p:cNvSpPr>
            <a:spLocks noGrp="1"/>
          </p:cNvSpPr>
          <p:nvPr>
            <p:ph type="title"/>
          </p:nvPr>
        </p:nvSpPr>
        <p:spPr>
          <a:xfrm>
            <a:off x="625136" y="214205"/>
            <a:ext cx="10515600" cy="1325563"/>
          </a:xfrm>
        </p:spPr>
        <p:txBody>
          <a:bodyPr/>
          <a:lstStyle/>
          <a:p>
            <a:r>
              <a:rPr lang="en-US" altLang="zh-CN" dirty="0"/>
              <a:t>GFS</a:t>
            </a:r>
            <a:r>
              <a:rPr lang="zh-CN" altLang="en-US" dirty="0"/>
              <a:t>数据下载</a:t>
            </a:r>
          </a:p>
        </p:txBody>
      </p:sp>
      <p:sp>
        <p:nvSpPr>
          <p:cNvPr id="3" name="内容占位符 2">
            <a:extLst>
              <a:ext uri="{FF2B5EF4-FFF2-40B4-BE49-F238E27FC236}">
                <a16:creationId xmlns:a16="http://schemas.microsoft.com/office/drawing/2014/main" id="{C26E5030-D904-40D1-BC10-F0AF724E82F4}"/>
              </a:ext>
            </a:extLst>
          </p:cNvPr>
          <p:cNvSpPr>
            <a:spLocks noGrp="1"/>
          </p:cNvSpPr>
          <p:nvPr>
            <p:ph idx="1"/>
          </p:nvPr>
        </p:nvSpPr>
        <p:spPr>
          <a:xfrm>
            <a:off x="625136" y="1397725"/>
            <a:ext cx="11066755" cy="5162873"/>
          </a:xfrm>
        </p:spPr>
        <p:txBody>
          <a:bodyPr>
            <a:normAutofit fontScale="77500" lnSpcReduction="20000"/>
          </a:bodyPr>
          <a:lstStyle/>
          <a:p>
            <a:pPr>
              <a:lnSpc>
                <a:spcPct val="120000"/>
              </a:lnSpc>
            </a:pPr>
            <a:r>
              <a:rPr lang="zh-CN" altLang="en-US" dirty="0"/>
              <a:t>我们需要的是</a:t>
            </a:r>
            <a:r>
              <a:rPr lang="en-US" altLang="zh-CN" dirty="0"/>
              <a:t>GFS</a:t>
            </a:r>
            <a:r>
              <a:rPr lang="zh-CN" altLang="en-US" dirty="0"/>
              <a:t>文件，服务器会储存近</a:t>
            </a:r>
            <a:r>
              <a:rPr lang="en-US" altLang="zh-CN" dirty="0"/>
              <a:t>10</a:t>
            </a:r>
            <a:r>
              <a:rPr lang="zh-CN" altLang="en-US" dirty="0"/>
              <a:t>天的数据。</a:t>
            </a:r>
            <a:endParaRPr lang="en-US" altLang="zh-CN" dirty="0"/>
          </a:p>
          <a:p>
            <a:pPr>
              <a:lnSpc>
                <a:spcPct val="120000"/>
              </a:lnSpc>
            </a:pPr>
            <a:endParaRPr lang="en-US" altLang="zh-CN" dirty="0"/>
          </a:p>
          <a:p>
            <a:pPr>
              <a:lnSpc>
                <a:spcPct val="120000"/>
              </a:lnSpc>
            </a:pPr>
            <a:r>
              <a:rPr lang="en-US" altLang="zh-CN" dirty="0"/>
              <a:t>GFS</a:t>
            </a:r>
            <a:r>
              <a:rPr lang="zh-CN" altLang="en-US" dirty="0"/>
              <a:t>数据提供</a:t>
            </a:r>
            <a:r>
              <a:rPr lang="en-US" altLang="zh-CN" dirty="0"/>
              <a:t>FTP</a:t>
            </a:r>
            <a:r>
              <a:rPr lang="zh-CN" altLang="en-US" dirty="0"/>
              <a:t>下载地址：</a:t>
            </a:r>
            <a:r>
              <a:rPr lang="en-US" altLang="zh-CN" dirty="0">
                <a:hlinkClick r:id="rId2"/>
              </a:rPr>
              <a:t>http://www.ftp.ncep.noaa.gov/data/nccf/com/gfs/prod/</a:t>
            </a:r>
            <a:endParaRPr lang="en-US" altLang="zh-CN" dirty="0"/>
          </a:p>
          <a:p>
            <a:pPr>
              <a:lnSpc>
                <a:spcPct val="120000"/>
              </a:lnSpc>
            </a:pPr>
            <a:r>
              <a:rPr lang="zh-CN" altLang="en-US" dirty="0"/>
              <a:t>五年内的数据下载地址：</a:t>
            </a:r>
            <a:r>
              <a:rPr lang="en-US" altLang="zh-CN" dirty="0">
                <a:hlinkClick r:id="rId3"/>
              </a:rPr>
              <a:t>http://soostrc.comet.ucar.edu/data/grib/gfs/</a:t>
            </a:r>
            <a:endParaRPr lang="en-US" altLang="zh-CN" dirty="0"/>
          </a:p>
          <a:p>
            <a:pPr>
              <a:lnSpc>
                <a:spcPct val="120000"/>
              </a:lnSpc>
            </a:pPr>
            <a:endParaRPr lang="en-US" altLang="zh-CN" dirty="0"/>
          </a:p>
          <a:p>
            <a:pPr>
              <a:lnSpc>
                <a:spcPct val="120000"/>
              </a:lnSpc>
            </a:pPr>
            <a:r>
              <a:rPr lang="zh-CN" altLang="en-US" dirty="0"/>
              <a:t>文件夹名：</a:t>
            </a:r>
            <a:r>
              <a:rPr lang="en-US" altLang="zh-CN" dirty="0" err="1"/>
              <a:t>gfs.YYYYMMDDHH</a:t>
            </a:r>
            <a:r>
              <a:rPr lang="en-US" altLang="zh-CN" dirty="0"/>
              <a:t> </a:t>
            </a:r>
            <a:r>
              <a:rPr lang="zh-CN" altLang="en-US" dirty="0"/>
              <a:t>（年</a:t>
            </a:r>
            <a:r>
              <a:rPr lang="en-US" altLang="zh-CN" dirty="0"/>
              <a:t>YYYY </a:t>
            </a:r>
            <a:r>
              <a:rPr lang="zh-CN" altLang="en-US" dirty="0"/>
              <a:t>月</a:t>
            </a:r>
            <a:r>
              <a:rPr lang="en-US" altLang="zh-CN" dirty="0"/>
              <a:t>MM </a:t>
            </a:r>
            <a:r>
              <a:rPr lang="zh-CN" altLang="en-US" dirty="0"/>
              <a:t>日</a:t>
            </a:r>
            <a:r>
              <a:rPr lang="en-US" altLang="zh-CN" dirty="0"/>
              <a:t>DD </a:t>
            </a:r>
            <a:r>
              <a:rPr lang="zh-CN" altLang="en-US" dirty="0"/>
              <a:t>时</a:t>
            </a:r>
            <a:r>
              <a:rPr lang="en-US" altLang="zh-CN" dirty="0"/>
              <a:t>HH</a:t>
            </a:r>
            <a:r>
              <a:rPr lang="zh-CN" altLang="en-US" dirty="0"/>
              <a:t>）</a:t>
            </a:r>
            <a:endParaRPr lang="en-US" altLang="zh-CN" dirty="0"/>
          </a:p>
          <a:p>
            <a:pPr>
              <a:lnSpc>
                <a:spcPct val="120000"/>
              </a:lnSpc>
            </a:pPr>
            <a:r>
              <a:rPr lang="zh-CN" altLang="en-US" dirty="0"/>
              <a:t>关于</a:t>
            </a:r>
            <a:r>
              <a:rPr lang="en-US" altLang="zh-CN" dirty="0"/>
              <a:t>GFS</a:t>
            </a:r>
            <a:r>
              <a:rPr lang="zh-CN" altLang="en-US" dirty="0"/>
              <a:t>资料文件名的说明，例如 </a:t>
            </a:r>
            <a:r>
              <a:rPr lang="en-US" altLang="zh-CN" dirty="0"/>
              <a:t>“gfs.</a:t>
            </a:r>
            <a:r>
              <a:rPr lang="en-US" altLang="zh-CN" dirty="0">
                <a:solidFill>
                  <a:srgbClr val="00B0F0"/>
                </a:solidFill>
              </a:rPr>
              <a:t>t00z</a:t>
            </a:r>
            <a:r>
              <a:rPr lang="en-US" altLang="zh-CN" dirty="0"/>
              <a:t>.</a:t>
            </a:r>
            <a:r>
              <a:rPr lang="en-US" altLang="zh-CN" dirty="0">
                <a:solidFill>
                  <a:srgbClr val="FF0000"/>
                </a:solidFill>
              </a:rPr>
              <a:t>pgrb2</a:t>
            </a:r>
            <a:r>
              <a:rPr lang="en-US" altLang="zh-CN" dirty="0"/>
              <a:t>.</a:t>
            </a:r>
            <a:r>
              <a:rPr lang="en-US" altLang="zh-CN" dirty="0">
                <a:solidFill>
                  <a:srgbClr val="7030A0"/>
                </a:solidFill>
              </a:rPr>
              <a:t>0p25</a:t>
            </a:r>
            <a:r>
              <a:rPr lang="en-US" altLang="zh-CN" dirty="0"/>
              <a:t>.</a:t>
            </a:r>
            <a:r>
              <a:rPr lang="en-US" altLang="zh-CN" dirty="0">
                <a:solidFill>
                  <a:srgbClr val="00B050"/>
                </a:solidFill>
              </a:rPr>
              <a:t>f006</a:t>
            </a:r>
            <a:r>
              <a:rPr lang="en-US" altLang="zh-CN" dirty="0"/>
              <a:t>”</a:t>
            </a:r>
          </a:p>
          <a:p>
            <a:pPr>
              <a:lnSpc>
                <a:spcPct val="120000"/>
              </a:lnSpc>
            </a:pPr>
            <a:r>
              <a:rPr lang="zh-CN" altLang="en-US" dirty="0"/>
              <a:t>“</a:t>
            </a:r>
            <a:r>
              <a:rPr lang="en-US" altLang="zh-CN" dirty="0">
                <a:solidFill>
                  <a:srgbClr val="00B0F0"/>
                </a:solidFill>
              </a:rPr>
              <a:t>t00z</a:t>
            </a:r>
            <a:r>
              <a:rPr lang="zh-CN" altLang="en-US" dirty="0"/>
              <a:t>”为预报起始时刻，世界时</a:t>
            </a:r>
            <a:r>
              <a:rPr lang="en-US" altLang="zh-CN" dirty="0"/>
              <a:t>00</a:t>
            </a:r>
            <a:r>
              <a:rPr lang="zh-CN" altLang="en-US" dirty="0"/>
              <a:t>点，“</a:t>
            </a:r>
            <a:r>
              <a:rPr lang="en-US" altLang="zh-CN" dirty="0"/>
              <a:t>t06z</a:t>
            </a:r>
            <a:r>
              <a:rPr lang="zh-CN" altLang="en-US" dirty="0"/>
              <a:t>”“</a:t>
            </a:r>
            <a:r>
              <a:rPr lang="en-US" altLang="zh-CN" dirty="0"/>
              <a:t>t12z</a:t>
            </a:r>
            <a:r>
              <a:rPr lang="zh-CN" altLang="en-US" dirty="0"/>
              <a:t>”“</a:t>
            </a:r>
            <a:r>
              <a:rPr lang="en-US" altLang="zh-CN" dirty="0"/>
              <a:t>t18z</a:t>
            </a:r>
            <a:r>
              <a:rPr lang="zh-CN" altLang="en-US" dirty="0"/>
              <a:t>”以此类推。</a:t>
            </a:r>
            <a:endParaRPr lang="en-US" altLang="zh-CN" dirty="0"/>
          </a:p>
          <a:p>
            <a:pPr>
              <a:lnSpc>
                <a:spcPct val="120000"/>
              </a:lnSpc>
            </a:pPr>
            <a:r>
              <a:rPr lang="zh-CN" altLang="en-US" dirty="0"/>
              <a:t>“</a:t>
            </a:r>
            <a:r>
              <a:rPr lang="en-US" altLang="zh-CN" dirty="0">
                <a:solidFill>
                  <a:srgbClr val="FF0000"/>
                </a:solidFill>
              </a:rPr>
              <a:t>pgrb2</a:t>
            </a:r>
            <a:r>
              <a:rPr lang="zh-CN" altLang="en-US" dirty="0"/>
              <a:t>”为数据类型代号</a:t>
            </a:r>
            <a:r>
              <a:rPr lang="en-US" altLang="zh-CN" dirty="0"/>
              <a:t>—grib2</a:t>
            </a:r>
            <a:r>
              <a:rPr lang="zh-CN" altLang="en-US" dirty="0"/>
              <a:t>的数据。</a:t>
            </a:r>
            <a:endParaRPr lang="en-US" altLang="zh-CN" dirty="0"/>
          </a:p>
          <a:p>
            <a:pPr>
              <a:lnSpc>
                <a:spcPct val="120000"/>
              </a:lnSpc>
            </a:pPr>
            <a:r>
              <a:rPr lang="en-US" altLang="zh-CN" dirty="0"/>
              <a:t>“</a:t>
            </a:r>
            <a:r>
              <a:rPr lang="en-US" altLang="zh-CN" dirty="0">
                <a:solidFill>
                  <a:srgbClr val="7030A0"/>
                </a:solidFill>
              </a:rPr>
              <a:t>0p25</a:t>
            </a:r>
            <a:r>
              <a:rPr lang="zh-CN" altLang="en-US" dirty="0"/>
              <a:t>”为水平分辨率</a:t>
            </a:r>
            <a:r>
              <a:rPr lang="en-US" altLang="zh-CN" dirty="0"/>
              <a:t>0.25°</a:t>
            </a:r>
            <a:r>
              <a:rPr lang="zh-CN" altLang="en-US" dirty="0"/>
              <a:t>*</a:t>
            </a:r>
            <a:r>
              <a:rPr lang="en-US" altLang="zh-CN" dirty="0"/>
              <a:t>0.25°</a:t>
            </a:r>
            <a:r>
              <a:rPr lang="zh-CN" altLang="en-US" dirty="0"/>
              <a:t>，“</a:t>
            </a:r>
            <a:r>
              <a:rPr lang="en-US" altLang="zh-CN" dirty="0"/>
              <a:t>0p50</a:t>
            </a:r>
            <a:r>
              <a:rPr lang="zh-CN" altLang="en-US" dirty="0"/>
              <a:t>”  “</a:t>
            </a:r>
            <a:r>
              <a:rPr lang="en-US" altLang="zh-CN" dirty="0"/>
              <a:t>1p00</a:t>
            </a:r>
            <a:r>
              <a:rPr lang="zh-CN" altLang="en-US" dirty="0"/>
              <a:t>”以此类推。</a:t>
            </a:r>
            <a:endParaRPr lang="en-US" altLang="zh-CN" dirty="0"/>
          </a:p>
          <a:p>
            <a:pPr>
              <a:lnSpc>
                <a:spcPct val="120000"/>
              </a:lnSpc>
            </a:pPr>
            <a:r>
              <a:rPr lang="zh-CN" altLang="en-US" dirty="0"/>
              <a:t>“</a:t>
            </a:r>
            <a:r>
              <a:rPr lang="en-US" altLang="zh-CN" dirty="0">
                <a:solidFill>
                  <a:srgbClr val="00B050"/>
                </a:solidFill>
              </a:rPr>
              <a:t>f006</a:t>
            </a:r>
            <a:r>
              <a:rPr lang="en-US" altLang="zh-CN" dirty="0"/>
              <a:t>”</a:t>
            </a:r>
            <a:r>
              <a:rPr lang="zh-CN" altLang="en-US" dirty="0"/>
              <a:t>为预报时效（小时），取值为“</a:t>
            </a:r>
            <a:r>
              <a:rPr lang="en-US" altLang="zh-CN" dirty="0"/>
              <a:t>f000-f384</a:t>
            </a:r>
            <a:r>
              <a:rPr lang="zh-CN" altLang="en-US" dirty="0"/>
              <a:t>”。</a:t>
            </a:r>
            <a:endParaRPr lang="en-US" altLang="zh-CN" dirty="0"/>
          </a:p>
        </p:txBody>
      </p:sp>
    </p:spTree>
    <p:extLst>
      <p:ext uri="{BB962C8B-B14F-4D97-AF65-F5344CB8AC3E}">
        <p14:creationId xmlns:p14="http://schemas.microsoft.com/office/powerpoint/2010/main" val="198678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3D608-CC60-4E65-87B5-CD3FF6BCF355}"/>
              </a:ext>
            </a:extLst>
          </p:cNvPr>
          <p:cNvSpPr>
            <a:spLocks noGrp="1"/>
          </p:cNvSpPr>
          <p:nvPr>
            <p:ph type="title"/>
          </p:nvPr>
        </p:nvSpPr>
        <p:spPr>
          <a:xfrm>
            <a:off x="234518" y="240838"/>
            <a:ext cx="10515600" cy="1325563"/>
          </a:xfrm>
        </p:spPr>
        <p:txBody>
          <a:bodyPr/>
          <a:lstStyle/>
          <a:p>
            <a:r>
              <a:rPr lang="zh-CN" altLang="en-US" dirty="0"/>
              <a:t>在线过滤数据示例</a:t>
            </a:r>
          </a:p>
        </p:txBody>
      </p:sp>
      <p:sp>
        <p:nvSpPr>
          <p:cNvPr id="3" name="内容占位符 2">
            <a:extLst>
              <a:ext uri="{FF2B5EF4-FFF2-40B4-BE49-F238E27FC236}">
                <a16:creationId xmlns:a16="http://schemas.microsoft.com/office/drawing/2014/main" id="{EC40BA1C-3FA9-4691-AAC8-60DA1E3D44DB}"/>
              </a:ext>
            </a:extLst>
          </p:cNvPr>
          <p:cNvSpPr>
            <a:spLocks noGrp="1"/>
          </p:cNvSpPr>
          <p:nvPr>
            <p:ph idx="1"/>
          </p:nvPr>
        </p:nvSpPr>
        <p:spPr>
          <a:xfrm>
            <a:off x="234518" y="1915929"/>
            <a:ext cx="11439618" cy="4701234"/>
          </a:xfrm>
        </p:spPr>
        <p:txBody>
          <a:bodyPr>
            <a:normAutofit fontScale="47500" lnSpcReduction="20000"/>
          </a:bodyPr>
          <a:lstStyle/>
          <a:p>
            <a:pPr>
              <a:lnSpc>
                <a:spcPct val="120000"/>
              </a:lnSpc>
            </a:pPr>
            <a:r>
              <a:rPr lang="zh-CN" altLang="en-US" dirty="0"/>
              <a:t>以寻找</a:t>
            </a:r>
            <a:r>
              <a:rPr lang="en-US" altLang="zh-CN" dirty="0"/>
              <a:t>GFS0.25°</a:t>
            </a:r>
            <a:r>
              <a:rPr lang="zh-CN" altLang="en-US" dirty="0"/>
              <a:t>的数据精度为例，网址如下：</a:t>
            </a:r>
            <a:r>
              <a:rPr lang="en-US" altLang="zh-CN" dirty="0">
                <a:hlinkClick r:id="rId2"/>
              </a:rPr>
              <a:t>https://nomads.ncep.noaa.gov/cgi-bin/filter_gfs_0p25.pl</a:t>
            </a:r>
            <a:endParaRPr lang="en-US" altLang="zh-CN" dirty="0"/>
          </a:p>
          <a:p>
            <a:pPr>
              <a:lnSpc>
                <a:spcPct val="120000"/>
              </a:lnSpc>
            </a:pPr>
            <a:endParaRPr lang="en-US" altLang="zh-CN" dirty="0"/>
          </a:p>
          <a:p>
            <a:pPr>
              <a:lnSpc>
                <a:spcPct val="120000"/>
              </a:lnSpc>
            </a:pPr>
            <a:r>
              <a:rPr lang="zh-CN" altLang="en-US" dirty="0"/>
              <a:t>在其中我们选择</a:t>
            </a:r>
            <a:r>
              <a:rPr lang="en-US" altLang="zh-CN" dirty="0"/>
              <a:t>9</a:t>
            </a:r>
            <a:r>
              <a:rPr lang="zh-CN" altLang="en-US" dirty="0"/>
              <a:t>月</a:t>
            </a:r>
            <a:r>
              <a:rPr lang="en-US" altLang="zh-CN" dirty="0"/>
              <a:t>16</a:t>
            </a:r>
            <a:r>
              <a:rPr lang="zh-CN" altLang="en-US" dirty="0"/>
              <a:t>日</a:t>
            </a:r>
            <a:r>
              <a:rPr lang="en-US" altLang="zh-CN" dirty="0"/>
              <a:t>00</a:t>
            </a:r>
            <a:r>
              <a:rPr lang="zh-CN" altLang="en-US" dirty="0"/>
              <a:t>时的相关资料，网址如下：</a:t>
            </a:r>
            <a:r>
              <a:rPr lang="en-US" altLang="zh-CN" dirty="0">
                <a:hlinkClick r:id="rId3"/>
              </a:rPr>
              <a:t>https://nomads.ncep.noaa.gov/cgi-bin/filter_gfs_0p25.pl?dir=%2Fgfs.20200916%2F00</a:t>
            </a:r>
            <a:endParaRPr lang="en-US" altLang="zh-CN" dirty="0"/>
          </a:p>
          <a:p>
            <a:pPr>
              <a:lnSpc>
                <a:spcPct val="120000"/>
              </a:lnSpc>
            </a:pPr>
            <a:r>
              <a:rPr lang="zh-CN" altLang="en-US" dirty="0"/>
              <a:t>在本例中我们选择一些过滤条件进行测试：</a:t>
            </a:r>
            <a:endParaRPr lang="en-US" altLang="zh-CN" dirty="0"/>
          </a:p>
          <a:p>
            <a:pPr>
              <a:lnSpc>
                <a:spcPct val="120000"/>
              </a:lnSpc>
            </a:pPr>
            <a:r>
              <a:rPr lang="en-US" altLang="zh-CN" dirty="0">
                <a:solidFill>
                  <a:srgbClr val="FF0000"/>
                </a:solidFill>
              </a:rPr>
              <a:t>Select one file only</a:t>
            </a:r>
            <a:r>
              <a:rPr lang="zh-CN" altLang="en-US" dirty="0"/>
              <a:t>：</a:t>
            </a:r>
            <a:r>
              <a:rPr lang="en-US" altLang="zh-CN" dirty="0"/>
              <a:t>gfs.t00z.pgrb2.0p25.f048  </a:t>
            </a:r>
            <a:r>
              <a:rPr lang="zh-CN" altLang="en-US" dirty="0"/>
              <a:t>（对</a:t>
            </a:r>
            <a:r>
              <a:rPr lang="en-US" altLang="zh-CN" dirty="0"/>
              <a:t>48</a:t>
            </a:r>
            <a:r>
              <a:rPr lang="zh-CN" altLang="en-US" dirty="0"/>
              <a:t>小时内的预测）</a:t>
            </a:r>
          </a:p>
          <a:p>
            <a:pPr>
              <a:lnSpc>
                <a:spcPct val="120000"/>
              </a:lnSpc>
            </a:pPr>
            <a:r>
              <a:rPr lang="en-US" altLang="zh-CN" dirty="0">
                <a:solidFill>
                  <a:srgbClr val="FF0000"/>
                </a:solidFill>
              </a:rPr>
              <a:t>Select the levels desired</a:t>
            </a:r>
            <a:r>
              <a:rPr lang="zh-CN" altLang="en-US" dirty="0"/>
              <a:t>：</a:t>
            </a:r>
            <a:r>
              <a:rPr lang="en-US" altLang="zh-CN" dirty="0"/>
              <a:t>10 m above ground  </a:t>
            </a:r>
            <a:r>
              <a:rPr lang="zh-CN" altLang="en-US" dirty="0"/>
              <a:t>（地上</a:t>
            </a:r>
            <a:r>
              <a:rPr lang="en-US" altLang="zh-CN" dirty="0"/>
              <a:t>10m</a:t>
            </a:r>
            <a:r>
              <a:rPr lang="zh-CN" altLang="en-US" dirty="0"/>
              <a:t>）</a:t>
            </a:r>
            <a:endParaRPr lang="en-US" altLang="zh-CN" dirty="0"/>
          </a:p>
          <a:p>
            <a:pPr>
              <a:lnSpc>
                <a:spcPct val="120000"/>
              </a:lnSpc>
            </a:pPr>
            <a:r>
              <a:rPr lang="en-US" altLang="zh-CN" dirty="0">
                <a:solidFill>
                  <a:srgbClr val="FF0000"/>
                </a:solidFill>
              </a:rPr>
              <a:t>Select the variables desired</a:t>
            </a:r>
            <a:r>
              <a:rPr lang="zh-CN" altLang="en-US" dirty="0"/>
              <a:t>：</a:t>
            </a:r>
            <a:r>
              <a:rPr lang="en-US" altLang="zh-CN" dirty="0"/>
              <a:t>UGRD VGRD  </a:t>
            </a:r>
            <a:r>
              <a:rPr lang="zh-CN" altLang="en-US" dirty="0"/>
              <a:t>（风速方向为</a:t>
            </a:r>
            <a:r>
              <a:rPr lang="en-US" altLang="zh-CN" dirty="0" err="1"/>
              <a:t>uv</a:t>
            </a:r>
            <a:r>
              <a:rPr lang="zh-CN" altLang="en-US" dirty="0"/>
              <a:t>）</a:t>
            </a:r>
            <a:endParaRPr lang="en-US" altLang="zh-CN" dirty="0"/>
          </a:p>
          <a:p>
            <a:pPr>
              <a:lnSpc>
                <a:spcPct val="120000"/>
              </a:lnSpc>
            </a:pPr>
            <a:r>
              <a:rPr lang="en-US" altLang="zh-CN" dirty="0">
                <a:solidFill>
                  <a:srgbClr val="FF0000"/>
                </a:solidFill>
              </a:rPr>
              <a:t>Extract Subregion</a:t>
            </a:r>
            <a:r>
              <a:rPr lang="zh-CN" altLang="en-US" dirty="0"/>
              <a:t>：</a:t>
            </a:r>
            <a:r>
              <a:rPr lang="en-US" altLang="zh-CN" dirty="0" err="1"/>
              <a:t>leftlon</a:t>
            </a:r>
            <a:r>
              <a:rPr lang="en-US" altLang="zh-CN" dirty="0"/>
              <a:t>=0  </a:t>
            </a:r>
            <a:r>
              <a:rPr lang="en-US" altLang="zh-CN" dirty="0" err="1"/>
              <a:t>rightlon</a:t>
            </a:r>
            <a:r>
              <a:rPr lang="en-US" altLang="zh-CN" dirty="0"/>
              <a:t>=360  </a:t>
            </a:r>
            <a:r>
              <a:rPr lang="en-US" altLang="zh-CN" dirty="0" err="1"/>
              <a:t>toplat</a:t>
            </a:r>
            <a:r>
              <a:rPr lang="en-US" altLang="zh-CN" dirty="0"/>
              <a:t>=90  </a:t>
            </a:r>
            <a:r>
              <a:rPr lang="en-US" altLang="zh-CN" dirty="0" err="1"/>
              <a:t>bottomlat</a:t>
            </a:r>
            <a:r>
              <a:rPr lang="en-US" altLang="zh-CN" dirty="0"/>
              <a:t>=-90  </a:t>
            </a:r>
            <a:r>
              <a:rPr lang="zh-CN" altLang="en-US" dirty="0"/>
              <a:t>（即为全球范围）</a:t>
            </a:r>
            <a:endParaRPr lang="en-US" altLang="zh-CN" dirty="0"/>
          </a:p>
          <a:p>
            <a:pPr>
              <a:lnSpc>
                <a:spcPct val="120000"/>
              </a:lnSpc>
            </a:pPr>
            <a:r>
              <a:rPr lang="zh-CN" altLang="en-US" dirty="0"/>
              <a:t>关于“</a:t>
            </a:r>
            <a:r>
              <a:rPr lang="en-US" altLang="zh-CN" dirty="0"/>
              <a:t>Show the URL only for web programming</a:t>
            </a:r>
            <a:r>
              <a:rPr lang="zh-CN" altLang="en-US" dirty="0"/>
              <a:t>”选项，若不勾选，点击“</a:t>
            </a:r>
            <a:r>
              <a:rPr lang="en-US" altLang="zh-CN" dirty="0"/>
              <a:t>start download</a:t>
            </a:r>
            <a:r>
              <a:rPr lang="zh-CN" altLang="en-US" dirty="0"/>
              <a:t>”将直接开始文件的下载，勾选后，显示</a:t>
            </a:r>
            <a:r>
              <a:rPr lang="en-US" altLang="zh-CN" dirty="0"/>
              <a:t>grib2</a:t>
            </a:r>
            <a:r>
              <a:rPr lang="zh-CN" altLang="en-US" dirty="0"/>
              <a:t>文件</a:t>
            </a:r>
            <a:r>
              <a:rPr lang="en-US" altLang="zh-CN" dirty="0" err="1"/>
              <a:t>url</a:t>
            </a:r>
            <a:r>
              <a:rPr lang="zh-CN" altLang="en-US" dirty="0"/>
              <a:t>地址。</a:t>
            </a:r>
            <a:endParaRPr lang="en-US" altLang="zh-CN" dirty="0"/>
          </a:p>
          <a:p>
            <a:pPr>
              <a:lnSpc>
                <a:spcPct val="120000"/>
              </a:lnSpc>
            </a:pPr>
            <a:endParaRPr lang="en-US" altLang="zh-CN" dirty="0"/>
          </a:p>
          <a:p>
            <a:pPr>
              <a:lnSpc>
                <a:spcPct val="120000"/>
              </a:lnSpc>
            </a:pPr>
            <a:r>
              <a:rPr lang="zh-CN" altLang="en-US" dirty="0"/>
              <a:t>过滤界面各项参数的选择① </a:t>
            </a:r>
            <a:r>
              <a:rPr lang="en-US" altLang="zh-CN" dirty="0">
                <a:hlinkClick r:id="rId4"/>
              </a:rPr>
              <a:t>https://www.nco.ncep.noaa.gov/pmb/products/hiresw/conusnmmb.t00z.smartconusf00.grib2.shtml</a:t>
            </a:r>
            <a:endParaRPr lang="en-US" altLang="zh-CN" dirty="0"/>
          </a:p>
          <a:p>
            <a:pPr>
              <a:lnSpc>
                <a:spcPct val="120000"/>
              </a:lnSpc>
            </a:pPr>
            <a:r>
              <a:rPr lang="zh-CN" altLang="en-US" dirty="0"/>
              <a:t>② </a:t>
            </a:r>
            <a:r>
              <a:rPr lang="en-US" altLang="zh-CN" dirty="0">
                <a:hlinkClick r:id="rId5"/>
              </a:rPr>
              <a:t>https://www.cpc.ncep.noaa.gov/products/wesley/CORe/post_var.html</a:t>
            </a:r>
            <a:endParaRPr lang="en-US" altLang="zh-CN" dirty="0"/>
          </a:p>
          <a:p>
            <a:pPr>
              <a:lnSpc>
                <a:spcPct val="120000"/>
              </a:lnSpc>
            </a:pPr>
            <a:r>
              <a:rPr lang="zh-CN" altLang="en-US" dirty="0"/>
              <a:t>对所需信息进行搜索 </a:t>
            </a:r>
            <a:r>
              <a:rPr lang="en-US" altLang="zh-CN" dirty="0">
                <a:hlinkClick r:id="rId6"/>
              </a:rPr>
              <a:t>https://search.usa.gov/search?utf8=%E2%9C%93&amp;affiliate=noaa.gov</a:t>
            </a:r>
            <a:endParaRPr lang="en-US" altLang="zh-CN" dirty="0"/>
          </a:p>
        </p:txBody>
      </p:sp>
    </p:spTree>
    <p:extLst>
      <p:ext uri="{BB962C8B-B14F-4D97-AF65-F5344CB8AC3E}">
        <p14:creationId xmlns:p14="http://schemas.microsoft.com/office/powerpoint/2010/main" val="109387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5125C-E613-4C00-A7F0-8EE7F9723387}"/>
              </a:ext>
            </a:extLst>
          </p:cNvPr>
          <p:cNvSpPr>
            <a:spLocks noGrp="1"/>
          </p:cNvSpPr>
          <p:nvPr>
            <p:ph type="title"/>
          </p:nvPr>
        </p:nvSpPr>
        <p:spPr>
          <a:xfrm>
            <a:off x="506027" y="258593"/>
            <a:ext cx="10515600" cy="1325563"/>
          </a:xfrm>
        </p:spPr>
        <p:txBody>
          <a:bodyPr/>
          <a:lstStyle/>
          <a:p>
            <a:r>
              <a:rPr lang="zh-CN" altLang="en-US" dirty="0"/>
              <a:t>格式转换</a:t>
            </a:r>
          </a:p>
        </p:txBody>
      </p:sp>
      <p:sp>
        <p:nvSpPr>
          <p:cNvPr id="3" name="内容占位符 2">
            <a:extLst>
              <a:ext uri="{FF2B5EF4-FFF2-40B4-BE49-F238E27FC236}">
                <a16:creationId xmlns:a16="http://schemas.microsoft.com/office/drawing/2014/main" id="{625F445E-504C-4C48-A20C-3A55AC5A1AA4}"/>
              </a:ext>
            </a:extLst>
          </p:cNvPr>
          <p:cNvSpPr>
            <a:spLocks noGrp="1"/>
          </p:cNvSpPr>
          <p:nvPr>
            <p:ph idx="1"/>
          </p:nvPr>
        </p:nvSpPr>
        <p:spPr>
          <a:xfrm>
            <a:off x="506027" y="1690688"/>
            <a:ext cx="10847773" cy="4623371"/>
          </a:xfrm>
        </p:spPr>
        <p:txBody>
          <a:bodyPr>
            <a:normAutofit fontScale="85000" lnSpcReduction="20000"/>
          </a:bodyPr>
          <a:lstStyle/>
          <a:p>
            <a:pPr>
              <a:lnSpc>
                <a:spcPct val="120000"/>
              </a:lnSpc>
            </a:pPr>
            <a:r>
              <a:rPr lang="en-US" altLang="zh-CN" dirty="0"/>
              <a:t>GIS</a:t>
            </a:r>
            <a:r>
              <a:rPr lang="zh-CN" altLang="en-US" dirty="0"/>
              <a:t>开发中，需要大量的源数据，以上介绍的相关内容是一个稳定的、有序的数据来源。</a:t>
            </a:r>
            <a:endParaRPr lang="en-US" altLang="zh-CN" dirty="0"/>
          </a:p>
          <a:p>
            <a:pPr>
              <a:lnSpc>
                <a:spcPct val="120000"/>
              </a:lnSpc>
            </a:pPr>
            <a:endParaRPr lang="en-US" altLang="zh-CN" dirty="0"/>
          </a:p>
          <a:p>
            <a:pPr>
              <a:lnSpc>
                <a:spcPct val="120000"/>
              </a:lnSpc>
            </a:pPr>
            <a:r>
              <a:rPr lang="zh-CN" altLang="en-US" dirty="0"/>
              <a:t>上述内容简单讲述了</a:t>
            </a:r>
            <a:r>
              <a:rPr lang="en-US" altLang="zh-CN" dirty="0"/>
              <a:t>GRIB</a:t>
            </a:r>
            <a:r>
              <a:rPr lang="zh-CN" altLang="en-US" dirty="0"/>
              <a:t>数据的获取方式，但</a:t>
            </a:r>
            <a:r>
              <a:rPr lang="en-US" altLang="zh-CN" dirty="0"/>
              <a:t>GRIB2</a:t>
            </a:r>
            <a:r>
              <a:rPr lang="zh-CN" altLang="en-US" dirty="0"/>
              <a:t>文件不能直接使用，接下来要做的就是格式的转换。</a:t>
            </a:r>
            <a:endParaRPr lang="en-US" altLang="zh-CN" dirty="0"/>
          </a:p>
          <a:p>
            <a:pPr>
              <a:lnSpc>
                <a:spcPct val="120000"/>
              </a:lnSpc>
            </a:pPr>
            <a:endParaRPr lang="en-US" altLang="zh-CN" dirty="0"/>
          </a:p>
          <a:p>
            <a:pPr>
              <a:lnSpc>
                <a:spcPct val="120000"/>
              </a:lnSpc>
            </a:pPr>
            <a:r>
              <a:rPr lang="zh-CN" altLang="en-US" dirty="0"/>
              <a:t>我们需要将</a:t>
            </a:r>
            <a:r>
              <a:rPr lang="en-US" altLang="zh-CN" dirty="0"/>
              <a:t>GRIB</a:t>
            </a:r>
            <a:r>
              <a:rPr lang="zh-CN" altLang="en-US" dirty="0"/>
              <a:t>格式的文件转化为我们需要的文件格式，而在开发编程中，最高效的格式就是</a:t>
            </a:r>
            <a:r>
              <a:rPr lang="en-US" altLang="zh-CN" dirty="0"/>
              <a:t>JSON</a:t>
            </a:r>
            <a:r>
              <a:rPr lang="zh-CN" altLang="en-US" dirty="0"/>
              <a:t>。</a:t>
            </a:r>
            <a:endParaRPr lang="en-US" altLang="zh-CN" dirty="0"/>
          </a:p>
          <a:p>
            <a:pPr>
              <a:lnSpc>
                <a:spcPct val="120000"/>
              </a:lnSpc>
            </a:pPr>
            <a:endParaRPr lang="en-US" altLang="zh-CN" dirty="0"/>
          </a:p>
          <a:p>
            <a:pPr>
              <a:lnSpc>
                <a:spcPct val="120000"/>
              </a:lnSpc>
            </a:pPr>
            <a:r>
              <a:rPr lang="zh-CN" altLang="en-US" dirty="0"/>
              <a:t>接下来只对转换方法进行讲述。</a:t>
            </a:r>
            <a:endParaRPr lang="en-US" altLang="zh-CN" dirty="0"/>
          </a:p>
        </p:txBody>
      </p:sp>
    </p:spTree>
    <p:extLst>
      <p:ext uri="{BB962C8B-B14F-4D97-AF65-F5344CB8AC3E}">
        <p14:creationId xmlns:p14="http://schemas.microsoft.com/office/powerpoint/2010/main" val="42237495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2716</Words>
  <Application>Microsoft Office PowerPoint</Application>
  <PresentationFormat>宽屏</PresentationFormat>
  <Paragraphs>146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Arial Unicode MS</vt:lpstr>
      <vt:lpstr>MicrosoftYaHei</vt:lpstr>
      <vt:lpstr>等线</vt:lpstr>
      <vt:lpstr>等线 Light</vt:lpstr>
      <vt:lpstr>宋体</vt:lpstr>
      <vt:lpstr>Arial</vt:lpstr>
      <vt:lpstr>Office 主题​​</vt:lpstr>
      <vt:lpstr>GFS数据格式转换及示例</vt:lpstr>
      <vt:lpstr>解决思路</vt:lpstr>
      <vt:lpstr>NCEP介绍</vt:lpstr>
      <vt:lpstr>GFS介绍</vt:lpstr>
      <vt:lpstr>GFS数据介绍</vt:lpstr>
      <vt:lpstr>Q&amp;A</vt:lpstr>
      <vt:lpstr>GFS数据下载</vt:lpstr>
      <vt:lpstr>在线过滤数据示例</vt:lpstr>
      <vt:lpstr>格式转换</vt:lpstr>
      <vt:lpstr>转换方法</vt:lpstr>
      <vt:lpstr>查看可操作选项 </vt:lpstr>
      <vt:lpstr>PowerPoint 演示文稿</vt:lpstr>
      <vt:lpstr>Json文件的使用</vt:lpstr>
      <vt:lpstr>基本思路</vt:lpstr>
      <vt:lpstr>风场图初始化调用（wind.html）</vt:lpstr>
      <vt:lpstr>AJAX标准格式</vt:lpstr>
      <vt:lpstr>加载风场图（wind.html）</vt:lpstr>
      <vt:lpstr>初始化函数（windy.js）</vt:lpstr>
      <vt:lpstr>PowerPoint 演示文稿</vt:lpstr>
      <vt:lpstr>小结</vt:lpstr>
    </vt:vector>
  </TitlesOfParts>
  <Company>JOU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以GFS文件的格式转换研究GIS开发过程中的数据处理问题</dc:title>
  <dc:creator>李 天时</dc:creator>
  <cp:lastModifiedBy>李 天时</cp:lastModifiedBy>
  <cp:revision>60</cp:revision>
  <dcterms:created xsi:type="dcterms:W3CDTF">2020-09-16T13:04:28Z</dcterms:created>
  <dcterms:modified xsi:type="dcterms:W3CDTF">2020-10-17T14:29:41Z</dcterms:modified>
</cp:coreProperties>
</file>