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5"/>
  </p:notesMasterIdLst>
  <p:handoutMasterIdLst>
    <p:handoutMasterId r:id="rId18"/>
  </p:handoutMasterIdLst>
  <p:sldIdLst>
    <p:sldId id="977" r:id="rId4"/>
    <p:sldId id="282" r:id="rId6"/>
    <p:sldId id="407" r:id="rId7"/>
    <p:sldId id="608" r:id="rId8"/>
    <p:sldId id="1091" r:id="rId9"/>
    <p:sldId id="320" r:id="rId10"/>
    <p:sldId id="1092" r:id="rId11"/>
    <p:sldId id="625" r:id="rId12"/>
    <p:sldId id="1093" r:id="rId13"/>
    <p:sldId id="611" r:id="rId14"/>
    <p:sldId id="1099" r:id="rId15"/>
    <p:sldId id="326" r:id="rId16"/>
    <p:sldId id="1079" r:id="rId17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3485" initials="4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4FA"/>
    <a:srgbClr val="F8F6FA"/>
    <a:srgbClr val="F4F3FB"/>
    <a:srgbClr val="F6F4F8"/>
    <a:srgbClr val="FB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9"/>
    <p:restoredTop sz="94670"/>
  </p:normalViewPr>
  <p:slideViewPr>
    <p:cSldViewPr snapToGrid="0" snapToObjects="1">
      <p:cViewPr varScale="1">
        <p:scale>
          <a:sx n="63" d="100"/>
          <a:sy n="63" d="100"/>
        </p:scale>
        <p:origin x="6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35F43-591A-42F0-A716-34DF50382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90388-6BC1-4E35-AF4C-841E0E9DED3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BBCA9-07A7-8547-B1EC-0B331D55D3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56992-E214-3441-9750-CE6458A391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6992-E214-3441-9750-CE6458A391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6992-E214-3441-9750-CE6458A391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6992-E214-3441-9750-CE6458A391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6992-E214-3441-9750-CE6458A391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6992-E214-3441-9750-CE6458A391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6992-E214-3441-9750-CE6458A391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6992-E214-3441-9750-CE6458A391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6992-E214-3441-9750-CE6458A391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6992-E214-3441-9750-CE6458A391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6992-E214-3441-9750-CE6458A391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6992-E214-3441-9750-CE6458A391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7"/>
          <p:cNvSpPr/>
          <p:nvPr userDrawn="1"/>
        </p:nvSpPr>
        <p:spPr>
          <a:xfrm>
            <a:off x="0" y="6438900"/>
            <a:ext cx="121920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TW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r">
              <a:buNone/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TW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203486"/>
            <a:ext cx="179512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EF79-5CB5-FB49-95BB-EB0CEC5D2A0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22106" y="6356353"/>
            <a:ext cx="2743200" cy="365125"/>
          </a:xfrm>
        </p:spPr>
        <p:txBody>
          <a:bodyPr/>
          <a:lstStyle/>
          <a:p>
            <a:fld id="{0C9B18F6-38C1-0A4A-97A1-066CA81A74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EF79-5CB5-FB49-95BB-EB0CEC5D2A0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18F6-38C1-0A4A-97A1-066CA81A74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EF79-5CB5-FB49-95BB-EB0CEC5D2A0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18F6-38C1-0A4A-97A1-066CA81A74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9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9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EF79-5CB5-FB49-95BB-EB0CEC5D2A0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18F6-38C1-0A4A-97A1-066CA81A74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EF79-5CB5-FB49-95BB-EB0CEC5D2A0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18F6-38C1-0A4A-97A1-066CA81A74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EF79-5CB5-FB49-95BB-EB0CEC5D2A0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18F6-38C1-0A4A-97A1-066CA81A74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EF79-5CB5-FB49-95BB-EB0CEC5D2A0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18F6-38C1-0A4A-97A1-066CA81A74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EF79-5CB5-FB49-95BB-EB0CEC5D2A0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18F6-38C1-0A4A-97A1-066CA81A74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EF79-5CB5-FB49-95BB-EB0CEC5D2A0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18F6-38C1-0A4A-97A1-066CA81A74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EF79-5CB5-FB49-95BB-EB0CEC5D2A0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18F6-38C1-0A4A-97A1-066CA81A74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EF79-5CB5-FB49-95BB-EB0CEC5D2A0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18F6-38C1-0A4A-97A1-066CA81A74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EF79-5CB5-FB49-95BB-EB0CEC5D2A0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18F6-38C1-0A4A-97A1-066CA81A74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线连接符 24"/>
          <p:cNvCxnSpPr/>
          <p:nvPr userDrawn="1"/>
        </p:nvCxnSpPr>
        <p:spPr>
          <a:xfrm>
            <a:off x="354013" y="706438"/>
            <a:ext cx="115204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 userDrawn="1"/>
        </p:nvCxnSpPr>
        <p:spPr>
          <a:xfrm>
            <a:off x="354013" y="6392863"/>
            <a:ext cx="1153795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" name="文本框 1"/>
          <p:cNvSpPr txBox="1"/>
          <p:nvPr userDrawn="1"/>
        </p:nvSpPr>
        <p:spPr>
          <a:xfrm>
            <a:off x="290513" y="6473825"/>
            <a:ext cx="2820987" cy="245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sz="1000" dirty="0">
                <a:solidFill>
                  <a:srgbClr val="7F7F7F"/>
                </a:solidFill>
                <a:latin typeface="华康金刚黑A Light" panose="020B0300000000000000" charset="-122"/>
                <a:ea typeface="华康金刚黑A Light" panose="020B0300000000000000" charset="-122"/>
              </a:rPr>
              <a:t>IT</a:t>
            </a:r>
            <a:r>
              <a:rPr lang="zh-CN" altLang="zh-CN" sz="1000" dirty="0">
                <a:solidFill>
                  <a:srgbClr val="7F7F7F"/>
                </a:solidFill>
                <a:latin typeface="华康金刚黑A Light" panose="020B0300000000000000" charset="-122"/>
                <a:ea typeface="华康金刚黑A Light" panose="020B0300000000000000" charset="-122"/>
              </a:rPr>
              <a:t>运维部</a:t>
            </a:r>
            <a:endParaRPr lang="zh-CN" altLang="zh-CN" sz="1000" dirty="0">
              <a:solidFill>
                <a:srgbClr val="7F7F7F"/>
              </a:solidFill>
              <a:latin typeface="华康金刚黑A Light" panose="020B0300000000000000" charset="-122"/>
              <a:ea typeface="华康金刚黑A Light" panose="020B0300000000000000" charset="-122"/>
            </a:endParaRPr>
          </a:p>
        </p:txBody>
      </p:sp>
      <p:pic>
        <p:nvPicPr>
          <p:cNvPr id="3077" name="图片 5"/>
          <p:cNvPicPr>
            <a:picLocks noChangeAspect="1"/>
          </p:cNvPicPr>
          <p:nvPr userDrawn="1"/>
        </p:nvPicPr>
        <p:blipFill>
          <a:blip r:embed="rId2"/>
          <a:srcRect l="15138" r="17451"/>
          <a:stretch>
            <a:fillRect/>
          </a:stretch>
        </p:blipFill>
        <p:spPr>
          <a:xfrm>
            <a:off x="10490200" y="260350"/>
            <a:ext cx="1397000" cy="4365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80416" y="280353"/>
            <a:ext cx="10211121" cy="365125"/>
          </a:xfrm>
        </p:spPr>
        <p:txBody>
          <a:bodyPr>
            <a:noAutofit/>
          </a:bodyPr>
          <a:lstStyle>
            <a:lvl1pPr marL="0" indent="0">
              <a:buNone/>
              <a:defRPr sz="2400" b="0" i="0">
                <a:latin typeface="华康金刚黑A Medium" panose="020B0500000000000000" pitchFamily="34" charset="-122"/>
                <a:ea typeface="华康金刚黑A Medium" panose="020B0500000000000000" pitchFamily="34" charset="-122"/>
              </a:defRPr>
            </a:lvl1pPr>
          </a:lstStyle>
          <a:p>
            <a:pPr fontAlgn="auto"/>
            <a:r>
              <a:rPr kumimoji="1" lang="zh-CN" altLang="en-US" strike="noStrike" noProof="1"/>
              <a:t>主标题华康金刚黑</a:t>
            </a:r>
            <a:r>
              <a:rPr kumimoji="1" lang="en-US" altLang="zh-CN" strike="noStrike" noProof="1"/>
              <a:t>medium</a:t>
            </a:r>
            <a:r>
              <a:rPr kumimoji="1" lang="zh-CN" altLang="en-US" strike="noStrike" noProof="1"/>
              <a:t> </a:t>
            </a:r>
            <a:r>
              <a:rPr kumimoji="1" lang="en-US" altLang="zh-CN" strike="noStrike" noProof="1"/>
              <a:t>24</a:t>
            </a:r>
            <a:r>
              <a:rPr kumimoji="1" lang="zh-CN" altLang="en-US" strike="noStrike" noProof="1"/>
              <a:t>号字 黑色字 </a:t>
            </a:r>
            <a:endParaRPr kumimoji="1" lang="zh-CN" altLang="en-US" strike="noStrike" noProof="1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90417" y="815786"/>
            <a:ext cx="11584591" cy="3651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727171"/>
                </a:solidFill>
                <a:latin typeface="华康金刚黑A Medium" panose="020B0500000000000000" pitchFamily="34" charset="-122"/>
                <a:ea typeface="华康金刚黑A Medium" panose="020B0500000000000000" pitchFamily="34" charset="-122"/>
              </a:defRPr>
            </a:lvl1pPr>
          </a:lstStyle>
          <a:p>
            <a:pPr fontAlgn="auto"/>
            <a:r>
              <a:rPr kumimoji="1" lang="zh-CN" altLang="en-US" strike="noStrike" noProof="1"/>
              <a:t>内容标题华康金刚黑</a:t>
            </a:r>
            <a:r>
              <a:rPr kumimoji="1" lang="en-US" altLang="zh-CN" strike="noStrike" noProof="1"/>
              <a:t>light</a:t>
            </a:r>
            <a:r>
              <a:rPr kumimoji="1" lang="zh-CN" altLang="en-US" strike="noStrike" noProof="1"/>
              <a:t> </a:t>
            </a:r>
            <a:r>
              <a:rPr kumimoji="1" lang="en-US" altLang="zh-CN" strike="noStrike" noProof="1"/>
              <a:t>20</a:t>
            </a:r>
            <a:r>
              <a:rPr kumimoji="1" lang="zh-CN" altLang="en-US" strike="noStrike" noProof="1"/>
              <a:t>号字 黑</a:t>
            </a:r>
            <a:r>
              <a:rPr kumimoji="1" lang="en-US" altLang="zh-CN" strike="noStrike" noProof="1"/>
              <a:t>/</a:t>
            </a:r>
            <a:r>
              <a:rPr kumimoji="1" lang="zh-CN" altLang="en-US" strike="noStrike" noProof="1"/>
              <a:t>灰色字 </a:t>
            </a:r>
            <a:endParaRPr kumimoji="1"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28138" y="63928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华康金刚黑A Light" panose="020B0300000000000000" charset="-122"/>
                <a:ea typeface="华康金刚黑A Light" panose="020B0300000000000000" charset="-122"/>
              </a:defRPr>
            </a:lvl1pPr>
          </a:lstStyle>
          <a:p>
            <a:pPr fontAlgn="auto"/>
            <a:fld id="{ABDDEA34-6021-144F-A891-898AE681C81B}" type="slidenum">
              <a:rPr kumimoji="1" lang="zh-CN" altLang="en-US" strike="noStrike" noProof="1" smtClean="0">
                <a:latin typeface="华康金刚黑A Light" panose="020B0300000000000000" charset="-122"/>
                <a:ea typeface="华康金刚黑A Light" panose="020B0300000000000000" charset="-122"/>
                <a:cs typeface="+mn-cs"/>
              </a:rPr>
            </a:fld>
            <a:endParaRPr kumimoji="1"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227" y="1706757"/>
            <a:ext cx="2897454" cy="234727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1500" b="1">
                <a:solidFill>
                  <a:schemeClr val="bg1">
                    <a:lumMod val="50000"/>
                  </a:schemeClr>
                </a:solidFill>
                <a:latin typeface="华康金刚黑A Medium" panose="020B0500000000000000" pitchFamily="34" charset="-122"/>
                <a:ea typeface="华康金刚黑A Medium" panose="020B0500000000000000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auto"/>
            <a:r>
              <a:rPr lang="en-US" altLang="zh-CN" strike="noStrike" noProof="1"/>
              <a:t>01</a:t>
            </a:r>
            <a:endParaRPr lang="zh-CN" altLang="en-US" strike="noStrike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311692" y="3559317"/>
            <a:ext cx="3879883" cy="29775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  <a:latin typeface="华康金刚黑A Medium" panose="020B0500000000000000" pitchFamily="34" charset="-122"/>
                <a:ea typeface="华康金刚黑A Medium" panose="020B0500000000000000" pitchFamily="34" charset="-122"/>
              </a:defRPr>
            </a:lvl1pPr>
          </a:lstStyle>
          <a:p>
            <a:pPr lvl="0" fontAlgn="auto"/>
            <a:r>
              <a:rPr lang="zh-CN" altLang="en-US" strike="noStrike" noProof="1"/>
              <a:t>华康金刚黑</a:t>
            </a:r>
            <a:r>
              <a:rPr lang="en-US" altLang="zh-CN" strike="noStrike" noProof="1"/>
              <a:t>medium 20</a:t>
            </a:r>
            <a:r>
              <a:rPr lang="zh-CN" altLang="en-US" strike="noStrike" noProof="1"/>
              <a:t>号 灰字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页/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fontAlgn="auto"/>
            <a:endParaRPr kumimoji="1"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28692" y="6392926"/>
            <a:ext cx="2743200" cy="365125"/>
          </a:xfrm>
        </p:spPr>
        <p:txBody>
          <a:bodyPr/>
          <a:lstStyle>
            <a:lvl1pPr>
              <a:defRPr>
                <a:latin typeface="华康金刚黑A Light" panose="020B0300000000000000" charset="-122"/>
                <a:ea typeface="华康金刚黑A Light" panose="020B0300000000000000" charset="-122"/>
              </a:defRPr>
            </a:lvl1pPr>
          </a:lstStyle>
          <a:p>
            <a:fld id="{ABDDEA34-6021-144F-A891-898AE681C81B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80416" y="280353"/>
            <a:ext cx="10211121" cy="365125"/>
          </a:xfrm>
        </p:spPr>
        <p:txBody>
          <a:bodyPr>
            <a:noAutofit/>
          </a:bodyPr>
          <a:lstStyle>
            <a:lvl1pPr marL="0" indent="0">
              <a:buNone/>
              <a:defRPr sz="2400" b="0" i="0">
                <a:latin typeface="华康金刚黑A Medium" panose="020B0500000000000000" pitchFamily="34" charset="-122"/>
                <a:ea typeface="华康金刚黑A Medium" panose="020B0500000000000000" pitchFamily="34" charset="-122"/>
              </a:defRPr>
            </a:lvl1pPr>
          </a:lstStyle>
          <a:p>
            <a:r>
              <a:rPr kumimoji="1" lang="zh-CN" altLang="en-US" dirty="0"/>
              <a:t>主标题华康金刚黑</a:t>
            </a:r>
            <a:r>
              <a:rPr kumimoji="1" lang="en-US" altLang="zh-CN" dirty="0"/>
              <a:t>medium</a:t>
            </a:r>
            <a:r>
              <a:rPr kumimoji="1" lang="zh-CN" altLang="en-US" dirty="0"/>
              <a:t> </a:t>
            </a:r>
            <a:r>
              <a:rPr kumimoji="1" lang="en-US" altLang="zh-CN" dirty="0"/>
              <a:t>24</a:t>
            </a:r>
            <a:r>
              <a:rPr kumimoji="1" lang="zh-CN" altLang="en-US" dirty="0"/>
              <a:t>号字 黑色字 </a:t>
            </a:r>
            <a:endParaRPr kumimoji="1" lang="zh-CN" altLang="en-US" dirty="0"/>
          </a:p>
        </p:txBody>
      </p:sp>
      <p:cxnSp>
        <p:nvCxnSpPr>
          <p:cNvPr id="28" name="直线连接符 27"/>
          <p:cNvCxnSpPr/>
          <p:nvPr userDrawn="1"/>
        </p:nvCxnSpPr>
        <p:spPr>
          <a:xfrm>
            <a:off x="353568" y="6392926"/>
            <a:ext cx="115383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 userDrawn="1"/>
        </p:nvSpPr>
        <p:spPr>
          <a:xfrm>
            <a:off x="290417" y="6473963"/>
            <a:ext cx="2820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小鹏汽车培训</a:t>
            </a:r>
            <a:endParaRPr lang="zh-CN" altLang="en-US" sz="1000" dirty="0"/>
          </a:p>
        </p:txBody>
      </p:sp>
      <p:sp>
        <p:nvSpPr>
          <p:cNvPr id="9" name="Shape 127"/>
          <p:cNvSpPr/>
          <p:nvPr userDrawn="1"/>
        </p:nvSpPr>
        <p:spPr>
          <a:xfrm>
            <a:off x="0" y="6438900"/>
            <a:ext cx="12192000" cy="304800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0EF79-5CB5-FB49-95BB-EB0CEC5D2A0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B18F6-38C1-0A4A-97A1-066CA81A74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3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0.xml"/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0.xml"/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Relationship Id="rId3" Type="http://schemas.openxmlformats.org/officeDocument/2006/relationships/image" Target="../media/image15.png"/><Relationship Id="rId2" Type="http://schemas.openxmlformats.org/officeDocument/2006/relationships/hyperlink" Target="https://fchelp.cloud.alipay.com/helpDetail.htm?tntInstId=AMSCYIPV&amp;helpCode=SCE_00041110&amp;helpId=93933092" TargetMode="Externa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0.xml"/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695950" y="4255620"/>
            <a:ext cx="5258661" cy="482729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705" kern="1200">
              <a:solidFill>
                <a:srgbClr val="FFFFFF"/>
              </a:solidFill>
            </a:endParaRPr>
          </a:p>
        </p:txBody>
      </p:sp>
      <p:sp>
        <p:nvSpPr>
          <p:cNvPr id="12" name="Freeform 9"/>
          <p:cNvSpPr/>
          <p:nvPr/>
        </p:nvSpPr>
        <p:spPr bwMode="auto">
          <a:xfrm>
            <a:off x="0" y="0"/>
            <a:ext cx="5695950" cy="6442779"/>
          </a:xfrm>
          <a:custGeom>
            <a:avLst/>
            <a:gdLst>
              <a:gd name="T0" fmla="*/ 0 w 2314"/>
              <a:gd name="T1" fmla="*/ 0 h 3044"/>
              <a:gd name="T2" fmla="*/ 2314 w 2314"/>
              <a:gd name="T3" fmla="*/ 0 h 3044"/>
              <a:gd name="T4" fmla="*/ 0 w 2314"/>
              <a:gd name="T5" fmla="*/ 3044 h 3044"/>
              <a:gd name="T6" fmla="*/ 0 w 2314"/>
              <a:gd name="T7" fmla="*/ 0 h 3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14" h="3044">
                <a:moveTo>
                  <a:pt x="0" y="0"/>
                </a:moveTo>
                <a:lnTo>
                  <a:pt x="2314" y="0"/>
                </a:lnTo>
                <a:lnTo>
                  <a:pt x="0" y="30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9020"/>
            </a:schemeClr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pPr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705" kern="1200">
              <a:latin typeface="Calibri" panose="020F0502020204030204" pitchFamily="34" charset="0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6136175" y="4343095"/>
            <a:ext cx="4365846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fontAlgn="base" hangingPunct="1"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http://welcome.xiaopeng.local</a:t>
            </a:r>
            <a:endParaRPr lang="en-US" altLang="zh-CN" sz="20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5493450" y="2032440"/>
            <a:ext cx="5769780" cy="96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5690" b="1" kern="1200" dirty="0">
                <a:solidFill>
                  <a:srgbClr val="0673AE"/>
                </a:solidFill>
                <a:latin typeface="华康金刚黑 Medium" panose="020B0500000000000000" pitchFamily="34" charset="-122"/>
                <a:ea typeface="华康金刚黑 Medium" panose="020B0500000000000000" pitchFamily="34" charset="-122"/>
                <a:cs typeface="Arial" panose="020B0604020202020204" pitchFamily="34" charset="0"/>
                <a:sym typeface="华文行楷" panose="02010800040101010101" pitchFamily="2" charset="-122"/>
              </a:rPr>
              <a:t>个人介绍</a:t>
            </a:r>
            <a:endParaRPr lang="zh-CN" altLang="en-US" sz="5690" b="1" kern="1200" dirty="0">
              <a:solidFill>
                <a:srgbClr val="0673AE"/>
              </a:solidFill>
              <a:latin typeface="华康金刚黑 Medium" panose="020B0500000000000000" pitchFamily="34" charset="-122"/>
              <a:ea typeface="华康金刚黑 Medium" panose="020B0500000000000000" pitchFamily="34" charset="-122"/>
              <a:cs typeface="Arial" panose="020B0604020202020204" pitchFamily="34" charset="0"/>
              <a:sym typeface="华文行楷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4" b="18662"/>
          <a:stretch>
            <a:fillRect/>
          </a:stretch>
        </p:blipFill>
        <p:spPr>
          <a:xfrm>
            <a:off x="-719147" y="2533419"/>
            <a:ext cx="8334611" cy="4507419"/>
          </a:xfrm>
          <a:prstGeom prst="triangle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-996270" y="2533419"/>
            <a:ext cx="8888856" cy="4780956"/>
          </a:xfrm>
          <a:prstGeom prst="triangle">
            <a:avLst/>
          </a:prstGeom>
          <a:blipFill dpi="0" rotWithShape="1">
            <a:blip r:embed="rId2">
              <a:alphaModFix amt="52000"/>
            </a:blip>
            <a:srcRect/>
            <a:stretch>
              <a:fillRect l="-146804" t="-33430" r="-3714" b="-200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1400" y="-280185"/>
            <a:ext cx="1705508" cy="136260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19710" y="683895"/>
            <a:ext cx="7830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课程内容</a:t>
            </a:r>
            <a:endParaRPr lang="zh-CN" altLang="en-US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7" name="Object 1053"/>
          <p:cNvSpPr txBox="1"/>
          <p:nvPr/>
        </p:nvSpPr>
        <p:spPr>
          <a:xfrm>
            <a:off x="334255" y="1136667"/>
            <a:ext cx="7716275" cy="1092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与电动机控制的两门课程：运控、电力电子技术</a:t>
            </a:r>
            <a:endParaRPr lang="zh-CN" altLang="en-US" sz="2000" b="0" i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095" y="1661160"/>
            <a:ext cx="2498725" cy="33318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685" y="1732280"/>
            <a:ext cx="2444750" cy="3260725"/>
          </a:xfrm>
          <a:prstGeom prst="rect">
            <a:avLst/>
          </a:prstGeom>
        </p:spPr>
      </p:pic>
      <p:sp>
        <p:nvSpPr>
          <p:cNvPr id="4" name="Object 1053"/>
          <p:cNvSpPr txBox="1"/>
          <p:nvPr/>
        </p:nvSpPr>
        <p:spPr>
          <a:xfrm>
            <a:off x="471170" y="5080000"/>
            <a:ext cx="5133340" cy="1092200"/>
          </a:xfrm>
          <a:prstGeom prst="rect">
            <a:avLst/>
          </a:prstGeom>
        </p:spPr>
        <p:txBody>
          <a:bodyPr vert="horz" rtlCol="0" anchor="t" anchorCtr="0">
            <a:noAutofit/>
          </a:bodyPr>
          <a:p>
            <a:pPr algn="l">
              <a:lnSpc>
                <a:spcPct val="125000"/>
              </a:lnSpc>
            </a:pPr>
            <a:r>
              <a:rPr lang="zh-CN" altLang="en-US" sz="2000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主要介绍直流调速系统（转速、电流双反馈，可逆控制和弱磁控制）和交流调速系统（异步电动机模型，双闭环调速</a:t>
            </a:r>
            <a:r>
              <a:rPr lang="zh-CN" altLang="en-US" sz="2000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zh-CN" altLang="en-US" sz="2000" b="0" i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Object 1053"/>
          <p:cNvSpPr txBox="1"/>
          <p:nvPr/>
        </p:nvSpPr>
        <p:spPr>
          <a:xfrm>
            <a:off x="6280150" y="5266690"/>
            <a:ext cx="5133340" cy="1092200"/>
          </a:xfrm>
          <a:prstGeom prst="rect">
            <a:avLst/>
          </a:prstGeom>
        </p:spPr>
        <p:txBody>
          <a:bodyPr vert="horz" rtlCol="0" anchor="t" anchorCtr="0">
            <a:noAutofit/>
          </a:bodyPr>
          <a:p>
            <a:pPr algn="l">
              <a:lnSpc>
                <a:spcPct val="125000"/>
              </a:lnSpc>
            </a:pPr>
            <a:r>
              <a:rPr lang="zh-CN" altLang="en-US" sz="2000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主要介绍晶闸管为基础的控制登录：</a:t>
            </a:r>
            <a:r>
              <a:rPr lang="en-US" altLang="zh-CN" sz="2000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DC-DC</a:t>
            </a:r>
            <a:r>
              <a:rPr lang="zh-CN" altLang="en-US" sz="2000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变流，</a:t>
            </a:r>
            <a:r>
              <a:rPr lang="en-US" altLang="zh-CN" sz="2000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AC-DC</a:t>
            </a:r>
            <a:r>
              <a:rPr lang="zh-CN" altLang="en-US" sz="2000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整流，</a:t>
            </a:r>
            <a:r>
              <a:rPr lang="en-US" altLang="zh-CN" sz="2000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AC-AC</a:t>
            </a:r>
            <a:r>
              <a:rPr lang="zh-CN" altLang="en-US" sz="2000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变流，</a:t>
            </a:r>
            <a:r>
              <a:rPr lang="en-US" altLang="zh-CN" sz="2000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DC-AC</a:t>
            </a:r>
            <a:r>
              <a:rPr lang="zh-CN" altLang="en-US" sz="2000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逆变，</a:t>
            </a:r>
            <a:r>
              <a:rPr lang="en-US" altLang="zh-CN" sz="2000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PWM</a:t>
            </a:r>
            <a:r>
              <a:rPr lang="zh-CN" altLang="en-US" sz="2000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控制和软开关</a:t>
            </a:r>
            <a:endParaRPr lang="zh-CN" altLang="en-US" sz="2000" b="0" i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1400" y="-280185"/>
            <a:ext cx="1705508" cy="136260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19710" y="683895"/>
            <a:ext cx="7830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课程内容</a:t>
            </a:r>
            <a:endParaRPr lang="zh-CN" altLang="en-US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7" name="Object 1053"/>
          <p:cNvSpPr txBox="1"/>
          <p:nvPr/>
        </p:nvSpPr>
        <p:spPr>
          <a:xfrm>
            <a:off x="334255" y="1136667"/>
            <a:ext cx="7716275" cy="1092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写过的一些</a:t>
            </a:r>
            <a:r>
              <a:rPr lang="en-US" altLang="zh-CN" sz="2000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simulink</a:t>
            </a:r>
            <a:r>
              <a:rPr lang="zh-CN" altLang="en-US" sz="2000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</a:t>
            </a:r>
            <a:r>
              <a:rPr lang="zh-CN" altLang="en-US" sz="2000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zh-CN" altLang="en-US" sz="2000" b="0" i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940" y="528955"/>
            <a:ext cx="5670550" cy="2768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895" y="38100"/>
            <a:ext cx="4025265" cy="2657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10" y="4144010"/>
            <a:ext cx="6104255" cy="18961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015" y="3391535"/>
            <a:ext cx="5484495" cy="33000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1400" y="-280185"/>
            <a:ext cx="1705508" cy="136260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3685" y="674370"/>
            <a:ext cx="11273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微软雅黑" panose="020B0503020204020204" charset="-122"/>
                <a:sym typeface="+mn-ea"/>
              </a:rPr>
              <a:t>附简历一份</a:t>
            </a:r>
            <a:endParaRPr lang="zh-CN" altLang="en-US" b="1" dirty="0">
              <a:ln>
                <a:noFill/>
              </a:ln>
              <a:solidFill>
                <a:srgbClr val="000000"/>
              </a:solidFill>
              <a:effectLst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18F6-38C1-0A4A-97A1-066CA81A7457}" type="slidenum">
              <a:rPr kumimoji="1"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</a:fld>
            <a:endParaRPr kumimoji="1" lang="zh-CN" altLang="en-US" smtClean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075" y="-411480"/>
            <a:ext cx="7879715" cy="76815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9"/>
          <p:cNvSpPr/>
          <p:nvPr/>
        </p:nvSpPr>
        <p:spPr bwMode="auto">
          <a:xfrm>
            <a:off x="0" y="0"/>
            <a:ext cx="5695950" cy="6442779"/>
          </a:xfrm>
          <a:custGeom>
            <a:avLst/>
            <a:gdLst>
              <a:gd name="T0" fmla="*/ 0 w 2314"/>
              <a:gd name="T1" fmla="*/ 0 h 3044"/>
              <a:gd name="T2" fmla="*/ 2314 w 2314"/>
              <a:gd name="T3" fmla="*/ 0 h 3044"/>
              <a:gd name="T4" fmla="*/ 0 w 2314"/>
              <a:gd name="T5" fmla="*/ 3044 h 3044"/>
              <a:gd name="T6" fmla="*/ 0 w 2314"/>
              <a:gd name="T7" fmla="*/ 0 h 3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14" h="3044">
                <a:moveTo>
                  <a:pt x="0" y="0"/>
                </a:moveTo>
                <a:lnTo>
                  <a:pt x="2314" y="0"/>
                </a:lnTo>
                <a:lnTo>
                  <a:pt x="0" y="30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9020"/>
            </a:schemeClr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pPr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705" kern="1200"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4" b="18662"/>
          <a:stretch>
            <a:fillRect/>
          </a:stretch>
        </p:blipFill>
        <p:spPr>
          <a:xfrm>
            <a:off x="-719147" y="2533419"/>
            <a:ext cx="8334611" cy="4507419"/>
          </a:xfrm>
          <a:prstGeom prst="triangle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-996270" y="2533419"/>
            <a:ext cx="8888856" cy="4780956"/>
          </a:xfrm>
          <a:prstGeom prst="triangle">
            <a:avLst/>
          </a:prstGeom>
          <a:blipFill dpi="0" rotWithShape="1">
            <a:blip r:embed="rId2">
              <a:alphaModFix amt="52000"/>
            </a:blip>
            <a:srcRect/>
            <a:stretch>
              <a:fillRect l="-146804" t="-33430" r="-3714" b="-200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370320" y="2533419"/>
            <a:ext cx="406273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THANKS ~</a:t>
            </a:r>
            <a:endParaRPr lang="en-US" altLang="zh-CN" sz="6600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96052" y="3809392"/>
            <a:ext cx="3749596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0" i="0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http://welcome.xiaopeng.local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52222" y="3566752"/>
            <a:ext cx="1391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华康金刚黑A Light" panose="020B0300000000000000" charset="-122"/>
              </a:rPr>
              <a:t>目录</a:t>
            </a:r>
            <a:endParaRPr kumimoji="1"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华康金刚黑A Light" panose="020B0300000000000000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58779" y="3442642"/>
            <a:ext cx="2578331" cy="536212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115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1400" y="-280185"/>
            <a:ext cx="1705508" cy="1362603"/>
          </a:xfrm>
          <a:prstGeom prst="rect">
            <a:avLst/>
          </a:prstGeom>
        </p:spPr>
      </p:pic>
      <p:sp>
        <p:nvSpPr>
          <p:cNvPr id="8" name="文本框 7">
            <a:hlinkClick r:id="rId2" action="ppaction://hlinksldjump"/>
          </p:cNvPr>
          <p:cNvSpPr txBox="1"/>
          <p:nvPr/>
        </p:nvSpPr>
        <p:spPr>
          <a:xfrm>
            <a:off x="5879435" y="1721395"/>
            <a:ext cx="4246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华康金刚黑 Thin" panose="020B0200000000000000" charset="-122"/>
                <a:sym typeface="+mn-ea"/>
              </a:rPr>
              <a:t>一、研究生项目</a:t>
            </a:r>
            <a:endParaRPr kumimoji="1"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华康金刚黑 Thin" panose="020B0200000000000000" charset="-122"/>
              <a:sym typeface="+mn-ea"/>
            </a:endParaRPr>
          </a:p>
        </p:txBody>
      </p:sp>
      <p:sp>
        <p:nvSpPr>
          <p:cNvPr id="10" name="文本框 9">
            <a:hlinkClick r:id="rId3" action="ppaction://hlinksldjump"/>
          </p:cNvPr>
          <p:cNvSpPr txBox="1"/>
          <p:nvPr/>
        </p:nvSpPr>
        <p:spPr>
          <a:xfrm>
            <a:off x="5879435" y="2630715"/>
            <a:ext cx="1550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华康金刚黑 Thin" panose="020B0200000000000000" charset="-122"/>
                <a:sym typeface="+mn-ea"/>
              </a:rPr>
              <a:t>三、课程内容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华康金刚黑 Thin" panose="020B0200000000000000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18F6-38C1-0A4A-97A1-066CA81A745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文本框 2">
            <a:hlinkClick r:id="rId3" action="ppaction://hlinksldjump"/>
          </p:cNvPr>
          <p:cNvSpPr txBox="1"/>
          <p:nvPr/>
        </p:nvSpPr>
        <p:spPr>
          <a:xfrm>
            <a:off x="5879435" y="2176055"/>
            <a:ext cx="4246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华康金刚黑 Thin" panose="020B0200000000000000" charset="-122"/>
                <a:sym typeface="+mn-ea"/>
              </a:rPr>
              <a:t>二、本科毕设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华康金刚黑 Thin" panose="020B02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1400" y="-280185"/>
            <a:ext cx="1705508" cy="1362603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18F6-38C1-0A4A-97A1-066CA81A745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3" name="组合 2017"/>
          <p:cNvGrpSpPr/>
          <p:nvPr/>
        </p:nvGrpSpPr>
        <p:grpSpPr>
          <a:xfrm>
            <a:off x="226694" y="5530788"/>
            <a:ext cx="11358815" cy="1190689"/>
            <a:chOff x="1168155" y="13836719"/>
            <a:chExt cx="12471424" cy="989434"/>
          </a:xfrm>
        </p:grpSpPr>
        <p:pic>
          <p:nvPicPr>
            <p:cNvPr id="14" name="image 201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168155" y="13836719"/>
              <a:ext cx="12471424" cy="989434"/>
            </a:xfrm>
            <a:prstGeom prst="rect">
              <a:avLst/>
            </a:prstGeom>
          </p:spPr>
        </p:pic>
        <p:sp>
          <p:nvSpPr>
            <p:cNvPr id="15" name="Object 2019"/>
            <p:cNvSpPr txBox="1"/>
            <p:nvPr/>
          </p:nvSpPr>
          <p:spPr>
            <a:xfrm>
              <a:off x="1698462" y="13930431"/>
              <a:ext cx="10252334" cy="7747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25000"/>
                </a:lnSpc>
              </a:pPr>
              <a:r>
                <a:rPr lang="zh-CN" sz="2085" b="0" i="0" dirty="0">
                  <a:solidFill>
                    <a:srgbClr val="000000"/>
                  </a:solidFill>
                  <a:latin typeface="SourceHanSansSC-Regular"/>
                  <a:ea typeface="SourceHanSansSC-Regular"/>
                </a:rPr>
                <a:t>※  </a:t>
              </a:r>
              <a:r>
                <a:rPr lang="zh-CN" altLang="en-US" sz="2085" b="0" i="0" dirty="0">
                  <a:solidFill>
                    <a:srgbClr val="000000"/>
                  </a:solidFill>
                  <a:latin typeface="SourceHanSansSC-Regular"/>
                  <a:ea typeface="SourceHanSansSC-Regular"/>
                </a:rPr>
                <a:t>检定</a:t>
              </a:r>
              <a:r>
                <a:rPr lang="en-US" altLang="zh-CN" sz="2085" b="0" i="0" dirty="0">
                  <a:solidFill>
                    <a:srgbClr val="000000"/>
                  </a:solidFill>
                  <a:latin typeface="SourceHanSansSC-Regular"/>
                  <a:ea typeface="SourceHanSansSC-Regular"/>
                </a:rPr>
                <a:t>0.1-80g/min</a:t>
              </a:r>
              <a:r>
                <a:rPr lang="zh-CN" altLang="en-US" sz="2085" b="0" i="0" dirty="0">
                  <a:solidFill>
                    <a:srgbClr val="000000"/>
                  </a:solidFill>
                  <a:latin typeface="SourceHanSansSC-Regular"/>
                  <a:ea typeface="SourceHanSansSC-Regular"/>
                </a:rPr>
                <a:t>的液体小</a:t>
              </a:r>
              <a:r>
                <a:rPr lang="zh-CN" altLang="en-US" sz="2085" b="0" i="0" dirty="0">
                  <a:solidFill>
                    <a:srgbClr val="000000"/>
                  </a:solidFill>
                  <a:latin typeface="SourceHanSansSC-Regular"/>
                  <a:ea typeface="SourceHanSansSC-Regular"/>
                </a:rPr>
                <a:t>流量</a:t>
              </a:r>
              <a:r>
                <a:rPr lang="zh-CN" altLang="en-US" sz="2400" b="1" i="0" dirty="0">
                  <a:solidFill>
                    <a:srgbClr val="000000"/>
                  </a:solidFill>
                  <a:latin typeface="SourceHanSansSC-Regular"/>
                  <a:ea typeface="SourceHanSansSC-Regular"/>
                </a:rPr>
                <a:t>。</a:t>
              </a:r>
              <a:endParaRPr lang="en-US" altLang="zh-CN" sz="2400" b="1" i="0" dirty="0">
                <a:solidFill>
                  <a:srgbClr val="000000"/>
                </a:solidFill>
                <a:latin typeface="SourceHanSansSC-Regular"/>
                <a:ea typeface="SourceHanSansSC-Regular"/>
              </a:endParaRPr>
            </a:p>
            <a:p>
              <a:pPr algn="l">
                <a:lnSpc>
                  <a:spcPct val="125000"/>
                </a:lnSpc>
              </a:pPr>
              <a:r>
                <a:rPr lang="zh-CN" altLang="zh-CN" sz="2085" b="0" i="0" dirty="0">
                  <a:solidFill>
                    <a:srgbClr val="000000"/>
                  </a:solidFill>
                  <a:latin typeface="SourceHanSansSC-Regular"/>
                  <a:ea typeface="SourceHanSansSC-Regular"/>
                </a:rPr>
                <a:t>※  </a:t>
              </a:r>
              <a:r>
                <a:rPr lang="zh-CN" altLang="en-US" sz="2085" b="0" i="0" dirty="0">
                  <a:solidFill>
                    <a:srgbClr val="000000"/>
                  </a:solidFill>
                  <a:latin typeface="SourceHanSansSC-Regular"/>
                  <a:ea typeface="SourceHanSansSC-Regular"/>
                </a:rPr>
                <a:t>主要研究部分是中间的换向阀，各方面指标都要达到实用标准</a:t>
              </a:r>
              <a:r>
                <a:rPr lang="zh-CN" altLang="en-US" sz="2085" b="0" i="0" dirty="0">
                  <a:solidFill>
                    <a:srgbClr val="000000"/>
                  </a:solidFill>
                  <a:latin typeface="SourceHanSansSC-Regular"/>
                  <a:ea typeface="SourceHanSansSC-Regular"/>
                </a:rPr>
                <a:t>。</a:t>
              </a:r>
              <a:endParaRPr lang="zh-CN" altLang="en-US" sz="2085" b="1" i="0" dirty="0">
                <a:solidFill>
                  <a:srgbClr val="000000"/>
                </a:solidFill>
                <a:latin typeface="SourceHanSansSC-Regular"/>
                <a:ea typeface="SourceHanSansSC-Regular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54330" y="572135"/>
            <a:ext cx="6672580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微小流量校准装置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  <p:pic>
        <p:nvPicPr>
          <p:cNvPr id="47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96" r="998"/>
          <a:stretch>
            <a:fillRect/>
          </a:stretch>
        </p:blipFill>
        <p:spPr>
          <a:xfrm>
            <a:off x="2716530" y="1757045"/>
            <a:ext cx="6681470" cy="350329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1400" y="-280185"/>
            <a:ext cx="1705508" cy="1362603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18F6-38C1-0A4A-97A1-066CA81A745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5" name="Object 2011"/>
          <p:cNvSpPr txBox="1"/>
          <p:nvPr/>
        </p:nvSpPr>
        <p:spPr>
          <a:xfrm>
            <a:off x="840924" y="1045192"/>
            <a:ext cx="9548780" cy="1644999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sz="2000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1、主要的创新在于图</a:t>
            </a:r>
            <a:r>
              <a:rPr lang="en-US" altLang="zh-CN" sz="2000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（结构），做了</a:t>
            </a:r>
            <a:r>
              <a:rPr lang="en-US" altLang="zh-CN" sz="2000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2000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版的改进</a:t>
            </a:r>
            <a:endParaRPr lang="zh-CN" altLang="en-US" sz="2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25000"/>
              </a:lnSpc>
            </a:pPr>
            <a:r>
              <a:rPr lang="zh-CN" sz="2000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2、由换向阀的</a:t>
            </a:r>
            <a:r>
              <a:rPr lang="zh-CN" sz="2000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结构又设计了输入</a:t>
            </a:r>
            <a:r>
              <a:rPr lang="en-US" altLang="zh-CN" sz="2000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2000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输出信号模块</a:t>
            </a:r>
            <a:endParaRPr lang="en-US" altLang="zh-CN" sz="200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3、图</a:t>
            </a:r>
            <a:r>
              <a:rPr lang="en-US" altLang="zh-CN" sz="20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，信号输出电路，把传感器的输出变为电信号</a:t>
            </a:r>
            <a:r>
              <a:rPr lang="zh-CN" altLang="zh-CN" sz="20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200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4、图</a:t>
            </a:r>
            <a:r>
              <a:rPr lang="en-US" altLang="zh-CN" sz="20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，上位机控制</a:t>
            </a:r>
            <a:r>
              <a:rPr lang="zh-CN" altLang="zh-CN" sz="20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输入，将板卡的电压做了两级放大</a:t>
            </a:r>
            <a:endParaRPr lang="zh-CN" altLang="en-US" sz="200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25000"/>
              </a:lnSpc>
            </a:pPr>
            <a:endParaRPr lang="zh-CN" altLang="en-US" sz="11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4330" y="572135"/>
            <a:ext cx="6672580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换向阀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460" y="2765425"/>
            <a:ext cx="3556000" cy="2197100"/>
          </a:xfrm>
          <a:prstGeom prst="rect">
            <a:avLst/>
          </a:prstGeom>
        </p:spPr>
      </p:pic>
      <p:pic>
        <p:nvPicPr>
          <p:cNvPr id="33" name="图片 36" descr="3583a88c77c1a9fb3ed2c75fcd180d3"/>
          <p:cNvPicPr>
            <a:picLocks noChangeAspect="1"/>
          </p:cNvPicPr>
          <p:nvPr/>
        </p:nvPicPr>
        <p:blipFill>
          <a:blip r:embed="rId3"/>
          <a:srcRect l="36847" r="14172"/>
          <a:stretch>
            <a:fillRect/>
          </a:stretch>
        </p:blipFill>
        <p:spPr>
          <a:xfrm rot="-5400000">
            <a:off x="2754630" y="2004695"/>
            <a:ext cx="1506220" cy="4100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图片 30" descr="电路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643" y="904875"/>
            <a:ext cx="2968625" cy="1727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77300" y="2778125"/>
            <a:ext cx="795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803005" y="5071110"/>
            <a:ext cx="795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110230" y="4927600"/>
            <a:ext cx="795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8" name="image 201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26694" y="5530788"/>
            <a:ext cx="11358815" cy="1190689"/>
          </a:xfrm>
          <a:prstGeom prst="rect">
            <a:avLst/>
          </a:prstGeom>
        </p:spPr>
      </p:pic>
      <p:sp>
        <p:nvSpPr>
          <p:cNvPr id="15" name="Object 2019"/>
          <p:cNvSpPr txBox="1"/>
          <p:nvPr/>
        </p:nvSpPr>
        <p:spPr>
          <a:xfrm>
            <a:off x="699531" y="5660706"/>
            <a:ext cx="9337696" cy="932277"/>
          </a:xfrm>
          <a:prstGeom prst="rect">
            <a:avLst/>
          </a:prstGeom>
        </p:spPr>
        <p:txBody>
          <a:bodyPr vert="horz" rtlCol="0" anchor="t" anchorCtr="0">
            <a:noAutofit/>
          </a:bodyPr>
          <a:p>
            <a:pPr algn="l">
              <a:lnSpc>
                <a:spcPct val="125000"/>
              </a:lnSpc>
            </a:pPr>
            <a:r>
              <a:rPr lang="zh-CN" sz="2085" b="0" i="0" dirty="0">
                <a:solidFill>
                  <a:srgbClr val="000000"/>
                </a:solidFill>
                <a:latin typeface="SourceHanSansSC-Regular"/>
                <a:ea typeface="SourceHanSansSC-Regular"/>
              </a:rPr>
              <a:t>※  </a:t>
            </a:r>
            <a:r>
              <a:rPr lang="zh-CN" altLang="en-US" sz="2085" b="0" i="0" dirty="0">
                <a:solidFill>
                  <a:srgbClr val="000000"/>
                </a:solidFill>
                <a:latin typeface="SourceHanSansSC-Regular"/>
                <a:ea typeface="SourceHanSansSC-Regular"/>
              </a:rPr>
              <a:t>最终动作时间是</a:t>
            </a:r>
            <a:r>
              <a:rPr lang="en-US" altLang="zh-CN" sz="2085" b="0" i="0" dirty="0">
                <a:solidFill>
                  <a:srgbClr val="000000"/>
                </a:solidFill>
                <a:latin typeface="SourceHanSansSC-Regular"/>
                <a:ea typeface="SourceHanSansSC-Regular"/>
              </a:rPr>
              <a:t>20ms</a:t>
            </a:r>
            <a:r>
              <a:rPr lang="zh-CN" altLang="en-US" sz="2085" b="0" i="0" dirty="0">
                <a:solidFill>
                  <a:srgbClr val="000000"/>
                </a:solidFill>
                <a:latin typeface="SourceHanSansSC-Regular"/>
                <a:ea typeface="宋体" panose="02010600030101010101" pitchFamily="2" charset="-122"/>
              </a:rPr>
              <a:t>，误差是</a:t>
            </a:r>
            <a:r>
              <a:rPr lang="en-US" altLang="zh-CN" sz="2085" b="0" i="0" dirty="0">
                <a:solidFill>
                  <a:srgbClr val="000000"/>
                </a:solidFill>
                <a:latin typeface="SourceHanSansSC-Regular"/>
                <a:ea typeface="宋体" panose="02010600030101010101" pitchFamily="2" charset="-122"/>
              </a:rPr>
              <a:t>1mg</a:t>
            </a:r>
            <a:r>
              <a:rPr lang="zh-CN" altLang="en-US" sz="2085" b="0" i="0" dirty="0">
                <a:solidFill>
                  <a:srgbClr val="000000"/>
                </a:solidFill>
                <a:latin typeface="SourceHanSansSC-Regular"/>
                <a:ea typeface="宋体" panose="02010600030101010101" pitchFamily="2" charset="-122"/>
              </a:rPr>
              <a:t>左右</a:t>
            </a:r>
            <a:r>
              <a:rPr lang="zh-CN" altLang="en-US" sz="2400" b="1" i="0" dirty="0">
                <a:solidFill>
                  <a:srgbClr val="000000"/>
                </a:solidFill>
                <a:latin typeface="SourceHanSansSC-Regular"/>
                <a:ea typeface="SourceHanSansSC-Regular"/>
              </a:rPr>
              <a:t>。</a:t>
            </a:r>
            <a:endParaRPr lang="zh-CN" altLang="en-US" sz="2400" b="1" i="0" dirty="0">
              <a:solidFill>
                <a:srgbClr val="000000"/>
              </a:solidFill>
              <a:latin typeface="SourceHanSansSC-Regular"/>
              <a:ea typeface="SourceHanSansSC-Regular"/>
            </a:endParaRPr>
          </a:p>
          <a:p>
            <a:pPr algn="l">
              <a:lnSpc>
                <a:spcPct val="125000"/>
              </a:lnSpc>
            </a:pPr>
            <a:r>
              <a:rPr lang="zh-CN" sz="2085" dirty="0">
                <a:solidFill>
                  <a:srgbClr val="000000"/>
                </a:solidFill>
                <a:latin typeface="SourceHanSansSC-Regular"/>
                <a:ea typeface="SourceHanSansSC-Regular"/>
                <a:sym typeface="+mn-ea"/>
              </a:rPr>
              <a:t>※  其余的环节有除气、降蒸发、浮力修正等，工艺方面的研究</a:t>
            </a:r>
            <a:endParaRPr lang="zh-CN" sz="2085" i="0" dirty="0">
              <a:solidFill>
                <a:srgbClr val="000000"/>
              </a:solidFill>
              <a:latin typeface="SourceHanSansSC-Regular"/>
              <a:ea typeface="SourceHanSansSC-Regular"/>
            </a:endParaRPr>
          </a:p>
          <a:p>
            <a:pPr algn="l">
              <a:lnSpc>
                <a:spcPct val="125000"/>
              </a:lnSpc>
            </a:pPr>
            <a:endParaRPr lang="zh-CN" altLang="en-US" sz="2085" b="1" i="0" dirty="0">
              <a:solidFill>
                <a:srgbClr val="000000"/>
              </a:solidFill>
              <a:latin typeface="SourceHanSansSC-Regular"/>
              <a:ea typeface="SourceHanSansSC-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52222" y="3566752"/>
            <a:ext cx="1391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华康金刚黑A Light" panose="020B0300000000000000" charset="-122"/>
              </a:rPr>
              <a:t>目录</a:t>
            </a:r>
            <a:endParaRPr kumimoji="1"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华康金刚黑A Light" panose="020B0300000000000000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58779" y="3442642"/>
            <a:ext cx="2578331" cy="536212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115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1400" y="-280185"/>
            <a:ext cx="1705508" cy="1362603"/>
          </a:xfrm>
          <a:prstGeom prst="rect">
            <a:avLst/>
          </a:prstGeom>
        </p:spPr>
      </p:pic>
      <p:sp>
        <p:nvSpPr>
          <p:cNvPr id="8" name="文本框 7">
            <a:hlinkClick r:id="rId2" action="ppaction://hlinksldjump"/>
          </p:cNvPr>
          <p:cNvSpPr txBox="1"/>
          <p:nvPr/>
        </p:nvSpPr>
        <p:spPr>
          <a:xfrm>
            <a:off x="5879435" y="1721395"/>
            <a:ext cx="4246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华康金刚黑 Thin" panose="020B0200000000000000" charset="-122"/>
                <a:sym typeface="+mn-ea"/>
              </a:rPr>
              <a:t>一、研究生项目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华康金刚黑 Thin" panose="020B0200000000000000" charset="-122"/>
              <a:sym typeface="+mn-ea"/>
            </a:endParaRPr>
          </a:p>
        </p:txBody>
      </p:sp>
      <p:sp>
        <p:nvSpPr>
          <p:cNvPr id="10" name="文本框 9">
            <a:hlinkClick r:id="rId3" action="ppaction://hlinksldjump"/>
          </p:cNvPr>
          <p:cNvSpPr txBox="1"/>
          <p:nvPr/>
        </p:nvSpPr>
        <p:spPr>
          <a:xfrm>
            <a:off x="5879435" y="2630715"/>
            <a:ext cx="1550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华康金刚黑 Thin" panose="020B0200000000000000" charset="-122"/>
                <a:sym typeface="+mn-ea"/>
              </a:rPr>
              <a:t>三、课程内容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华康金刚黑 Thin" panose="020B0200000000000000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18F6-38C1-0A4A-97A1-066CA81A745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文本框 2">
            <a:hlinkClick r:id="rId3" action="ppaction://hlinksldjump"/>
          </p:cNvPr>
          <p:cNvSpPr txBox="1"/>
          <p:nvPr/>
        </p:nvSpPr>
        <p:spPr>
          <a:xfrm>
            <a:off x="5879435" y="2176055"/>
            <a:ext cx="4246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华康金刚黑 Thin" panose="020B0200000000000000" charset="-122"/>
                <a:sym typeface="+mn-ea"/>
              </a:rPr>
              <a:t>二、本科毕设</a:t>
            </a:r>
            <a:endParaRPr kumimoji="1"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华康金刚黑 Thin" panose="020B02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1400" y="-280185"/>
            <a:ext cx="1705508" cy="136260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02920" y="1082675"/>
            <a:ext cx="9833610" cy="64516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b="0" i="0">
                <a:solidFill>
                  <a:srgbClr val="000000"/>
                </a:solidFill>
                <a:latin typeface="SourceHanSansSC-Regular"/>
                <a:ea typeface="SourceHanSansSC-Regular"/>
              </a:defRPr>
            </a:lvl1pPr>
          </a:lstStyle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alibri" panose="020F0502020204030204"/>
              </a:rPr>
              <a:t>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alibri" panose="020F0502020204030204"/>
              </a:rPr>
              <a:t>、气液两相流情况复杂，研究打算用高速摄像机测量流动情况（图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alibri" panose="020F0502020204030204"/>
              </a:rPr>
              <a:t>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alibri" panose="020F0502020204030204"/>
              </a:rPr>
              <a:t>）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alibri" panose="020F0502020204030204"/>
            </a:endParaRP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alibri" panose="020F0502020204030204"/>
              </a:rPr>
              <a:t>2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alibri" panose="020F0502020204030204"/>
              </a:rPr>
              <a:t>、图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alibri" panose="020F0502020204030204"/>
              </a:rPr>
              <a:t>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alibri" panose="020F0502020204030204"/>
              </a:rPr>
              <a:t>是高亮部分是环状流的液膜，右侧还有夹带的液滴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alibri" panose="020F0502020204030204"/>
              </a:rPr>
              <a:t>：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alibri" panose="020F05020202040302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7340" y="683895"/>
            <a:ext cx="7830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华康金刚黑 Thin" panose="020B0200000000000000" charset="-122"/>
                <a:sym typeface="+mn-ea"/>
              </a:rPr>
              <a:t>问题介绍</a:t>
            </a:r>
            <a:endParaRPr kumimoji="1" lang="zh-CN" altLang="en-US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华康金刚黑 Thin" panose="020B0200000000000000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18F6-38C1-0A4A-97A1-066CA81A745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3145155"/>
            <a:ext cx="2825750" cy="2476500"/>
          </a:xfrm>
          <a:prstGeom prst="rect">
            <a:avLst/>
          </a:prstGeom>
        </p:spPr>
      </p:pic>
      <p:pic>
        <p:nvPicPr>
          <p:cNvPr id="3" name="图片 24" descr="未差影"/>
          <p:cNvPicPr>
            <a:picLocks noChangeAspect="1"/>
          </p:cNvPicPr>
          <p:nvPr/>
        </p:nvPicPr>
        <p:blipFill>
          <a:blip r:embed="rId3"/>
          <a:srcRect b="12308"/>
          <a:stretch>
            <a:fillRect/>
          </a:stretch>
        </p:blipFill>
        <p:spPr>
          <a:xfrm>
            <a:off x="4143375" y="2369185"/>
            <a:ext cx="6731635" cy="41700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1400" y="-280185"/>
            <a:ext cx="1705508" cy="136260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07340" y="683895"/>
            <a:ext cx="7830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微软雅黑" panose="020B0503020204020204" charset="-122"/>
                <a:sym typeface="+mn-ea"/>
              </a:rPr>
              <a:t>实际目标</a:t>
            </a:r>
            <a:endParaRPr lang="zh-CN" altLang="en-US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18F6-38C1-0A4A-97A1-066CA81A7457}" type="slidenum">
              <a:rPr kumimoji="1"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</a:fld>
            <a:endParaRPr kumimoji="1" lang="zh-CN" altLang="en-US" smtClean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4" name="Object 2053"/>
          <p:cNvSpPr txBox="1"/>
          <p:nvPr/>
        </p:nvSpPr>
        <p:spPr>
          <a:xfrm>
            <a:off x="425450" y="1205766"/>
            <a:ext cx="10870565" cy="1879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25000"/>
              </a:lnSpc>
            </a:pPr>
            <a:r>
              <a:rPr lang="zh-CN" sz="2000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1、将液膜、小液滴、噪声三者分离</a:t>
            </a:r>
            <a:endParaRPr lang="zh-CN" altLang="en-US" sz="2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5000"/>
              </a:lnSpc>
            </a:pPr>
            <a:r>
              <a:rPr lang="zh-CN" sz="2000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2、计算液膜厚度，液滴总量</a:t>
            </a:r>
            <a:endParaRPr lang="zh-CN" altLang="en-US" sz="2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5000"/>
              </a:lnSpc>
            </a:pPr>
            <a:endParaRPr lang="zh-CN" altLang="en-US" sz="11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6" name="组合 2058"/>
          <p:cNvGrpSpPr/>
          <p:nvPr/>
        </p:nvGrpSpPr>
        <p:grpSpPr>
          <a:xfrm>
            <a:off x="307340" y="5863479"/>
            <a:ext cx="11275060" cy="827425"/>
            <a:chOff x="15570187" y="16355173"/>
            <a:chExt cx="12471424" cy="827425"/>
          </a:xfrm>
        </p:grpSpPr>
        <p:pic>
          <p:nvPicPr>
            <p:cNvPr id="17" name="image 205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5570187" y="16355173"/>
              <a:ext cx="12471424" cy="827425"/>
            </a:xfrm>
            <a:prstGeom prst="rect">
              <a:avLst/>
            </a:prstGeom>
          </p:spPr>
        </p:pic>
        <p:sp>
          <p:nvSpPr>
            <p:cNvPr id="21" name="Object 2060"/>
            <p:cNvSpPr txBox="1"/>
            <p:nvPr/>
          </p:nvSpPr>
          <p:spPr>
            <a:xfrm>
              <a:off x="16100495" y="16504366"/>
              <a:ext cx="10252334" cy="3937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25000"/>
                </a:lnSpc>
              </a:pPr>
              <a:r>
                <a:rPr lang="zh-CN" sz="2085" b="0" i="0" dirty="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※  灰色栅形是背景噪声，黑色雾状是液滴，深灰色是液膜</a:t>
              </a:r>
              <a:endParaRPr lang="zh-CN" sz="2085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25450" y="2202815"/>
            <a:ext cx="7830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微软雅黑" panose="020B0503020204020204" charset="-122"/>
                <a:sym typeface="+mn-ea"/>
              </a:rPr>
              <a:t>实现效果</a:t>
            </a:r>
            <a:endParaRPr lang="zh-CN" altLang="en-US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65" descr="未滤波"/>
          <p:cNvPicPr>
            <a:picLocks noChangeAspect="1"/>
          </p:cNvPicPr>
          <p:nvPr/>
        </p:nvPicPr>
        <p:blipFill>
          <a:blip r:embed="rId3"/>
          <a:srcRect r="-278" b="10703"/>
          <a:stretch>
            <a:fillRect/>
          </a:stretch>
        </p:blipFill>
        <p:spPr>
          <a:xfrm>
            <a:off x="6407785" y="2725420"/>
            <a:ext cx="4179570" cy="27152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72" descr="underflit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125" y="2906395"/>
            <a:ext cx="3378200" cy="2534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1400" y="-280185"/>
            <a:ext cx="1705508" cy="1362603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18F6-38C1-0A4A-97A1-066CA81A745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7975" y="683895"/>
            <a:ext cx="11792924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实现方法</a:t>
            </a:r>
            <a:endParaRPr lang="en-US" altLang="zh-CN" sz="2000" b="1" u="sng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  <a:hlinkClick r:id="rId2"/>
            </a:endParaRPr>
          </a:p>
          <a:p>
            <a:endParaRPr lang="zh-CN" altLang="en-US" sz="1400" b="1" u="sng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520" y="1297940"/>
            <a:ext cx="5410200" cy="977900"/>
          </a:xfrm>
          <a:prstGeom prst="rect">
            <a:avLst/>
          </a:prstGeom>
        </p:spPr>
      </p:pic>
      <p:grpSp>
        <p:nvGrpSpPr>
          <p:cNvPr id="16" name="组合 2058"/>
          <p:cNvGrpSpPr/>
          <p:nvPr/>
        </p:nvGrpSpPr>
        <p:grpSpPr>
          <a:xfrm>
            <a:off x="458470" y="2375424"/>
            <a:ext cx="11275060" cy="827425"/>
            <a:chOff x="15570187" y="16355173"/>
            <a:chExt cx="12471424" cy="827425"/>
          </a:xfrm>
        </p:grpSpPr>
        <p:pic>
          <p:nvPicPr>
            <p:cNvPr id="17" name="image 2059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5570187" y="16355173"/>
              <a:ext cx="12471424" cy="827425"/>
            </a:xfrm>
            <a:prstGeom prst="rect">
              <a:avLst/>
            </a:prstGeom>
          </p:spPr>
        </p:pic>
        <p:sp>
          <p:nvSpPr>
            <p:cNvPr id="21" name="Object 2060"/>
            <p:cNvSpPr txBox="1"/>
            <p:nvPr/>
          </p:nvSpPr>
          <p:spPr>
            <a:xfrm>
              <a:off x="16100495" y="16504366"/>
              <a:ext cx="10252334" cy="3937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p>
              <a:pPr algn="l">
                <a:lnSpc>
                  <a:spcPct val="125000"/>
                </a:lnSpc>
              </a:pPr>
              <a:r>
                <a:rPr lang="zh-CN" sz="2085" b="0" i="0" dirty="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※  用到了模糊聚类算法，只使用</a:t>
              </a:r>
              <a:r>
                <a:rPr lang="zh-CN" sz="2085" b="0" i="0" dirty="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了一个维度（灰度</a:t>
              </a:r>
              <a:r>
                <a:rPr lang="zh-CN" sz="2085" b="0" i="0" dirty="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）</a:t>
              </a:r>
              <a:endParaRPr lang="zh-CN" sz="2085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07975" y="3519805"/>
            <a:ext cx="11792924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代码部分</a:t>
            </a:r>
            <a:endParaRPr lang="en-US" altLang="zh-CN" sz="2000" b="1" u="sng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  <a:hlinkClick r:id="rId2"/>
            </a:endParaRPr>
          </a:p>
          <a:p>
            <a:endParaRPr lang="zh-CN" altLang="en-US" sz="1400" b="1" u="sng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rcRect t="26563" b="27040"/>
          <a:stretch>
            <a:fillRect/>
          </a:stretch>
        </p:blipFill>
        <p:spPr>
          <a:xfrm>
            <a:off x="3061335" y="3754120"/>
            <a:ext cx="7529195" cy="2145030"/>
          </a:xfrm>
          <a:prstGeom prst="rect">
            <a:avLst/>
          </a:prstGeom>
        </p:spPr>
      </p:pic>
      <p:grpSp>
        <p:nvGrpSpPr>
          <p:cNvPr id="8" name="组合 2058"/>
          <p:cNvGrpSpPr/>
          <p:nvPr/>
        </p:nvGrpSpPr>
        <p:grpSpPr>
          <a:xfrm>
            <a:off x="307975" y="5893959"/>
            <a:ext cx="11275060" cy="827425"/>
            <a:chOff x="15570187" y="16355173"/>
            <a:chExt cx="12471424" cy="827425"/>
          </a:xfrm>
        </p:grpSpPr>
        <p:pic>
          <p:nvPicPr>
            <p:cNvPr id="9" name="image 2059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5570187" y="16355173"/>
              <a:ext cx="12471424" cy="827425"/>
            </a:xfrm>
            <a:prstGeom prst="rect">
              <a:avLst/>
            </a:prstGeom>
          </p:spPr>
        </p:pic>
        <p:sp>
          <p:nvSpPr>
            <p:cNvPr id="10" name="Object 2060"/>
            <p:cNvSpPr txBox="1"/>
            <p:nvPr/>
          </p:nvSpPr>
          <p:spPr>
            <a:xfrm>
              <a:off x="16100495" y="16504366"/>
              <a:ext cx="10252334" cy="3937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p>
              <a:pPr algn="l">
                <a:lnSpc>
                  <a:spcPct val="125000"/>
                </a:lnSpc>
              </a:pPr>
              <a:r>
                <a:rPr lang="zh-CN" sz="2085" b="0" i="0" dirty="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※  调用修改了几个子程序，只是</a:t>
              </a:r>
              <a:r>
                <a:rPr lang="zh-CN" sz="2085" b="0" i="0" dirty="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用到了一下全局变量</a:t>
              </a:r>
              <a:endParaRPr lang="zh-CN" sz="2085" b="0" i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52222" y="3566752"/>
            <a:ext cx="1391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华康金刚黑A Light" panose="020B0300000000000000" charset="-122"/>
              </a:rPr>
              <a:t>目录</a:t>
            </a:r>
            <a:endParaRPr kumimoji="1"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华康金刚黑A Light" panose="020B0300000000000000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58779" y="3442642"/>
            <a:ext cx="2578331" cy="536212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115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1400" y="-280185"/>
            <a:ext cx="1705508" cy="1362603"/>
          </a:xfrm>
          <a:prstGeom prst="rect">
            <a:avLst/>
          </a:prstGeom>
        </p:spPr>
      </p:pic>
      <p:sp>
        <p:nvSpPr>
          <p:cNvPr id="8" name="文本框 7">
            <a:hlinkClick r:id="rId2" action="ppaction://hlinksldjump"/>
          </p:cNvPr>
          <p:cNvSpPr txBox="1"/>
          <p:nvPr/>
        </p:nvSpPr>
        <p:spPr>
          <a:xfrm>
            <a:off x="5879435" y="1721395"/>
            <a:ext cx="4246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华康金刚黑 Thin" panose="020B0200000000000000" charset="-122"/>
                <a:sym typeface="+mn-ea"/>
              </a:rPr>
              <a:t>一、研究生项目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华康金刚黑 Thin" panose="020B0200000000000000" charset="-122"/>
              <a:sym typeface="+mn-ea"/>
            </a:endParaRPr>
          </a:p>
        </p:txBody>
      </p:sp>
      <p:sp>
        <p:nvSpPr>
          <p:cNvPr id="10" name="文本框 9">
            <a:hlinkClick r:id="rId3" action="ppaction://hlinksldjump"/>
          </p:cNvPr>
          <p:cNvSpPr txBox="1"/>
          <p:nvPr/>
        </p:nvSpPr>
        <p:spPr>
          <a:xfrm>
            <a:off x="5879435" y="2630715"/>
            <a:ext cx="1550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华康金刚黑 Thin" panose="020B0200000000000000" charset="-122"/>
                <a:sym typeface="+mn-ea"/>
              </a:rPr>
              <a:t>三、课程内容</a:t>
            </a:r>
            <a:endParaRPr kumimoji="1"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华康金刚黑 Thin" panose="020B0200000000000000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18F6-38C1-0A4A-97A1-066CA81A745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文本框 2">
            <a:hlinkClick r:id="rId3" action="ppaction://hlinksldjump"/>
          </p:cNvPr>
          <p:cNvSpPr txBox="1"/>
          <p:nvPr/>
        </p:nvSpPr>
        <p:spPr>
          <a:xfrm>
            <a:off x="5879435" y="2176055"/>
            <a:ext cx="4246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华康金刚黑 Thin" panose="020B0200000000000000" charset="-122"/>
                <a:sym typeface="+mn-ea"/>
              </a:rPr>
              <a:t>二、本科毕设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华康金刚黑 Thin" panose="020B0200000000000000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287453932"/>
</p:tagLst>
</file>

<file path=ppt/tags/tag2.xml><?xml version="1.0" encoding="utf-8"?>
<p:tagLst xmlns:p="http://schemas.openxmlformats.org/presentationml/2006/main">
  <p:tag name="REFSHAPE" val="287453796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</Words>
  <Application>WPS 演示</Application>
  <PresentationFormat>宽屏</PresentationFormat>
  <Paragraphs>112</Paragraphs>
  <Slides>13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微软雅黑</vt:lpstr>
      <vt:lpstr>Arial</vt:lpstr>
      <vt:lpstr>华康金刚黑A Light</vt:lpstr>
      <vt:lpstr>黑体</vt:lpstr>
      <vt:lpstr>华康金刚黑A Medium</vt:lpstr>
      <vt:lpstr>Calibri</vt:lpstr>
      <vt:lpstr>阿里巴巴普惠体</vt:lpstr>
      <vt:lpstr>华康金刚黑 Medium</vt:lpstr>
      <vt:lpstr>华文行楷</vt:lpstr>
      <vt:lpstr>Wingdings</vt:lpstr>
      <vt:lpstr>华康金刚黑 Thin</vt:lpstr>
      <vt:lpstr>SourceHanSansSC-Regular</vt:lpstr>
      <vt:lpstr>Segoe Print</vt:lpstr>
      <vt:lpstr>等线</vt:lpstr>
      <vt:lpstr>Arial Unicode MS</vt:lpstr>
      <vt:lpstr>等线 Light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liuwb1</cp:lastModifiedBy>
  <cp:revision>64</cp:revision>
  <dcterms:created xsi:type="dcterms:W3CDTF">2021-06-18T02:36:00Z</dcterms:created>
  <dcterms:modified xsi:type="dcterms:W3CDTF">2021-08-03T12:40:25Z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  <property fmtid="{D5CDD505-2E9C-101B-9397-08002B2CF9AE}" pid="3" name="ICV">
    <vt:lpwstr>EF38C560FD6C4759AD3EAEFDACABEAAC</vt:lpwstr>
  </property>
</Properties>
</file>