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57" r:id="rId4"/>
    <p:sldId id="358" r:id="rId5"/>
    <p:sldId id="260" r:id="rId6"/>
    <p:sldId id="295" r:id="rId7"/>
    <p:sldId id="360" r:id="rId8"/>
    <p:sldId id="362" r:id="rId9"/>
    <p:sldId id="364" r:id="rId10"/>
    <p:sldId id="365" r:id="rId11"/>
    <p:sldId id="366" r:id="rId12"/>
    <p:sldId id="367" r:id="rId13"/>
    <p:sldId id="368" r:id="rId14"/>
    <p:sldId id="369" r:id="rId15"/>
    <p:sldId id="371" r:id="rId16"/>
    <p:sldId id="372" r:id="rId17"/>
    <p:sldId id="373" r:id="rId18"/>
    <p:sldId id="296" r:id="rId19"/>
    <p:sldId id="375" r:id="rId20"/>
    <p:sldId id="382" r:id="rId21"/>
    <p:sldId id="381" r:id="rId22"/>
    <p:sldId id="380" r:id="rId23"/>
    <p:sldId id="379" r:id="rId24"/>
    <p:sldId id="378" r:id="rId25"/>
    <p:sldId id="377" r:id="rId26"/>
    <p:sldId id="376" r:id="rId27"/>
    <p:sldId id="383" r:id="rId28"/>
    <p:sldId id="385" r:id="rId29"/>
    <p:sldId id="3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67" autoAdjust="0"/>
    <p:restoredTop sz="94660"/>
  </p:normalViewPr>
  <p:slideViewPr>
    <p:cSldViewPr snapToGrid="0">
      <p:cViewPr varScale="1">
        <p:scale>
          <a:sx n="47" d="100"/>
          <a:sy n="47" d="100"/>
        </p:scale>
        <p:origin x="-108" y="-52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gmamu007@gmail.com" userId="c62bb42b35e4f45c" providerId="LiveId" clId="{F14FD781-7A85-4202-9121-525F2ECFC3DD}"/>
    <pc:docChg chg="modSld">
      <pc:chgData name="hogmamu007@gmail.com" userId="c62bb42b35e4f45c" providerId="LiveId" clId="{F14FD781-7A85-4202-9121-525F2ECFC3DD}" dt="2023-11-07T09:27:54.422" v="52" actId="113"/>
      <pc:docMkLst>
        <pc:docMk/>
      </pc:docMkLst>
      <pc:sldChg chg="addSp modSp mod">
        <pc:chgData name="hogmamu007@gmail.com" userId="c62bb42b35e4f45c" providerId="LiveId" clId="{F14FD781-7A85-4202-9121-525F2ECFC3DD}" dt="2023-11-07T09:27:54.422" v="52" actId="113"/>
        <pc:sldMkLst>
          <pc:docMk/>
          <pc:sldMk cId="3344113343" sldId="256"/>
        </pc:sldMkLst>
        <pc:spChg chg="add mod">
          <ac:chgData name="hogmamu007@gmail.com" userId="c62bb42b35e4f45c" providerId="LiveId" clId="{F14FD781-7A85-4202-9121-525F2ECFC3DD}" dt="2023-11-07T09:27:54.422" v="52" actId="113"/>
          <ac:spMkLst>
            <pc:docMk/>
            <pc:sldMk cId="3344113343" sldId="256"/>
            <ac:spMk id="2" creationId="{6733F67E-DF50-197B-1368-ECCDE910779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svg"/><Relationship Id="rId1" Type="http://schemas.openxmlformats.org/officeDocument/2006/relationships/image" Target="../media/image6.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svg"/><Relationship Id="rId1" Type="http://schemas.openxmlformats.org/officeDocument/2006/relationships/image" Target="../media/image9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C05B4-69F6-44AD-B888-B40DC8541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6F770F-831F-4D05-8383-3FD8D4978715}">
      <dgm:prSet/>
      <dgm:spPr/>
      <dgm:t>
        <a:bodyPr/>
        <a:lstStyle/>
        <a:p>
          <a:pPr>
            <a:lnSpc>
              <a:spcPct val="100000"/>
            </a:lnSpc>
          </a:pPr>
          <a:r>
            <a:rPr lang="en-GB" dirty="0"/>
            <a:t>Objective : The objective of this project is to develop a Power BI dashboard using the Retail Database that provides comprehensive insights into the retail business's performance. The dashboard aims to facilitate data-driven decision-making, optimize sales strategies, and enhance customer experiences.</a:t>
          </a:r>
          <a:endParaRPr lang="en-US" dirty="0"/>
        </a:p>
      </dgm:t>
    </dgm:pt>
    <dgm:pt modelId="{2270EB24-4EC6-4BF0-AF00-410CCE77EB45}" type="parTrans" cxnId="{1B4B2595-27A7-4C61-A8EC-58685FAD0575}">
      <dgm:prSet/>
      <dgm:spPr/>
      <dgm:t>
        <a:bodyPr/>
        <a:lstStyle/>
        <a:p>
          <a:endParaRPr lang="en-US"/>
        </a:p>
      </dgm:t>
    </dgm:pt>
    <dgm:pt modelId="{DA492FCC-43D8-49AB-A96D-CF395108E675}" type="sibTrans" cxnId="{1B4B2595-27A7-4C61-A8EC-58685FAD0575}">
      <dgm:prSet/>
      <dgm:spPr/>
      <dgm:t>
        <a:bodyPr/>
        <a:lstStyle/>
        <a:p>
          <a:endParaRPr lang="en-US"/>
        </a:p>
      </dgm:t>
    </dgm:pt>
    <dgm:pt modelId="{874C62E2-B4BD-4986-85AE-286BCC9E67D2}">
      <dgm:prSet/>
      <dgm:spPr/>
      <dgm:t>
        <a:bodyPr/>
        <a:lstStyle/>
        <a:p>
          <a:pPr>
            <a:lnSpc>
              <a:spcPct val="100000"/>
            </a:lnSpc>
          </a:pPr>
          <a:r>
            <a:rPr lang="en-GB" dirty="0"/>
            <a:t>Analysis Scope : The analysis will focus on four key areas: Sales Analysis, Product Analysis, Customer Analysis, and Demographic Analysis. It will cover sales trends, product performance, customer </a:t>
          </a:r>
          <a:r>
            <a:rPr lang="en-GB" dirty="0" smtClean="0"/>
            <a:t>behaviour, </a:t>
          </a:r>
          <a:r>
            <a:rPr lang="en-GB" dirty="0"/>
            <a:t>and customer demographics to offer a comprehensive understanding of the retail business</a:t>
          </a:r>
          <a:endParaRPr lang="en-US" dirty="0"/>
        </a:p>
      </dgm:t>
    </dgm:pt>
    <dgm:pt modelId="{AE3E01F3-9802-4D66-9758-1469F1AD8B37}" type="parTrans" cxnId="{C7A41910-3156-4DB1-A747-2EF0B02859D2}">
      <dgm:prSet/>
      <dgm:spPr/>
      <dgm:t>
        <a:bodyPr/>
        <a:lstStyle/>
        <a:p>
          <a:endParaRPr lang="en-US"/>
        </a:p>
      </dgm:t>
    </dgm:pt>
    <dgm:pt modelId="{FB70E818-259C-4EA4-8948-8EC1C09162A3}" type="sibTrans" cxnId="{C7A41910-3156-4DB1-A747-2EF0B02859D2}">
      <dgm:prSet/>
      <dgm:spPr/>
      <dgm:t>
        <a:bodyPr/>
        <a:lstStyle/>
        <a:p>
          <a:endParaRPr lang="en-US"/>
        </a:p>
      </dgm:t>
    </dgm:pt>
    <dgm:pt modelId="{AB8BE794-3DF4-40D0-A4EC-7B55CA345BB8}">
      <dgm:prSet/>
      <dgm:spPr/>
      <dgm:t>
        <a:bodyPr/>
        <a:lstStyle/>
        <a:p>
          <a:pPr>
            <a:lnSpc>
              <a:spcPct val="100000"/>
            </a:lnSpc>
          </a:pPr>
          <a:r>
            <a:rPr lang="en-GB" dirty="0"/>
            <a:t>Goal : The primary goal of the Power BI dashboard is to empower retail stakeholders with actionable insights. The dashboard will help identify top-selling products, peak sales periods, customer preferences, and target demographics. It will enable retailers to make informed decisions to boost sales, optimize inventory, and tailor marketing strategies.</a:t>
          </a:r>
          <a:endParaRPr lang="en-US" dirty="0"/>
        </a:p>
      </dgm:t>
    </dgm:pt>
    <dgm:pt modelId="{35A6AE94-7339-420E-B787-24832E4F2FA2}" type="parTrans" cxnId="{3F525090-77C1-4377-A2A3-3D42F03199D5}">
      <dgm:prSet/>
      <dgm:spPr/>
      <dgm:t>
        <a:bodyPr/>
        <a:lstStyle/>
        <a:p>
          <a:endParaRPr lang="en-US"/>
        </a:p>
      </dgm:t>
    </dgm:pt>
    <dgm:pt modelId="{62D2489D-79C6-4E33-8013-DC62EA6689A2}" type="sibTrans" cxnId="{3F525090-77C1-4377-A2A3-3D42F03199D5}">
      <dgm:prSet/>
      <dgm:spPr/>
      <dgm:t>
        <a:bodyPr/>
        <a:lstStyle/>
        <a:p>
          <a:endParaRPr lang="en-US"/>
        </a:p>
      </dgm:t>
    </dgm:pt>
    <dgm:pt modelId="{42BA73E4-1E61-465C-8C2C-005A01C9BBD5}" type="pres">
      <dgm:prSet presAssocID="{2F1C05B4-69F6-44AD-B888-B40DC8541998}" presName="root" presStyleCnt="0">
        <dgm:presLayoutVars>
          <dgm:dir/>
          <dgm:resizeHandles val="exact"/>
        </dgm:presLayoutVars>
      </dgm:prSet>
      <dgm:spPr/>
      <dgm:t>
        <a:bodyPr/>
        <a:lstStyle/>
        <a:p>
          <a:endParaRPr lang="en-US"/>
        </a:p>
      </dgm:t>
    </dgm:pt>
    <dgm:pt modelId="{170E9B53-BEB5-4FF0-A315-6BDEF769AB88}" type="pres">
      <dgm:prSet presAssocID="{6F6F770F-831F-4D05-8383-3FD8D4978715}" presName="compNode" presStyleCnt="0"/>
      <dgm:spPr/>
    </dgm:pt>
    <dgm:pt modelId="{04731B42-631B-40AD-94FE-4CD2339D8F8F}" type="pres">
      <dgm:prSet presAssocID="{6F6F770F-831F-4D05-8383-3FD8D4978715}" presName="bgRect" presStyleLbl="bgShp" presStyleIdx="0" presStyleCnt="3"/>
      <dgm:spPr/>
    </dgm:pt>
    <dgm:pt modelId="{F6D5668A-9D06-43DE-A277-1057F4BDE8E7}" type="pres">
      <dgm:prSet presAssocID="{6F6F770F-831F-4D05-8383-3FD8D4978715}"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Database"/>
        </a:ext>
      </dgm:extLst>
    </dgm:pt>
    <dgm:pt modelId="{F6DFA44E-E2D9-4D87-9786-61B53854A866}" type="pres">
      <dgm:prSet presAssocID="{6F6F770F-831F-4D05-8383-3FD8D4978715}" presName="spaceRect" presStyleCnt="0"/>
      <dgm:spPr/>
    </dgm:pt>
    <dgm:pt modelId="{6D42316F-CEF5-4ADB-B3AE-59AFD484513E}" type="pres">
      <dgm:prSet presAssocID="{6F6F770F-831F-4D05-8383-3FD8D4978715}" presName="parTx" presStyleLbl="revTx" presStyleIdx="0" presStyleCnt="3">
        <dgm:presLayoutVars>
          <dgm:chMax val="0"/>
          <dgm:chPref val="0"/>
        </dgm:presLayoutVars>
      </dgm:prSet>
      <dgm:spPr/>
      <dgm:t>
        <a:bodyPr/>
        <a:lstStyle/>
        <a:p>
          <a:endParaRPr lang="en-US"/>
        </a:p>
      </dgm:t>
    </dgm:pt>
    <dgm:pt modelId="{A5EFFF64-BECD-486C-A0B7-A9BE2B45CA76}" type="pres">
      <dgm:prSet presAssocID="{DA492FCC-43D8-49AB-A96D-CF395108E675}" presName="sibTrans" presStyleCnt="0"/>
      <dgm:spPr/>
    </dgm:pt>
    <dgm:pt modelId="{D40F0384-8D0C-4CB8-8981-2DBA3A4ECB64}" type="pres">
      <dgm:prSet presAssocID="{874C62E2-B4BD-4986-85AE-286BCC9E67D2}" presName="compNode" presStyleCnt="0"/>
      <dgm:spPr/>
    </dgm:pt>
    <dgm:pt modelId="{5D87C3F5-DC3E-4CB9-815A-8767DE59AB7A}" type="pres">
      <dgm:prSet presAssocID="{874C62E2-B4BD-4986-85AE-286BCC9E67D2}" presName="bgRect" presStyleLbl="bgShp" presStyleIdx="1" presStyleCnt="3"/>
      <dgm:spPr/>
    </dgm:pt>
    <dgm:pt modelId="{8FF79981-B922-4B84-A0D8-CDDF79CC0241}" type="pres">
      <dgm:prSet presAssocID="{874C62E2-B4BD-4986-85AE-286BCC9E67D2}"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Books on Shelf"/>
        </a:ext>
      </dgm:extLst>
    </dgm:pt>
    <dgm:pt modelId="{85CE40B8-E1FD-4A46-A80F-92A90E9B456E}" type="pres">
      <dgm:prSet presAssocID="{874C62E2-B4BD-4986-85AE-286BCC9E67D2}" presName="spaceRect" presStyleCnt="0"/>
      <dgm:spPr/>
    </dgm:pt>
    <dgm:pt modelId="{4AE3773C-F5A0-43EE-8CE8-BA66C28699D0}" type="pres">
      <dgm:prSet presAssocID="{874C62E2-B4BD-4986-85AE-286BCC9E67D2}" presName="parTx" presStyleLbl="revTx" presStyleIdx="1" presStyleCnt="3">
        <dgm:presLayoutVars>
          <dgm:chMax val="0"/>
          <dgm:chPref val="0"/>
        </dgm:presLayoutVars>
      </dgm:prSet>
      <dgm:spPr/>
      <dgm:t>
        <a:bodyPr/>
        <a:lstStyle/>
        <a:p>
          <a:endParaRPr lang="en-US"/>
        </a:p>
      </dgm:t>
    </dgm:pt>
    <dgm:pt modelId="{530DE104-209C-4633-BAEA-E6BF38F5F1DC}" type="pres">
      <dgm:prSet presAssocID="{FB70E818-259C-4EA4-8948-8EC1C09162A3}" presName="sibTrans" presStyleCnt="0"/>
      <dgm:spPr/>
    </dgm:pt>
    <dgm:pt modelId="{6D14F9A3-2F8A-409D-AA4A-E269F28FC343}" type="pres">
      <dgm:prSet presAssocID="{AB8BE794-3DF4-40D0-A4EC-7B55CA345BB8}" presName="compNode" presStyleCnt="0"/>
      <dgm:spPr/>
    </dgm:pt>
    <dgm:pt modelId="{C4B7E81B-C085-4799-ABF2-867D6EDEF389}" type="pres">
      <dgm:prSet presAssocID="{AB8BE794-3DF4-40D0-A4EC-7B55CA345BB8}" presName="bgRect" presStyleLbl="bgShp" presStyleIdx="2" presStyleCnt="3"/>
      <dgm:spPr/>
    </dgm:pt>
    <dgm:pt modelId="{165C6BA0-6ADC-49CB-93BA-13DD699340DA}" type="pres">
      <dgm:prSet presAssocID="{AB8BE794-3DF4-40D0-A4EC-7B55CA345BB8}"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Gauge"/>
        </a:ext>
      </dgm:extLst>
    </dgm:pt>
    <dgm:pt modelId="{57E9BEEA-13CA-40E6-B0CB-3F6A17F817C3}" type="pres">
      <dgm:prSet presAssocID="{AB8BE794-3DF4-40D0-A4EC-7B55CA345BB8}" presName="spaceRect" presStyleCnt="0"/>
      <dgm:spPr/>
    </dgm:pt>
    <dgm:pt modelId="{8B78EEE9-5C35-498D-8974-82FBC1E02CA1}" type="pres">
      <dgm:prSet presAssocID="{AB8BE794-3DF4-40D0-A4EC-7B55CA345BB8}" presName="parTx" presStyleLbl="revTx" presStyleIdx="2" presStyleCnt="3">
        <dgm:presLayoutVars>
          <dgm:chMax val="0"/>
          <dgm:chPref val="0"/>
        </dgm:presLayoutVars>
      </dgm:prSet>
      <dgm:spPr/>
      <dgm:t>
        <a:bodyPr/>
        <a:lstStyle/>
        <a:p>
          <a:endParaRPr lang="en-US"/>
        </a:p>
      </dgm:t>
    </dgm:pt>
  </dgm:ptLst>
  <dgm:cxnLst>
    <dgm:cxn modelId="{8B22BEC9-9033-45EB-9812-6642C9CFEEEF}" type="presOf" srcId="{2F1C05B4-69F6-44AD-B888-B40DC8541998}" destId="{42BA73E4-1E61-465C-8C2C-005A01C9BBD5}" srcOrd="0" destOrd="0" presId="urn:microsoft.com/office/officeart/2018/2/layout/IconVerticalSolidList"/>
    <dgm:cxn modelId="{64855AA0-B580-4E25-B418-138B4A5FA54C}" type="presOf" srcId="{6F6F770F-831F-4D05-8383-3FD8D4978715}" destId="{6D42316F-CEF5-4ADB-B3AE-59AFD484513E}" srcOrd="0" destOrd="0" presId="urn:microsoft.com/office/officeart/2018/2/layout/IconVerticalSolidList"/>
    <dgm:cxn modelId="{1B4B2595-27A7-4C61-A8EC-58685FAD0575}" srcId="{2F1C05B4-69F6-44AD-B888-B40DC8541998}" destId="{6F6F770F-831F-4D05-8383-3FD8D4978715}" srcOrd="0" destOrd="0" parTransId="{2270EB24-4EC6-4BF0-AF00-410CCE77EB45}" sibTransId="{DA492FCC-43D8-49AB-A96D-CF395108E675}"/>
    <dgm:cxn modelId="{0AF96F6D-79CE-4CEB-880E-42681059D7F2}" type="presOf" srcId="{AB8BE794-3DF4-40D0-A4EC-7B55CA345BB8}" destId="{8B78EEE9-5C35-498D-8974-82FBC1E02CA1}" srcOrd="0" destOrd="0" presId="urn:microsoft.com/office/officeart/2018/2/layout/IconVerticalSolidList"/>
    <dgm:cxn modelId="{3F525090-77C1-4377-A2A3-3D42F03199D5}" srcId="{2F1C05B4-69F6-44AD-B888-B40DC8541998}" destId="{AB8BE794-3DF4-40D0-A4EC-7B55CA345BB8}" srcOrd="2" destOrd="0" parTransId="{35A6AE94-7339-420E-B787-24832E4F2FA2}" sibTransId="{62D2489D-79C6-4E33-8013-DC62EA6689A2}"/>
    <dgm:cxn modelId="{C7A41910-3156-4DB1-A747-2EF0B02859D2}" srcId="{2F1C05B4-69F6-44AD-B888-B40DC8541998}" destId="{874C62E2-B4BD-4986-85AE-286BCC9E67D2}" srcOrd="1" destOrd="0" parTransId="{AE3E01F3-9802-4D66-9758-1469F1AD8B37}" sibTransId="{FB70E818-259C-4EA4-8948-8EC1C09162A3}"/>
    <dgm:cxn modelId="{AED32ED2-A9C3-4373-9C0D-1486A7024536}" type="presOf" srcId="{874C62E2-B4BD-4986-85AE-286BCC9E67D2}" destId="{4AE3773C-F5A0-43EE-8CE8-BA66C28699D0}" srcOrd="0" destOrd="0" presId="urn:microsoft.com/office/officeart/2018/2/layout/IconVerticalSolidList"/>
    <dgm:cxn modelId="{A9029D7B-7196-4F83-AFAB-CC0B612934D9}" type="presParOf" srcId="{42BA73E4-1E61-465C-8C2C-005A01C9BBD5}" destId="{170E9B53-BEB5-4FF0-A315-6BDEF769AB88}" srcOrd="0" destOrd="0" presId="urn:microsoft.com/office/officeart/2018/2/layout/IconVerticalSolidList"/>
    <dgm:cxn modelId="{14B5155A-FF76-48F4-8477-1E17F5AB10FD}" type="presParOf" srcId="{170E9B53-BEB5-4FF0-A315-6BDEF769AB88}" destId="{04731B42-631B-40AD-94FE-4CD2339D8F8F}" srcOrd="0" destOrd="0" presId="urn:microsoft.com/office/officeart/2018/2/layout/IconVerticalSolidList"/>
    <dgm:cxn modelId="{C3B45394-0F23-4A55-A9F5-8A5F87380843}" type="presParOf" srcId="{170E9B53-BEB5-4FF0-A315-6BDEF769AB88}" destId="{F6D5668A-9D06-43DE-A277-1057F4BDE8E7}" srcOrd="1" destOrd="0" presId="urn:microsoft.com/office/officeart/2018/2/layout/IconVerticalSolidList"/>
    <dgm:cxn modelId="{5982D44E-2916-4112-B416-EE23B8B06240}" type="presParOf" srcId="{170E9B53-BEB5-4FF0-A315-6BDEF769AB88}" destId="{F6DFA44E-E2D9-4D87-9786-61B53854A866}" srcOrd="2" destOrd="0" presId="urn:microsoft.com/office/officeart/2018/2/layout/IconVerticalSolidList"/>
    <dgm:cxn modelId="{29F1E669-8F6B-4235-BFE3-1FFDFD34C8CB}" type="presParOf" srcId="{170E9B53-BEB5-4FF0-A315-6BDEF769AB88}" destId="{6D42316F-CEF5-4ADB-B3AE-59AFD484513E}" srcOrd="3" destOrd="0" presId="urn:microsoft.com/office/officeart/2018/2/layout/IconVerticalSolidList"/>
    <dgm:cxn modelId="{1B631BF1-4E2A-46EA-87CE-4F13EA0EA70D}" type="presParOf" srcId="{42BA73E4-1E61-465C-8C2C-005A01C9BBD5}" destId="{A5EFFF64-BECD-486C-A0B7-A9BE2B45CA76}" srcOrd="1" destOrd="0" presId="urn:microsoft.com/office/officeart/2018/2/layout/IconVerticalSolidList"/>
    <dgm:cxn modelId="{5852EF99-B66D-46E1-8D0D-EAB45B356EFE}" type="presParOf" srcId="{42BA73E4-1E61-465C-8C2C-005A01C9BBD5}" destId="{D40F0384-8D0C-4CB8-8981-2DBA3A4ECB64}" srcOrd="2" destOrd="0" presId="urn:microsoft.com/office/officeart/2018/2/layout/IconVerticalSolidList"/>
    <dgm:cxn modelId="{757E5CC0-393D-4905-80AB-C234C1B1D9AA}" type="presParOf" srcId="{D40F0384-8D0C-4CB8-8981-2DBA3A4ECB64}" destId="{5D87C3F5-DC3E-4CB9-815A-8767DE59AB7A}" srcOrd="0" destOrd="0" presId="urn:microsoft.com/office/officeart/2018/2/layout/IconVerticalSolidList"/>
    <dgm:cxn modelId="{D5A38F4E-86E0-4A91-914E-6FC4A698EB77}" type="presParOf" srcId="{D40F0384-8D0C-4CB8-8981-2DBA3A4ECB64}" destId="{8FF79981-B922-4B84-A0D8-CDDF79CC0241}" srcOrd="1" destOrd="0" presId="urn:microsoft.com/office/officeart/2018/2/layout/IconVerticalSolidList"/>
    <dgm:cxn modelId="{4F1120FD-39A2-4D44-A502-1299E10CFFB0}" type="presParOf" srcId="{D40F0384-8D0C-4CB8-8981-2DBA3A4ECB64}" destId="{85CE40B8-E1FD-4A46-A80F-92A90E9B456E}" srcOrd="2" destOrd="0" presId="urn:microsoft.com/office/officeart/2018/2/layout/IconVerticalSolidList"/>
    <dgm:cxn modelId="{F3A2FFD7-5248-45ED-905B-73B21A003DE3}" type="presParOf" srcId="{D40F0384-8D0C-4CB8-8981-2DBA3A4ECB64}" destId="{4AE3773C-F5A0-43EE-8CE8-BA66C28699D0}" srcOrd="3" destOrd="0" presId="urn:microsoft.com/office/officeart/2018/2/layout/IconVerticalSolidList"/>
    <dgm:cxn modelId="{4ACFE379-F80A-4DB8-A9CD-76F9606973F5}" type="presParOf" srcId="{42BA73E4-1E61-465C-8C2C-005A01C9BBD5}" destId="{530DE104-209C-4633-BAEA-E6BF38F5F1DC}" srcOrd="3" destOrd="0" presId="urn:microsoft.com/office/officeart/2018/2/layout/IconVerticalSolidList"/>
    <dgm:cxn modelId="{E5E80D47-5A91-429D-ABAD-568D7ECBBFFD}" type="presParOf" srcId="{42BA73E4-1E61-465C-8C2C-005A01C9BBD5}" destId="{6D14F9A3-2F8A-409D-AA4A-E269F28FC343}" srcOrd="4" destOrd="0" presId="urn:microsoft.com/office/officeart/2018/2/layout/IconVerticalSolidList"/>
    <dgm:cxn modelId="{D05B255B-4DDA-4950-9FF0-7AB430DF46BE}" type="presParOf" srcId="{6D14F9A3-2F8A-409D-AA4A-E269F28FC343}" destId="{C4B7E81B-C085-4799-ABF2-867D6EDEF389}" srcOrd="0" destOrd="0" presId="urn:microsoft.com/office/officeart/2018/2/layout/IconVerticalSolidList"/>
    <dgm:cxn modelId="{DBA9B830-594F-4852-AE8F-6DB1534EF7C1}" type="presParOf" srcId="{6D14F9A3-2F8A-409D-AA4A-E269F28FC343}" destId="{165C6BA0-6ADC-49CB-93BA-13DD699340DA}" srcOrd="1" destOrd="0" presId="urn:microsoft.com/office/officeart/2018/2/layout/IconVerticalSolidList"/>
    <dgm:cxn modelId="{87F02562-035D-40DA-9C3D-EE9C59746E53}" type="presParOf" srcId="{6D14F9A3-2F8A-409D-AA4A-E269F28FC343}" destId="{57E9BEEA-13CA-40E6-B0CB-3F6A17F817C3}" srcOrd="2" destOrd="0" presId="urn:microsoft.com/office/officeart/2018/2/layout/IconVerticalSolidList"/>
    <dgm:cxn modelId="{2F5BF393-7714-4AE9-8346-ADCFCF69AC0F}" type="presParOf" srcId="{6D14F9A3-2F8A-409D-AA4A-E269F28FC343}" destId="{8B78EEE9-5C35-498D-8974-82FBC1E02CA1}" srcOrd="3" destOrd="0" presId="urn:microsoft.com/office/officeart/2018/2/layout/IconVerticalSoli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455252-BE03-4AF1-AF51-16FA86303B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18778C-65FD-4383-B476-06C247B53376}">
      <dgm:prSet/>
      <dgm:spPr/>
      <dgm:t>
        <a:bodyPr/>
        <a:lstStyle/>
        <a:p>
          <a:pPr>
            <a:lnSpc>
              <a:spcPct val="100000"/>
            </a:lnSpc>
          </a:pPr>
          <a:r>
            <a:rPr lang="en-GB" dirty="0"/>
            <a:t>Insights &amp; Recommendations: The Power BI dashboard will provide valuable insights into sales performance, product trends, customer behaviour, and demographic patterns. It will identify high-performing products, low-performing items, customer preferences, and opportunities for customer engagement and retention. Based on the analysis, the dashboard will recommend targeted marketing strategies, inventory optimization, and personalized customer experiences.</a:t>
          </a:r>
          <a:endParaRPr lang="en-US" dirty="0"/>
        </a:p>
      </dgm:t>
    </dgm:pt>
    <dgm:pt modelId="{8D2B138A-6A0F-4939-B526-89EB2686ED69}" type="parTrans" cxnId="{A7297131-D8B0-48D1-A966-C706F2C5FC5E}">
      <dgm:prSet/>
      <dgm:spPr/>
      <dgm:t>
        <a:bodyPr/>
        <a:lstStyle/>
        <a:p>
          <a:endParaRPr lang="en-US"/>
        </a:p>
      </dgm:t>
    </dgm:pt>
    <dgm:pt modelId="{9F125E55-A9EB-4C6A-8FD6-3A49C139E6CE}" type="sibTrans" cxnId="{A7297131-D8B0-48D1-A966-C706F2C5FC5E}">
      <dgm:prSet/>
      <dgm:spPr/>
      <dgm:t>
        <a:bodyPr/>
        <a:lstStyle/>
        <a:p>
          <a:endParaRPr lang="en-US"/>
        </a:p>
      </dgm:t>
    </dgm:pt>
    <dgm:pt modelId="{6B08260E-B0EE-4C56-8A43-9D290A38CBA8}">
      <dgm:prSet/>
      <dgm:spPr/>
      <dgm:t>
        <a:bodyPr/>
        <a:lstStyle/>
        <a:p>
          <a:pPr>
            <a:lnSpc>
              <a:spcPct val="100000"/>
            </a:lnSpc>
          </a:pPr>
          <a:r>
            <a:rPr lang="en-GB" dirty="0"/>
            <a:t>Report &amp; Presentation: The final deliverables will include a comprehensive report detailing the data sources, data </a:t>
          </a:r>
          <a:r>
            <a:rPr lang="en-GB" dirty="0" err="1"/>
            <a:t>modeling</a:t>
          </a:r>
          <a:r>
            <a:rPr lang="en-GB" dirty="0"/>
            <a:t>, and data cleaning processes used to create the Power BI dashboard. The report will describe the key insights derived from the dashboard's analysis and outline the actionable recommendations for business improvement. The presentation will showcase the dashboard's visualizations, the significance of the findings, and how stakeholders can utilize the dashboard for effective decision-making.</a:t>
          </a:r>
          <a:endParaRPr lang="en-US" dirty="0"/>
        </a:p>
      </dgm:t>
    </dgm:pt>
    <dgm:pt modelId="{AC19C1A8-B545-4BC2-AD90-9F9B5E2349D4}" type="parTrans" cxnId="{5767C718-B300-4EA0-8FA1-CC645EE58A8D}">
      <dgm:prSet/>
      <dgm:spPr/>
      <dgm:t>
        <a:bodyPr/>
        <a:lstStyle/>
        <a:p>
          <a:endParaRPr lang="en-US"/>
        </a:p>
      </dgm:t>
    </dgm:pt>
    <dgm:pt modelId="{56168EC4-0EDE-4009-9CDA-98313F96C9CF}" type="sibTrans" cxnId="{5767C718-B300-4EA0-8FA1-CC645EE58A8D}">
      <dgm:prSet/>
      <dgm:spPr/>
      <dgm:t>
        <a:bodyPr/>
        <a:lstStyle/>
        <a:p>
          <a:endParaRPr lang="en-US"/>
        </a:p>
      </dgm:t>
    </dgm:pt>
    <dgm:pt modelId="{D25A176C-8C97-40A7-BA4E-2CCFE1EA4C34}">
      <dgm:prSet/>
      <dgm:spPr/>
      <dgm:t>
        <a:bodyPr/>
        <a:lstStyle/>
        <a:p>
          <a:pPr>
            <a:lnSpc>
              <a:spcPct val="100000"/>
            </a:lnSpc>
          </a:pPr>
          <a:r>
            <a:rPr lang="en-GB" b="0" i="0" dirty="0">
              <a:solidFill>
                <a:srgbClr val="374151"/>
              </a:solidFill>
              <a:effectLst/>
              <a:latin typeface="Söhne"/>
            </a:rPr>
            <a:t>The Power BI Dashboard for the Retail Database is a comprehensive and insightful tool designed to </a:t>
          </a:r>
          <a:r>
            <a:rPr lang="en-GB" b="0" i="0" dirty="0" err="1">
              <a:solidFill>
                <a:srgbClr val="374151"/>
              </a:solidFill>
              <a:effectLst/>
              <a:latin typeface="Söhne"/>
            </a:rPr>
            <a:t>analyze</a:t>
          </a:r>
          <a:r>
            <a:rPr lang="en-GB" b="0" i="0" dirty="0">
              <a:solidFill>
                <a:srgbClr val="374151"/>
              </a:solidFill>
              <a:effectLst/>
              <a:latin typeface="Söhne"/>
            </a:rPr>
            <a:t> various aspects of the retail business. It focuses on four key areas: Sales Analysis, Product Analysis, Customer Analysis, and Demographic Analysis. By leveraging data from the retail database, the dashboard offers valuable visualizations and analytics to support data-driven decision-making and strategic planning.</a:t>
          </a:r>
          <a:endParaRPr lang="en-US" dirty="0"/>
        </a:p>
      </dgm:t>
    </dgm:pt>
    <dgm:pt modelId="{73B0DF02-5800-4734-BD30-1F0920C3BBD6}" type="parTrans" cxnId="{2796D265-1AA9-45D1-833A-88A014C690CD}">
      <dgm:prSet/>
      <dgm:spPr/>
      <dgm:t>
        <a:bodyPr/>
        <a:lstStyle/>
        <a:p>
          <a:endParaRPr lang="en-US"/>
        </a:p>
      </dgm:t>
    </dgm:pt>
    <dgm:pt modelId="{774FC9CE-392A-4FBB-9C08-876004BA664B}" type="sibTrans" cxnId="{2796D265-1AA9-45D1-833A-88A014C690CD}">
      <dgm:prSet/>
      <dgm:spPr/>
      <dgm:t>
        <a:bodyPr/>
        <a:lstStyle/>
        <a:p>
          <a:endParaRPr lang="en-US"/>
        </a:p>
      </dgm:t>
    </dgm:pt>
    <dgm:pt modelId="{C2270E44-7F7D-4B0D-A294-D1AE0857B95E}" type="pres">
      <dgm:prSet presAssocID="{0A455252-BE03-4AF1-AF51-16FA86303B71}" presName="root" presStyleCnt="0">
        <dgm:presLayoutVars>
          <dgm:dir/>
          <dgm:resizeHandles val="exact"/>
        </dgm:presLayoutVars>
      </dgm:prSet>
      <dgm:spPr/>
      <dgm:t>
        <a:bodyPr/>
        <a:lstStyle/>
        <a:p>
          <a:endParaRPr lang="en-US"/>
        </a:p>
      </dgm:t>
    </dgm:pt>
    <dgm:pt modelId="{01E5AB18-865C-422D-A074-3D24C86B693D}" type="pres">
      <dgm:prSet presAssocID="{E318778C-65FD-4383-B476-06C247B53376}" presName="compNode" presStyleCnt="0"/>
      <dgm:spPr/>
    </dgm:pt>
    <dgm:pt modelId="{570B6B38-C841-49C3-9E16-84F449592AF7}" type="pres">
      <dgm:prSet presAssocID="{E318778C-65FD-4383-B476-06C247B53376}" presName="bgRect" presStyleLbl="bgShp" presStyleIdx="0" presStyleCnt="3"/>
      <dgm:spPr/>
    </dgm:pt>
    <dgm:pt modelId="{5709029B-BC64-4F43-AD8C-71360417908E}" type="pres">
      <dgm:prSet presAssocID="{E318778C-65FD-4383-B476-06C247B53376}"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Bookmark"/>
        </a:ext>
      </dgm:extLst>
    </dgm:pt>
    <dgm:pt modelId="{BCD30284-F6F2-48D9-8407-5E3DA01BAA46}" type="pres">
      <dgm:prSet presAssocID="{E318778C-65FD-4383-B476-06C247B53376}" presName="spaceRect" presStyleCnt="0"/>
      <dgm:spPr/>
    </dgm:pt>
    <dgm:pt modelId="{EC60A84C-34DC-4BE7-A2F1-8F5594351548}" type="pres">
      <dgm:prSet presAssocID="{E318778C-65FD-4383-B476-06C247B53376}" presName="parTx" presStyleLbl="revTx" presStyleIdx="0" presStyleCnt="3" custLinFactNeighborX="1766" custLinFactNeighborY="-1792">
        <dgm:presLayoutVars>
          <dgm:chMax val="0"/>
          <dgm:chPref val="0"/>
        </dgm:presLayoutVars>
      </dgm:prSet>
      <dgm:spPr/>
      <dgm:t>
        <a:bodyPr/>
        <a:lstStyle/>
        <a:p>
          <a:endParaRPr lang="en-US"/>
        </a:p>
      </dgm:t>
    </dgm:pt>
    <dgm:pt modelId="{73EF8928-DCE8-45BA-B135-2208AF321FFF}" type="pres">
      <dgm:prSet presAssocID="{9F125E55-A9EB-4C6A-8FD6-3A49C139E6CE}" presName="sibTrans" presStyleCnt="0"/>
      <dgm:spPr/>
    </dgm:pt>
    <dgm:pt modelId="{29E4C05A-BD0B-4E98-9864-FBECDF435A62}" type="pres">
      <dgm:prSet presAssocID="{6B08260E-B0EE-4C56-8A43-9D290A38CBA8}" presName="compNode" presStyleCnt="0"/>
      <dgm:spPr/>
    </dgm:pt>
    <dgm:pt modelId="{0F028661-5413-4289-9906-9F667911A4AD}" type="pres">
      <dgm:prSet presAssocID="{6B08260E-B0EE-4C56-8A43-9D290A38CBA8}" presName="bgRect" presStyleLbl="bgShp" presStyleIdx="1" presStyleCnt="3"/>
      <dgm:spPr/>
    </dgm:pt>
    <dgm:pt modelId="{957D4414-1DE6-4608-98DA-46BE8A808BDE}" type="pres">
      <dgm:prSet presAssocID="{6B08260E-B0EE-4C56-8A43-9D290A38CBA8}"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Bar chart"/>
        </a:ext>
      </dgm:extLst>
    </dgm:pt>
    <dgm:pt modelId="{EC3E51EB-4BA0-4339-9408-121E0F1611F1}" type="pres">
      <dgm:prSet presAssocID="{6B08260E-B0EE-4C56-8A43-9D290A38CBA8}" presName="spaceRect" presStyleCnt="0"/>
      <dgm:spPr/>
    </dgm:pt>
    <dgm:pt modelId="{DBC3D670-0C72-41BA-82A7-50C379C6CAB4}" type="pres">
      <dgm:prSet presAssocID="{6B08260E-B0EE-4C56-8A43-9D290A38CBA8}" presName="parTx" presStyleLbl="revTx" presStyleIdx="1" presStyleCnt="3">
        <dgm:presLayoutVars>
          <dgm:chMax val="0"/>
          <dgm:chPref val="0"/>
        </dgm:presLayoutVars>
      </dgm:prSet>
      <dgm:spPr/>
      <dgm:t>
        <a:bodyPr/>
        <a:lstStyle/>
        <a:p>
          <a:endParaRPr lang="en-US"/>
        </a:p>
      </dgm:t>
    </dgm:pt>
    <dgm:pt modelId="{894C8561-18F0-4CA8-896B-E2629DF7B076}" type="pres">
      <dgm:prSet presAssocID="{56168EC4-0EDE-4009-9CDA-98313F96C9CF}" presName="sibTrans" presStyleCnt="0"/>
      <dgm:spPr/>
    </dgm:pt>
    <dgm:pt modelId="{F5E79475-806F-4334-B953-B5C2D18AE892}" type="pres">
      <dgm:prSet presAssocID="{D25A176C-8C97-40A7-BA4E-2CCFE1EA4C34}" presName="compNode" presStyleCnt="0"/>
      <dgm:spPr/>
    </dgm:pt>
    <dgm:pt modelId="{4620D977-BE1B-4218-A1BC-C3018F37BA41}" type="pres">
      <dgm:prSet presAssocID="{D25A176C-8C97-40A7-BA4E-2CCFE1EA4C34}" presName="bgRect" presStyleLbl="bgShp" presStyleIdx="2" presStyleCnt="3" custLinFactNeighborY="901"/>
      <dgm:spPr/>
    </dgm:pt>
    <dgm:pt modelId="{21EC89DE-8A82-4F01-A468-D0CC72D14F77}" type="pres">
      <dgm:prSet presAssocID="{D25A176C-8C97-40A7-BA4E-2CCFE1EA4C34}"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Gauge"/>
        </a:ext>
      </dgm:extLst>
    </dgm:pt>
    <dgm:pt modelId="{6235F53C-1C92-4193-8B5E-B64CEF48E284}" type="pres">
      <dgm:prSet presAssocID="{D25A176C-8C97-40A7-BA4E-2CCFE1EA4C34}" presName="spaceRect" presStyleCnt="0"/>
      <dgm:spPr/>
    </dgm:pt>
    <dgm:pt modelId="{87AB4B32-239A-4CDD-BCF0-AC110BB2697E}" type="pres">
      <dgm:prSet presAssocID="{D25A176C-8C97-40A7-BA4E-2CCFE1EA4C34}" presName="parTx" presStyleLbl="revTx" presStyleIdx="2" presStyleCnt="3">
        <dgm:presLayoutVars>
          <dgm:chMax val="0"/>
          <dgm:chPref val="0"/>
        </dgm:presLayoutVars>
      </dgm:prSet>
      <dgm:spPr/>
      <dgm:t>
        <a:bodyPr/>
        <a:lstStyle/>
        <a:p>
          <a:endParaRPr lang="en-US"/>
        </a:p>
      </dgm:t>
    </dgm:pt>
  </dgm:ptLst>
  <dgm:cxnLst>
    <dgm:cxn modelId="{B9482969-C361-467A-8D52-95BC6C5D87E1}" type="presOf" srcId="{D25A176C-8C97-40A7-BA4E-2CCFE1EA4C34}" destId="{87AB4B32-239A-4CDD-BCF0-AC110BB2697E}" srcOrd="0" destOrd="0" presId="urn:microsoft.com/office/officeart/2018/2/layout/IconVerticalSolidList"/>
    <dgm:cxn modelId="{2796D265-1AA9-45D1-833A-88A014C690CD}" srcId="{0A455252-BE03-4AF1-AF51-16FA86303B71}" destId="{D25A176C-8C97-40A7-BA4E-2CCFE1EA4C34}" srcOrd="2" destOrd="0" parTransId="{73B0DF02-5800-4734-BD30-1F0920C3BBD6}" sibTransId="{774FC9CE-392A-4FBB-9C08-876004BA664B}"/>
    <dgm:cxn modelId="{5767C718-B300-4EA0-8FA1-CC645EE58A8D}" srcId="{0A455252-BE03-4AF1-AF51-16FA86303B71}" destId="{6B08260E-B0EE-4C56-8A43-9D290A38CBA8}" srcOrd="1" destOrd="0" parTransId="{AC19C1A8-B545-4BC2-AD90-9F9B5E2349D4}" sibTransId="{56168EC4-0EDE-4009-9CDA-98313F96C9CF}"/>
    <dgm:cxn modelId="{3F2A641C-926B-4016-8E73-AECC26D5BAA3}" type="presOf" srcId="{6B08260E-B0EE-4C56-8A43-9D290A38CBA8}" destId="{DBC3D670-0C72-41BA-82A7-50C379C6CAB4}" srcOrd="0" destOrd="0" presId="urn:microsoft.com/office/officeart/2018/2/layout/IconVerticalSolidList"/>
    <dgm:cxn modelId="{174F1F10-7E1A-4D46-96FF-D3E5F3C4C97A}" type="presOf" srcId="{0A455252-BE03-4AF1-AF51-16FA86303B71}" destId="{C2270E44-7F7D-4B0D-A294-D1AE0857B95E}" srcOrd="0" destOrd="0" presId="urn:microsoft.com/office/officeart/2018/2/layout/IconVerticalSolidList"/>
    <dgm:cxn modelId="{A7297131-D8B0-48D1-A966-C706F2C5FC5E}" srcId="{0A455252-BE03-4AF1-AF51-16FA86303B71}" destId="{E318778C-65FD-4383-B476-06C247B53376}" srcOrd="0" destOrd="0" parTransId="{8D2B138A-6A0F-4939-B526-89EB2686ED69}" sibTransId="{9F125E55-A9EB-4C6A-8FD6-3A49C139E6CE}"/>
    <dgm:cxn modelId="{6A7E5981-54E6-42B5-9B6E-E8AC46857365}" type="presOf" srcId="{E318778C-65FD-4383-B476-06C247B53376}" destId="{EC60A84C-34DC-4BE7-A2F1-8F5594351548}" srcOrd="0" destOrd="0" presId="urn:microsoft.com/office/officeart/2018/2/layout/IconVerticalSolidList"/>
    <dgm:cxn modelId="{5C44008F-1152-4D4C-8A1B-246B44187E55}" type="presParOf" srcId="{C2270E44-7F7D-4B0D-A294-D1AE0857B95E}" destId="{01E5AB18-865C-422D-A074-3D24C86B693D}" srcOrd="0" destOrd="0" presId="urn:microsoft.com/office/officeart/2018/2/layout/IconVerticalSolidList"/>
    <dgm:cxn modelId="{4B4BDCBE-BACC-43AD-9CAC-A3F93A996545}" type="presParOf" srcId="{01E5AB18-865C-422D-A074-3D24C86B693D}" destId="{570B6B38-C841-49C3-9E16-84F449592AF7}" srcOrd="0" destOrd="0" presId="urn:microsoft.com/office/officeart/2018/2/layout/IconVerticalSolidList"/>
    <dgm:cxn modelId="{1DD9EB44-2BAA-48F8-8B48-F42D63E823CA}" type="presParOf" srcId="{01E5AB18-865C-422D-A074-3D24C86B693D}" destId="{5709029B-BC64-4F43-AD8C-71360417908E}" srcOrd="1" destOrd="0" presId="urn:microsoft.com/office/officeart/2018/2/layout/IconVerticalSolidList"/>
    <dgm:cxn modelId="{CB0E8208-5806-4952-90AE-DFFC667A5FC9}" type="presParOf" srcId="{01E5AB18-865C-422D-A074-3D24C86B693D}" destId="{BCD30284-F6F2-48D9-8407-5E3DA01BAA46}" srcOrd="2" destOrd="0" presId="urn:microsoft.com/office/officeart/2018/2/layout/IconVerticalSolidList"/>
    <dgm:cxn modelId="{BB0FCC3D-BF12-40C3-B57B-7D4C9238BFB6}" type="presParOf" srcId="{01E5AB18-865C-422D-A074-3D24C86B693D}" destId="{EC60A84C-34DC-4BE7-A2F1-8F5594351548}" srcOrd="3" destOrd="0" presId="urn:microsoft.com/office/officeart/2018/2/layout/IconVerticalSolidList"/>
    <dgm:cxn modelId="{74ADCDA4-C5FD-4955-BB09-52091B5D1BD2}" type="presParOf" srcId="{C2270E44-7F7D-4B0D-A294-D1AE0857B95E}" destId="{73EF8928-DCE8-45BA-B135-2208AF321FFF}" srcOrd="1" destOrd="0" presId="urn:microsoft.com/office/officeart/2018/2/layout/IconVerticalSolidList"/>
    <dgm:cxn modelId="{311B5962-6429-4243-B64E-F272A9A43D5B}" type="presParOf" srcId="{C2270E44-7F7D-4B0D-A294-D1AE0857B95E}" destId="{29E4C05A-BD0B-4E98-9864-FBECDF435A62}" srcOrd="2" destOrd="0" presId="urn:microsoft.com/office/officeart/2018/2/layout/IconVerticalSolidList"/>
    <dgm:cxn modelId="{D3DFD00C-DD37-479D-BF80-55AA00871FFE}" type="presParOf" srcId="{29E4C05A-BD0B-4E98-9864-FBECDF435A62}" destId="{0F028661-5413-4289-9906-9F667911A4AD}" srcOrd="0" destOrd="0" presId="urn:microsoft.com/office/officeart/2018/2/layout/IconVerticalSolidList"/>
    <dgm:cxn modelId="{179333C6-A3DC-49C7-9A23-9391AA4C112D}" type="presParOf" srcId="{29E4C05A-BD0B-4E98-9864-FBECDF435A62}" destId="{957D4414-1DE6-4608-98DA-46BE8A808BDE}" srcOrd="1" destOrd="0" presId="urn:microsoft.com/office/officeart/2018/2/layout/IconVerticalSolidList"/>
    <dgm:cxn modelId="{7F5F5315-2568-4557-9B01-B6C1F0B8BE70}" type="presParOf" srcId="{29E4C05A-BD0B-4E98-9864-FBECDF435A62}" destId="{EC3E51EB-4BA0-4339-9408-121E0F1611F1}" srcOrd="2" destOrd="0" presId="urn:microsoft.com/office/officeart/2018/2/layout/IconVerticalSolidList"/>
    <dgm:cxn modelId="{E3F50D86-2F73-483A-8BC3-1D1E0B0E4A93}" type="presParOf" srcId="{29E4C05A-BD0B-4E98-9864-FBECDF435A62}" destId="{DBC3D670-0C72-41BA-82A7-50C379C6CAB4}" srcOrd="3" destOrd="0" presId="urn:microsoft.com/office/officeart/2018/2/layout/IconVerticalSolidList"/>
    <dgm:cxn modelId="{799E8561-082C-4EF4-B8FB-A35E36063FBB}" type="presParOf" srcId="{C2270E44-7F7D-4B0D-A294-D1AE0857B95E}" destId="{894C8561-18F0-4CA8-896B-E2629DF7B076}" srcOrd="3" destOrd="0" presId="urn:microsoft.com/office/officeart/2018/2/layout/IconVerticalSolidList"/>
    <dgm:cxn modelId="{20EB89F8-9ABA-4465-9A45-14151700B202}" type="presParOf" srcId="{C2270E44-7F7D-4B0D-A294-D1AE0857B95E}" destId="{F5E79475-806F-4334-B953-B5C2D18AE892}" srcOrd="4" destOrd="0" presId="urn:microsoft.com/office/officeart/2018/2/layout/IconVerticalSolidList"/>
    <dgm:cxn modelId="{5A3FBE7E-6BFC-422D-BF91-8D4443532219}" type="presParOf" srcId="{F5E79475-806F-4334-B953-B5C2D18AE892}" destId="{4620D977-BE1B-4218-A1BC-C3018F37BA41}" srcOrd="0" destOrd="0" presId="urn:microsoft.com/office/officeart/2018/2/layout/IconVerticalSolidList"/>
    <dgm:cxn modelId="{5749D14C-FBCF-4CFB-9C68-7CA82699C451}" type="presParOf" srcId="{F5E79475-806F-4334-B953-B5C2D18AE892}" destId="{21EC89DE-8A82-4F01-A468-D0CC72D14F77}" srcOrd="1" destOrd="0" presId="urn:microsoft.com/office/officeart/2018/2/layout/IconVerticalSolidList"/>
    <dgm:cxn modelId="{4D1F10BE-3F24-4434-87AF-2508EE64A4D7}" type="presParOf" srcId="{F5E79475-806F-4334-B953-B5C2D18AE892}" destId="{6235F53C-1C92-4193-8B5E-B64CEF48E284}" srcOrd="2" destOrd="0" presId="urn:microsoft.com/office/officeart/2018/2/layout/IconVerticalSolidList"/>
    <dgm:cxn modelId="{8A10ECA9-CC3F-4079-923E-AE6F99F46C48}" type="presParOf" srcId="{F5E79475-806F-4334-B953-B5C2D18AE892}" destId="{87AB4B32-239A-4CDD-BCF0-AC110BB2697E}" srcOrd="3" destOrd="0" presId="urn:microsoft.com/office/officeart/2018/2/layout/IconVerticalSoli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1B42-631B-40AD-94FE-4CD2339D8F8F}">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D5668A-9D06-43DE-A277-1057F4BDE8E7}">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2316F-CEF5-4ADB-B3AE-59AFD484513E}">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11200">
            <a:lnSpc>
              <a:spcPct val="100000"/>
            </a:lnSpc>
            <a:spcBef>
              <a:spcPct val="0"/>
            </a:spcBef>
            <a:spcAft>
              <a:spcPct val="35000"/>
            </a:spcAft>
            <a:buNone/>
          </a:pPr>
          <a:r>
            <a:rPr lang="en-GB" sz="1600" kern="1200" dirty="0"/>
            <a:t>Objective : The objective of this project is to develop a Power BI dashboard using the Retail Database that provides comprehensive insights into the retail business's performance. The dashboard aims to facilitate data-driven decision-making, optimize sales strategies, and enhance customer experiences.</a:t>
          </a:r>
          <a:endParaRPr lang="en-US" sz="1600" kern="1200" dirty="0"/>
        </a:p>
      </dsp:txBody>
      <dsp:txXfrm>
        <a:off x="1309885" y="484"/>
        <a:ext cx="10534182" cy="1134099"/>
      </dsp:txXfrm>
    </dsp:sp>
    <dsp:sp modelId="{5D87C3F5-DC3E-4CB9-815A-8767DE59AB7A}">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79981-B922-4B84-A0D8-CDDF79CC0241}">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3773C-F5A0-43EE-8CE8-BA66C28699D0}">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11200">
            <a:lnSpc>
              <a:spcPct val="100000"/>
            </a:lnSpc>
            <a:spcBef>
              <a:spcPct val="0"/>
            </a:spcBef>
            <a:spcAft>
              <a:spcPct val="35000"/>
            </a:spcAft>
            <a:buNone/>
          </a:pPr>
          <a:r>
            <a:rPr lang="en-GB" sz="1600" kern="1200" dirty="0"/>
            <a:t>Analysis Scope : The analysis will focus on four key areas: Sales Analysis, Product Analysis, Customer Analysis, and Demographic Analysis. It will cover sales trends, product performance, customer </a:t>
          </a:r>
          <a:r>
            <a:rPr lang="en-GB" sz="1600" kern="1200" dirty="0" err="1"/>
            <a:t>behavior</a:t>
          </a:r>
          <a:r>
            <a:rPr lang="en-GB" sz="1600" kern="1200" dirty="0"/>
            <a:t>, and customer demographics to offer a comprehensive understanding of the retail business</a:t>
          </a:r>
          <a:endParaRPr lang="en-US" sz="1600" kern="1200" dirty="0"/>
        </a:p>
      </dsp:txBody>
      <dsp:txXfrm>
        <a:off x="1309885" y="1418109"/>
        <a:ext cx="10534182" cy="1134099"/>
      </dsp:txXfrm>
    </dsp:sp>
    <dsp:sp modelId="{C4B7E81B-C085-4799-ABF2-867D6EDEF389}">
      <dsp:nvSpPr>
        <dsp:cNvPr id="0" name=""/>
        <dsp:cNvSpPr/>
      </dsp:nvSpPr>
      <dsp:spPr>
        <a:xfrm>
          <a:off x="0" y="2835733"/>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C6BA0-6ADC-49CB-93BA-13DD699340DA}">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8EEE9-5C35-498D-8974-82FBC1E02CA1}">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711200">
            <a:lnSpc>
              <a:spcPct val="100000"/>
            </a:lnSpc>
            <a:spcBef>
              <a:spcPct val="0"/>
            </a:spcBef>
            <a:spcAft>
              <a:spcPct val="35000"/>
            </a:spcAft>
            <a:buNone/>
          </a:pPr>
          <a:r>
            <a:rPr lang="en-GB" sz="1600" kern="1200" dirty="0"/>
            <a:t>Goal : The primary goal of the Power BI dashboard is to empower retail stakeholders with actionable insights. The dashboard will help identify top-selling products, peak sales periods, customer preferences, and target demographics. It will enable retailers to make informed decisions to boost sales, optimize inventory, and tailor marketing strategies.</a:t>
          </a:r>
          <a:endParaRPr lang="en-US" sz="1600" kern="1200" dirty="0"/>
        </a:p>
      </dsp:txBody>
      <dsp:txXfrm>
        <a:off x="1309885" y="2835733"/>
        <a:ext cx="10534182" cy="1134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B6B38-C841-49C3-9E16-84F449592AF7}">
      <dsp:nvSpPr>
        <dsp:cNvPr id="0" name=""/>
        <dsp:cNvSpPr/>
      </dsp:nvSpPr>
      <dsp:spPr>
        <a:xfrm>
          <a:off x="0" y="484"/>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9029B-BC64-4F43-AD8C-71360417908E}">
      <dsp:nvSpPr>
        <dsp:cNvPr id="0" name=""/>
        <dsp:cNvSpPr/>
      </dsp:nvSpPr>
      <dsp:spPr>
        <a:xfrm>
          <a:off x="343065" y="255657"/>
          <a:ext cx="623754" cy="623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0A84C-34DC-4BE7-A2F1-8F5594351548}">
      <dsp:nvSpPr>
        <dsp:cNvPr id="0" name=""/>
        <dsp:cNvSpPr/>
      </dsp:nvSpPr>
      <dsp:spPr>
        <a:xfrm>
          <a:off x="1309885" y="484"/>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kern="1200" dirty="0"/>
            <a:t>Insights &amp; Recommendations: The Power BI dashboard will provide valuable insights into sales performance, product trends, customer behaviour, and demographic patterns. It will identify high-performing products, low-performing items, customer preferences, and opportunities for customer engagement and retention. Based on the analysis, the dashboard will recommend targeted marketing strategies, inventory optimization, and personalized customer experiences.</a:t>
          </a:r>
          <a:endParaRPr lang="en-US" sz="1400" kern="1200" dirty="0"/>
        </a:p>
      </dsp:txBody>
      <dsp:txXfrm>
        <a:off x="1309885" y="484"/>
        <a:ext cx="10534182" cy="1134099"/>
      </dsp:txXfrm>
    </dsp:sp>
    <dsp:sp modelId="{0F028661-5413-4289-9906-9F667911A4AD}">
      <dsp:nvSpPr>
        <dsp:cNvPr id="0" name=""/>
        <dsp:cNvSpPr/>
      </dsp:nvSpPr>
      <dsp:spPr>
        <a:xfrm>
          <a:off x="0" y="1418109"/>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D4414-1DE6-4608-98DA-46BE8A808BDE}">
      <dsp:nvSpPr>
        <dsp:cNvPr id="0" name=""/>
        <dsp:cNvSpPr/>
      </dsp:nvSpPr>
      <dsp:spPr>
        <a:xfrm>
          <a:off x="343065" y="1673281"/>
          <a:ext cx="623754" cy="623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3D670-0C72-41BA-82A7-50C379C6CAB4}">
      <dsp:nvSpPr>
        <dsp:cNvPr id="0" name=""/>
        <dsp:cNvSpPr/>
      </dsp:nvSpPr>
      <dsp:spPr>
        <a:xfrm>
          <a:off x="1309885" y="1418109"/>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kern="1200" dirty="0"/>
            <a:t>Report &amp; Presentation: The final deliverables will include a comprehensive report detailing the data sources, data </a:t>
          </a:r>
          <a:r>
            <a:rPr lang="en-GB" sz="1400" kern="1200" dirty="0" err="1"/>
            <a:t>modeling</a:t>
          </a:r>
          <a:r>
            <a:rPr lang="en-GB" sz="1400" kern="1200" dirty="0"/>
            <a:t>, and data cleaning processes used to create the Power BI dashboard. The report will describe the key insights derived from the dashboard's analysis and outline the actionable recommendations for business improvement. The presentation will showcase the dashboard's visualizations, the significance of the findings, and how stakeholders can utilize the dashboard for effective decision-making.</a:t>
          </a:r>
          <a:endParaRPr lang="en-US" sz="1400" kern="1200" dirty="0"/>
        </a:p>
      </dsp:txBody>
      <dsp:txXfrm>
        <a:off x="1309885" y="1418109"/>
        <a:ext cx="10534182" cy="1134099"/>
      </dsp:txXfrm>
    </dsp:sp>
    <dsp:sp modelId="{4620D977-BE1B-4218-A1BC-C3018F37BA41}">
      <dsp:nvSpPr>
        <dsp:cNvPr id="0" name=""/>
        <dsp:cNvSpPr/>
      </dsp:nvSpPr>
      <dsp:spPr>
        <a:xfrm>
          <a:off x="0" y="2836218"/>
          <a:ext cx="11844068" cy="11340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C89DE-8A82-4F01-A468-D0CC72D14F77}">
      <dsp:nvSpPr>
        <dsp:cNvPr id="0" name=""/>
        <dsp:cNvSpPr/>
      </dsp:nvSpPr>
      <dsp:spPr>
        <a:xfrm>
          <a:off x="343065" y="3090906"/>
          <a:ext cx="623754" cy="623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B4B32-239A-4CDD-BCF0-AC110BB2697E}">
      <dsp:nvSpPr>
        <dsp:cNvPr id="0" name=""/>
        <dsp:cNvSpPr/>
      </dsp:nvSpPr>
      <dsp:spPr>
        <a:xfrm>
          <a:off x="1309885" y="2835733"/>
          <a:ext cx="10534182" cy="1134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026" tIns="120026" rIns="120026" bIns="120026" numCol="1" spcCol="1270" anchor="ctr" anchorCtr="0">
          <a:noAutofit/>
        </a:bodyPr>
        <a:lstStyle/>
        <a:p>
          <a:pPr marL="0" lvl="0" indent="0" algn="l" defTabSz="622300">
            <a:lnSpc>
              <a:spcPct val="100000"/>
            </a:lnSpc>
            <a:spcBef>
              <a:spcPct val="0"/>
            </a:spcBef>
            <a:spcAft>
              <a:spcPct val="35000"/>
            </a:spcAft>
            <a:buNone/>
          </a:pPr>
          <a:r>
            <a:rPr lang="en-GB" sz="1400" b="0" i="0" kern="1200" dirty="0">
              <a:solidFill>
                <a:srgbClr val="374151"/>
              </a:solidFill>
              <a:effectLst/>
              <a:latin typeface="Söhne"/>
            </a:rPr>
            <a:t>The Power BI Dashboard for the Retail Database is a comprehensive and insightful tool designed to </a:t>
          </a:r>
          <a:r>
            <a:rPr lang="en-GB" sz="1400" b="0" i="0" kern="1200" dirty="0" err="1">
              <a:solidFill>
                <a:srgbClr val="374151"/>
              </a:solidFill>
              <a:effectLst/>
              <a:latin typeface="Söhne"/>
            </a:rPr>
            <a:t>analyze</a:t>
          </a:r>
          <a:r>
            <a:rPr lang="en-GB" sz="1400" b="0" i="0" kern="1200" dirty="0">
              <a:solidFill>
                <a:srgbClr val="374151"/>
              </a:solidFill>
              <a:effectLst/>
              <a:latin typeface="Söhne"/>
            </a:rPr>
            <a:t> various aspects of the retail business. It focuses on four key areas: Sales Analysis, Product Analysis, Customer Analysis, and Demographic Analysis. By leveraging data from the retail database, the dashboard offers valuable visualizations and analytics to support data-driven decision-making and strategic planning.</a:t>
          </a:r>
          <a:endParaRPr lang="en-US" sz="1400" kern="1200" dirty="0"/>
        </a:p>
      </dsp:txBody>
      <dsp:txXfrm>
        <a:off x="1309885" y="2835733"/>
        <a:ext cx="10534182" cy="1134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678B9-F053-44D9-8E9A-E4EF6010A068}" type="datetimeFigureOut">
              <a:rPr lang="en-IN" smtClean="0"/>
              <a:pPr/>
              <a:t>09-11-2023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91230-2474-4699-A34E-2EF4769462A5}" type="slidenum">
              <a:rPr lang="en-IN" smtClean="0"/>
              <a:pPr/>
              <a:t>‹#›</a:t>
            </a:fld>
            <a:endParaRPr lang="en-IN"/>
          </a:p>
        </p:txBody>
      </p:sp>
    </p:spTree>
    <p:extLst>
      <p:ext uri="{BB962C8B-B14F-4D97-AF65-F5344CB8AC3E}">
        <p14:creationId xmlns="" xmlns:p14="http://schemas.microsoft.com/office/powerpoint/2010/main" val="243028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pPr/>
              <a:t>6</a:t>
            </a:fld>
            <a:endParaRPr lang="en-IN"/>
          </a:p>
        </p:txBody>
      </p:sp>
    </p:spTree>
    <p:extLst>
      <p:ext uri="{BB962C8B-B14F-4D97-AF65-F5344CB8AC3E}">
        <p14:creationId xmlns="" xmlns:p14="http://schemas.microsoft.com/office/powerpoint/2010/main" val="160237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pPr/>
              <a:t>18</a:t>
            </a:fld>
            <a:endParaRPr lang="en-IN"/>
          </a:p>
        </p:txBody>
      </p:sp>
    </p:spTree>
    <p:extLst>
      <p:ext uri="{BB962C8B-B14F-4D97-AF65-F5344CB8AC3E}">
        <p14:creationId xmlns="" xmlns:p14="http://schemas.microsoft.com/office/powerpoint/2010/main" val="189245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2305A-91D4-8C64-6FD5-2BA90A631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13F30D4-E085-3403-8CA0-DD637A352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700AB8C-7426-806B-7E28-A27CC2E87D0C}"/>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45016AA3-FC35-AC84-2D37-21F924C1E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ADF8E0A-B429-A941-8259-407A3AF7078C}"/>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23392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44E3CF-1B0A-22D9-DB2F-DD5DC04EF4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AC08C2D-57AB-28D6-3B40-007F389C19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6109635-880E-8916-78FD-D57A27743CD9}"/>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E4A584DE-636A-71DA-5F7C-1E8FC8A20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A46FC2B-3CD0-73A6-7294-1402F269612B}"/>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41929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91416AF-3C69-07F8-58E5-65CFE4588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F006E3E-1009-EF6B-E829-02B0D8A9F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6C37351-9E30-D888-A421-279378CC10F0}"/>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11CD69CD-A67F-9A73-5545-DA786A658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99CE759-4230-7691-CBA9-8A3599A51838}"/>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422175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8378CF-B356-BBE4-F897-210FAFFE74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4E9460F-1528-828C-74C9-910DC797A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A8E2A1D-B32B-2128-540A-ACAC980C1E60}"/>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3E1DD6D5-4593-A086-F19A-9C35D19E6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1F9F61-102E-1A03-8E03-F944D36F9538}"/>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123015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B4F58D-5A47-B44D-568E-9181653604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55394A0-64D2-4D78-D250-B84CD6940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F1D0C58-D86B-4A46-D45A-7634118B3E5C}"/>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5AABEF89-B11A-F54B-9C50-DC28B7ABA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5C7F6A6-3FFC-F2EB-1B42-F893823BEA81}"/>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166344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FE8A64-09C0-C282-82FC-555004F5EF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57325F0-34D5-3315-8936-22B2A689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C16C048-DD9E-0EF0-ADFE-052647133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C4A42B8-7ED1-F3C2-E379-3C905FC28A09}"/>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6" name="Footer Placeholder 5">
            <a:extLst>
              <a:ext uri="{FF2B5EF4-FFF2-40B4-BE49-F238E27FC236}">
                <a16:creationId xmlns="" xmlns:a16="http://schemas.microsoft.com/office/drawing/2014/main" id="{9C1EA4B6-0D2E-3D22-6EE1-683431A82A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44F4FFF-1583-B081-E9E1-147400E9D305}"/>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268284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2F652F-0A52-F58B-3ABF-3A797EA4E2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59E3E39-C8AF-3987-8732-3AB3F3F09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FF5DC7F-FCA3-5AFC-EB75-2E7789D6E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51EFD91-3073-78B4-318A-C33C187B5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BA7999A-DD98-3D7C-7383-069E54D15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117C86C-6D0F-F2F9-F1E0-3D7598FDA34B}"/>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8" name="Footer Placeholder 7">
            <a:extLst>
              <a:ext uri="{FF2B5EF4-FFF2-40B4-BE49-F238E27FC236}">
                <a16:creationId xmlns="" xmlns:a16="http://schemas.microsoft.com/office/drawing/2014/main" id="{C81B7764-8D8D-5A8D-FD93-3ACAA9F72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B552FA0-8476-3C58-A87A-2A04516E4D41}"/>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853534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135A1-AFED-9018-3322-EDAFFA39F5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1E3275D-BFC5-0EBB-D4B2-1D88BCD65BED}"/>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4" name="Footer Placeholder 3">
            <a:extLst>
              <a:ext uri="{FF2B5EF4-FFF2-40B4-BE49-F238E27FC236}">
                <a16:creationId xmlns="" xmlns:a16="http://schemas.microsoft.com/office/drawing/2014/main" id="{8990C48E-5808-2D6E-82FB-CA4D43307F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5348771D-C49B-96BB-B1CE-FB02A0B8CE80}"/>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62889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CAFB0DC-6C40-6413-CCDC-F93DA7E1437D}"/>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3" name="Footer Placeholder 2">
            <a:extLst>
              <a:ext uri="{FF2B5EF4-FFF2-40B4-BE49-F238E27FC236}">
                <a16:creationId xmlns="" xmlns:a16="http://schemas.microsoft.com/office/drawing/2014/main" id="{577894B2-83BF-C570-DB8A-D7DE424617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DAF6F90-1778-BB22-3F9F-46116927A07A}"/>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14847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B2373-4B32-E330-206C-C2AAC0718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77BC1F4-0ED9-1431-01BC-9222F5045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C666849-DBFF-2FC2-793E-505067BA6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2498A14-A9E3-41FB-374A-E5E986E8CD24}"/>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6" name="Footer Placeholder 5">
            <a:extLst>
              <a:ext uri="{FF2B5EF4-FFF2-40B4-BE49-F238E27FC236}">
                <a16:creationId xmlns="" xmlns:a16="http://schemas.microsoft.com/office/drawing/2014/main" id="{5B85A312-60B3-45DF-AFAA-0CCB546A0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E1B19A9-6035-282E-4B3E-9F8C2BAE53B9}"/>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153221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53DA1-D045-7D4F-9372-267AD53CC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AC3C491-AE7B-C475-1B88-EA87E1805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1732BD0-58D5-1BAF-6C38-F40908412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BF0044-594B-14A3-C3BE-DD78D4B068B9}"/>
              </a:ext>
            </a:extLst>
          </p:cNvPr>
          <p:cNvSpPr>
            <a:spLocks noGrp="1"/>
          </p:cNvSpPr>
          <p:nvPr>
            <p:ph type="dt" sz="half" idx="10"/>
          </p:nvPr>
        </p:nvSpPr>
        <p:spPr/>
        <p:txBody>
          <a:bodyPr/>
          <a:lstStyle/>
          <a:p>
            <a:fld id="{FE6A63A7-923B-4FAA-8841-4F9040B5D4FC}" type="datetimeFigureOut">
              <a:rPr lang="en-IN" smtClean="0"/>
              <a:pPr/>
              <a:t>09-11-2023</a:t>
            </a:fld>
            <a:endParaRPr lang="en-IN"/>
          </a:p>
        </p:txBody>
      </p:sp>
      <p:sp>
        <p:nvSpPr>
          <p:cNvPr id="6" name="Footer Placeholder 5">
            <a:extLst>
              <a:ext uri="{FF2B5EF4-FFF2-40B4-BE49-F238E27FC236}">
                <a16:creationId xmlns="" xmlns:a16="http://schemas.microsoft.com/office/drawing/2014/main" id="{BF4007CE-A0D7-7A87-10F4-364337E749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7EA161F-B2DF-7FCE-0E82-3C4FC669D339}"/>
              </a:ext>
            </a:extLst>
          </p:cNvPr>
          <p:cNvSpPr>
            <a:spLocks noGrp="1"/>
          </p:cNvSpPr>
          <p:nvPr>
            <p:ph type="sldNum" sz="quarter" idx="12"/>
          </p:nvPr>
        </p:nvSpPr>
        <p:spPr/>
        <p:txBody>
          <a:body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107992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C265362-CC08-C0D8-1C5F-62B43E52D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ABEA326-128E-545D-D7E5-832F695F0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AD468CD-DDB9-EA7A-1BB0-0DD757B73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A63A7-923B-4FAA-8841-4F9040B5D4FC}" type="datetimeFigureOut">
              <a:rPr lang="en-IN" smtClean="0"/>
              <a:pPr/>
              <a:t>09-11-2023</a:t>
            </a:fld>
            <a:endParaRPr lang="en-IN"/>
          </a:p>
        </p:txBody>
      </p:sp>
      <p:sp>
        <p:nvSpPr>
          <p:cNvPr id="5" name="Footer Placeholder 4">
            <a:extLst>
              <a:ext uri="{FF2B5EF4-FFF2-40B4-BE49-F238E27FC236}">
                <a16:creationId xmlns="" xmlns:a16="http://schemas.microsoft.com/office/drawing/2014/main" id="{371C0BF8-A3C6-470E-9A0A-067C1C259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C3908140-B287-F0CD-C89C-AFD5AA77C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FCBEC-21FD-4AE9-A4C0-830BB8A40EB8}" type="slidenum">
              <a:rPr lang="en-IN" smtClean="0"/>
              <a:pPr/>
              <a:t>‹#›</a:t>
            </a:fld>
            <a:endParaRPr lang="en-IN"/>
          </a:p>
        </p:txBody>
      </p:sp>
    </p:spTree>
    <p:extLst>
      <p:ext uri="{BB962C8B-B14F-4D97-AF65-F5344CB8AC3E}">
        <p14:creationId xmlns="" xmlns:p14="http://schemas.microsoft.com/office/powerpoint/2010/main" val="344586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B48B620-4C4F-9179-1C2C-E21B01FBAD8B}"/>
              </a:ext>
            </a:extLst>
          </p:cNvPr>
          <p:cNvSpPr txBox="1"/>
          <p:nvPr/>
        </p:nvSpPr>
        <p:spPr>
          <a:xfrm>
            <a:off x="381000" y="1447800"/>
            <a:ext cx="7178040" cy="707886"/>
          </a:xfrm>
          <a:prstGeom prst="rect">
            <a:avLst/>
          </a:prstGeom>
          <a:noFill/>
          <a:effectLst>
            <a:glow rad="63500">
              <a:schemeClr val="accent1">
                <a:satMod val="175000"/>
                <a:alpha val="40000"/>
              </a:schemeClr>
            </a:glow>
          </a:effectLst>
        </p:spPr>
        <p:txBody>
          <a:bodyPr wrap="square" rtlCol="0">
            <a:spAutoFit/>
          </a:bodyPr>
          <a:lstStyle/>
          <a:p>
            <a:r>
              <a:rPr lang="en-IN" sz="4000" dirty="0">
                <a:solidFill>
                  <a:schemeClr val="bg2"/>
                </a:solidFill>
              </a:rPr>
              <a:t>Capstone Project-Retail Analysis</a:t>
            </a:r>
          </a:p>
        </p:txBody>
      </p:sp>
      <p:pic>
        <p:nvPicPr>
          <p:cNvPr id="6" name="Picture 5" descr="Microsoft Power BI">
            <a:extLst>
              <a:ext uri="{FF2B5EF4-FFF2-40B4-BE49-F238E27FC236}">
                <a16:creationId xmlns="" xmlns:a16="http://schemas.microsoft.com/office/drawing/2014/main" id="{D0D81F5F-7CEA-A9B4-7FA1-5D49EB9506B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3240" y="522257"/>
            <a:ext cx="1490690" cy="245805"/>
          </a:xfrm>
          <a:prstGeom prst="rect">
            <a:avLst/>
          </a:prstGeom>
        </p:spPr>
      </p:pic>
      <p:sp>
        <p:nvSpPr>
          <p:cNvPr id="2" name="TextBox 1">
            <a:extLst>
              <a:ext uri="{FF2B5EF4-FFF2-40B4-BE49-F238E27FC236}">
                <a16:creationId xmlns="" xmlns:a16="http://schemas.microsoft.com/office/drawing/2014/main" id="{6733F67E-DF50-197B-1368-ECCDE9107791}"/>
              </a:ext>
            </a:extLst>
          </p:cNvPr>
          <p:cNvSpPr txBox="1"/>
          <p:nvPr/>
        </p:nvSpPr>
        <p:spPr>
          <a:xfrm>
            <a:off x="523241" y="5410200"/>
            <a:ext cx="1604498" cy="369332"/>
          </a:xfrm>
          <a:prstGeom prst="rect">
            <a:avLst/>
          </a:prstGeom>
          <a:noFill/>
          <a:effectLst>
            <a:glow rad="63500">
              <a:schemeClr val="accent1">
                <a:satMod val="175000"/>
                <a:alpha val="40000"/>
              </a:schemeClr>
            </a:glow>
          </a:effectLst>
        </p:spPr>
        <p:txBody>
          <a:bodyPr wrap="square" rtlCol="0">
            <a:spAutoFit/>
          </a:bodyPr>
          <a:lstStyle/>
          <a:p>
            <a:r>
              <a:rPr lang="en-IN" b="1" dirty="0" err="1">
                <a:solidFill>
                  <a:schemeClr val="bg2"/>
                </a:solidFill>
              </a:rPr>
              <a:t>Hachibul</a:t>
            </a:r>
            <a:r>
              <a:rPr lang="en-IN" b="1" dirty="0">
                <a:solidFill>
                  <a:schemeClr val="bg2"/>
                </a:solidFill>
              </a:rPr>
              <a:t> Islam</a:t>
            </a:r>
          </a:p>
        </p:txBody>
      </p:sp>
    </p:spTree>
    <p:extLst>
      <p:ext uri="{BB962C8B-B14F-4D97-AF65-F5344CB8AC3E}">
        <p14:creationId xmlns="" xmlns:p14="http://schemas.microsoft.com/office/powerpoint/2010/main" val="334411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38AAF26-D71F-F0CD-A66E-06B94A5B492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320464"/>
            <a:ext cx="7477760" cy="5537536"/>
          </a:xfrm>
          <a:prstGeom prst="rect">
            <a:avLst/>
          </a:prstGeom>
        </p:spPr>
      </p:pic>
      <p:grpSp>
        <p:nvGrpSpPr>
          <p:cNvPr id="5" name="Group 4">
            <a:extLst>
              <a:ext uri="{FF2B5EF4-FFF2-40B4-BE49-F238E27FC236}">
                <a16:creationId xmlns="" xmlns:a16="http://schemas.microsoft.com/office/drawing/2014/main" id="{9A9279B1-72F1-E1EB-08DE-85627FC6EC97}"/>
              </a:ext>
            </a:extLst>
          </p:cNvPr>
          <p:cNvGrpSpPr/>
          <p:nvPr/>
        </p:nvGrpSpPr>
        <p:grpSpPr>
          <a:xfrm>
            <a:off x="3730456" y="212636"/>
            <a:ext cx="4320540" cy="797040"/>
            <a:chOff x="308610" y="1284992"/>
            <a:chExt cx="4320540" cy="797040"/>
          </a:xfrm>
        </p:grpSpPr>
        <p:sp>
          <p:nvSpPr>
            <p:cNvPr id="6" name="Rectangle: Rounded Corners 5">
              <a:extLst>
                <a:ext uri="{FF2B5EF4-FFF2-40B4-BE49-F238E27FC236}">
                  <a16:creationId xmlns="" xmlns:a16="http://schemas.microsoft.com/office/drawing/2014/main" id="{2489AF3C-7F1B-D0CE-ED72-CF448937A6DE}"/>
                </a:ext>
              </a:extLst>
            </p:cNvPr>
            <p:cNvSpPr/>
            <p:nvPr/>
          </p:nvSpPr>
          <p:spPr>
            <a:xfrm>
              <a:off x="308610" y="128499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7" name="Rectangle: Rounded Corners 4">
              <a:extLst>
                <a:ext uri="{FF2B5EF4-FFF2-40B4-BE49-F238E27FC236}">
                  <a16:creationId xmlns="" xmlns:a16="http://schemas.microsoft.com/office/drawing/2014/main" id="{9674AFEE-09FD-6EBB-1D7F-5B4E8B92930D}"/>
                </a:ext>
              </a:extLst>
            </p:cNvPr>
            <p:cNvSpPr txBox="1"/>
            <p:nvPr/>
          </p:nvSpPr>
          <p:spPr>
            <a:xfrm>
              <a:off x="347518" y="132390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Product Analysis</a:t>
              </a:r>
              <a:endParaRPr lang="en-US" sz="2700" kern="1200"/>
            </a:p>
          </p:txBody>
        </p:sp>
      </p:grpSp>
      <p:sp>
        <p:nvSpPr>
          <p:cNvPr id="9" name="TextBox 8"/>
          <p:cNvSpPr txBox="1"/>
          <p:nvPr/>
        </p:nvSpPr>
        <p:spPr>
          <a:xfrm>
            <a:off x="7654834" y="1319348"/>
            <a:ext cx="4376058" cy="2031325"/>
          </a:xfrm>
          <a:prstGeom prst="rect">
            <a:avLst/>
          </a:prstGeom>
          <a:noFill/>
        </p:spPr>
        <p:txBody>
          <a:bodyPr wrap="square" rtlCol="0">
            <a:spAutoFit/>
          </a:bodyPr>
          <a:lstStyle/>
          <a:p>
            <a:r>
              <a:rPr lang="en-US" dirty="0" smtClean="0"/>
              <a:t>This is how monthly revenue  vary according </a:t>
            </a:r>
          </a:p>
          <a:p>
            <a:r>
              <a:rPr lang="en-US" dirty="0" smtClean="0"/>
              <a:t>Different product categories. Here we clearly </a:t>
            </a:r>
          </a:p>
          <a:p>
            <a:r>
              <a:rPr lang="en-US" dirty="0" smtClean="0"/>
              <a:t>see that in the month of November ,the </a:t>
            </a:r>
          </a:p>
          <a:p>
            <a:r>
              <a:rPr lang="en-US" dirty="0" smtClean="0"/>
              <a:t>monthly revenue is high as compare to </a:t>
            </a:r>
          </a:p>
          <a:p>
            <a:r>
              <a:rPr lang="en-US" dirty="0" smtClean="0"/>
              <a:t>other  month as well as the revenue generated by classic cars is higher  as compare to all the other product line.</a:t>
            </a:r>
          </a:p>
        </p:txBody>
      </p:sp>
    </p:spTree>
    <p:extLst>
      <p:ext uri="{BB962C8B-B14F-4D97-AF65-F5344CB8AC3E}">
        <p14:creationId xmlns="" xmlns:p14="http://schemas.microsoft.com/office/powerpoint/2010/main" val="169862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7DFCCF5-C9B7-9709-094D-E6ED249B486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306286"/>
            <a:ext cx="7772399" cy="5551714"/>
          </a:xfrm>
          <a:prstGeom prst="rect">
            <a:avLst/>
          </a:prstGeom>
        </p:spPr>
      </p:pic>
      <p:grpSp>
        <p:nvGrpSpPr>
          <p:cNvPr id="4" name="Group 3">
            <a:extLst>
              <a:ext uri="{FF2B5EF4-FFF2-40B4-BE49-F238E27FC236}">
                <a16:creationId xmlns="" xmlns:a16="http://schemas.microsoft.com/office/drawing/2014/main" id="{07435634-193C-9C76-DB4B-0AF06B84AA19}"/>
              </a:ext>
            </a:extLst>
          </p:cNvPr>
          <p:cNvGrpSpPr/>
          <p:nvPr/>
        </p:nvGrpSpPr>
        <p:grpSpPr>
          <a:xfrm>
            <a:off x="3730456" y="212636"/>
            <a:ext cx="4320540" cy="797040"/>
            <a:chOff x="308610" y="1284992"/>
            <a:chExt cx="4320540" cy="797040"/>
          </a:xfrm>
        </p:grpSpPr>
        <p:sp>
          <p:nvSpPr>
            <p:cNvPr id="5" name="Rectangle: Rounded Corners 4">
              <a:extLst>
                <a:ext uri="{FF2B5EF4-FFF2-40B4-BE49-F238E27FC236}">
                  <a16:creationId xmlns="" xmlns:a16="http://schemas.microsoft.com/office/drawing/2014/main" id="{0A7DC7D4-B777-FA9E-1BF5-63EA7D915A42}"/>
                </a:ext>
              </a:extLst>
            </p:cNvPr>
            <p:cNvSpPr/>
            <p:nvPr/>
          </p:nvSpPr>
          <p:spPr>
            <a:xfrm>
              <a:off x="308610" y="128499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 xmlns:a16="http://schemas.microsoft.com/office/drawing/2014/main" id="{C85F1C43-6938-FEF4-A7B9-44D2E1F46F5B}"/>
                </a:ext>
              </a:extLst>
            </p:cNvPr>
            <p:cNvSpPr txBox="1"/>
            <p:nvPr/>
          </p:nvSpPr>
          <p:spPr>
            <a:xfrm>
              <a:off x="347518" y="132390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Product Analysis</a:t>
              </a:r>
              <a:endParaRPr lang="en-US" sz="2700" kern="1200"/>
            </a:p>
          </p:txBody>
        </p:sp>
      </p:grpSp>
      <p:sp>
        <p:nvSpPr>
          <p:cNvPr id="7" name="TextBox 6"/>
          <p:cNvSpPr txBox="1"/>
          <p:nvPr/>
        </p:nvSpPr>
        <p:spPr>
          <a:xfrm>
            <a:off x="8229599" y="1397726"/>
            <a:ext cx="3461657" cy="2862322"/>
          </a:xfrm>
          <a:prstGeom prst="rect">
            <a:avLst/>
          </a:prstGeom>
          <a:noFill/>
        </p:spPr>
        <p:txBody>
          <a:bodyPr wrap="square" rtlCol="0">
            <a:spAutoFit/>
          </a:bodyPr>
          <a:lstStyle/>
          <a:p>
            <a:r>
              <a:rPr lang="en-US" dirty="0" smtClean="0"/>
              <a:t>To compare the Profitability  of different products based on their quantity on stock in PowerBI ,we create a visual that shows the relationship between product profitability and quantity in stock and this visual allowing us to identify which products are more profitable relative to their stock level. </a:t>
            </a:r>
            <a:endParaRPr lang="en-US" dirty="0"/>
          </a:p>
        </p:txBody>
      </p:sp>
    </p:spTree>
    <p:extLst>
      <p:ext uri="{BB962C8B-B14F-4D97-AF65-F5344CB8AC3E}">
        <p14:creationId xmlns="" xmlns:p14="http://schemas.microsoft.com/office/powerpoint/2010/main" val="179863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0353344-CB5C-817C-7C5E-6E09344EDB7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194317"/>
            <a:ext cx="7109927" cy="5663681"/>
          </a:xfrm>
          <a:prstGeom prst="rect">
            <a:avLst/>
          </a:prstGeom>
        </p:spPr>
      </p:pic>
      <p:grpSp>
        <p:nvGrpSpPr>
          <p:cNvPr id="4" name="Group 3">
            <a:extLst>
              <a:ext uri="{FF2B5EF4-FFF2-40B4-BE49-F238E27FC236}">
                <a16:creationId xmlns="" xmlns:a16="http://schemas.microsoft.com/office/drawing/2014/main" id="{6BF3B4AD-96C8-57D7-9180-F7DB42E87654}"/>
              </a:ext>
            </a:extLst>
          </p:cNvPr>
          <p:cNvGrpSpPr/>
          <p:nvPr/>
        </p:nvGrpSpPr>
        <p:grpSpPr>
          <a:xfrm>
            <a:off x="3730456" y="212636"/>
            <a:ext cx="4320540" cy="797040"/>
            <a:chOff x="308610" y="1284992"/>
            <a:chExt cx="4320540" cy="797040"/>
          </a:xfrm>
        </p:grpSpPr>
        <p:sp>
          <p:nvSpPr>
            <p:cNvPr id="5" name="Rectangle: Rounded Corners 4">
              <a:extLst>
                <a:ext uri="{FF2B5EF4-FFF2-40B4-BE49-F238E27FC236}">
                  <a16:creationId xmlns="" xmlns:a16="http://schemas.microsoft.com/office/drawing/2014/main" id="{61742533-D6CB-37F2-3477-96C9142D9640}"/>
                </a:ext>
              </a:extLst>
            </p:cNvPr>
            <p:cNvSpPr/>
            <p:nvPr/>
          </p:nvSpPr>
          <p:spPr>
            <a:xfrm>
              <a:off x="308610" y="128499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 xmlns:a16="http://schemas.microsoft.com/office/drawing/2014/main" id="{87F57005-C15D-C8F0-9DAC-BA7D6EF60567}"/>
                </a:ext>
              </a:extLst>
            </p:cNvPr>
            <p:cNvSpPr txBox="1"/>
            <p:nvPr/>
          </p:nvSpPr>
          <p:spPr>
            <a:xfrm>
              <a:off x="347518" y="132390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Product Analysis</a:t>
              </a:r>
              <a:endParaRPr lang="en-US" sz="2700" kern="1200"/>
            </a:p>
          </p:txBody>
        </p:sp>
      </p:grpSp>
      <p:sp>
        <p:nvSpPr>
          <p:cNvPr id="7" name="TextBox 6"/>
          <p:cNvSpPr txBox="1"/>
          <p:nvPr/>
        </p:nvSpPr>
        <p:spPr>
          <a:xfrm>
            <a:off x="7798526" y="1476103"/>
            <a:ext cx="4062548" cy="2031325"/>
          </a:xfrm>
          <a:prstGeom prst="rect">
            <a:avLst/>
          </a:prstGeom>
          <a:noFill/>
        </p:spPr>
        <p:txBody>
          <a:bodyPr wrap="square" rtlCol="0">
            <a:spAutoFit/>
          </a:bodyPr>
          <a:lstStyle/>
          <a:p>
            <a:r>
              <a:rPr lang="en-US" dirty="0" smtClean="0"/>
              <a:t>To analyze how product pricing impacts sales volume in PowerBI we can create a visual that shows the relationship between product price and sales volume.</a:t>
            </a:r>
          </a:p>
          <a:p>
            <a:r>
              <a:rPr lang="en-US" dirty="0" smtClean="0"/>
              <a:t>By creating this visual we gain insights that help us to make informed decision to optimize our sales and revenue  </a:t>
            </a:r>
            <a:endParaRPr lang="en-US" dirty="0"/>
          </a:p>
        </p:txBody>
      </p:sp>
    </p:spTree>
    <p:extLst>
      <p:ext uri="{BB962C8B-B14F-4D97-AF65-F5344CB8AC3E}">
        <p14:creationId xmlns="" xmlns:p14="http://schemas.microsoft.com/office/powerpoint/2010/main" val="109879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5258726-2E42-2489-EC1E-F662D35BAF25}"/>
              </a:ext>
            </a:extLst>
          </p:cNvPr>
          <p:cNvGrpSpPr/>
          <p:nvPr/>
        </p:nvGrpSpPr>
        <p:grpSpPr>
          <a:xfrm>
            <a:off x="4122342" y="193974"/>
            <a:ext cx="4320540" cy="797040"/>
            <a:chOff x="308610" y="2509712"/>
            <a:chExt cx="4320540" cy="797040"/>
          </a:xfrm>
        </p:grpSpPr>
        <p:sp>
          <p:nvSpPr>
            <p:cNvPr id="3" name="Rectangle: Rounded Corners 2">
              <a:extLst>
                <a:ext uri="{FF2B5EF4-FFF2-40B4-BE49-F238E27FC236}">
                  <a16:creationId xmlns="" xmlns:a16="http://schemas.microsoft.com/office/drawing/2014/main" id="{F9E11E4D-E6B6-45DE-3796-496A344EC367}"/>
                </a:ext>
              </a:extLst>
            </p:cNvPr>
            <p:cNvSpPr/>
            <p:nvPr/>
          </p:nvSpPr>
          <p:spPr>
            <a:xfrm>
              <a:off x="308610" y="250971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 xmlns:a16="http://schemas.microsoft.com/office/drawing/2014/main" id="{BBC404AA-85DF-99BF-6111-C9BA104E1C23}"/>
                </a:ext>
              </a:extLst>
            </p:cNvPr>
            <p:cNvSpPr txBox="1"/>
            <p:nvPr/>
          </p:nvSpPr>
          <p:spPr>
            <a:xfrm>
              <a:off x="347518" y="254862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Customer Analysis</a:t>
              </a:r>
              <a:endParaRPr lang="en-US" sz="2700" kern="1200"/>
            </a:p>
          </p:txBody>
        </p:sp>
      </p:grpSp>
      <p:pic>
        <p:nvPicPr>
          <p:cNvPr id="6" name="Picture 5">
            <a:extLst>
              <a:ext uri="{FF2B5EF4-FFF2-40B4-BE49-F238E27FC236}">
                <a16:creationId xmlns="" xmlns:a16="http://schemas.microsoft.com/office/drawing/2014/main" id="{977A7890-DE79-C61A-2852-1ABFC9CFA71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268962"/>
            <a:ext cx="7798133" cy="5589037"/>
          </a:xfrm>
          <a:prstGeom prst="rect">
            <a:avLst/>
          </a:prstGeom>
        </p:spPr>
      </p:pic>
      <p:sp>
        <p:nvSpPr>
          <p:cNvPr id="7" name="TextBox 6"/>
          <p:cNvSpPr txBox="1"/>
          <p:nvPr/>
        </p:nvSpPr>
        <p:spPr>
          <a:xfrm>
            <a:off x="8011886" y="1354183"/>
            <a:ext cx="3918857" cy="2585323"/>
          </a:xfrm>
          <a:prstGeom prst="rect">
            <a:avLst/>
          </a:prstGeom>
          <a:noFill/>
        </p:spPr>
        <p:txBody>
          <a:bodyPr wrap="square" rtlCol="0">
            <a:spAutoFit/>
          </a:bodyPr>
          <a:lstStyle/>
          <a:p>
            <a:r>
              <a:rPr lang="en-US" dirty="0" smtClean="0"/>
              <a:t>This Donut Chat shows the sale performance of top customer compare the other customers, making it easy to see how the top customers are performing in relation to the over all customer base. We can also adjust the number of “top-customer” by changing the threshold in the DAX formula used to categorize customers.</a:t>
            </a:r>
            <a:endParaRPr lang="en-US" dirty="0"/>
          </a:p>
        </p:txBody>
      </p:sp>
    </p:spTree>
    <p:extLst>
      <p:ext uri="{BB962C8B-B14F-4D97-AF65-F5344CB8AC3E}">
        <p14:creationId xmlns="" xmlns:p14="http://schemas.microsoft.com/office/powerpoint/2010/main" val="421962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060CCD9-7F4B-DDC4-C99A-CB606C1C377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914400"/>
            <a:ext cx="7240555" cy="5919686"/>
          </a:xfrm>
          <a:prstGeom prst="rect">
            <a:avLst/>
          </a:prstGeom>
        </p:spPr>
      </p:pic>
      <p:grpSp>
        <p:nvGrpSpPr>
          <p:cNvPr id="4" name="Group 3">
            <a:extLst>
              <a:ext uri="{FF2B5EF4-FFF2-40B4-BE49-F238E27FC236}">
                <a16:creationId xmlns="" xmlns:a16="http://schemas.microsoft.com/office/drawing/2014/main" id="{43E748B3-5393-39AA-63E9-66E79601A2E3}"/>
              </a:ext>
            </a:extLst>
          </p:cNvPr>
          <p:cNvGrpSpPr/>
          <p:nvPr/>
        </p:nvGrpSpPr>
        <p:grpSpPr>
          <a:xfrm>
            <a:off x="4122342" y="117360"/>
            <a:ext cx="4320540" cy="797040"/>
            <a:chOff x="308610" y="2509712"/>
            <a:chExt cx="4320540" cy="797040"/>
          </a:xfrm>
        </p:grpSpPr>
        <p:sp>
          <p:nvSpPr>
            <p:cNvPr id="5" name="Rectangle: Rounded Corners 4">
              <a:extLst>
                <a:ext uri="{FF2B5EF4-FFF2-40B4-BE49-F238E27FC236}">
                  <a16:creationId xmlns="" xmlns:a16="http://schemas.microsoft.com/office/drawing/2014/main" id="{336AAF0E-4F97-BE20-E07C-42A33DED57C8}"/>
                </a:ext>
              </a:extLst>
            </p:cNvPr>
            <p:cNvSpPr/>
            <p:nvPr/>
          </p:nvSpPr>
          <p:spPr>
            <a:xfrm>
              <a:off x="308610" y="250971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 xmlns:a16="http://schemas.microsoft.com/office/drawing/2014/main" id="{4D76FEFA-797F-46AB-A41D-CE545F5E009D}"/>
                </a:ext>
              </a:extLst>
            </p:cNvPr>
            <p:cNvSpPr txBox="1"/>
            <p:nvPr/>
          </p:nvSpPr>
          <p:spPr>
            <a:xfrm>
              <a:off x="347518" y="254862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Customer Analysis</a:t>
              </a:r>
              <a:endParaRPr lang="en-US" sz="2700" kern="1200"/>
            </a:p>
          </p:txBody>
        </p:sp>
      </p:grpSp>
      <p:sp>
        <p:nvSpPr>
          <p:cNvPr id="7" name="TextBox 6"/>
          <p:cNvSpPr txBox="1"/>
          <p:nvPr/>
        </p:nvSpPr>
        <p:spPr>
          <a:xfrm>
            <a:off x="7824651" y="1267097"/>
            <a:ext cx="4116337" cy="3416320"/>
          </a:xfrm>
          <a:prstGeom prst="rect">
            <a:avLst/>
          </a:prstGeom>
          <a:noFill/>
        </p:spPr>
        <p:txBody>
          <a:bodyPr wrap="square" rtlCol="0">
            <a:spAutoFit/>
          </a:bodyPr>
          <a:lstStyle/>
          <a:p>
            <a:r>
              <a:rPr lang="en-US" dirty="0" smtClean="0"/>
              <a:t>To visualize the distribution of customers across different demographic segments in PowerBI we create a visual that shows customer segmentation by demographics.</a:t>
            </a:r>
          </a:p>
          <a:p>
            <a:r>
              <a:rPr lang="en-US" dirty="0" smtClean="0"/>
              <a:t>By creating these visuals, we can easily visualize and analyze the distribution of customer across different demographic segments, helping us gain insights into customer base and make data-driven decisions related to marketing, product development and any other aspects of business. </a:t>
            </a:r>
            <a:endParaRPr lang="en-US" dirty="0"/>
          </a:p>
        </p:txBody>
      </p:sp>
    </p:spTree>
    <p:extLst>
      <p:ext uri="{BB962C8B-B14F-4D97-AF65-F5344CB8AC3E}">
        <p14:creationId xmlns="" xmlns:p14="http://schemas.microsoft.com/office/powerpoint/2010/main" val="403832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CE72D9A8-148F-9FFE-9484-892DA990F0A8}"/>
              </a:ext>
            </a:extLst>
          </p:cNvPr>
          <p:cNvGrpSpPr/>
          <p:nvPr/>
        </p:nvGrpSpPr>
        <p:grpSpPr>
          <a:xfrm>
            <a:off x="3935730" y="0"/>
            <a:ext cx="4320540" cy="797040"/>
            <a:chOff x="308610" y="3734432"/>
            <a:chExt cx="4320540" cy="797040"/>
          </a:xfrm>
        </p:grpSpPr>
        <p:sp>
          <p:nvSpPr>
            <p:cNvPr id="3" name="Rectangle: Rounded Corners 2">
              <a:extLst>
                <a:ext uri="{FF2B5EF4-FFF2-40B4-BE49-F238E27FC236}">
                  <a16:creationId xmlns="" xmlns:a16="http://schemas.microsoft.com/office/drawing/2014/main" id="{1EC5B74A-E924-2646-8A46-5C434482C791}"/>
                </a:ext>
              </a:extLst>
            </p:cNvPr>
            <p:cNvSpPr/>
            <p:nvPr/>
          </p:nvSpPr>
          <p:spPr>
            <a:xfrm>
              <a:off x="308610" y="373443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 xmlns:a16="http://schemas.microsoft.com/office/drawing/2014/main" id="{82E2543D-ECCF-7D0E-2812-7D80347AD103}"/>
                </a:ext>
              </a:extLst>
            </p:cNvPr>
            <p:cNvSpPr txBox="1"/>
            <p:nvPr/>
          </p:nvSpPr>
          <p:spPr>
            <a:xfrm>
              <a:off x="347518" y="377334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dirty="0"/>
                <a:t>Demographic Analysis</a:t>
              </a:r>
              <a:endParaRPr lang="en-US" sz="2700" kern="1200" dirty="0"/>
            </a:p>
          </p:txBody>
        </p:sp>
      </p:grpSp>
      <p:pic>
        <p:nvPicPr>
          <p:cNvPr id="6" name="Picture 5">
            <a:extLst>
              <a:ext uri="{FF2B5EF4-FFF2-40B4-BE49-F238E27FC236}">
                <a16:creationId xmlns="" xmlns:a16="http://schemas.microsoft.com/office/drawing/2014/main" id="{BBF58EC6-A540-F94C-740C-06DE1A9CE92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816" y="914783"/>
            <a:ext cx="7236823" cy="5629708"/>
          </a:xfrm>
          <a:prstGeom prst="rect">
            <a:avLst/>
          </a:prstGeom>
        </p:spPr>
      </p:pic>
      <p:sp>
        <p:nvSpPr>
          <p:cNvPr id="7" name="TextBox 6"/>
          <p:cNvSpPr txBox="1"/>
          <p:nvPr/>
        </p:nvSpPr>
        <p:spPr>
          <a:xfrm>
            <a:off x="7746274" y="1267097"/>
            <a:ext cx="4088675" cy="2585323"/>
          </a:xfrm>
          <a:prstGeom prst="rect">
            <a:avLst/>
          </a:prstGeom>
          <a:noFill/>
        </p:spPr>
        <p:txBody>
          <a:bodyPr wrap="square" rtlCol="0">
            <a:spAutoFit/>
          </a:bodyPr>
          <a:lstStyle/>
          <a:p>
            <a:r>
              <a:rPr lang="en-US" dirty="0" smtClean="0"/>
              <a:t>To visualize the top regions in terms of sales revenue in PowerBI, we create a visual that shows sales revenue by </a:t>
            </a:r>
            <a:r>
              <a:rPr lang="en-US" dirty="0" err="1" smtClean="0"/>
              <a:t>region.By</a:t>
            </a:r>
            <a:r>
              <a:rPr lang="en-US" dirty="0" smtClean="0"/>
              <a:t> creating this visual we easily identify and analyze the top regions in terms of sales </a:t>
            </a:r>
            <a:r>
              <a:rPr lang="en-US" dirty="0" err="1" smtClean="0"/>
              <a:t>revenue.Here</a:t>
            </a:r>
            <a:r>
              <a:rPr lang="en-US" dirty="0" smtClean="0"/>
              <a:t> we see which regions contribute the most in terms of sales ,we can  use this information  to make business decisions.</a:t>
            </a:r>
            <a:endParaRPr lang="en-US" dirty="0"/>
          </a:p>
        </p:txBody>
      </p:sp>
    </p:spTree>
    <p:extLst>
      <p:ext uri="{BB962C8B-B14F-4D97-AF65-F5344CB8AC3E}">
        <p14:creationId xmlns="" xmlns:p14="http://schemas.microsoft.com/office/powerpoint/2010/main" val="37860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5F23DF0-BA03-E4FF-5A3F-4683FA8001D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7383" y="858416"/>
            <a:ext cx="7694024" cy="5659950"/>
          </a:xfrm>
          <a:prstGeom prst="rect">
            <a:avLst/>
          </a:prstGeom>
        </p:spPr>
      </p:pic>
      <p:grpSp>
        <p:nvGrpSpPr>
          <p:cNvPr id="4" name="Group 3">
            <a:extLst>
              <a:ext uri="{FF2B5EF4-FFF2-40B4-BE49-F238E27FC236}">
                <a16:creationId xmlns="" xmlns:a16="http://schemas.microsoft.com/office/drawing/2014/main" id="{6DA329BC-1A01-6ABC-48DF-B9F418BB53DA}"/>
              </a:ext>
            </a:extLst>
          </p:cNvPr>
          <p:cNvGrpSpPr/>
          <p:nvPr/>
        </p:nvGrpSpPr>
        <p:grpSpPr>
          <a:xfrm>
            <a:off x="3935730" y="0"/>
            <a:ext cx="4320540" cy="797040"/>
            <a:chOff x="308610" y="3734432"/>
            <a:chExt cx="4320540" cy="797040"/>
          </a:xfrm>
        </p:grpSpPr>
        <p:sp>
          <p:nvSpPr>
            <p:cNvPr id="5" name="Rectangle: Rounded Corners 4">
              <a:extLst>
                <a:ext uri="{FF2B5EF4-FFF2-40B4-BE49-F238E27FC236}">
                  <a16:creationId xmlns="" xmlns:a16="http://schemas.microsoft.com/office/drawing/2014/main" id="{451202DF-F8C7-10CB-7F7D-6C491CB5AB8B}"/>
                </a:ext>
              </a:extLst>
            </p:cNvPr>
            <p:cNvSpPr/>
            <p:nvPr/>
          </p:nvSpPr>
          <p:spPr>
            <a:xfrm>
              <a:off x="308610" y="373443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 xmlns:a16="http://schemas.microsoft.com/office/drawing/2014/main" id="{F6C98CB3-5466-0D1D-8665-D3EDB6747137}"/>
                </a:ext>
              </a:extLst>
            </p:cNvPr>
            <p:cNvSpPr txBox="1"/>
            <p:nvPr/>
          </p:nvSpPr>
          <p:spPr>
            <a:xfrm>
              <a:off x="347518" y="377334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dirty="0"/>
                <a:t>Demographic Analysis</a:t>
              </a:r>
              <a:endParaRPr lang="en-US" sz="2700" kern="1200" dirty="0"/>
            </a:p>
          </p:txBody>
        </p:sp>
      </p:grpSp>
      <p:sp>
        <p:nvSpPr>
          <p:cNvPr id="7" name="TextBox 6"/>
          <p:cNvSpPr txBox="1"/>
          <p:nvPr/>
        </p:nvSpPr>
        <p:spPr>
          <a:xfrm>
            <a:off x="8381999" y="1550126"/>
            <a:ext cx="3461657" cy="2862322"/>
          </a:xfrm>
          <a:prstGeom prst="rect">
            <a:avLst/>
          </a:prstGeom>
          <a:noFill/>
        </p:spPr>
        <p:txBody>
          <a:bodyPr wrap="square" rtlCol="0">
            <a:spAutoFit/>
          </a:bodyPr>
          <a:lstStyle/>
          <a:p>
            <a:r>
              <a:rPr lang="en-US" dirty="0" smtClean="0"/>
              <a:t>To visualize the correlation between customer demographics and purchase frequency in PowerBI ,we create a visual that shows the relationship between customer demographics and purchase frequency and this visual allowing us to identify  in which country the purchase frequency is higher as compare to the rest.</a:t>
            </a:r>
            <a:endParaRPr lang="en-US" dirty="0"/>
          </a:p>
        </p:txBody>
      </p:sp>
    </p:spTree>
    <p:extLst>
      <p:ext uri="{BB962C8B-B14F-4D97-AF65-F5344CB8AC3E}">
        <p14:creationId xmlns="" xmlns:p14="http://schemas.microsoft.com/office/powerpoint/2010/main" val="199146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00C4975-F710-436D-578F-267E2B7E47E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6754" y="783771"/>
            <a:ext cx="7067006" cy="5799910"/>
          </a:xfrm>
          <a:prstGeom prst="rect">
            <a:avLst/>
          </a:prstGeom>
        </p:spPr>
      </p:pic>
      <p:grpSp>
        <p:nvGrpSpPr>
          <p:cNvPr id="4" name="Group 3">
            <a:extLst>
              <a:ext uri="{FF2B5EF4-FFF2-40B4-BE49-F238E27FC236}">
                <a16:creationId xmlns="" xmlns:a16="http://schemas.microsoft.com/office/drawing/2014/main" id="{F502792B-4D39-43E5-729F-846238FA6CA1}"/>
              </a:ext>
            </a:extLst>
          </p:cNvPr>
          <p:cNvGrpSpPr/>
          <p:nvPr/>
        </p:nvGrpSpPr>
        <p:grpSpPr>
          <a:xfrm>
            <a:off x="3935730" y="0"/>
            <a:ext cx="3784419" cy="653143"/>
            <a:chOff x="308610" y="3734432"/>
            <a:chExt cx="4320540" cy="797040"/>
          </a:xfrm>
        </p:grpSpPr>
        <p:sp>
          <p:nvSpPr>
            <p:cNvPr id="5" name="Rectangle: Rounded Corners 4">
              <a:extLst>
                <a:ext uri="{FF2B5EF4-FFF2-40B4-BE49-F238E27FC236}">
                  <a16:creationId xmlns="" xmlns:a16="http://schemas.microsoft.com/office/drawing/2014/main" id="{F44E5C8E-95E3-252D-ED44-E6B2F146A10B}"/>
                </a:ext>
              </a:extLst>
            </p:cNvPr>
            <p:cNvSpPr/>
            <p:nvPr/>
          </p:nvSpPr>
          <p:spPr>
            <a:xfrm>
              <a:off x="308610" y="373443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6" name="Rectangle: Rounded Corners 4">
              <a:extLst>
                <a:ext uri="{FF2B5EF4-FFF2-40B4-BE49-F238E27FC236}">
                  <a16:creationId xmlns="" xmlns:a16="http://schemas.microsoft.com/office/drawing/2014/main" id="{1AB0ABBD-FA6A-E1F9-51D0-5BF0C05424DC}"/>
                </a:ext>
              </a:extLst>
            </p:cNvPr>
            <p:cNvSpPr txBox="1"/>
            <p:nvPr/>
          </p:nvSpPr>
          <p:spPr>
            <a:xfrm>
              <a:off x="347518" y="377334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dirty="0"/>
                <a:t>Demographic Analysis</a:t>
              </a:r>
              <a:endParaRPr lang="en-US" sz="2700" kern="1200" dirty="0"/>
            </a:p>
          </p:txBody>
        </p:sp>
      </p:grpSp>
      <p:sp>
        <p:nvSpPr>
          <p:cNvPr id="8" name="TextBox 7"/>
          <p:cNvSpPr txBox="1"/>
          <p:nvPr/>
        </p:nvSpPr>
        <p:spPr>
          <a:xfrm>
            <a:off x="7637930" y="1567543"/>
            <a:ext cx="4316506" cy="2308324"/>
          </a:xfrm>
          <a:prstGeom prst="rect">
            <a:avLst/>
          </a:prstGeom>
          <a:noFill/>
        </p:spPr>
        <p:txBody>
          <a:bodyPr wrap="square" rtlCol="0">
            <a:spAutoFit/>
          </a:bodyPr>
          <a:lstStyle/>
          <a:p>
            <a:r>
              <a:rPr lang="en-US" dirty="0" smtClean="0"/>
              <a:t>To analyze how the performance of sales employees varies across </a:t>
            </a:r>
            <a:r>
              <a:rPr lang="en-US" dirty="0" err="1" smtClean="0"/>
              <a:t>diferrent</a:t>
            </a:r>
            <a:r>
              <a:rPr lang="en-US" dirty="0" smtClean="0"/>
              <a:t> regions in PowerBI, we create a visual that shows employee performance in terms of sales by region. By creating this visual we can easily identify top-performing employees in each regions and assess which regions may need additional support or improvement</a:t>
            </a:r>
            <a:endParaRPr lang="en-US" dirty="0"/>
          </a:p>
        </p:txBody>
      </p:sp>
    </p:spTree>
    <p:extLst>
      <p:ext uri="{BB962C8B-B14F-4D97-AF65-F5344CB8AC3E}">
        <p14:creationId xmlns="" xmlns:p14="http://schemas.microsoft.com/office/powerpoint/2010/main" val="642560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alpha val="85000"/>
          </a:schemeClr>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EDA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 xmlns:p14="http://schemas.microsoft.com/office/powerpoint/2010/main" val="32210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00A2414-89C2-AE90-37FD-C9DDDD6B8E32}"/>
              </a:ext>
            </a:extLst>
          </p:cNvPr>
          <p:cNvSpPr txBox="1"/>
          <p:nvPr/>
        </p:nvSpPr>
        <p:spPr>
          <a:xfrm>
            <a:off x="426720" y="182880"/>
            <a:ext cx="11551920" cy="5025094"/>
          </a:xfrm>
          <a:prstGeom prst="rect">
            <a:avLst/>
          </a:prstGeom>
          <a:noFill/>
        </p:spPr>
        <p:txBody>
          <a:bodyPr wrap="square">
            <a:spAutoFit/>
          </a:bodyPr>
          <a:lstStyle/>
          <a:p>
            <a:pPr>
              <a:lnSpc>
                <a:spcPct val="107000"/>
              </a:lnSpc>
              <a:spcAft>
                <a:spcPts val="1200"/>
              </a:spcAft>
            </a:pPr>
            <a:r>
              <a:rPr lang="en-IN" sz="1400" b="1"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EDA questions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dirty="0" smtClean="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Which </a:t>
            </a: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factors contribute to the highest sales in a particular region?</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How can customer purchasing patterns be influenced to increase average order value?</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What are the key drivers of sales growth, and how can they be leveraged for future success?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Which product features or attributes are most appealing to customers?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How can the product mix be optimized to cater to changing market demands?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Are there any specific market segments where a particular product is underperforming, and how can it be improved?</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What are the main factors that influence customer loyalty and repeat purchases?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How do customer preferences differ based on geographic location, and how can marketing campaigns be customized accordingly?</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What are the characteristics of high-value customers, and how can similar customers be targeted for acquisition?</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How can marketing strategies be tailored to target specific demographic segments in different regions?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What are the potential untapped markets based on demographic indicators, and how can market penetration be increased?</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Font typeface="+mj-lt"/>
              <a:buAutoNum type="arabicPeriod"/>
              <a:tabLst>
                <a:tab pos="457200" algn="l"/>
              </a:tabLst>
            </a:pP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How do customer preferences and </a:t>
            </a:r>
            <a:r>
              <a:rPr lang="en-IN" sz="1400" dirty="0" err="1">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400" dirty="0">
                <a:solidFill>
                  <a:srgbClr val="24292E"/>
                </a:solidFill>
                <a:effectLst/>
                <a:latin typeface="Arial" panose="020B0604020202020204" pitchFamily="34" charset="0"/>
                <a:ea typeface="Times New Roman" panose="02020603050405020304" pitchFamily="18" charset="0"/>
                <a:cs typeface="Times New Roman" panose="02020603050405020304" pitchFamily="18" charset="0"/>
              </a:rPr>
              <a:t> differ based on demographic factors, and how can they be leveraged for personalized marketing campaigns?</a:t>
            </a:r>
            <a:endParaRPr lang="en-IN" sz="1400" dirty="0">
              <a:solidFill>
                <a:srgbClr val="24292E"/>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66886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4000">
              <a:schemeClr val="accent1">
                <a:lumMod val="45000"/>
                <a:lumOff val="55000"/>
              </a:schemeClr>
            </a:gs>
            <a:gs pos="8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5682718-2225-E755-A087-2B9445EF49C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29" y="0"/>
            <a:ext cx="12280809" cy="6899433"/>
          </a:xfrm>
          <a:prstGeom prst="rect">
            <a:avLst/>
          </a:prstGeom>
        </p:spPr>
      </p:pic>
    </p:spTree>
    <p:extLst>
      <p:ext uri="{BB962C8B-B14F-4D97-AF65-F5344CB8AC3E}">
        <p14:creationId xmlns="" xmlns:p14="http://schemas.microsoft.com/office/powerpoint/2010/main" val="403923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200CC3-26E4-460E-FAEA-CF2B2C136650}"/>
              </a:ext>
            </a:extLst>
          </p:cNvPr>
          <p:cNvSpPr txBox="1"/>
          <p:nvPr/>
        </p:nvSpPr>
        <p:spPr>
          <a:xfrm>
            <a:off x="73704" y="58103"/>
            <a:ext cx="7970520" cy="35814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r>
              <a:rPr lang="en-IN" sz="1600" dirty="0">
                <a:solidFill>
                  <a:schemeClr val="dk1"/>
                </a:solidFill>
                <a:effectLst/>
                <a:latin typeface="+mn-lt"/>
                <a:ea typeface="+mn-ea"/>
                <a:cs typeface="+mn-cs"/>
              </a:rPr>
              <a:t>Which factors contribute to the highest sales in a particular region?</a:t>
            </a:r>
          </a:p>
          <a:p>
            <a:pPr marL="171450" indent="-171450">
              <a:buFont typeface="Arial" panose="020B0604020202020204" pitchFamily="34" charset="0"/>
              <a:buChar char="•"/>
            </a:pPr>
            <a:endParaRPr lang="en-IN" sz="1600" dirty="0"/>
          </a:p>
        </p:txBody>
      </p:sp>
      <p:pic>
        <p:nvPicPr>
          <p:cNvPr id="4" name="Picture 3">
            <a:extLst>
              <a:ext uri="{FF2B5EF4-FFF2-40B4-BE49-F238E27FC236}">
                <a16:creationId xmlns="" xmlns:a16="http://schemas.microsoft.com/office/drawing/2014/main" id="{1949E7BA-EFA7-2459-1D11-B15116CDD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704" y="474345"/>
            <a:ext cx="6804616" cy="2397911"/>
          </a:xfrm>
          <a:prstGeom prst="rect">
            <a:avLst/>
          </a:prstGeom>
        </p:spPr>
      </p:pic>
      <p:pic>
        <p:nvPicPr>
          <p:cNvPr id="6" name="Picture 5">
            <a:extLst>
              <a:ext uri="{FF2B5EF4-FFF2-40B4-BE49-F238E27FC236}">
                <a16:creationId xmlns="" xmlns:a16="http://schemas.microsoft.com/office/drawing/2014/main" id="{240AF709-40D5-6CAB-151A-DEE77EDA0D7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3704" y="2988461"/>
            <a:ext cx="11996376" cy="3757779"/>
          </a:xfrm>
          <a:prstGeom prst="rect">
            <a:avLst/>
          </a:prstGeom>
        </p:spPr>
      </p:pic>
    </p:spTree>
    <p:extLst>
      <p:ext uri="{BB962C8B-B14F-4D97-AF65-F5344CB8AC3E}">
        <p14:creationId xmlns="" xmlns:p14="http://schemas.microsoft.com/office/powerpoint/2010/main" val="30023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5D3C426-1F12-7FAB-89E4-47E2D0EC77C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69999" y="741680"/>
            <a:ext cx="9041315" cy="6008230"/>
          </a:xfrm>
          <a:prstGeom prst="rect">
            <a:avLst/>
          </a:prstGeom>
        </p:spPr>
      </p:pic>
      <p:sp>
        <p:nvSpPr>
          <p:cNvPr id="4" name="TextBox 1">
            <a:extLst>
              <a:ext uri="{FF2B5EF4-FFF2-40B4-BE49-F238E27FC236}">
                <a16:creationId xmlns="" xmlns:a16="http://schemas.microsoft.com/office/drawing/2014/main" id="{34CD9FB2-4BE9-5201-794F-31B9F35E3837}"/>
              </a:ext>
            </a:extLst>
          </p:cNvPr>
          <p:cNvSpPr txBox="1"/>
          <p:nvPr/>
        </p:nvSpPr>
        <p:spPr>
          <a:xfrm>
            <a:off x="1269999" y="108090"/>
            <a:ext cx="9041315" cy="41063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2.How can customer purchasing patterns be influenced to increase average order value?</a:t>
            </a:r>
            <a:endParaRPr lang="en-IN" sz="1600" dirty="0">
              <a:effectLst/>
            </a:endParaRPr>
          </a:p>
          <a:p>
            <a:endParaRPr lang="en-IN" sz="1600" dirty="0"/>
          </a:p>
        </p:txBody>
      </p:sp>
    </p:spTree>
    <p:extLst>
      <p:ext uri="{BB962C8B-B14F-4D97-AF65-F5344CB8AC3E}">
        <p14:creationId xmlns="" xmlns:p14="http://schemas.microsoft.com/office/powerpoint/2010/main" val="136350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1E07594-BCD6-FBE7-BAEC-7C6BEF0DDB6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5600" y="963716"/>
            <a:ext cx="11551920" cy="5773619"/>
          </a:xfrm>
          <a:prstGeom prst="rect">
            <a:avLst/>
          </a:prstGeom>
        </p:spPr>
      </p:pic>
      <p:sp>
        <p:nvSpPr>
          <p:cNvPr id="4" name="TextBox 3">
            <a:extLst>
              <a:ext uri="{FF2B5EF4-FFF2-40B4-BE49-F238E27FC236}">
                <a16:creationId xmlns="" xmlns:a16="http://schemas.microsoft.com/office/drawing/2014/main" id="{1986DCD9-684F-7586-9359-A0D095911726}"/>
              </a:ext>
            </a:extLst>
          </p:cNvPr>
          <p:cNvSpPr txBox="1"/>
          <p:nvPr/>
        </p:nvSpPr>
        <p:spPr>
          <a:xfrm>
            <a:off x="355600" y="331893"/>
            <a:ext cx="7101840" cy="34205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Which product features or attributes are most appealing to customers?</a:t>
            </a:r>
            <a:endParaRPr lang="en-IN" sz="1600" dirty="0">
              <a:effectLst/>
            </a:endParaRPr>
          </a:p>
          <a:p>
            <a:endParaRPr lang="en-IN" sz="1600" dirty="0"/>
          </a:p>
        </p:txBody>
      </p:sp>
    </p:spTree>
    <p:extLst>
      <p:ext uri="{BB962C8B-B14F-4D97-AF65-F5344CB8AC3E}">
        <p14:creationId xmlns="" xmlns:p14="http://schemas.microsoft.com/office/powerpoint/2010/main" val="1102949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A109735-9780-D0E8-92D1-9ACB80D98B7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25120" y="745270"/>
            <a:ext cx="11430000" cy="6004394"/>
          </a:xfrm>
          <a:prstGeom prst="rect">
            <a:avLst/>
          </a:prstGeom>
        </p:spPr>
      </p:pic>
      <p:sp>
        <p:nvSpPr>
          <p:cNvPr id="4" name="TextBox 1">
            <a:extLst>
              <a:ext uri="{FF2B5EF4-FFF2-40B4-BE49-F238E27FC236}">
                <a16:creationId xmlns="" xmlns:a16="http://schemas.microsoft.com/office/drawing/2014/main" id="{EE872033-F35B-1B16-3B11-DF442B994A24}"/>
              </a:ext>
            </a:extLst>
          </p:cNvPr>
          <p:cNvSpPr txBox="1"/>
          <p:nvPr/>
        </p:nvSpPr>
        <p:spPr>
          <a:xfrm>
            <a:off x="325120" y="218863"/>
            <a:ext cx="11430000" cy="36491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 How can the product mix be optimized to cater to changing market demands?</a:t>
            </a:r>
            <a:endParaRPr lang="en-IN" sz="1600" dirty="0">
              <a:effectLst/>
            </a:endParaRPr>
          </a:p>
          <a:p>
            <a:endParaRPr lang="en-IN" sz="1600" dirty="0"/>
          </a:p>
        </p:txBody>
      </p:sp>
    </p:spTree>
    <p:extLst>
      <p:ext uri="{BB962C8B-B14F-4D97-AF65-F5344CB8AC3E}">
        <p14:creationId xmlns="" xmlns:p14="http://schemas.microsoft.com/office/powerpoint/2010/main" val="325797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D29CBE1-A2E3-FC39-5818-1C34EBDCF85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4746" y="876079"/>
            <a:ext cx="11099230" cy="5729994"/>
          </a:xfrm>
          <a:prstGeom prst="rect">
            <a:avLst/>
          </a:prstGeom>
        </p:spPr>
      </p:pic>
      <p:sp>
        <p:nvSpPr>
          <p:cNvPr id="4" name="TextBox 8">
            <a:extLst>
              <a:ext uri="{FF2B5EF4-FFF2-40B4-BE49-F238E27FC236}">
                <a16:creationId xmlns="" xmlns:a16="http://schemas.microsoft.com/office/drawing/2014/main" id="{F441C236-F49A-8335-BE75-0CE14E29FCB8}"/>
              </a:ext>
            </a:extLst>
          </p:cNvPr>
          <p:cNvSpPr txBox="1"/>
          <p:nvPr/>
        </p:nvSpPr>
        <p:spPr>
          <a:xfrm>
            <a:off x="414746" y="251926"/>
            <a:ext cx="11099230" cy="41987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smtClean="0">
                <a:solidFill>
                  <a:schemeClr val="dk1"/>
                </a:solidFill>
                <a:effectLst/>
                <a:latin typeface="+mn-lt"/>
                <a:ea typeface="+mn-ea"/>
                <a:cs typeface="+mn-cs"/>
              </a:rPr>
              <a:t> </a:t>
            </a:r>
            <a:r>
              <a:rPr lang="en-IN" sz="1600" dirty="0">
                <a:solidFill>
                  <a:schemeClr val="dk1"/>
                </a:solidFill>
                <a:effectLst/>
                <a:latin typeface="+mn-lt"/>
                <a:ea typeface="+mn-ea"/>
                <a:cs typeface="+mn-cs"/>
              </a:rPr>
              <a:t>Are there any specific market segments where a particular product is underperforming, and how can it be improved?</a:t>
            </a:r>
            <a:endParaRPr lang="en-IN" sz="1600" dirty="0">
              <a:effectLst/>
            </a:endParaRPr>
          </a:p>
          <a:p>
            <a:endParaRPr lang="en-IN" sz="1600" dirty="0"/>
          </a:p>
        </p:txBody>
      </p:sp>
    </p:spTree>
    <p:extLst>
      <p:ext uri="{BB962C8B-B14F-4D97-AF65-F5344CB8AC3E}">
        <p14:creationId xmlns="" xmlns:p14="http://schemas.microsoft.com/office/powerpoint/2010/main" val="391354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43574BA-7775-6E71-1729-1A24997422D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5280" y="845596"/>
            <a:ext cx="11511280" cy="5727924"/>
          </a:xfrm>
          <a:prstGeom prst="rect">
            <a:avLst/>
          </a:prstGeom>
        </p:spPr>
      </p:pic>
      <p:sp>
        <p:nvSpPr>
          <p:cNvPr id="4" name="TextBox 1">
            <a:extLst>
              <a:ext uri="{FF2B5EF4-FFF2-40B4-BE49-F238E27FC236}">
                <a16:creationId xmlns="" xmlns:a16="http://schemas.microsoft.com/office/drawing/2014/main" id="{CBCE1E43-5958-5470-B284-9176A5432901}"/>
              </a:ext>
            </a:extLst>
          </p:cNvPr>
          <p:cNvSpPr txBox="1"/>
          <p:nvPr/>
        </p:nvSpPr>
        <p:spPr>
          <a:xfrm>
            <a:off x="335280" y="119903"/>
            <a:ext cx="10288793" cy="33931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 How do customer preferences differ based on geographic location, and how can marketing campaigns be customized accordingly?</a:t>
            </a:r>
            <a:endParaRPr lang="en-IN" sz="1400" dirty="0">
              <a:effectLst/>
            </a:endParaRPr>
          </a:p>
          <a:p>
            <a:endParaRPr lang="en-IN" sz="1400" dirty="0"/>
          </a:p>
        </p:txBody>
      </p:sp>
    </p:spTree>
    <p:extLst>
      <p:ext uri="{BB962C8B-B14F-4D97-AF65-F5344CB8AC3E}">
        <p14:creationId xmlns="" xmlns:p14="http://schemas.microsoft.com/office/powerpoint/2010/main" val="291354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CB7F36E-B7FD-3D9C-0349-E702A834FF48}"/>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5280" y="721360"/>
            <a:ext cx="11562080" cy="5933439"/>
          </a:xfrm>
          <a:prstGeom prst="rect">
            <a:avLst/>
          </a:prstGeom>
        </p:spPr>
      </p:pic>
      <p:sp>
        <p:nvSpPr>
          <p:cNvPr id="4" name="TextBox 1">
            <a:extLst>
              <a:ext uri="{FF2B5EF4-FFF2-40B4-BE49-F238E27FC236}">
                <a16:creationId xmlns="" xmlns:a16="http://schemas.microsoft.com/office/drawing/2014/main" id="{8EA98971-BF25-BDDC-9CD9-429294C0A413}"/>
              </a:ext>
            </a:extLst>
          </p:cNvPr>
          <p:cNvSpPr txBox="1"/>
          <p:nvPr/>
        </p:nvSpPr>
        <p:spPr>
          <a:xfrm>
            <a:off x="335280" y="203201"/>
            <a:ext cx="11562080" cy="35390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 What are the characteristics of high-value customers, and how can similar customers be targeted for acquisition?</a:t>
            </a:r>
            <a:endParaRPr lang="en-IN" sz="1600" dirty="0">
              <a:effectLst/>
            </a:endParaRPr>
          </a:p>
          <a:p>
            <a:endParaRPr lang="en-IN" sz="1600" dirty="0"/>
          </a:p>
        </p:txBody>
      </p:sp>
    </p:spTree>
    <p:extLst>
      <p:ext uri="{BB962C8B-B14F-4D97-AF65-F5344CB8AC3E}">
        <p14:creationId xmlns="" xmlns:p14="http://schemas.microsoft.com/office/powerpoint/2010/main" val="41808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267B9C7-502B-CA58-9803-791ED17F29C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6080" y="864648"/>
            <a:ext cx="11541760" cy="5769832"/>
          </a:xfrm>
          <a:prstGeom prst="rect">
            <a:avLst/>
          </a:prstGeom>
        </p:spPr>
      </p:pic>
      <p:sp>
        <p:nvSpPr>
          <p:cNvPr id="6" name="TextBox 1">
            <a:extLst>
              <a:ext uri="{FF2B5EF4-FFF2-40B4-BE49-F238E27FC236}">
                <a16:creationId xmlns="" xmlns:a16="http://schemas.microsoft.com/office/drawing/2014/main" id="{41AEC622-7181-7D1E-511C-71A4EB04F8AC}"/>
              </a:ext>
            </a:extLst>
          </p:cNvPr>
          <p:cNvSpPr txBox="1"/>
          <p:nvPr/>
        </p:nvSpPr>
        <p:spPr>
          <a:xfrm>
            <a:off x="386080" y="223520"/>
            <a:ext cx="11440160" cy="44958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600" dirty="0">
                <a:solidFill>
                  <a:schemeClr val="dk1"/>
                </a:solidFill>
                <a:effectLst/>
                <a:latin typeface="+mn-lt"/>
                <a:ea typeface="+mn-ea"/>
                <a:cs typeface="+mn-cs"/>
              </a:rPr>
              <a:t>How can marketing strategies be tailored to target specific demographic segments in different regions?</a:t>
            </a:r>
            <a:endParaRPr lang="en-IN" sz="1600" dirty="0">
              <a:effectLst/>
            </a:endParaRPr>
          </a:p>
          <a:p>
            <a:endParaRPr lang="en-IN" sz="1600" dirty="0"/>
          </a:p>
        </p:txBody>
      </p:sp>
    </p:spTree>
    <p:extLst>
      <p:ext uri="{BB962C8B-B14F-4D97-AF65-F5344CB8AC3E}">
        <p14:creationId xmlns="" xmlns:p14="http://schemas.microsoft.com/office/powerpoint/2010/main" val="1699160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5D24E6D-6E63-7977-5EB3-1E4B831ACB9C}"/>
              </a:ext>
            </a:extLst>
          </p:cNvPr>
          <p:cNvPicPr>
            <a:picLocks noChangeAspect="1"/>
          </p:cNvPicPr>
          <p:nvPr/>
        </p:nvPicPr>
        <p:blipFill>
          <a:blip r:embed="rId2"/>
          <a:stretch>
            <a:fillRect/>
          </a:stretch>
        </p:blipFill>
        <p:spPr>
          <a:xfrm>
            <a:off x="365760" y="849406"/>
            <a:ext cx="11551919" cy="5825714"/>
          </a:xfrm>
          <a:prstGeom prst="rect">
            <a:avLst/>
          </a:prstGeom>
        </p:spPr>
      </p:pic>
      <p:sp>
        <p:nvSpPr>
          <p:cNvPr id="4" name="TextBox 1">
            <a:extLst>
              <a:ext uri="{FF2B5EF4-FFF2-40B4-BE49-F238E27FC236}">
                <a16:creationId xmlns="" xmlns:a16="http://schemas.microsoft.com/office/drawing/2014/main" id="{6AE280DF-C88D-1CEE-19DA-DA70D16A36BB}"/>
              </a:ext>
            </a:extLst>
          </p:cNvPr>
          <p:cNvSpPr txBox="1"/>
          <p:nvPr/>
        </p:nvSpPr>
        <p:spPr>
          <a:xfrm>
            <a:off x="365759" y="182880"/>
            <a:ext cx="11551919" cy="44111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solidFill>
                  <a:schemeClr val="dk1"/>
                </a:solidFill>
                <a:effectLst/>
                <a:latin typeface="+mn-lt"/>
                <a:ea typeface="+mn-ea"/>
                <a:cs typeface="+mn-cs"/>
              </a:rPr>
              <a:t>What are the potential untapped markets based on demographic indicators, and how can market penetration be increased?</a:t>
            </a:r>
            <a:endParaRPr lang="en-IN" sz="1400" dirty="0">
              <a:effectLst/>
            </a:endParaRPr>
          </a:p>
          <a:p>
            <a:endParaRPr lang="en-IN" sz="1400" dirty="0"/>
          </a:p>
        </p:txBody>
      </p:sp>
    </p:spTree>
    <p:extLst>
      <p:ext uri="{BB962C8B-B14F-4D97-AF65-F5344CB8AC3E}">
        <p14:creationId xmlns="" xmlns:p14="http://schemas.microsoft.com/office/powerpoint/2010/main" val="1177591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0630563-8828-6455-440F-0B2BDEB2332B}"/>
              </a:ext>
            </a:extLst>
          </p:cNvPr>
          <p:cNvPicPr>
            <a:picLocks noChangeAspect="1"/>
          </p:cNvPicPr>
          <p:nvPr/>
        </p:nvPicPr>
        <p:blipFill>
          <a:blip r:embed="rId2"/>
          <a:stretch>
            <a:fillRect/>
          </a:stretch>
        </p:blipFill>
        <p:spPr>
          <a:xfrm>
            <a:off x="101600" y="701040"/>
            <a:ext cx="11836399" cy="6014720"/>
          </a:xfrm>
          <a:prstGeom prst="rect">
            <a:avLst/>
          </a:prstGeom>
        </p:spPr>
      </p:pic>
      <p:sp>
        <p:nvSpPr>
          <p:cNvPr id="4" name="TextBox 1">
            <a:extLst>
              <a:ext uri="{FF2B5EF4-FFF2-40B4-BE49-F238E27FC236}">
                <a16:creationId xmlns="" xmlns:a16="http://schemas.microsoft.com/office/drawing/2014/main" id="{2F70AB0A-3074-0267-74B9-968081867EC8}"/>
              </a:ext>
            </a:extLst>
          </p:cNvPr>
          <p:cNvSpPr txBox="1"/>
          <p:nvPr/>
        </p:nvSpPr>
        <p:spPr>
          <a:xfrm>
            <a:off x="101600" y="142240"/>
            <a:ext cx="11836398" cy="33866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smtClean="0">
                <a:solidFill>
                  <a:schemeClr val="dk1"/>
                </a:solidFill>
                <a:effectLst/>
                <a:latin typeface="+mn-lt"/>
                <a:ea typeface="+mn-ea"/>
                <a:cs typeface="+mn-cs"/>
              </a:rPr>
              <a:t>How </a:t>
            </a:r>
            <a:r>
              <a:rPr lang="en-IN" sz="1400" dirty="0">
                <a:solidFill>
                  <a:schemeClr val="dk1"/>
                </a:solidFill>
                <a:effectLst/>
                <a:latin typeface="+mn-lt"/>
                <a:ea typeface="+mn-ea"/>
                <a:cs typeface="+mn-cs"/>
              </a:rPr>
              <a:t>do customer preferences and </a:t>
            </a:r>
            <a:r>
              <a:rPr lang="en-IN" sz="1400" dirty="0" err="1">
                <a:solidFill>
                  <a:schemeClr val="dk1"/>
                </a:solidFill>
                <a:effectLst/>
                <a:latin typeface="+mn-lt"/>
                <a:ea typeface="+mn-ea"/>
                <a:cs typeface="+mn-cs"/>
              </a:rPr>
              <a:t>behavior</a:t>
            </a:r>
            <a:r>
              <a:rPr lang="en-IN" sz="1400" dirty="0">
                <a:solidFill>
                  <a:schemeClr val="dk1"/>
                </a:solidFill>
                <a:effectLst/>
                <a:latin typeface="+mn-lt"/>
                <a:ea typeface="+mn-ea"/>
                <a:cs typeface="+mn-cs"/>
              </a:rPr>
              <a:t> differ based on demographic factors, and how can they be leveraged for personalized marketing campaigns?</a:t>
            </a:r>
            <a:endParaRPr lang="en-IN" sz="1400" dirty="0">
              <a:effectLst/>
            </a:endParaRPr>
          </a:p>
          <a:p>
            <a:endParaRPr lang="en-IN" sz="1400" dirty="0"/>
          </a:p>
        </p:txBody>
      </p:sp>
    </p:spTree>
    <p:extLst>
      <p:ext uri="{BB962C8B-B14F-4D97-AF65-F5344CB8AC3E}">
        <p14:creationId xmlns="" xmlns:p14="http://schemas.microsoft.com/office/powerpoint/2010/main" val="195490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5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TextBox 5">
            <a:extLst>
              <a:ext uri="{FF2B5EF4-FFF2-40B4-BE49-F238E27FC236}">
                <a16:creationId xmlns="" xmlns:a16="http://schemas.microsoft.com/office/drawing/2014/main" id="{9733EDE0-2244-1F96-2955-5F123FCB6914}"/>
              </a:ext>
            </a:extLst>
          </p:cNvPr>
          <p:cNvGraphicFramePr/>
          <p:nvPr>
            <p:extLst>
              <p:ext uri="{D42A27DB-BD31-4B8C-83A1-F6EECF244321}">
                <p14:modId xmlns="" xmlns:p14="http://schemas.microsoft.com/office/powerpoint/2010/main" val="416017488"/>
              </p:ext>
            </p:extLst>
          </p:nvPr>
        </p:nvGraphicFramePr>
        <p:xfrm>
          <a:off x="173966" y="1376693"/>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5637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5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TextBox 5">
            <a:extLst>
              <a:ext uri="{FF2B5EF4-FFF2-40B4-BE49-F238E27FC236}">
                <a16:creationId xmlns="" xmlns:a16="http://schemas.microsoft.com/office/drawing/2014/main" id="{5C68A1EE-CFA4-0DD4-BF6C-C2BF63672D47}"/>
              </a:ext>
            </a:extLst>
          </p:cNvPr>
          <p:cNvGraphicFramePr/>
          <p:nvPr>
            <p:extLst>
              <p:ext uri="{D42A27DB-BD31-4B8C-83A1-F6EECF244321}">
                <p14:modId xmlns="" xmlns:p14="http://schemas.microsoft.com/office/powerpoint/2010/main" val="1584863602"/>
              </p:ext>
            </p:extLst>
          </p:nvPr>
        </p:nvGraphicFramePr>
        <p:xfrm>
          <a:off x="161882" y="1443841"/>
          <a:ext cx="11844068"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2889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1000">
              <a:schemeClr val="accent1">
                <a:lumMod val="45000"/>
                <a:lumOff val="55000"/>
              </a:schemeClr>
            </a:gs>
            <a:gs pos="5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E720448-642D-6E62-7EED-AA5112A6F2C8}"/>
              </a:ext>
            </a:extLst>
          </p:cNvPr>
          <p:cNvSpPr txBox="1">
            <a:spLocks/>
          </p:cNvSpPr>
          <p:nvPr/>
        </p:nvSpPr>
        <p:spPr>
          <a:xfrm>
            <a:off x="3409950" y="-10700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US" sz="2400" b="1" dirty="0">
                <a:ea typeface="+mn-ea"/>
                <a:cs typeface="+mn-cs"/>
              </a:rPr>
              <a:t>ER Diagram</a:t>
            </a:r>
          </a:p>
        </p:txBody>
      </p:sp>
      <p:pic>
        <p:nvPicPr>
          <p:cNvPr id="4" name="Picture 3">
            <a:extLst>
              <a:ext uri="{FF2B5EF4-FFF2-40B4-BE49-F238E27FC236}">
                <a16:creationId xmlns="" xmlns:a16="http://schemas.microsoft.com/office/drawing/2014/main" id="{E2EF94CA-8F62-73FE-5F6E-38A25B32E3A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1596" y="505839"/>
            <a:ext cx="9854119" cy="6225702"/>
          </a:xfrm>
          <a:prstGeom prst="rect">
            <a:avLst/>
          </a:prstGeom>
          <a:gradFill>
            <a:gsLst>
              <a:gs pos="0">
                <a:schemeClr val="accent1">
                  <a:lumMod val="5000"/>
                  <a:lumOff val="95000"/>
                </a:schemeClr>
              </a:gs>
              <a:gs pos="31000">
                <a:schemeClr val="accent1">
                  <a:lumMod val="45000"/>
                  <a:lumOff val="55000"/>
                </a:schemeClr>
              </a:gs>
              <a:gs pos="55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 xmlns:p14="http://schemas.microsoft.com/office/powerpoint/2010/main" val="122542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85000"/>
          </a:schemeClr>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4038600" y="1939159"/>
            <a:ext cx="7644627" cy="275108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r" fontAlgn="auto">
              <a:spcAft>
                <a:spcPts val="0"/>
              </a:spcAft>
              <a:buClrTx/>
              <a:buSzTx/>
              <a:tabLst/>
              <a:defRPr/>
            </a:pPr>
            <a:r>
              <a:rPr kumimoji="0" lang="en-US" sz="6000" b="0" i="0" u="none" strike="noStrike" kern="1200" cap="none" spc="0" normalizeH="0" baseline="0" noProof="0">
                <a:ln>
                  <a:noFill/>
                </a:ln>
                <a:solidFill>
                  <a:schemeClr val="tx1"/>
                </a:solidFill>
                <a:effectLst/>
                <a:uLnTx/>
                <a:uFillTx/>
                <a:latin typeface="+mj-lt"/>
                <a:ea typeface="+mj-ea"/>
                <a:cs typeface="+mj-cs"/>
              </a:rPr>
              <a:t>Power BI Problem</a:t>
            </a:r>
            <a:r>
              <a:rPr lang="en-US" sz="6000" kern="1200">
                <a:solidFill>
                  <a:schemeClr val="tx1"/>
                </a:solidFill>
                <a:latin typeface="+mj-lt"/>
                <a:ea typeface="+mj-ea"/>
                <a:cs typeface="+mj-cs"/>
              </a:rPr>
              <a:t> Statements</a:t>
            </a:r>
            <a:endParaRPr kumimoji="0" lang="en-US" sz="6000" b="0" i="0" u="none" strike="noStrike" kern="1200" cap="none" spc="0" normalizeH="0" baseline="0" noProof="0">
              <a:ln>
                <a:noFill/>
              </a:ln>
              <a:solidFill>
                <a:schemeClr val="tx1"/>
              </a:solidFill>
              <a:effectLst/>
              <a:uLnTx/>
              <a:uFillTx/>
              <a:latin typeface="+mj-lt"/>
              <a:ea typeface="+mj-ea"/>
              <a:cs typeface="+mj-cs"/>
            </a:endParaRPr>
          </a:p>
        </p:txBody>
      </p:sp>
      <p:pic>
        <p:nvPicPr>
          <p:cNvPr id="16" name="Picture 15" descr="Microsoft Power BI"/>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 xmlns:p14="http://schemas.microsoft.com/office/powerpoint/2010/main" val="301404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012AECE1-4A94-E34C-D580-64EAE33693F8}"/>
              </a:ext>
            </a:extLst>
          </p:cNvPr>
          <p:cNvGrpSpPr/>
          <p:nvPr/>
        </p:nvGrpSpPr>
        <p:grpSpPr>
          <a:xfrm>
            <a:off x="3935730" y="101750"/>
            <a:ext cx="4320540" cy="797040"/>
            <a:chOff x="308610" y="60272"/>
            <a:chExt cx="4320540" cy="797040"/>
          </a:xfrm>
        </p:grpSpPr>
        <p:sp>
          <p:nvSpPr>
            <p:cNvPr id="5" name="Rectangle: Rounded Corners 4">
              <a:extLst>
                <a:ext uri="{FF2B5EF4-FFF2-40B4-BE49-F238E27FC236}">
                  <a16:creationId xmlns="" xmlns:a16="http://schemas.microsoft.com/office/drawing/2014/main" id="{3502E3BD-4C74-08ED-BF5D-1DB149EEA7DE}"/>
                </a:ext>
              </a:extLst>
            </p:cNvPr>
            <p:cNvSpPr/>
            <p:nvPr/>
          </p:nvSpPr>
          <p:spPr>
            <a:xfrm>
              <a:off x="308610" y="6027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pPr algn="ctr"/>
              <a:endParaRPr lang="en-IN"/>
            </a:p>
          </p:txBody>
        </p:sp>
        <p:sp>
          <p:nvSpPr>
            <p:cNvPr id="6" name="Rectangle: Rounded Corners 4">
              <a:extLst>
                <a:ext uri="{FF2B5EF4-FFF2-40B4-BE49-F238E27FC236}">
                  <a16:creationId xmlns="" xmlns:a16="http://schemas.microsoft.com/office/drawing/2014/main" id="{CB3E6765-C5DB-D23A-A6AB-4351DE108097}"/>
                </a:ext>
              </a:extLst>
            </p:cNvPr>
            <p:cNvSpPr txBox="1"/>
            <p:nvPr/>
          </p:nvSpPr>
          <p:spPr>
            <a:xfrm>
              <a:off x="347518" y="9918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ctr" defTabSz="1200150">
                <a:lnSpc>
                  <a:spcPct val="90000"/>
                </a:lnSpc>
                <a:spcBef>
                  <a:spcPct val="0"/>
                </a:spcBef>
                <a:spcAft>
                  <a:spcPct val="35000"/>
                </a:spcAft>
                <a:buNone/>
                <a:defRPr b="1"/>
              </a:pPr>
              <a:r>
                <a:rPr lang="en-GB" sz="2700" kern="1200"/>
                <a:t>Sales Analysis</a:t>
              </a:r>
              <a:endParaRPr lang="en-US" sz="2700" kern="1200"/>
            </a:p>
          </p:txBody>
        </p:sp>
      </p:grpSp>
      <p:pic>
        <p:nvPicPr>
          <p:cNvPr id="7" name="Picture 6">
            <a:extLst>
              <a:ext uri="{FF2B5EF4-FFF2-40B4-BE49-F238E27FC236}">
                <a16:creationId xmlns="" xmlns:a16="http://schemas.microsoft.com/office/drawing/2014/main" id="{1554CABA-CA43-5761-28DE-A96EC21D89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817" y="1149532"/>
            <a:ext cx="7259878" cy="5486399"/>
          </a:xfrm>
          <a:prstGeom prst="rect">
            <a:avLst/>
          </a:prstGeom>
        </p:spPr>
      </p:pic>
      <p:sp>
        <p:nvSpPr>
          <p:cNvPr id="9" name="TextBox 8"/>
          <p:cNvSpPr txBox="1"/>
          <p:nvPr/>
        </p:nvSpPr>
        <p:spPr>
          <a:xfrm>
            <a:off x="7746274" y="1267097"/>
            <a:ext cx="4088675" cy="2585323"/>
          </a:xfrm>
          <a:prstGeom prst="rect">
            <a:avLst/>
          </a:prstGeom>
          <a:noFill/>
        </p:spPr>
        <p:txBody>
          <a:bodyPr wrap="square" rtlCol="0">
            <a:spAutoFit/>
          </a:bodyPr>
          <a:lstStyle/>
          <a:p>
            <a:r>
              <a:rPr lang="en-US" dirty="0" smtClean="0"/>
              <a:t>To visualize the highest sales in terms of product line in PowerBI , we create a visual that shows total sales  by product line. By creating this visual we easily identify and analyze the highest sale in terms of product line .Here we see which product line contribute the most in terms of sales and we can  use this information  to make business decisions.</a:t>
            </a:r>
            <a:endParaRPr lang="en-US" dirty="0"/>
          </a:p>
        </p:txBody>
      </p:sp>
    </p:spTree>
    <p:extLst>
      <p:ext uri="{BB962C8B-B14F-4D97-AF65-F5344CB8AC3E}">
        <p14:creationId xmlns="" xmlns:p14="http://schemas.microsoft.com/office/powerpoint/2010/main" val="276828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8576F424-5C9F-B632-0E03-2F44AC11278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029922"/>
            <a:ext cx="7798133" cy="5828078"/>
          </a:xfrm>
          <a:prstGeom prst="rect">
            <a:avLst/>
          </a:prstGeom>
        </p:spPr>
      </p:pic>
      <p:grpSp>
        <p:nvGrpSpPr>
          <p:cNvPr id="3" name="Group 2">
            <a:extLst>
              <a:ext uri="{FF2B5EF4-FFF2-40B4-BE49-F238E27FC236}">
                <a16:creationId xmlns="" xmlns:a16="http://schemas.microsoft.com/office/drawing/2014/main" id="{2C97EC2B-561F-061F-7EDB-375222D86D7B}"/>
              </a:ext>
            </a:extLst>
          </p:cNvPr>
          <p:cNvGrpSpPr/>
          <p:nvPr/>
        </p:nvGrpSpPr>
        <p:grpSpPr>
          <a:xfrm>
            <a:off x="3935730" y="101750"/>
            <a:ext cx="4320540" cy="797040"/>
            <a:chOff x="308610" y="60272"/>
            <a:chExt cx="4320540" cy="797040"/>
          </a:xfrm>
        </p:grpSpPr>
        <p:sp>
          <p:nvSpPr>
            <p:cNvPr id="4" name="Rectangle: Rounded Corners 3">
              <a:extLst>
                <a:ext uri="{FF2B5EF4-FFF2-40B4-BE49-F238E27FC236}">
                  <a16:creationId xmlns="" xmlns:a16="http://schemas.microsoft.com/office/drawing/2014/main" id="{17BEBA27-5134-F222-1650-6849C3C78A26}"/>
                </a:ext>
              </a:extLst>
            </p:cNvPr>
            <p:cNvSpPr/>
            <p:nvPr/>
          </p:nvSpPr>
          <p:spPr>
            <a:xfrm>
              <a:off x="308610" y="6027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pPr algn="ctr"/>
              <a:endParaRPr lang="en-IN"/>
            </a:p>
          </p:txBody>
        </p:sp>
        <p:sp>
          <p:nvSpPr>
            <p:cNvPr id="5" name="Rectangle: Rounded Corners 4">
              <a:extLst>
                <a:ext uri="{FF2B5EF4-FFF2-40B4-BE49-F238E27FC236}">
                  <a16:creationId xmlns="" xmlns:a16="http://schemas.microsoft.com/office/drawing/2014/main" id="{73CD027E-B2E7-AD41-F692-773D517BE7B9}"/>
                </a:ext>
              </a:extLst>
            </p:cNvPr>
            <p:cNvSpPr txBox="1"/>
            <p:nvPr/>
          </p:nvSpPr>
          <p:spPr>
            <a:xfrm>
              <a:off x="347518" y="9918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ctr" defTabSz="1200150">
                <a:lnSpc>
                  <a:spcPct val="90000"/>
                </a:lnSpc>
                <a:spcBef>
                  <a:spcPct val="0"/>
                </a:spcBef>
                <a:spcAft>
                  <a:spcPct val="35000"/>
                </a:spcAft>
                <a:buNone/>
                <a:defRPr b="1"/>
              </a:pPr>
              <a:r>
                <a:rPr lang="en-GB" sz="2700" kern="1200"/>
                <a:t>Sales Analysis</a:t>
              </a:r>
              <a:endParaRPr lang="en-US" sz="2700" kern="1200"/>
            </a:p>
          </p:txBody>
        </p:sp>
      </p:grpSp>
      <p:sp>
        <p:nvSpPr>
          <p:cNvPr id="6" name="TextBox 5"/>
          <p:cNvSpPr txBox="1"/>
          <p:nvPr/>
        </p:nvSpPr>
        <p:spPr>
          <a:xfrm>
            <a:off x="8059782" y="1502229"/>
            <a:ext cx="3918857" cy="2585323"/>
          </a:xfrm>
          <a:prstGeom prst="rect">
            <a:avLst/>
          </a:prstGeom>
          <a:noFill/>
        </p:spPr>
        <p:txBody>
          <a:bodyPr wrap="square" rtlCol="0">
            <a:spAutoFit/>
          </a:bodyPr>
          <a:lstStyle/>
          <a:p>
            <a:r>
              <a:rPr lang="en-US" dirty="0" smtClean="0"/>
              <a:t>This Donut Chat shows the sale performance of top customer compare the other customers, making it easy to see how the top customers are performing in relation to the over all customer base. We can also adjust the number of “top-customer” by changing the threshold in the DAX formula used to categorize customers.</a:t>
            </a:r>
            <a:endParaRPr lang="en-US" dirty="0"/>
          </a:p>
        </p:txBody>
      </p:sp>
    </p:spTree>
    <p:extLst>
      <p:ext uri="{BB962C8B-B14F-4D97-AF65-F5344CB8AC3E}">
        <p14:creationId xmlns="" xmlns:p14="http://schemas.microsoft.com/office/powerpoint/2010/main" val="166184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99F09132-8670-3495-9AFA-32BFBD5F87B3}"/>
              </a:ext>
            </a:extLst>
          </p:cNvPr>
          <p:cNvGrpSpPr/>
          <p:nvPr/>
        </p:nvGrpSpPr>
        <p:grpSpPr>
          <a:xfrm>
            <a:off x="3730456" y="212636"/>
            <a:ext cx="4320540" cy="797040"/>
            <a:chOff x="308610" y="1284992"/>
            <a:chExt cx="4320540" cy="797040"/>
          </a:xfrm>
        </p:grpSpPr>
        <p:sp>
          <p:nvSpPr>
            <p:cNvPr id="3" name="Rectangle: Rounded Corners 2">
              <a:extLst>
                <a:ext uri="{FF2B5EF4-FFF2-40B4-BE49-F238E27FC236}">
                  <a16:creationId xmlns="" xmlns:a16="http://schemas.microsoft.com/office/drawing/2014/main" id="{1DAEB733-6194-915F-DAC1-6D853B048B40}"/>
                </a:ext>
              </a:extLst>
            </p:cNvPr>
            <p:cNvSpPr/>
            <p:nvPr/>
          </p:nvSpPr>
          <p:spPr>
            <a:xfrm>
              <a:off x="308610" y="1284992"/>
              <a:ext cx="4320540" cy="797040"/>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a:lstStyle/>
            <a:p>
              <a:endParaRPr lang="en-IN"/>
            </a:p>
          </p:txBody>
        </p:sp>
        <p:sp>
          <p:nvSpPr>
            <p:cNvPr id="4" name="Rectangle: Rounded Corners 4">
              <a:extLst>
                <a:ext uri="{FF2B5EF4-FFF2-40B4-BE49-F238E27FC236}">
                  <a16:creationId xmlns="" xmlns:a16="http://schemas.microsoft.com/office/drawing/2014/main" id="{EEC4B18D-C1C2-D124-0891-D1ECD1A7B8E2}"/>
                </a:ext>
              </a:extLst>
            </p:cNvPr>
            <p:cNvSpPr txBox="1"/>
            <p:nvPr/>
          </p:nvSpPr>
          <p:spPr>
            <a:xfrm>
              <a:off x="347518" y="1323900"/>
              <a:ext cx="424272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defRPr b="1"/>
              </a:pPr>
              <a:r>
                <a:rPr lang="en-GB" sz="2700" kern="1200"/>
                <a:t>Product Analysis</a:t>
              </a:r>
              <a:endParaRPr lang="en-US" sz="2700" kern="1200"/>
            </a:p>
          </p:txBody>
        </p:sp>
      </p:grpSp>
      <p:pic>
        <p:nvPicPr>
          <p:cNvPr id="6" name="Picture 5">
            <a:extLst>
              <a:ext uri="{FF2B5EF4-FFF2-40B4-BE49-F238E27FC236}">
                <a16:creationId xmlns="" xmlns:a16="http://schemas.microsoft.com/office/drawing/2014/main" id="{10701C37-EE00-47F4-7A2C-51BBD7B52EE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5760" y="1194318"/>
            <a:ext cx="7648894" cy="5441614"/>
          </a:xfrm>
          <a:prstGeom prst="rect">
            <a:avLst/>
          </a:prstGeom>
        </p:spPr>
      </p:pic>
      <p:sp>
        <p:nvSpPr>
          <p:cNvPr id="7" name="TextBox 6"/>
          <p:cNvSpPr txBox="1"/>
          <p:nvPr/>
        </p:nvSpPr>
        <p:spPr>
          <a:xfrm>
            <a:off x="8203475" y="1593669"/>
            <a:ext cx="3988526" cy="646331"/>
          </a:xfrm>
          <a:prstGeom prst="rect">
            <a:avLst/>
          </a:prstGeom>
          <a:noFill/>
        </p:spPr>
        <p:txBody>
          <a:bodyPr wrap="square" rtlCol="0">
            <a:spAutoFit/>
          </a:bodyPr>
          <a:lstStyle/>
          <a:p>
            <a:r>
              <a:rPr lang="en-US" dirty="0" smtClean="0"/>
              <a:t>This trend clearly shows the customer order volume over the past year.</a:t>
            </a:r>
            <a:endParaRPr lang="en-US" dirty="0"/>
          </a:p>
        </p:txBody>
      </p:sp>
    </p:spTree>
    <p:extLst>
      <p:ext uri="{BB962C8B-B14F-4D97-AF65-F5344CB8AC3E}">
        <p14:creationId xmlns="" xmlns:p14="http://schemas.microsoft.com/office/powerpoint/2010/main" val="3238714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3802</TotalTime>
  <Words>1340</Words>
  <Application>Microsoft Office PowerPoint</Application>
  <PresentationFormat>Custom</PresentationFormat>
  <Paragraphs>64</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Power BI Problem Statements</vt:lpstr>
      <vt:lpstr>Slide 7</vt:lpstr>
      <vt:lpstr>Slide 8</vt:lpstr>
      <vt:lpstr>Slide 9</vt:lpstr>
      <vt:lpstr>Slide 10</vt:lpstr>
      <vt:lpstr>Slide 11</vt:lpstr>
      <vt:lpstr>Slide 12</vt:lpstr>
      <vt:lpstr>Slide 13</vt:lpstr>
      <vt:lpstr>Slide 14</vt:lpstr>
      <vt:lpstr>Slide 15</vt:lpstr>
      <vt:lpstr>Slide 16</vt:lpstr>
      <vt:lpstr>Slide 17</vt:lpstr>
      <vt:lpstr>EDA Problem Statements</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hogmamu007@gmail.com</dc:creator>
  <cp:lastModifiedBy>Windows User</cp:lastModifiedBy>
  <cp:revision>42</cp:revision>
  <dcterms:created xsi:type="dcterms:W3CDTF">2023-11-04T13:59:51Z</dcterms:created>
  <dcterms:modified xsi:type="dcterms:W3CDTF">2023-11-08T19:57:16Z</dcterms:modified>
</cp:coreProperties>
</file>