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429D9-67F2-4CFE-A80C-D9C2D2AE5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B75FC-E637-48B4-AC3E-4AA5C8A93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6C129-AFFF-4DB2-B93C-9552E0B2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95D59-2922-4B56-BFCF-ADCD66B5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9BA68C-BF2A-49A8-955F-F7CE8C94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32B1D-8FD9-4DDB-93EE-733385C7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A630EF-309F-45B1-A53F-58E6562E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2ADFC-B556-44C8-BC6E-770F9385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6DD64-ADF7-4714-B9A4-1D770310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74589-2CFA-45EC-8BF5-7E4E2BF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39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A73DF6-D21C-4A73-B93F-7ECA62749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01E24F-0F3E-4383-B1E7-8B8CDB92C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43F76-8E58-4CB2-BC3D-3D369835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5415F-B8AD-42BE-91B2-09492C93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29C4C-D369-41CC-A7DA-7F30E55C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4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3DFAB-FFB5-45EF-B728-549E781F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AB937-84BF-4A5A-94E4-C25A0BC6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50FC2-ED93-4E41-96B6-4005E8F9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2696A-2FF6-49C3-AD33-56B78EB8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DE23E-1414-4A3E-B291-3726C4D9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1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E6C81-DE79-4A74-8571-04EFFA2A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436E34-6DF8-4608-B501-BEB11269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B5A41-6F80-4081-B44B-6DC1D98B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F8B3C-4B6D-460A-8546-3D1FB6C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53E3F-9DC9-46FC-A79D-F256F4FB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6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8CDEB-2D2E-479F-8F7D-EBC09C97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3341B-2BC7-4F2C-A85D-97973E25A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760456-6523-4254-83D4-0D9BCAE5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5D994F-2BF7-4021-A3C4-B21ADDDD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AF279A-4CAA-4153-8675-CBF407CC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C6A385-F928-4293-A0FE-602CE52B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3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3688E-482C-4377-B998-718B5483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7CC49C-ACC3-436A-AE39-00627625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3B05C8-0A16-4FD0-9246-C1ED60AF3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E51485-4008-44C5-B9AE-D08319F21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7C006B-4178-4522-8281-EC6D23698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3DDD95-A369-4AEB-9C58-E20B03D3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F04443-7F77-4B35-84C0-9E9136DF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191371-9324-406C-B00B-2E0DF9B5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511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D51C-94D0-4096-865E-71E163D6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77DB8E-80C8-49F6-A092-2D84154A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299C93-09D1-4D58-ABEE-00477A1B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351D3F-63F4-416B-80A6-0E4E5E08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69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21E813-5F3A-4085-8211-C29903AC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C7BC7B-8B51-4147-85BB-BA4E0038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C5C10F-F6EB-4F97-9756-D08B0C9C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12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B068E-8609-45D3-8980-7D771265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99DFE-9C3E-4B38-9FCC-4819E61D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C0FC7-3704-44D5-A157-5627FBB5D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B0B94D-6928-4AFC-94A8-610F1FD7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8D2DC2-5204-43CD-9589-8DBFA565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235C61-785F-4CEC-B48F-6D056E2C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68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E317F-4B97-4FF6-AC3F-9630FEE6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675A33-11B1-4860-89B9-4326A6019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895CA7-025A-4DC8-AEAD-50887621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5FAB2C-C838-4197-A168-26823DE9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CCB67-529D-4CAE-85F2-8AADD4DC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EDB8D5-80F9-47DF-BE6C-EF77D75F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1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2A3B6E-FCF1-4BCF-ABEB-0C2F4FCF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2CB7BA-BD0E-4A7E-8698-DD2394CB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98C565-E939-4D25-9CD2-6F59AE191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6249D-A7BF-4BE5-BB91-50F397BFB8C8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8AFB25-DA11-4725-8BD9-F224FD4D7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656B8D-7849-4693-BA99-546100D4E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FCF6-E5BA-4C9D-87E1-244E1A5787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791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8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2B4A3-EDA4-4F3C-9086-A31E040F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50"/>
            <a:ext cx="9144000" cy="1909763"/>
          </a:xfrm>
        </p:spPr>
        <p:txBody>
          <a:bodyPr/>
          <a:lstStyle/>
          <a:p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Proyecto Final</a:t>
            </a:r>
            <a:b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417E8-505B-475C-830A-05D2474A5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79924"/>
            <a:ext cx="9144000" cy="596738"/>
          </a:xfrm>
        </p:spPr>
        <p:txBody>
          <a:bodyPr>
            <a:normAutofit/>
          </a:bodyPr>
          <a:lstStyle/>
          <a:p>
            <a:r>
              <a:rPr lang="es-A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Integrantes: Alexander Litovchenko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EE5A94-E3E8-4EBD-8796-D78D6350F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0889" y1="73778" x2="44000" y2="85333"/>
                        <a14:foregroundMark x1="35556" y1="20444" x2="56444" y2="14667"/>
                        <a14:foregroundMark x1="45778" y1="36000" x2="68889" y2="48000"/>
                        <a14:foregroundMark x1="68889" y1="48000" x2="60444" y2="79111"/>
                        <a14:foregroundMark x1="60444" y1="79111" x2="36444" y2="72444"/>
                        <a14:foregroundMark x1="36444" y1="72444" x2="34667" y2="4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08" y="2667110"/>
            <a:ext cx="2143125" cy="2143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B90BBB-BA83-48CA-8E73-69A1DEB82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33" y="2387761"/>
            <a:ext cx="2701824" cy="27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635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E375D-8820-4637-8073-EF5EDBAC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785"/>
            <a:ext cx="10515600" cy="1325563"/>
          </a:xfrm>
        </p:spPr>
        <p:txBody>
          <a:bodyPr/>
          <a:lstStyle/>
          <a:p>
            <a:pPr algn="ctr"/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81478-1948-4CE7-9C95-B29CD220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1" y="1934682"/>
            <a:ext cx="10515600" cy="1597083"/>
          </a:xfrm>
          <a:noFill/>
        </p:spPr>
        <p:txBody>
          <a:bodyPr>
            <a:normAutofit/>
          </a:bodyPr>
          <a:lstStyle/>
          <a:p>
            <a:pPr algn="l"/>
            <a:r>
              <a:rPr lang="es-AR" sz="3600" dirty="0">
                <a:solidFill>
                  <a:schemeClr val="bg1"/>
                </a:solidFill>
              </a:rPr>
              <a:t>Conocer el precio de un celular en base a sus características técnicas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C89064-F559-4F75-AFDD-AB16C6BB8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333" y1="43111" x2="57333" y2="55111"/>
                        <a14:foregroundMark x1="32000" y1="60000" x2="40889" y2="62667"/>
                        <a14:foregroundMark x1="32889" y1="71556" x2="34222" y2="71111"/>
                        <a14:foregroundMark x1="33333" y1="34667" x2="33333" y2="34667"/>
                        <a14:foregroundMark x1="32444" y1="31556" x2="32444" y2="31556"/>
                        <a14:foregroundMark x1="70222" y1="48000" x2="64889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44" y="3317160"/>
            <a:ext cx="2439826" cy="24398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BF2918-718E-4BBC-9620-618D55110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2000" l="9778" r="89778">
                        <a14:foregroundMark x1="23111" y1="92000" x2="54667" y2="90667"/>
                        <a14:foregroundMark x1="54667" y1="90667" x2="66667" y2="91111"/>
                        <a14:foregroundMark x1="44889" y1="12000" x2="46667" y2="9778"/>
                        <a14:foregroundMark x1="48444" y1="8444" x2="48444" y2="8444"/>
                        <a14:foregroundMark x1="35111" y1="92444" x2="59556" y2="91556"/>
                        <a14:foregroundMark x1="59556" y1="91556" x2="66222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465511"/>
            <a:ext cx="2143125" cy="214312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98BBDF3-3D11-4C90-8040-D650FD69D9BF}"/>
              </a:ext>
            </a:extLst>
          </p:cNvPr>
          <p:cNvSpPr/>
          <p:nvPr/>
        </p:nvSpPr>
        <p:spPr>
          <a:xfrm>
            <a:off x="4609322" y="494522"/>
            <a:ext cx="2901821" cy="681135"/>
          </a:xfrm>
          <a:prstGeom prst="round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180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5551-FFE3-492C-9E29-34E754D2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Exploración</a:t>
            </a:r>
            <a:endParaRPr lang="es-AR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749FC26-018C-402A-9398-DA4EAD473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68" y="4139391"/>
            <a:ext cx="2517274" cy="2517274"/>
          </a:xfrm>
          <a:prstGeom prst="rect">
            <a:avLst/>
          </a:prstGeom>
        </p:spPr>
      </p:pic>
      <p:pic>
        <p:nvPicPr>
          <p:cNvPr id="20" name="Gráfico 19" descr="Lupa con relleno sólido">
            <a:extLst>
              <a:ext uri="{FF2B5EF4-FFF2-40B4-BE49-F238E27FC236}">
                <a16:creationId xmlns:a16="http://schemas.microsoft.com/office/drawing/2014/main" id="{BEA736E6-CE53-4981-B0D6-0BFB10D2A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196" y="1766121"/>
            <a:ext cx="788705" cy="78870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AD4074D-DB56-4E6E-9EAC-FF2970B73ACA}"/>
              </a:ext>
            </a:extLst>
          </p:cNvPr>
          <p:cNvSpPr txBox="1"/>
          <p:nvPr/>
        </p:nvSpPr>
        <p:spPr>
          <a:xfrm>
            <a:off x="1370901" y="1908495"/>
            <a:ext cx="878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Dataset de 22 columnas y 1359 registros</a:t>
            </a:r>
            <a:endParaRPr lang="es-A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4" name="Gráfico 23" descr="Lupa con relleno sólido">
            <a:extLst>
              <a:ext uri="{FF2B5EF4-FFF2-40B4-BE49-F238E27FC236}">
                <a16:creationId xmlns:a16="http://schemas.microsoft.com/office/drawing/2014/main" id="{A8073CCA-7199-4AC9-9A58-43A704F9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196" y="2936423"/>
            <a:ext cx="788705" cy="78870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7DE11CA-56D6-4328-BB3F-F97911E389A0}"/>
              </a:ext>
            </a:extLst>
          </p:cNvPr>
          <p:cNvSpPr txBox="1"/>
          <p:nvPr/>
        </p:nvSpPr>
        <p:spPr>
          <a:xfrm>
            <a:off x="1370901" y="3007609"/>
            <a:ext cx="878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>
                <a:solidFill>
                  <a:schemeClr val="bg1">
                    <a:lumMod val="95000"/>
                  </a:schemeClr>
                </a:solidFill>
              </a:rPr>
              <a:t>Media del precio: USD 137.58 </a:t>
            </a:r>
            <a:endParaRPr lang="es-A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A0455F-B567-4551-BCFE-5B4D9FF3EF69}"/>
              </a:ext>
            </a:extLst>
          </p:cNvPr>
          <p:cNvSpPr txBox="1"/>
          <p:nvPr/>
        </p:nvSpPr>
        <p:spPr>
          <a:xfrm>
            <a:off x="5758467" y="6133445"/>
            <a:ext cx="345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95000"/>
                  </a:schemeClr>
                </a:solidFill>
              </a:rPr>
              <a:t>Histograma del precio</a:t>
            </a:r>
            <a:endParaRPr lang="es-AR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FEF75CF-2491-46EA-AD85-1EE4C6AE9C49}"/>
              </a:ext>
            </a:extLst>
          </p:cNvPr>
          <p:cNvSpPr/>
          <p:nvPr/>
        </p:nvSpPr>
        <p:spPr>
          <a:xfrm>
            <a:off x="4254759" y="494522"/>
            <a:ext cx="3638939" cy="718458"/>
          </a:xfrm>
          <a:prstGeom prst="round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6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B7D1BD54-F08F-4A9E-8AD6-80AFFDBC5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2" y="158303"/>
            <a:ext cx="4801998" cy="3201332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85F7A1-BA16-4A2B-959F-9F10D7674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2" y="3705837"/>
            <a:ext cx="4801998" cy="2993860"/>
          </a:xfrm>
          <a:prstGeom prst="rect">
            <a:avLst/>
          </a:prstGeom>
        </p:spPr>
      </p:pic>
      <p:pic>
        <p:nvPicPr>
          <p:cNvPr id="6" name="Gráfico 5" descr="Lupa con relleno sólido">
            <a:extLst>
              <a:ext uri="{FF2B5EF4-FFF2-40B4-BE49-F238E27FC236}">
                <a16:creationId xmlns:a16="http://schemas.microsoft.com/office/drawing/2014/main" id="{636F8DF7-330F-45F2-B408-B6F80BAF9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962" y="1307442"/>
            <a:ext cx="947956" cy="9479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F8FDAE3-300F-4640-A980-50963B4E6D89}"/>
              </a:ext>
            </a:extLst>
          </p:cNvPr>
          <p:cNvSpPr txBox="1"/>
          <p:nvPr/>
        </p:nvSpPr>
        <p:spPr>
          <a:xfrm>
            <a:off x="1367014" y="1204829"/>
            <a:ext cx="5713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Visualización de los sistemas operativos</a:t>
            </a:r>
            <a:endParaRPr lang="es-A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Gráfico 7" descr="Lupa con relleno sólido">
            <a:extLst>
              <a:ext uri="{FF2B5EF4-FFF2-40B4-BE49-F238E27FC236}">
                <a16:creationId xmlns:a16="http://schemas.microsoft.com/office/drawing/2014/main" id="{B39EFFD6-46EA-4B0F-B7FE-90A9DA855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962" y="4728789"/>
            <a:ext cx="947956" cy="9479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9E65D07-5761-4071-9A22-4364655A196D}"/>
              </a:ext>
            </a:extLst>
          </p:cNvPr>
          <p:cNvSpPr txBox="1"/>
          <p:nvPr/>
        </p:nvSpPr>
        <p:spPr>
          <a:xfrm>
            <a:off x="1367014" y="4602602"/>
            <a:ext cx="579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Gráfico de dispersión relación Precio-Almacenamiento</a:t>
            </a:r>
            <a:endParaRPr lang="es-AR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25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D9C7-5FEA-4D9B-839D-E94ABB4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3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Limpieza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2DD45-80C8-42FE-9144-A1A1988F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28" y="1337221"/>
            <a:ext cx="5973663" cy="629464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s-ES" sz="4400" dirty="0">
                <a:solidFill>
                  <a:schemeClr val="bg1">
                    <a:lumMod val="95000"/>
                  </a:schemeClr>
                </a:solidFill>
              </a:rPr>
              <a:t>Nombre, Marca y Modelo. </a:t>
            </a:r>
            <a:endParaRPr lang="es-E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1B4AA16-B492-4934-A838-65F234080BAA}"/>
              </a:ext>
            </a:extLst>
          </p:cNvPr>
          <p:cNvSpPr/>
          <p:nvPr/>
        </p:nvSpPr>
        <p:spPr>
          <a:xfrm>
            <a:off x="4724030" y="303552"/>
            <a:ext cx="2827175" cy="718458"/>
          </a:xfrm>
          <a:prstGeom prst="round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1EA284-E314-43A7-B902-2027B6DAF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81" b="91018" l="9967" r="89701">
                        <a14:foregroundMark x1="53156" y1="91018" x2="53156" y2="91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6" y="1174014"/>
            <a:ext cx="1172923" cy="65075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73A46A3-1618-43E2-A97F-DA7F488108D9}"/>
              </a:ext>
            </a:extLst>
          </p:cNvPr>
          <p:cNvSpPr txBox="1"/>
          <p:nvPr/>
        </p:nvSpPr>
        <p:spPr>
          <a:xfrm>
            <a:off x="2149493" y="3273638"/>
            <a:ext cx="8010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rPr>
              <a:t>Modificación de Variables</a:t>
            </a:r>
            <a:endParaRPr lang="es-A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12FD40A-7BA2-440B-AC2F-38B68FFEAB0C}"/>
              </a:ext>
            </a:extLst>
          </p:cNvPr>
          <p:cNvSpPr/>
          <p:nvPr/>
        </p:nvSpPr>
        <p:spPr>
          <a:xfrm>
            <a:off x="1938883" y="3269743"/>
            <a:ext cx="8010459" cy="718458"/>
          </a:xfrm>
          <a:prstGeom prst="round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18C167D-D900-4FE1-AAAE-7F88B8DAB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7997" y1="63974" x2="57997" y2="63974"/>
                        <a14:foregroundMark x1="35985" y1="63611" x2="53837" y2="63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1" y="4396749"/>
            <a:ext cx="1395368" cy="1395368"/>
          </a:xfrm>
          <a:prstGeom prst="rect">
            <a:avLst/>
          </a:prstGeom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CC5EF43-46E7-48D3-A008-F5BDBEA03D38}"/>
              </a:ext>
            </a:extLst>
          </p:cNvPr>
          <p:cNvSpPr txBox="1">
            <a:spLocks/>
          </p:cNvSpPr>
          <p:nvPr/>
        </p:nvSpPr>
        <p:spPr>
          <a:xfrm>
            <a:off x="1683028" y="4538662"/>
            <a:ext cx="8522168" cy="139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s-ES" sz="4000" dirty="0">
                <a:solidFill>
                  <a:schemeClr val="bg1">
                    <a:lumMod val="95000"/>
                  </a:schemeClr>
                </a:solidFill>
              </a:rPr>
              <a:t>Sistema Operativo, Pantalla Táctil, </a:t>
            </a:r>
            <a:r>
              <a:rPr lang="es-ES" sz="4000" dirty="0" err="1">
                <a:solidFill>
                  <a:schemeClr val="bg1">
                    <a:lumMod val="95000"/>
                  </a:schemeClr>
                </a:solidFill>
              </a:rPr>
              <a:t>Wi</a:t>
            </a:r>
            <a:r>
              <a:rPr lang="es-ES" sz="4000" dirty="0">
                <a:solidFill>
                  <a:schemeClr val="bg1">
                    <a:lumMod val="95000"/>
                  </a:schemeClr>
                </a:solidFill>
              </a:rPr>
              <a:t>-Fi, Bluetooth, GPS, 3G, 4G/ LTE y Precio.</a:t>
            </a:r>
          </a:p>
        </p:txBody>
      </p:sp>
    </p:spTree>
    <p:extLst>
      <p:ext uri="{BB962C8B-B14F-4D97-AF65-F5344CB8AC3E}">
        <p14:creationId xmlns:p14="http://schemas.microsoft.com/office/powerpoint/2010/main" val="1649180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F66AE-2F8C-4D48-8F8E-9C3887F1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54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Modelos entrenados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83B00A2-E07E-448A-AF7C-C68A6506201B}"/>
              </a:ext>
            </a:extLst>
          </p:cNvPr>
          <p:cNvSpPr/>
          <p:nvPr/>
        </p:nvSpPr>
        <p:spPr>
          <a:xfrm>
            <a:off x="3092741" y="479506"/>
            <a:ext cx="6006517" cy="718458"/>
          </a:xfrm>
          <a:prstGeom prst="round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58E7E2-1AC8-424F-91F4-69531B9B8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74" y="1721861"/>
            <a:ext cx="1325563" cy="13255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4B3B43-6092-42AA-8F7E-0C93A2D7CBE0}"/>
              </a:ext>
            </a:extLst>
          </p:cNvPr>
          <p:cNvSpPr txBox="1"/>
          <p:nvPr/>
        </p:nvSpPr>
        <p:spPr>
          <a:xfrm>
            <a:off x="4160564" y="2094604"/>
            <a:ext cx="516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Regresión Lineal  </a:t>
            </a:r>
            <a:endParaRPr lang="es-AR" sz="4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4509652-7608-4734-84B5-F15250D50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90" y="2696581"/>
            <a:ext cx="1959530" cy="19595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8AC3634-C023-4AF1-862A-AE126292B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7840" y1="22769" x2="50787" y2="22002"/>
                        <a14:foregroundMark x1="45014" y1="27533" x2="53331" y2="28987"/>
                        <a14:foregroundMark x1="37303" y1="24102" x2="37303" y2="25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73" y="4242488"/>
            <a:ext cx="1325563" cy="13255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CF96A41-5E39-4D5C-80F8-24F4CB288DFA}"/>
              </a:ext>
            </a:extLst>
          </p:cNvPr>
          <p:cNvSpPr txBox="1"/>
          <p:nvPr/>
        </p:nvSpPr>
        <p:spPr>
          <a:xfrm>
            <a:off x="4160564" y="4656110"/>
            <a:ext cx="4100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 de Decisión</a:t>
            </a:r>
            <a:endParaRPr lang="es-AR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42F8A3-E8B9-4EEC-90F6-64DBB309A35D}"/>
              </a:ext>
            </a:extLst>
          </p:cNvPr>
          <p:cNvSpPr txBox="1"/>
          <p:nvPr/>
        </p:nvSpPr>
        <p:spPr>
          <a:xfrm>
            <a:off x="4160564" y="3375357"/>
            <a:ext cx="2431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</a:t>
            </a:r>
            <a:endParaRPr lang="es-AR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9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F3696-4DA5-4A2E-9093-9A16F9B8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KNN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438DED-9835-4C81-AA67-1AC5C78B7A89}"/>
              </a:ext>
            </a:extLst>
          </p:cNvPr>
          <p:cNvSpPr txBox="1"/>
          <p:nvPr/>
        </p:nvSpPr>
        <p:spPr>
          <a:xfrm>
            <a:off x="2275052" y="1712832"/>
            <a:ext cx="802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95000"/>
                  </a:schemeClr>
                </a:solidFill>
              </a:rPr>
              <a:t>Datos estandarizados con la media y desvío estándar</a:t>
            </a:r>
            <a:endParaRPr lang="es-AR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AFF573-F76E-4108-ADA0-D43EC68B233F}"/>
              </a:ext>
            </a:extLst>
          </p:cNvPr>
          <p:cNvSpPr txBox="1"/>
          <p:nvPr/>
        </p:nvSpPr>
        <p:spPr>
          <a:xfrm>
            <a:off x="2083027" y="2236052"/>
            <a:ext cx="802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95000"/>
                  </a:schemeClr>
                </a:solidFill>
              </a:rPr>
              <a:t>7 “vecinos”</a:t>
            </a:r>
            <a:endParaRPr lang="es-AR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8C9891-D0A0-4C23-AFAD-983ECD2E2F52}"/>
              </a:ext>
            </a:extLst>
          </p:cNvPr>
          <p:cNvSpPr txBox="1"/>
          <p:nvPr/>
        </p:nvSpPr>
        <p:spPr>
          <a:xfrm>
            <a:off x="2083028" y="3282492"/>
            <a:ext cx="802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95000"/>
                  </a:schemeClr>
                </a:solidFill>
              </a:rPr>
              <a:t>Puntaje: 0.5</a:t>
            </a:r>
            <a:endParaRPr lang="es-AR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1002EB-ED59-4D87-95B5-455F3CC24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94667" l="4889" r="93778">
                        <a14:foregroundMark x1="21333" y1="76889" x2="36889" y2="88000"/>
                        <a14:foregroundMark x1="42667" y1="88444" x2="70222" y2="83556"/>
                        <a14:foregroundMark x1="70222" y1="83556" x2="74222" y2="81333"/>
                        <a14:foregroundMark x1="44889" y1="95111" x2="48444" y2="95111"/>
                        <a14:foregroundMark x1="94222" y1="47556" x2="90667" y2="60000"/>
                        <a14:foregroundMark x1="43556" y1="8889" x2="60444" y2="8000"/>
                        <a14:foregroundMark x1="47556" y1="4889" x2="47556" y2="4889"/>
                        <a14:foregroundMark x1="8000" y1="37333" x2="9333" y2="62222"/>
                        <a14:foregroundMark x1="4889" y1="48000" x2="4889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8" y="4060970"/>
            <a:ext cx="1211379" cy="12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70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D2EC5E0-ACED-4D9A-A2D0-309F8F87887C}"/>
              </a:ext>
            </a:extLst>
          </p:cNvPr>
          <p:cNvSpPr txBox="1"/>
          <p:nvPr/>
        </p:nvSpPr>
        <p:spPr>
          <a:xfrm>
            <a:off x="3989493" y="2828835"/>
            <a:ext cx="4213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7200" dirty="0">
                <a:solidFill>
                  <a:prstClr val="white"/>
                </a:solidFill>
                <a:latin typeface="Century Gothic" panose="020B0502020202020204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294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106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Century Gothic</vt:lpstr>
      <vt:lpstr>Tema de Office</vt:lpstr>
      <vt:lpstr>Proyecto Final Machine Learning</vt:lpstr>
      <vt:lpstr>Objetivo</vt:lpstr>
      <vt:lpstr>Exploración</vt:lpstr>
      <vt:lpstr>Presentación de PowerPoint</vt:lpstr>
      <vt:lpstr>Limpieza</vt:lpstr>
      <vt:lpstr>Modelos entrenados</vt:lpstr>
      <vt:lpstr>KNN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Machine Learning</dc:title>
  <dc:creator>Alexander Litovchenko</dc:creator>
  <cp:lastModifiedBy>Alexander Litovchenko</cp:lastModifiedBy>
  <cp:revision>17</cp:revision>
  <dcterms:created xsi:type="dcterms:W3CDTF">2022-11-20T23:15:51Z</dcterms:created>
  <dcterms:modified xsi:type="dcterms:W3CDTF">2022-11-24T21:46:29Z</dcterms:modified>
</cp:coreProperties>
</file>