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4" r:id="rId10"/>
    <p:sldId id="263"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4" autoAdjust="0"/>
    <p:restoredTop sz="94660"/>
  </p:normalViewPr>
  <p:slideViewPr>
    <p:cSldViewPr>
      <p:cViewPr varScale="1">
        <p:scale>
          <a:sx n="70" d="100"/>
          <a:sy n="70" d="100"/>
        </p:scale>
        <p:origin x="118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oleObject" Target="file:///C:\Users\koshikita\Desktop\&#28201;&#24230;&#35336;\&#25269;&#25239;&#12398;&#36949;&#12356;&#12392;&#38651;&#22311;&#12398;&#22793;&#21270;&#2249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ja-JP" altLang="en-US" sz="2400" dirty="0" smtClean="0"/>
              <a:t>サーミスタの温度と抵抗の関係（</a:t>
            </a:r>
            <a:r>
              <a:rPr lang="ja-JP" altLang="en-US" sz="2400" dirty="0"/>
              <a:t>図１）</a:t>
            </a:r>
          </a:p>
        </c:rich>
      </c:tx>
      <c:layout>
        <c:manualLayout>
          <c:xMode val="edge"/>
          <c:yMode val="edge"/>
          <c:x val="0.23420661593156319"/>
          <c:y val="2.5973642644490799E-2"/>
        </c:manualLayout>
      </c:layout>
      <c:overlay val="1"/>
    </c:title>
    <c:autoTitleDeleted val="0"/>
    <c:plotArea>
      <c:layout>
        <c:manualLayout>
          <c:layoutTarget val="inner"/>
          <c:xMode val="edge"/>
          <c:yMode val="edge"/>
          <c:x val="0.10564274365344091"/>
          <c:y val="0.15227344122398653"/>
          <c:w val="0.86078223929581632"/>
          <c:h val="0.69558038295770563"/>
        </c:manualLayout>
      </c:layout>
      <c:scatterChart>
        <c:scatterStyle val="smoothMarker"/>
        <c:varyColors val="0"/>
        <c:ser>
          <c:idx val="0"/>
          <c:order val="0"/>
          <c:xVal>
            <c:numRef>
              <c:f>Sheet1!$B$2:$B$11</c:f>
              <c:numCache>
                <c:formatCode>General</c:formatCode>
                <c:ptCount val="10"/>
                <c:pt idx="0">
                  <c:v>2.5</c:v>
                </c:pt>
                <c:pt idx="1">
                  <c:v>5</c:v>
                </c:pt>
                <c:pt idx="2">
                  <c:v>10</c:v>
                </c:pt>
                <c:pt idx="3">
                  <c:v>20</c:v>
                </c:pt>
                <c:pt idx="4">
                  <c:v>30</c:v>
                </c:pt>
                <c:pt idx="5">
                  <c:v>40</c:v>
                </c:pt>
                <c:pt idx="6">
                  <c:v>50</c:v>
                </c:pt>
                <c:pt idx="7">
                  <c:v>60</c:v>
                </c:pt>
                <c:pt idx="8">
                  <c:v>70</c:v>
                </c:pt>
                <c:pt idx="9">
                  <c:v>80</c:v>
                </c:pt>
              </c:numCache>
            </c:numRef>
          </c:xVal>
          <c:yVal>
            <c:numRef>
              <c:f>Sheet1!$C$2:$C$11</c:f>
              <c:numCache>
                <c:formatCode>General</c:formatCode>
                <c:ptCount val="10"/>
                <c:pt idx="0">
                  <c:v>66</c:v>
                </c:pt>
                <c:pt idx="1">
                  <c:v>57.9</c:v>
                </c:pt>
                <c:pt idx="2">
                  <c:v>44.6</c:v>
                </c:pt>
                <c:pt idx="3">
                  <c:v>27.1</c:v>
                </c:pt>
                <c:pt idx="4">
                  <c:v>17.3</c:v>
                </c:pt>
                <c:pt idx="5">
                  <c:v>10.92</c:v>
                </c:pt>
                <c:pt idx="6">
                  <c:v>6.92</c:v>
                </c:pt>
                <c:pt idx="7">
                  <c:v>4.4370000000000003</c:v>
                </c:pt>
                <c:pt idx="8">
                  <c:v>2.9249999999999998</c:v>
                </c:pt>
                <c:pt idx="9">
                  <c:v>1.9970000000000001</c:v>
                </c:pt>
              </c:numCache>
            </c:numRef>
          </c:yVal>
          <c:smooth val="1"/>
        </c:ser>
        <c:dLbls>
          <c:showLegendKey val="0"/>
          <c:showVal val="0"/>
          <c:showCatName val="0"/>
          <c:showSerName val="0"/>
          <c:showPercent val="0"/>
          <c:showBubbleSize val="0"/>
        </c:dLbls>
        <c:axId val="653939344"/>
        <c:axId val="653939736"/>
      </c:scatterChart>
      <c:valAx>
        <c:axId val="653939344"/>
        <c:scaling>
          <c:orientation val="minMax"/>
          <c:max val="85"/>
          <c:min val="0"/>
        </c:scaling>
        <c:delete val="0"/>
        <c:axPos val="b"/>
        <c:title>
          <c:tx>
            <c:rich>
              <a:bodyPr/>
              <a:lstStyle/>
              <a:p>
                <a:pPr>
                  <a:defRPr sz="2000"/>
                </a:pPr>
                <a:r>
                  <a:rPr lang="ja-JP" altLang="en-US" sz="2000" dirty="0"/>
                  <a:t>温度（℃）</a:t>
                </a:r>
              </a:p>
            </c:rich>
          </c:tx>
          <c:layout>
            <c:manualLayout>
              <c:xMode val="edge"/>
              <c:yMode val="edge"/>
              <c:x val="0.9053366911897639"/>
              <c:y val="0.93270774930805089"/>
            </c:manualLayout>
          </c:layout>
          <c:overlay val="0"/>
        </c:title>
        <c:numFmt formatCode="General" sourceLinked="1"/>
        <c:majorTickMark val="in"/>
        <c:minorTickMark val="none"/>
        <c:tickLblPos val="nextTo"/>
        <c:spPr>
          <a:ln>
            <a:solidFill>
              <a:schemeClr val="tx1"/>
            </a:solidFill>
          </a:ln>
        </c:spPr>
        <c:txPr>
          <a:bodyPr/>
          <a:lstStyle/>
          <a:p>
            <a:pPr>
              <a:defRPr sz="1600"/>
            </a:pPr>
            <a:endParaRPr lang="ja-JP"/>
          </a:p>
        </c:txPr>
        <c:crossAx val="653939736"/>
        <c:crosses val="autoZero"/>
        <c:crossBetween val="midCat"/>
        <c:majorUnit val="10"/>
      </c:valAx>
      <c:valAx>
        <c:axId val="653939736"/>
        <c:scaling>
          <c:orientation val="minMax"/>
        </c:scaling>
        <c:delete val="0"/>
        <c:axPos val="l"/>
        <c:majorGridlines/>
        <c:minorGridlines>
          <c:spPr>
            <a:ln>
              <a:noFill/>
            </a:ln>
          </c:spPr>
        </c:minorGridlines>
        <c:title>
          <c:tx>
            <c:rich>
              <a:bodyPr rot="-5400000" vert="horz"/>
              <a:lstStyle/>
              <a:p>
                <a:pPr>
                  <a:defRPr sz="2000"/>
                </a:pPr>
                <a:r>
                  <a:rPr lang="ja-JP" altLang="en-US" sz="2000"/>
                  <a:t>抵抗（</a:t>
                </a:r>
                <a:r>
                  <a:rPr lang="en-US" altLang="ja-JP" sz="2000"/>
                  <a:t>kΩ</a:t>
                </a:r>
                <a:r>
                  <a:rPr lang="ja-JP" altLang="en-US" sz="2000"/>
                  <a:t>）</a:t>
                </a:r>
              </a:p>
            </c:rich>
          </c:tx>
          <c:layout/>
          <c:overlay val="0"/>
        </c:title>
        <c:numFmt formatCode="General" sourceLinked="0"/>
        <c:majorTickMark val="in"/>
        <c:minorTickMark val="none"/>
        <c:tickLblPos val="nextTo"/>
        <c:spPr>
          <a:ln>
            <a:solidFill>
              <a:schemeClr val="tx1"/>
            </a:solidFill>
          </a:ln>
        </c:spPr>
        <c:txPr>
          <a:bodyPr/>
          <a:lstStyle/>
          <a:p>
            <a:pPr>
              <a:defRPr sz="1600"/>
            </a:pPr>
            <a:endParaRPr lang="ja-JP"/>
          </a:p>
        </c:txPr>
        <c:crossAx val="653939344"/>
        <c:crosses val="autoZero"/>
        <c:crossBetween val="midCat"/>
      </c:valAx>
      <c:spPr>
        <a:ln w="9525" cmpd="sng">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ja-JP" altLang="en-US" sz="2400" dirty="0" smtClean="0"/>
              <a:t>図</a:t>
            </a:r>
            <a:r>
              <a:rPr lang="en-US" altLang="ja-JP" sz="2400" dirty="0" smtClean="0"/>
              <a:t>1</a:t>
            </a:r>
            <a:r>
              <a:rPr lang="ja-JP" altLang="en-US" sz="2400" dirty="0" smtClean="0"/>
              <a:t>の主軸を対数にしたもの（図</a:t>
            </a:r>
            <a:r>
              <a:rPr lang="en-US" altLang="ja-JP" sz="2400" dirty="0" smtClean="0"/>
              <a:t>2</a:t>
            </a:r>
            <a:r>
              <a:rPr lang="ja-JP" altLang="en-US" sz="2400" dirty="0" smtClean="0"/>
              <a:t>）</a:t>
            </a:r>
            <a:endParaRPr lang="ja-JP" altLang="en-US" sz="2400" dirty="0"/>
          </a:p>
        </c:rich>
      </c:tx>
      <c:layout>
        <c:manualLayout>
          <c:xMode val="edge"/>
          <c:yMode val="edge"/>
          <c:x val="0.23417716518088025"/>
          <c:y val="4.022380704138287E-2"/>
        </c:manualLayout>
      </c:layout>
      <c:overlay val="1"/>
    </c:title>
    <c:autoTitleDeleted val="0"/>
    <c:plotArea>
      <c:layout>
        <c:manualLayout>
          <c:layoutTarget val="inner"/>
          <c:xMode val="edge"/>
          <c:yMode val="edge"/>
          <c:x val="0.11217671216608117"/>
          <c:y val="0.12999428126219595"/>
          <c:w val="0.85998299039570325"/>
          <c:h val="0.71504750896624025"/>
        </c:manualLayout>
      </c:layout>
      <c:scatterChart>
        <c:scatterStyle val="smoothMarker"/>
        <c:varyColors val="0"/>
        <c:ser>
          <c:idx val="0"/>
          <c:order val="0"/>
          <c:xVal>
            <c:numRef>
              <c:f>Sheet1!$B$2:$B$11</c:f>
              <c:numCache>
                <c:formatCode>General</c:formatCode>
                <c:ptCount val="10"/>
                <c:pt idx="0">
                  <c:v>2.5</c:v>
                </c:pt>
                <c:pt idx="1">
                  <c:v>5</c:v>
                </c:pt>
                <c:pt idx="2">
                  <c:v>10</c:v>
                </c:pt>
                <c:pt idx="3">
                  <c:v>20</c:v>
                </c:pt>
                <c:pt idx="4">
                  <c:v>30</c:v>
                </c:pt>
                <c:pt idx="5">
                  <c:v>40</c:v>
                </c:pt>
                <c:pt idx="6">
                  <c:v>50</c:v>
                </c:pt>
                <c:pt idx="7">
                  <c:v>60</c:v>
                </c:pt>
                <c:pt idx="8">
                  <c:v>70</c:v>
                </c:pt>
                <c:pt idx="9">
                  <c:v>80</c:v>
                </c:pt>
              </c:numCache>
            </c:numRef>
          </c:xVal>
          <c:yVal>
            <c:numRef>
              <c:f>Sheet1!$C$2:$C$11</c:f>
              <c:numCache>
                <c:formatCode>General</c:formatCode>
                <c:ptCount val="10"/>
                <c:pt idx="0">
                  <c:v>66</c:v>
                </c:pt>
                <c:pt idx="1">
                  <c:v>57.9</c:v>
                </c:pt>
                <c:pt idx="2">
                  <c:v>44.6</c:v>
                </c:pt>
                <c:pt idx="3">
                  <c:v>27.1</c:v>
                </c:pt>
                <c:pt idx="4">
                  <c:v>17.3</c:v>
                </c:pt>
                <c:pt idx="5">
                  <c:v>10.92</c:v>
                </c:pt>
                <c:pt idx="6">
                  <c:v>6.92</c:v>
                </c:pt>
                <c:pt idx="7">
                  <c:v>4.4370000000000003</c:v>
                </c:pt>
                <c:pt idx="8">
                  <c:v>2.9249999999999998</c:v>
                </c:pt>
                <c:pt idx="9">
                  <c:v>1.9970000000000001</c:v>
                </c:pt>
              </c:numCache>
            </c:numRef>
          </c:yVal>
          <c:smooth val="1"/>
        </c:ser>
        <c:dLbls>
          <c:showLegendKey val="0"/>
          <c:showVal val="0"/>
          <c:showCatName val="0"/>
          <c:showSerName val="0"/>
          <c:showPercent val="0"/>
          <c:showBubbleSize val="0"/>
        </c:dLbls>
        <c:axId val="656120280"/>
        <c:axId val="656117536"/>
      </c:scatterChart>
      <c:valAx>
        <c:axId val="656120280"/>
        <c:scaling>
          <c:orientation val="minMax"/>
          <c:max val="85"/>
          <c:min val="0"/>
        </c:scaling>
        <c:delete val="0"/>
        <c:axPos val="b"/>
        <c:title>
          <c:tx>
            <c:rich>
              <a:bodyPr/>
              <a:lstStyle/>
              <a:p>
                <a:pPr>
                  <a:defRPr sz="2000"/>
                </a:pPr>
                <a:r>
                  <a:rPr lang="ja-JP" altLang="en-US" sz="2000"/>
                  <a:t>温度（℃）</a:t>
                </a:r>
              </a:p>
            </c:rich>
          </c:tx>
          <c:layout>
            <c:manualLayout>
              <c:xMode val="edge"/>
              <c:yMode val="edge"/>
              <c:x val="0.84582891173011432"/>
              <c:y val="0.92489153626804999"/>
            </c:manualLayout>
          </c:layout>
          <c:overlay val="0"/>
        </c:title>
        <c:numFmt formatCode="General" sourceLinked="1"/>
        <c:majorTickMark val="in"/>
        <c:minorTickMark val="none"/>
        <c:tickLblPos val="nextTo"/>
        <c:spPr>
          <a:ln>
            <a:solidFill>
              <a:schemeClr val="tx1"/>
            </a:solidFill>
          </a:ln>
        </c:spPr>
        <c:txPr>
          <a:bodyPr/>
          <a:lstStyle/>
          <a:p>
            <a:pPr>
              <a:defRPr sz="1600"/>
            </a:pPr>
            <a:endParaRPr lang="ja-JP"/>
          </a:p>
        </c:txPr>
        <c:crossAx val="656117536"/>
        <c:crosses val="autoZero"/>
        <c:crossBetween val="midCat"/>
        <c:majorUnit val="10"/>
      </c:valAx>
      <c:valAx>
        <c:axId val="656117536"/>
        <c:scaling>
          <c:logBase val="2"/>
          <c:orientation val="minMax"/>
        </c:scaling>
        <c:delete val="0"/>
        <c:axPos val="l"/>
        <c:majorGridlines/>
        <c:minorGridlines>
          <c:spPr>
            <a:ln>
              <a:noFill/>
            </a:ln>
          </c:spPr>
        </c:minorGridlines>
        <c:title>
          <c:tx>
            <c:rich>
              <a:bodyPr rot="-5400000" vert="horz"/>
              <a:lstStyle/>
              <a:p>
                <a:pPr>
                  <a:defRPr sz="2000"/>
                </a:pPr>
                <a:r>
                  <a:rPr lang="ja-JP" altLang="en-US" sz="2000"/>
                  <a:t>抵抗（</a:t>
                </a:r>
                <a:r>
                  <a:rPr lang="en-US" altLang="ja-JP" sz="2000"/>
                  <a:t>kΩ</a:t>
                </a:r>
                <a:r>
                  <a:rPr lang="ja-JP" altLang="en-US" sz="2000"/>
                  <a:t>）</a:t>
                </a:r>
              </a:p>
            </c:rich>
          </c:tx>
          <c:layout>
            <c:manualLayout>
              <c:xMode val="edge"/>
              <c:yMode val="edge"/>
              <c:x val="1.5204249336280642E-3"/>
              <c:y val="0.36820303442067692"/>
            </c:manualLayout>
          </c:layout>
          <c:overlay val="0"/>
        </c:title>
        <c:numFmt formatCode="General" sourceLinked="0"/>
        <c:majorTickMark val="in"/>
        <c:minorTickMark val="none"/>
        <c:tickLblPos val="nextTo"/>
        <c:spPr>
          <a:ln>
            <a:solidFill>
              <a:schemeClr val="tx1"/>
            </a:solidFill>
          </a:ln>
        </c:spPr>
        <c:txPr>
          <a:bodyPr/>
          <a:lstStyle/>
          <a:p>
            <a:pPr>
              <a:defRPr sz="1600"/>
            </a:pPr>
            <a:endParaRPr lang="ja-JP"/>
          </a:p>
        </c:txPr>
        <c:crossAx val="656120280"/>
        <c:crosses val="autoZero"/>
        <c:crossBetween val="midCat"/>
      </c:valAx>
      <c:spPr>
        <a:ln w="9525" cmpd="sng">
          <a:solidFill>
            <a:schemeClr val="tx1"/>
          </a:solid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dirty="0"/>
              <a:t>温度</a:t>
            </a:r>
            <a:r>
              <a:rPr lang="ja-JP" dirty="0" smtClean="0"/>
              <a:t>と</a:t>
            </a:r>
            <a:r>
              <a:rPr lang="ja-JP" altLang="en-US" dirty="0" smtClean="0"/>
              <a:t>電圧</a:t>
            </a:r>
            <a:r>
              <a:rPr lang="ja-JP" dirty="0" smtClean="0"/>
              <a:t>の</a:t>
            </a:r>
            <a:r>
              <a:rPr lang="ja-JP" dirty="0"/>
              <a:t>関係（</a:t>
            </a:r>
            <a:r>
              <a:rPr lang="en-US" dirty="0"/>
              <a:t>23.96kΩ</a:t>
            </a:r>
            <a:r>
              <a:rPr lang="ja-JP" dirty="0"/>
              <a:t>）</a:t>
            </a:r>
          </a:p>
        </c:rich>
      </c:tx>
      <c:layout/>
      <c:overlay val="0"/>
    </c:title>
    <c:autoTitleDeleted val="0"/>
    <c:plotArea>
      <c:layout/>
      <c:scatterChart>
        <c:scatterStyle val="smoothMarker"/>
        <c:varyColors val="0"/>
        <c:ser>
          <c:idx val="0"/>
          <c:order val="0"/>
          <c:spPr>
            <a:ln>
              <a:solidFill>
                <a:srgbClr val="C00000"/>
              </a:solidFill>
            </a:ln>
          </c:spPr>
          <c:marker>
            <c:spPr>
              <a:solidFill>
                <a:srgbClr val="C00000"/>
              </a:solidFill>
              <a:ln>
                <a:solidFill>
                  <a:srgbClr val="C00000"/>
                </a:solidFill>
              </a:ln>
            </c:spPr>
          </c:marker>
          <c:xVal>
            <c:numRef>
              <c:f>Sheet1!$B$4:$B$10</c:f>
              <c:numCache>
                <c:formatCode>General</c:formatCode>
                <c:ptCount val="7"/>
                <c:pt idx="0">
                  <c:v>20</c:v>
                </c:pt>
                <c:pt idx="1">
                  <c:v>30</c:v>
                </c:pt>
                <c:pt idx="2">
                  <c:v>40</c:v>
                </c:pt>
                <c:pt idx="3">
                  <c:v>50</c:v>
                </c:pt>
                <c:pt idx="4">
                  <c:v>60</c:v>
                </c:pt>
                <c:pt idx="5">
                  <c:v>70</c:v>
                </c:pt>
                <c:pt idx="6">
                  <c:v>80</c:v>
                </c:pt>
              </c:numCache>
            </c:numRef>
          </c:xVal>
          <c:yVal>
            <c:numRef>
              <c:f>Sheet1!$C$4:$C$10</c:f>
              <c:numCache>
                <c:formatCode>General</c:formatCode>
                <c:ptCount val="7"/>
                <c:pt idx="0">
                  <c:v>1.107</c:v>
                </c:pt>
                <c:pt idx="1">
                  <c:v>1.387</c:v>
                </c:pt>
                <c:pt idx="2">
                  <c:v>1.633</c:v>
                </c:pt>
                <c:pt idx="3">
                  <c:v>1.85</c:v>
                </c:pt>
                <c:pt idx="4">
                  <c:v>2.0099999999999998</c:v>
                </c:pt>
                <c:pt idx="5">
                  <c:v>2.125</c:v>
                </c:pt>
                <c:pt idx="6">
                  <c:v>2.2040000000000002</c:v>
                </c:pt>
              </c:numCache>
            </c:numRef>
          </c:yVal>
          <c:smooth val="1"/>
        </c:ser>
        <c:dLbls>
          <c:showLegendKey val="0"/>
          <c:showVal val="0"/>
          <c:showCatName val="0"/>
          <c:showSerName val="0"/>
          <c:showPercent val="0"/>
          <c:showBubbleSize val="0"/>
        </c:dLbls>
        <c:axId val="656119496"/>
        <c:axId val="656117928"/>
      </c:scatterChart>
      <c:valAx>
        <c:axId val="656119496"/>
        <c:scaling>
          <c:orientation val="minMax"/>
          <c:max val="85"/>
          <c:min val="10"/>
        </c:scaling>
        <c:delete val="0"/>
        <c:axPos val="b"/>
        <c:title>
          <c:tx>
            <c:rich>
              <a:bodyPr/>
              <a:lstStyle/>
              <a:p>
                <a:pPr>
                  <a:defRPr/>
                </a:pPr>
                <a:r>
                  <a:rPr lang="ja-JP"/>
                  <a:t>温度（℃）</a:t>
                </a:r>
              </a:p>
            </c:rich>
          </c:tx>
          <c:layout/>
          <c:overlay val="0"/>
        </c:title>
        <c:numFmt formatCode="General" sourceLinked="1"/>
        <c:majorTickMark val="in"/>
        <c:minorTickMark val="none"/>
        <c:tickLblPos val="nextTo"/>
        <c:spPr>
          <a:ln w="12700">
            <a:solidFill>
              <a:schemeClr val="tx1"/>
            </a:solidFill>
          </a:ln>
        </c:spPr>
        <c:crossAx val="656117928"/>
        <c:crosses val="autoZero"/>
        <c:crossBetween val="midCat"/>
        <c:majorUnit val="10"/>
      </c:valAx>
      <c:valAx>
        <c:axId val="656117928"/>
        <c:scaling>
          <c:orientation val="minMax"/>
          <c:max val="2.5"/>
          <c:min val="1"/>
        </c:scaling>
        <c:delete val="0"/>
        <c:axPos val="l"/>
        <c:majorGridlines/>
        <c:title>
          <c:tx>
            <c:rich>
              <a:bodyPr rot="-5400000" vert="horz"/>
              <a:lstStyle/>
              <a:p>
                <a:pPr>
                  <a:defRPr/>
                </a:pPr>
                <a:r>
                  <a:rPr lang="ja-JP"/>
                  <a:t>電圧（</a:t>
                </a:r>
                <a:r>
                  <a:rPr lang="en-US"/>
                  <a:t>V</a:t>
                </a:r>
                <a:r>
                  <a:rPr lang="ja-JP"/>
                  <a:t>）</a:t>
                </a:r>
              </a:p>
            </c:rich>
          </c:tx>
          <c:layout/>
          <c:overlay val="0"/>
        </c:title>
        <c:numFmt formatCode="General" sourceLinked="1"/>
        <c:majorTickMark val="in"/>
        <c:minorTickMark val="none"/>
        <c:tickLblPos val="nextTo"/>
        <c:spPr>
          <a:ln w="12700">
            <a:solidFill>
              <a:schemeClr val="tx1"/>
            </a:solidFill>
          </a:ln>
        </c:spPr>
        <c:crossAx val="656119496"/>
        <c:crosses val="autoZero"/>
        <c:crossBetween val="midCat"/>
      </c:valAx>
      <c:spPr>
        <a:ln w="12700">
          <a:solidFill>
            <a:schemeClr val="tx1"/>
          </a:solidFill>
        </a:ln>
      </c:spPr>
    </c:plotArea>
    <c:plotVisOnly val="1"/>
    <c:dispBlanksAs val="gap"/>
    <c:showDLblsOverMax val="0"/>
  </c:chart>
  <c:txPr>
    <a:bodyPr/>
    <a:lstStyle/>
    <a:p>
      <a:pPr>
        <a:defRPr sz="2000"/>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ja-JP" altLang="en-US" sz="2400" dirty="0"/>
              <a:t>温度</a:t>
            </a:r>
            <a:r>
              <a:rPr lang="ja-JP" altLang="en-US" sz="2400" dirty="0" smtClean="0"/>
              <a:t>と電圧の</a:t>
            </a:r>
            <a:r>
              <a:rPr lang="ja-JP" altLang="en-US" sz="2400" dirty="0"/>
              <a:t>関係（</a:t>
            </a:r>
            <a:r>
              <a:rPr lang="en-US" altLang="ja-JP" sz="2400" dirty="0"/>
              <a:t>10.07kΩ</a:t>
            </a:r>
            <a:r>
              <a:rPr lang="ja-JP" altLang="en-US" sz="2400" dirty="0"/>
              <a:t>）</a:t>
            </a:r>
          </a:p>
        </c:rich>
      </c:tx>
      <c:layout/>
      <c:overlay val="0"/>
    </c:title>
    <c:autoTitleDeleted val="0"/>
    <c:plotArea>
      <c:layout/>
      <c:scatterChart>
        <c:scatterStyle val="smoothMarker"/>
        <c:varyColors val="0"/>
        <c:ser>
          <c:idx val="0"/>
          <c:order val="0"/>
          <c:xVal>
            <c:numRef>
              <c:f>Sheet1!$B$22:$B$28</c:f>
              <c:numCache>
                <c:formatCode>General</c:formatCode>
                <c:ptCount val="7"/>
                <c:pt idx="0">
                  <c:v>20</c:v>
                </c:pt>
                <c:pt idx="1">
                  <c:v>30</c:v>
                </c:pt>
                <c:pt idx="2">
                  <c:v>40</c:v>
                </c:pt>
                <c:pt idx="3">
                  <c:v>50</c:v>
                </c:pt>
                <c:pt idx="4">
                  <c:v>60</c:v>
                </c:pt>
                <c:pt idx="5">
                  <c:v>70</c:v>
                </c:pt>
                <c:pt idx="6">
                  <c:v>80</c:v>
                </c:pt>
              </c:numCache>
            </c:numRef>
          </c:xVal>
          <c:yVal>
            <c:numRef>
              <c:f>Sheet1!$C$22:$C$28</c:f>
              <c:numCache>
                <c:formatCode>General</c:formatCode>
                <c:ptCount val="7"/>
                <c:pt idx="0">
                  <c:v>0.80400000000000005</c:v>
                </c:pt>
                <c:pt idx="1">
                  <c:v>1.105</c:v>
                </c:pt>
                <c:pt idx="2">
                  <c:v>1.425</c:v>
                </c:pt>
                <c:pt idx="3">
                  <c:v>1.7649999999999999</c:v>
                </c:pt>
                <c:pt idx="4">
                  <c:v>2.0659999999999998</c:v>
                </c:pt>
                <c:pt idx="5">
                  <c:v>2.3039999999999998</c:v>
                </c:pt>
                <c:pt idx="6">
                  <c:v>2.4900000000000002</c:v>
                </c:pt>
              </c:numCache>
            </c:numRef>
          </c:yVal>
          <c:smooth val="1"/>
        </c:ser>
        <c:dLbls>
          <c:showLegendKey val="0"/>
          <c:showVal val="0"/>
          <c:showCatName val="0"/>
          <c:showSerName val="0"/>
          <c:showPercent val="0"/>
          <c:showBubbleSize val="0"/>
        </c:dLbls>
        <c:axId val="656118320"/>
        <c:axId val="656121456"/>
      </c:scatterChart>
      <c:valAx>
        <c:axId val="656118320"/>
        <c:scaling>
          <c:orientation val="minMax"/>
          <c:max val="85"/>
          <c:min val="10"/>
        </c:scaling>
        <c:delete val="0"/>
        <c:axPos val="b"/>
        <c:title>
          <c:tx>
            <c:rich>
              <a:bodyPr/>
              <a:lstStyle/>
              <a:p>
                <a:pPr>
                  <a:defRPr sz="2000"/>
                </a:pPr>
                <a:r>
                  <a:rPr lang="ja-JP" altLang="en-US" sz="2000"/>
                  <a:t>温度（℃）</a:t>
                </a:r>
              </a:p>
            </c:rich>
          </c:tx>
          <c:layout/>
          <c:overlay val="0"/>
        </c:title>
        <c:numFmt formatCode="General" sourceLinked="1"/>
        <c:majorTickMark val="in"/>
        <c:minorTickMark val="none"/>
        <c:tickLblPos val="nextTo"/>
        <c:spPr>
          <a:ln w="12700">
            <a:solidFill>
              <a:schemeClr val="tx1"/>
            </a:solidFill>
          </a:ln>
        </c:spPr>
        <c:txPr>
          <a:bodyPr/>
          <a:lstStyle/>
          <a:p>
            <a:pPr>
              <a:defRPr sz="2000"/>
            </a:pPr>
            <a:endParaRPr lang="ja-JP"/>
          </a:p>
        </c:txPr>
        <c:crossAx val="656121456"/>
        <c:crosses val="autoZero"/>
        <c:crossBetween val="midCat"/>
        <c:majorUnit val="10"/>
      </c:valAx>
      <c:valAx>
        <c:axId val="656121456"/>
        <c:scaling>
          <c:orientation val="minMax"/>
          <c:max val="2.8"/>
          <c:min val="0.60000000000000009"/>
        </c:scaling>
        <c:delete val="0"/>
        <c:axPos val="l"/>
        <c:majorGridlines/>
        <c:title>
          <c:tx>
            <c:rich>
              <a:bodyPr rot="-5400000" vert="horz"/>
              <a:lstStyle/>
              <a:p>
                <a:pPr>
                  <a:defRPr sz="2000"/>
                </a:pPr>
                <a:r>
                  <a:rPr lang="ja-JP" altLang="en-US" sz="2000"/>
                  <a:t>電圧（</a:t>
                </a:r>
                <a:r>
                  <a:rPr lang="en-US" altLang="ja-JP" sz="2000"/>
                  <a:t>V</a:t>
                </a:r>
                <a:r>
                  <a:rPr lang="ja-JP" altLang="en-US" sz="2000"/>
                  <a:t>）</a:t>
                </a:r>
              </a:p>
            </c:rich>
          </c:tx>
          <c:layout/>
          <c:overlay val="0"/>
        </c:title>
        <c:numFmt formatCode="General" sourceLinked="1"/>
        <c:majorTickMark val="in"/>
        <c:minorTickMark val="none"/>
        <c:tickLblPos val="nextTo"/>
        <c:spPr>
          <a:ln w="12700">
            <a:solidFill>
              <a:schemeClr val="tx1"/>
            </a:solidFill>
          </a:ln>
        </c:spPr>
        <c:txPr>
          <a:bodyPr/>
          <a:lstStyle/>
          <a:p>
            <a:pPr>
              <a:defRPr sz="2000"/>
            </a:pPr>
            <a:endParaRPr lang="ja-JP"/>
          </a:p>
        </c:txPr>
        <c:crossAx val="656118320"/>
        <c:crosses val="autoZero"/>
        <c:crossBetween val="midCat"/>
        <c:majorUnit val="0.2"/>
      </c:valAx>
      <c:spPr>
        <a:ln w="12700">
          <a:solidFill>
            <a:schemeClr val="tx1"/>
          </a:solidFill>
        </a:ln>
      </c:spPr>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dirty="0" smtClean="0"/>
              <a:t>デジタルマルチメータ</a:t>
            </a:r>
            <a:r>
              <a:rPr lang="ja-JP" dirty="0" smtClean="0"/>
              <a:t>と</a:t>
            </a:r>
            <a:r>
              <a:rPr lang="ja-JP" dirty="0"/>
              <a:t>電圧計の誤差</a:t>
            </a:r>
          </a:p>
        </c:rich>
      </c:tx>
      <c:layout>
        <c:manualLayout>
          <c:xMode val="edge"/>
          <c:yMode val="edge"/>
          <c:x val="0.28204819597442637"/>
          <c:y val="2.255886296871407E-2"/>
        </c:manualLayout>
      </c:layout>
      <c:overlay val="0"/>
    </c:title>
    <c:autoTitleDeleted val="0"/>
    <c:plotArea>
      <c:layout/>
      <c:scatterChart>
        <c:scatterStyle val="smoothMarker"/>
        <c:varyColors val="0"/>
        <c:ser>
          <c:idx val="0"/>
          <c:order val="0"/>
          <c:xVal>
            <c:numRef>
              <c:f>Sheet1!$B$4:$B$10</c:f>
              <c:numCache>
                <c:formatCode>General</c:formatCode>
                <c:ptCount val="7"/>
                <c:pt idx="0">
                  <c:v>20</c:v>
                </c:pt>
                <c:pt idx="1">
                  <c:v>30</c:v>
                </c:pt>
                <c:pt idx="2">
                  <c:v>40</c:v>
                </c:pt>
                <c:pt idx="3">
                  <c:v>50</c:v>
                </c:pt>
                <c:pt idx="4">
                  <c:v>60</c:v>
                </c:pt>
                <c:pt idx="5">
                  <c:v>70</c:v>
                </c:pt>
                <c:pt idx="6">
                  <c:v>80</c:v>
                </c:pt>
              </c:numCache>
            </c:numRef>
          </c:xVal>
          <c:yVal>
            <c:numRef>
              <c:f>Sheet1!$C$4:$C$10</c:f>
              <c:numCache>
                <c:formatCode>General</c:formatCode>
                <c:ptCount val="7"/>
                <c:pt idx="0">
                  <c:v>0.80400000000000005</c:v>
                </c:pt>
                <c:pt idx="1">
                  <c:v>1.105</c:v>
                </c:pt>
                <c:pt idx="2">
                  <c:v>1.425</c:v>
                </c:pt>
                <c:pt idx="3">
                  <c:v>1.7649999999999999</c:v>
                </c:pt>
                <c:pt idx="4">
                  <c:v>2.0659999999999998</c:v>
                </c:pt>
                <c:pt idx="5">
                  <c:v>2.3039999999999998</c:v>
                </c:pt>
                <c:pt idx="6">
                  <c:v>2.4900000000000002</c:v>
                </c:pt>
              </c:numCache>
            </c:numRef>
          </c:yVal>
          <c:smooth val="1"/>
        </c:ser>
        <c:ser>
          <c:idx val="1"/>
          <c:order val="1"/>
          <c:xVal>
            <c:numRef>
              <c:f>Sheet1!$B$4:$B$10</c:f>
              <c:numCache>
                <c:formatCode>General</c:formatCode>
                <c:ptCount val="7"/>
                <c:pt idx="0">
                  <c:v>20</c:v>
                </c:pt>
                <c:pt idx="1">
                  <c:v>30</c:v>
                </c:pt>
                <c:pt idx="2">
                  <c:v>40</c:v>
                </c:pt>
                <c:pt idx="3">
                  <c:v>50</c:v>
                </c:pt>
                <c:pt idx="4">
                  <c:v>60</c:v>
                </c:pt>
                <c:pt idx="5">
                  <c:v>70</c:v>
                </c:pt>
                <c:pt idx="6">
                  <c:v>80</c:v>
                </c:pt>
              </c:numCache>
            </c:numRef>
          </c:xVal>
          <c:yVal>
            <c:numRef>
              <c:f>Sheet1!$D$4:$D$10</c:f>
              <c:numCache>
                <c:formatCode>General</c:formatCode>
                <c:ptCount val="7"/>
                <c:pt idx="0">
                  <c:v>0.24</c:v>
                </c:pt>
                <c:pt idx="1">
                  <c:v>0.38</c:v>
                </c:pt>
                <c:pt idx="2">
                  <c:v>0.53</c:v>
                </c:pt>
                <c:pt idx="3">
                  <c:v>0.76</c:v>
                </c:pt>
                <c:pt idx="4">
                  <c:v>1.04</c:v>
                </c:pt>
                <c:pt idx="5">
                  <c:v>1.34</c:v>
                </c:pt>
                <c:pt idx="6">
                  <c:v>1.6</c:v>
                </c:pt>
              </c:numCache>
            </c:numRef>
          </c:yVal>
          <c:smooth val="1"/>
        </c:ser>
        <c:dLbls>
          <c:showLegendKey val="0"/>
          <c:showVal val="0"/>
          <c:showCatName val="0"/>
          <c:showSerName val="0"/>
          <c:showPercent val="0"/>
          <c:showBubbleSize val="0"/>
        </c:dLbls>
        <c:axId val="656122632"/>
        <c:axId val="656122240"/>
      </c:scatterChart>
      <c:valAx>
        <c:axId val="656122632"/>
        <c:scaling>
          <c:orientation val="minMax"/>
          <c:max val="85"/>
          <c:min val="10"/>
        </c:scaling>
        <c:delete val="0"/>
        <c:axPos val="b"/>
        <c:title>
          <c:tx>
            <c:rich>
              <a:bodyPr/>
              <a:lstStyle/>
              <a:p>
                <a:pPr>
                  <a:defRPr/>
                </a:pPr>
                <a:r>
                  <a:rPr lang="ja-JP" altLang="en-US" dirty="0" smtClean="0"/>
                  <a:t>温度（℃）</a:t>
                </a:r>
                <a:endParaRPr lang="ja-JP" altLang="en-US" dirty="0"/>
              </a:p>
            </c:rich>
          </c:tx>
          <c:layout/>
          <c:overlay val="0"/>
        </c:title>
        <c:numFmt formatCode="General" sourceLinked="1"/>
        <c:majorTickMark val="in"/>
        <c:minorTickMark val="none"/>
        <c:tickLblPos val="nextTo"/>
        <c:spPr>
          <a:ln w="12700">
            <a:solidFill>
              <a:schemeClr val="tx1"/>
            </a:solidFill>
          </a:ln>
        </c:spPr>
        <c:crossAx val="656122240"/>
        <c:crosses val="autoZero"/>
        <c:crossBetween val="midCat"/>
        <c:majorUnit val="10"/>
      </c:valAx>
      <c:valAx>
        <c:axId val="656122240"/>
        <c:scaling>
          <c:orientation val="minMax"/>
          <c:max val="2.6"/>
          <c:min val="0"/>
        </c:scaling>
        <c:delete val="0"/>
        <c:axPos val="l"/>
        <c:majorGridlines>
          <c:spPr>
            <a:ln w="12700">
              <a:solidFill>
                <a:schemeClr val="tx1"/>
              </a:solidFill>
            </a:ln>
          </c:spPr>
        </c:majorGridlines>
        <c:title>
          <c:tx>
            <c:rich>
              <a:bodyPr rot="-5400000" vert="horz"/>
              <a:lstStyle/>
              <a:p>
                <a:pPr>
                  <a:defRPr/>
                </a:pPr>
                <a:r>
                  <a:rPr lang="ja-JP" altLang="en-US" dirty="0" smtClean="0"/>
                  <a:t>電圧（</a:t>
                </a:r>
                <a:r>
                  <a:rPr lang="en-US" altLang="ja-JP" dirty="0" smtClean="0"/>
                  <a:t>V</a:t>
                </a:r>
                <a:r>
                  <a:rPr lang="ja-JP" altLang="en-US" dirty="0" smtClean="0"/>
                  <a:t>）</a:t>
                </a:r>
                <a:endParaRPr lang="ja-JP" altLang="en-US" dirty="0"/>
              </a:p>
            </c:rich>
          </c:tx>
          <c:layout/>
          <c:overlay val="0"/>
        </c:title>
        <c:numFmt formatCode="General" sourceLinked="1"/>
        <c:majorTickMark val="in"/>
        <c:minorTickMark val="none"/>
        <c:tickLblPos val="nextTo"/>
        <c:spPr>
          <a:ln w="12700">
            <a:solidFill>
              <a:schemeClr val="tx1"/>
            </a:solidFill>
          </a:ln>
        </c:spPr>
        <c:crossAx val="656122632"/>
        <c:crosses val="autoZero"/>
        <c:crossBetween val="midCat"/>
        <c:majorUnit val="0.2"/>
      </c:valAx>
      <c:spPr>
        <a:ln w="12700">
          <a:solidFill>
            <a:schemeClr val="tx1"/>
          </a:solidFill>
        </a:ln>
      </c:spPr>
    </c:plotArea>
    <c:plotVisOnly val="1"/>
    <c:dispBlanksAs val="gap"/>
    <c:showDLblsOverMax val="0"/>
  </c:chart>
  <c:txPr>
    <a:bodyPr/>
    <a:lstStyle/>
    <a:p>
      <a:pPr>
        <a:defRPr sz="2000"/>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ja-JP" altLang="en-US" sz="2400" dirty="0" smtClean="0"/>
              <a:t>定抵抗の違いによる電圧の変化</a:t>
            </a:r>
            <a:endParaRPr lang="ja-JP" altLang="en-US" sz="2400" dirty="0"/>
          </a:p>
        </c:rich>
      </c:tx>
      <c:layout/>
      <c:overlay val="0"/>
    </c:title>
    <c:autoTitleDeleted val="0"/>
    <c:plotArea>
      <c:layout/>
      <c:scatterChart>
        <c:scatterStyle val="smoothMarker"/>
        <c:varyColors val="0"/>
        <c:ser>
          <c:idx val="0"/>
          <c:order val="0"/>
          <c:tx>
            <c:strRef>
              <c:f>Sheet1!$C$2</c:f>
              <c:strCache>
                <c:ptCount val="1"/>
                <c:pt idx="0">
                  <c:v>1kΩ</c:v>
                </c:pt>
              </c:strCache>
            </c:strRef>
          </c:tx>
          <c:xVal>
            <c:numRef>
              <c:f>Sheet1!$B$3:$B$9</c:f>
              <c:numCache>
                <c:formatCode>General</c:formatCode>
                <c:ptCount val="7"/>
                <c:pt idx="0">
                  <c:v>80</c:v>
                </c:pt>
                <c:pt idx="1">
                  <c:v>70</c:v>
                </c:pt>
                <c:pt idx="2">
                  <c:v>60</c:v>
                </c:pt>
                <c:pt idx="3">
                  <c:v>50</c:v>
                </c:pt>
                <c:pt idx="4">
                  <c:v>40</c:v>
                </c:pt>
                <c:pt idx="5">
                  <c:v>30</c:v>
                </c:pt>
                <c:pt idx="6">
                  <c:v>20</c:v>
                </c:pt>
              </c:numCache>
            </c:numRef>
          </c:xVal>
          <c:yVal>
            <c:numRef>
              <c:f>Sheet1!$C$3:$C$9</c:f>
              <c:numCache>
                <c:formatCode>General</c:formatCode>
                <c:ptCount val="7"/>
                <c:pt idx="0">
                  <c:v>0.82</c:v>
                </c:pt>
              </c:numCache>
            </c:numRef>
          </c:yVal>
          <c:smooth val="1"/>
        </c:ser>
        <c:ser>
          <c:idx val="1"/>
          <c:order val="1"/>
          <c:tx>
            <c:strRef>
              <c:f>Sheet1!$D$2</c:f>
              <c:strCache>
                <c:ptCount val="1"/>
                <c:pt idx="0">
                  <c:v>10kΩ</c:v>
                </c:pt>
              </c:strCache>
            </c:strRef>
          </c:tx>
          <c:xVal>
            <c:numRef>
              <c:f>Sheet1!$B$3:$B$9</c:f>
              <c:numCache>
                <c:formatCode>General</c:formatCode>
                <c:ptCount val="7"/>
                <c:pt idx="0">
                  <c:v>80</c:v>
                </c:pt>
                <c:pt idx="1">
                  <c:v>70</c:v>
                </c:pt>
                <c:pt idx="2">
                  <c:v>60</c:v>
                </c:pt>
                <c:pt idx="3">
                  <c:v>50</c:v>
                </c:pt>
                <c:pt idx="4">
                  <c:v>40</c:v>
                </c:pt>
                <c:pt idx="5">
                  <c:v>30</c:v>
                </c:pt>
                <c:pt idx="6">
                  <c:v>20</c:v>
                </c:pt>
              </c:numCache>
            </c:numRef>
          </c:xVal>
          <c:yVal>
            <c:numRef>
              <c:f>Sheet1!$D$3:$D$9</c:f>
              <c:numCache>
                <c:formatCode>General</c:formatCode>
                <c:ptCount val="7"/>
                <c:pt idx="0">
                  <c:v>1.6</c:v>
                </c:pt>
                <c:pt idx="1">
                  <c:v>1.34</c:v>
                </c:pt>
                <c:pt idx="2">
                  <c:v>1.04</c:v>
                </c:pt>
                <c:pt idx="3">
                  <c:v>0.76</c:v>
                </c:pt>
                <c:pt idx="4">
                  <c:v>0.53</c:v>
                </c:pt>
                <c:pt idx="5">
                  <c:v>0.38</c:v>
                </c:pt>
                <c:pt idx="6">
                  <c:v>0.24</c:v>
                </c:pt>
              </c:numCache>
            </c:numRef>
          </c:yVal>
          <c:smooth val="1"/>
        </c:ser>
        <c:ser>
          <c:idx val="2"/>
          <c:order val="2"/>
          <c:tx>
            <c:strRef>
              <c:f>Sheet1!$E$2</c:f>
              <c:strCache>
                <c:ptCount val="1"/>
                <c:pt idx="0">
                  <c:v>15kΩ</c:v>
                </c:pt>
              </c:strCache>
            </c:strRef>
          </c:tx>
          <c:xVal>
            <c:numRef>
              <c:f>Sheet1!$B$3:$B$9</c:f>
              <c:numCache>
                <c:formatCode>General</c:formatCode>
                <c:ptCount val="7"/>
                <c:pt idx="0">
                  <c:v>80</c:v>
                </c:pt>
                <c:pt idx="1">
                  <c:v>70</c:v>
                </c:pt>
                <c:pt idx="2">
                  <c:v>60</c:v>
                </c:pt>
                <c:pt idx="3">
                  <c:v>50</c:v>
                </c:pt>
                <c:pt idx="4">
                  <c:v>40</c:v>
                </c:pt>
                <c:pt idx="5">
                  <c:v>30</c:v>
                </c:pt>
                <c:pt idx="6">
                  <c:v>20</c:v>
                </c:pt>
              </c:numCache>
            </c:numRef>
          </c:xVal>
          <c:yVal>
            <c:numRef>
              <c:f>Sheet1!$E$3:$E$9</c:f>
              <c:numCache>
                <c:formatCode>General</c:formatCode>
                <c:ptCount val="7"/>
                <c:pt idx="0">
                  <c:v>1.78</c:v>
                </c:pt>
                <c:pt idx="1">
                  <c:v>1.4</c:v>
                </c:pt>
                <c:pt idx="2">
                  <c:v>1.08</c:v>
                </c:pt>
                <c:pt idx="3">
                  <c:v>0.82</c:v>
                </c:pt>
                <c:pt idx="4">
                  <c:v>0.57999999999999996</c:v>
                </c:pt>
                <c:pt idx="5">
                  <c:v>0.39</c:v>
                </c:pt>
                <c:pt idx="6">
                  <c:v>0.26</c:v>
                </c:pt>
              </c:numCache>
            </c:numRef>
          </c:yVal>
          <c:smooth val="1"/>
        </c:ser>
        <c:ser>
          <c:idx val="3"/>
          <c:order val="3"/>
          <c:tx>
            <c:strRef>
              <c:f>Sheet1!$F$2</c:f>
              <c:strCache>
                <c:ptCount val="1"/>
                <c:pt idx="0">
                  <c:v>18kΩ</c:v>
                </c:pt>
              </c:strCache>
            </c:strRef>
          </c:tx>
          <c:xVal>
            <c:numRef>
              <c:f>Sheet1!$B$3:$B$9</c:f>
              <c:numCache>
                <c:formatCode>General</c:formatCode>
                <c:ptCount val="7"/>
                <c:pt idx="0">
                  <c:v>80</c:v>
                </c:pt>
                <c:pt idx="1">
                  <c:v>70</c:v>
                </c:pt>
                <c:pt idx="2">
                  <c:v>60</c:v>
                </c:pt>
                <c:pt idx="3">
                  <c:v>50</c:v>
                </c:pt>
                <c:pt idx="4">
                  <c:v>40</c:v>
                </c:pt>
                <c:pt idx="5">
                  <c:v>30</c:v>
                </c:pt>
                <c:pt idx="6">
                  <c:v>20</c:v>
                </c:pt>
              </c:numCache>
            </c:numRef>
          </c:xVal>
          <c:yVal>
            <c:numRef>
              <c:f>Sheet1!$F$3:$F$9</c:f>
              <c:numCache>
                <c:formatCode>General</c:formatCode>
                <c:ptCount val="7"/>
                <c:pt idx="0">
                  <c:v>1.7</c:v>
                </c:pt>
                <c:pt idx="1">
                  <c:v>1.48</c:v>
                </c:pt>
                <c:pt idx="2">
                  <c:v>1.0900000000000001</c:v>
                </c:pt>
                <c:pt idx="3">
                  <c:v>0.81</c:v>
                </c:pt>
                <c:pt idx="4">
                  <c:v>0.56999999999999995</c:v>
                </c:pt>
                <c:pt idx="5">
                  <c:v>0.4</c:v>
                </c:pt>
                <c:pt idx="6">
                  <c:v>0.27</c:v>
                </c:pt>
              </c:numCache>
            </c:numRef>
          </c:yVal>
          <c:smooth val="1"/>
        </c:ser>
        <c:ser>
          <c:idx val="4"/>
          <c:order val="4"/>
          <c:tx>
            <c:strRef>
              <c:f>Sheet1!$G$2</c:f>
              <c:strCache>
                <c:ptCount val="1"/>
                <c:pt idx="0">
                  <c:v>20kΩ</c:v>
                </c:pt>
              </c:strCache>
            </c:strRef>
          </c:tx>
          <c:xVal>
            <c:numRef>
              <c:f>Sheet1!$B$3:$B$9</c:f>
              <c:numCache>
                <c:formatCode>General</c:formatCode>
                <c:ptCount val="7"/>
                <c:pt idx="0">
                  <c:v>80</c:v>
                </c:pt>
                <c:pt idx="1">
                  <c:v>70</c:v>
                </c:pt>
                <c:pt idx="2">
                  <c:v>60</c:v>
                </c:pt>
                <c:pt idx="3">
                  <c:v>50</c:v>
                </c:pt>
                <c:pt idx="4">
                  <c:v>40</c:v>
                </c:pt>
                <c:pt idx="5">
                  <c:v>30</c:v>
                </c:pt>
                <c:pt idx="6">
                  <c:v>20</c:v>
                </c:pt>
              </c:numCache>
            </c:numRef>
          </c:xVal>
          <c:yVal>
            <c:numRef>
              <c:f>Sheet1!$G$3:$G$9</c:f>
              <c:numCache>
                <c:formatCode>General</c:formatCode>
                <c:ptCount val="7"/>
                <c:pt idx="0">
                  <c:v>1.68</c:v>
                </c:pt>
                <c:pt idx="1">
                  <c:v>1.4</c:v>
                </c:pt>
                <c:pt idx="2">
                  <c:v>1.08</c:v>
                </c:pt>
                <c:pt idx="3">
                  <c:v>0.83</c:v>
                </c:pt>
                <c:pt idx="4">
                  <c:v>0.57999999999999996</c:v>
                </c:pt>
                <c:pt idx="5">
                  <c:v>0.42</c:v>
                </c:pt>
                <c:pt idx="6">
                  <c:v>0.28000000000000003</c:v>
                </c:pt>
              </c:numCache>
            </c:numRef>
          </c:yVal>
          <c:smooth val="1"/>
        </c:ser>
        <c:ser>
          <c:idx val="5"/>
          <c:order val="5"/>
          <c:tx>
            <c:strRef>
              <c:f>Sheet1!$H$2</c:f>
              <c:strCache>
                <c:ptCount val="1"/>
                <c:pt idx="0">
                  <c:v>100Ω</c:v>
                </c:pt>
              </c:strCache>
            </c:strRef>
          </c:tx>
          <c:xVal>
            <c:numRef>
              <c:f>Sheet1!$B$3:$B$9</c:f>
              <c:numCache>
                <c:formatCode>General</c:formatCode>
                <c:ptCount val="7"/>
                <c:pt idx="0">
                  <c:v>80</c:v>
                </c:pt>
                <c:pt idx="1">
                  <c:v>70</c:v>
                </c:pt>
                <c:pt idx="2">
                  <c:v>60</c:v>
                </c:pt>
                <c:pt idx="3">
                  <c:v>50</c:v>
                </c:pt>
                <c:pt idx="4">
                  <c:v>40</c:v>
                </c:pt>
                <c:pt idx="5">
                  <c:v>30</c:v>
                </c:pt>
                <c:pt idx="6">
                  <c:v>20</c:v>
                </c:pt>
              </c:numCache>
            </c:numRef>
          </c:xVal>
          <c:yVal>
            <c:numRef>
              <c:f>Sheet1!$H$3:$H$9</c:f>
              <c:numCache>
                <c:formatCode>General</c:formatCode>
                <c:ptCount val="7"/>
                <c:pt idx="0">
                  <c:v>1.78</c:v>
                </c:pt>
                <c:pt idx="1">
                  <c:v>1.48</c:v>
                </c:pt>
                <c:pt idx="2">
                  <c:v>1.19</c:v>
                </c:pt>
                <c:pt idx="3">
                  <c:v>0.89</c:v>
                </c:pt>
                <c:pt idx="4">
                  <c:v>0.64</c:v>
                </c:pt>
                <c:pt idx="5">
                  <c:v>0.43</c:v>
                </c:pt>
                <c:pt idx="6">
                  <c:v>0.28999999999999998</c:v>
                </c:pt>
              </c:numCache>
            </c:numRef>
          </c:yVal>
          <c:smooth val="1"/>
        </c:ser>
        <c:dLbls>
          <c:showLegendKey val="0"/>
          <c:showVal val="0"/>
          <c:showCatName val="0"/>
          <c:showSerName val="0"/>
          <c:showPercent val="0"/>
          <c:showBubbleSize val="0"/>
        </c:dLbls>
        <c:axId val="653506568"/>
        <c:axId val="6672952"/>
      </c:scatterChart>
      <c:valAx>
        <c:axId val="653506568"/>
        <c:scaling>
          <c:orientation val="minMax"/>
        </c:scaling>
        <c:delete val="0"/>
        <c:axPos val="b"/>
        <c:title>
          <c:tx>
            <c:rich>
              <a:bodyPr/>
              <a:lstStyle/>
              <a:p>
                <a:pPr>
                  <a:defRPr sz="2000">
                    <a:latin typeface="+mn-ea"/>
                    <a:ea typeface="+mn-ea"/>
                  </a:defRPr>
                </a:pPr>
                <a:r>
                  <a:rPr lang="ja-JP" altLang="en-US" sz="2000" dirty="0" smtClean="0">
                    <a:latin typeface="+mn-ea"/>
                    <a:ea typeface="+mn-ea"/>
                  </a:rPr>
                  <a:t>温度</a:t>
                </a:r>
                <a:r>
                  <a:rPr lang="en-US" altLang="ja-JP" sz="2000" dirty="0" smtClean="0">
                    <a:latin typeface="+mn-ea"/>
                    <a:ea typeface="+mn-ea"/>
                  </a:rPr>
                  <a:t>(</a:t>
                </a:r>
                <a:r>
                  <a:rPr lang="ja-JP" altLang="en-US" sz="2000" dirty="0" smtClean="0">
                    <a:latin typeface="+mn-ea"/>
                    <a:ea typeface="+mn-ea"/>
                  </a:rPr>
                  <a:t>℃</a:t>
                </a:r>
                <a:r>
                  <a:rPr lang="en-US" altLang="ja-JP" sz="2000" dirty="0" smtClean="0">
                    <a:latin typeface="+mn-ea"/>
                    <a:ea typeface="+mn-ea"/>
                  </a:rPr>
                  <a:t>)</a:t>
                </a:r>
                <a:endParaRPr lang="ja-JP" altLang="en-US" sz="2000" dirty="0">
                  <a:latin typeface="+mn-ea"/>
                  <a:ea typeface="+mn-ea"/>
                </a:endParaRPr>
              </a:p>
            </c:rich>
          </c:tx>
          <c:layout/>
          <c:overlay val="0"/>
        </c:title>
        <c:numFmt formatCode="General" sourceLinked="1"/>
        <c:majorTickMark val="out"/>
        <c:minorTickMark val="none"/>
        <c:tickLblPos val="nextTo"/>
        <c:txPr>
          <a:bodyPr/>
          <a:lstStyle/>
          <a:p>
            <a:pPr>
              <a:defRPr sz="2000"/>
            </a:pPr>
            <a:endParaRPr lang="ja-JP"/>
          </a:p>
        </c:txPr>
        <c:crossAx val="6672952"/>
        <c:crosses val="autoZero"/>
        <c:crossBetween val="midCat"/>
      </c:valAx>
      <c:valAx>
        <c:axId val="6672952"/>
        <c:scaling>
          <c:orientation val="minMax"/>
        </c:scaling>
        <c:delete val="0"/>
        <c:axPos val="l"/>
        <c:majorGridlines/>
        <c:title>
          <c:tx>
            <c:rich>
              <a:bodyPr rot="0" vert="wordArtVertRtl"/>
              <a:lstStyle/>
              <a:p>
                <a:pPr>
                  <a:defRPr sz="2000">
                    <a:latin typeface="+mn-ea"/>
                    <a:ea typeface="+mn-ea"/>
                  </a:defRPr>
                </a:pPr>
                <a:r>
                  <a:rPr lang="ja-JP" altLang="en-US" sz="2000" dirty="0" smtClean="0">
                    <a:latin typeface="+mn-ea"/>
                    <a:ea typeface="+mn-ea"/>
                  </a:rPr>
                  <a:t>電圧</a:t>
                </a:r>
                <a:r>
                  <a:rPr lang="en-US" altLang="ja-JP" sz="2000" dirty="0" smtClean="0">
                    <a:latin typeface="+mn-ea"/>
                    <a:ea typeface="+mn-ea"/>
                  </a:rPr>
                  <a:t>(V)</a:t>
                </a:r>
                <a:endParaRPr lang="ja-JP" altLang="en-US" sz="2000" dirty="0">
                  <a:latin typeface="+mn-ea"/>
                  <a:ea typeface="+mn-ea"/>
                </a:endParaRPr>
              </a:p>
            </c:rich>
          </c:tx>
          <c:layout/>
          <c:overlay val="0"/>
        </c:title>
        <c:numFmt formatCode="General" sourceLinked="1"/>
        <c:majorTickMark val="out"/>
        <c:minorTickMark val="none"/>
        <c:tickLblPos val="nextTo"/>
        <c:txPr>
          <a:bodyPr/>
          <a:lstStyle/>
          <a:p>
            <a:pPr>
              <a:defRPr sz="2000"/>
            </a:pPr>
            <a:endParaRPr lang="ja-JP"/>
          </a:p>
        </c:txPr>
        <c:crossAx val="653506568"/>
        <c:crosses val="autoZero"/>
        <c:crossBetween val="midCat"/>
      </c:valAx>
    </c:plotArea>
    <c:legend>
      <c:legendPos val="r"/>
      <c:layout/>
      <c:overlay val="0"/>
      <c:txPr>
        <a:bodyPr/>
        <a:lstStyle/>
        <a:p>
          <a:pPr>
            <a:defRPr sz="2000"/>
          </a:pPr>
          <a:endParaRPr lang="ja-JP"/>
        </a:p>
      </c:txPr>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363999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143901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401112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229980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327159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11019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334822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80319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115959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371567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0EB1C04-ADE9-464C-A094-4795C9B786AB}" type="datetimeFigureOut">
              <a:rPr kumimoji="1" lang="ja-JP" altLang="en-US" smtClean="0"/>
              <a:t>2019/2/11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164480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B1C04-ADE9-464C-A094-4795C9B786AB}" type="datetimeFigureOut">
              <a:rPr kumimoji="1" lang="ja-JP" altLang="en-US" smtClean="0"/>
              <a:t>2019/2/11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DF255-66F6-4A74-832A-AC760E990681}" type="slidenum">
              <a:rPr kumimoji="1" lang="ja-JP" altLang="en-US" smtClean="0"/>
              <a:t>‹#›</a:t>
            </a:fld>
            <a:endParaRPr kumimoji="1" lang="ja-JP" altLang="en-US"/>
          </a:p>
        </p:txBody>
      </p:sp>
    </p:spTree>
    <p:extLst>
      <p:ext uri="{BB962C8B-B14F-4D97-AF65-F5344CB8AC3E}">
        <p14:creationId xmlns:p14="http://schemas.microsoft.com/office/powerpoint/2010/main" val="1517158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温度計を作る</a:t>
            </a:r>
            <a:endParaRPr kumimoji="1" lang="ja-JP" altLang="en-US" dirty="0"/>
          </a:p>
        </p:txBody>
      </p:sp>
      <p:sp>
        <p:nvSpPr>
          <p:cNvPr id="3" name="サブタイトル 2"/>
          <p:cNvSpPr>
            <a:spLocks noGrp="1"/>
          </p:cNvSpPr>
          <p:nvPr>
            <p:ph type="subTitle" idx="1"/>
          </p:nvPr>
        </p:nvSpPr>
        <p:spPr>
          <a:xfrm>
            <a:off x="4716016" y="4005064"/>
            <a:ext cx="4136504" cy="1752600"/>
          </a:xfrm>
        </p:spPr>
        <p:txBody>
          <a:bodyPr>
            <a:normAutofit fontScale="85000" lnSpcReduction="20000"/>
          </a:bodyPr>
          <a:lstStyle/>
          <a:p>
            <a:r>
              <a:rPr kumimoji="1" lang="ja-JP" altLang="en-US" dirty="0" smtClean="0">
                <a:solidFill>
                  <a:schemeClr val="tx1"/>
                </a:solidFill>
              </a:rPr>
              <a:t>物理</a:t>
            </a:r>
            <a:r>
              <a:rPr kumimoji="1" lang="en-US" altLang="ja-JP" dirty="0" smtClean="0">
                <a:solidFill>
                  <a:schemeClr val="tx1"/>
                </a:solidFill>
              </a:rPr>
              <a:t>1</a:t>
            </a:r>
            <a:r>
              <a:rPr kumimoji="1" lang="ja-JP" altLang="en-US" dirty="0" smtClean="0">
                <a:solidFill>
                  <a:schemeClr val="tx1"/>
                </a:solidFill>
              </a:rPr>
              <a:t>班</a:t>
            </a:r>
            <a:endParaRPr kumimoji="1" lang="en-US" altLang="ja-JP" dirty="0" smtClean="0">
              <a:solidFill>
                <a:schemeClr val="tx1"/>
              </a:solidFill>
            </a:endParaRPr>
          </a:p>
          <a:p>
            <a:endParaRPr kumimoji="1" lang="en-US" altLang="ja-JP" dirty="0" smtClean="0">
              <a:solidFill>
                <a:schemeClr val="tx1"/>
              </a:solidFill>
            </a:endParaRPr>
          </a:p>
          <a:p>
            <a:r>
              <a:rPr lang="en-US" altLang="ja-JP" dirty="0" smtClean="0">
                <a:solidFill>
                  <a:schemeClr val="tx1"/>
                </a:solidFill>
              </a:rPr>
              <a:t>HY</a:t>
            </a:r>
            <a:r>
              <a:rPr lang="ja-JP" altLang="en-US" dirty="0">
                <a:solidFill>
                  <a:schemeClr val="tx1"/>
                </a:solidFill>
              </a:rPr>
              <a:t>　</a:t>
            </a:r>
            <a:r>
              <a:rPr lang="en-US" altLang="ja-JP" dirty="0" smtClean="0">
                <a:solidFill>
                  <a:schemeClr val="tx1"/>
                </a:solidFill>
              </a:rPr>
              <a:t>MM</a:t>
            </a:r>
            <a:endParaRPr lang="en-US" altLang="ja-JP" dirty="0" smtClean="0">
              <a:solidFill>
                <a:schemeClr val="tx1"/>
              </a:solidFill>
            </a:endParaRPr>
          </a:p>
          <a:p>
            <a:r>
              <a:rPr lang="en-US" altLang="ja-JP" dirty="0" smtClean="0">
                <a:solidFill>
                  <a:schemeClr val="tx1"/>
                </a:solidFill>
              </a:rPr>
              <a:t>SR</a:t>
            </a:r>
            <a:r>
              <a:rPr kumimoji="1" lang="ja-JP" altLang="en-US" dirty="0" smtClean="0">
                <a:solidFill>
                  <a:schemeClr val="tx1"/>
                </a:solidFill>
              </a:rPr>
              <a:t>　</a:t>
            </a:r>
            <a:r>
              <a:rPr lang="en-US" altLang="ja-JP" dirty="0" smtClean="0">
                <a:solidFill>
                  <a:schemeClr val="tx1"/>
                </a:solidFill>
              </a:rPr>
              <a:t>OT</a:t>
            </a:r>
            <a:endParaRPr kumimoji="1" lang="en-US" altLang="ja-JP" dirty="0" smtClean="0">
              <a:solidFill>
                <a:schemeClr val="tx1"/>
              </a:solidFill>
            </a:endParaRPr>
          </a:p>
        </p:txBody>
      </p:sp>
      <p:sp>
        <p:nvSpPr>
          <p:cNvPr id="4" name="テキスト ボックス 3"/>
          <p:cNvSpPr txBox="1"/>
          <p:nvPr/>
        </p:nvSpPr>
        <p:spPr>
          <a:xfrm>
            <a:off x="6156176" y="4377149"/>
            <a:ext cx="931665" cy="507831"/>
          </a:xfrm>
          <a:prstGeom prst="rect">
            <a:avLst/>
          </a:prstGeom>
          <a:noFill/>
        </p:spPr>
        <p:txBody>
          <a:bodyPr wrap="none" rtlCol="0">
            <a:spAutoFit/>
          </a:bodyPr>
          <a:lstStyle/>
          <a:p>
            <a:r>
              <a:rPr lang="en-US" altLang="ja-JP" sz="2700" dirty="0" smtClean="0"/>
              <a:t>    HH</a:t>
            </a:r>
            <a:endParaRPr lang="en-US" altLang="ja-JP" sz="2700" dirty="0"/>
          </a:p>
        </p:txBody>
      </p:sp>
    </p:spTree>
    <p:extLst>
      <p:ext uri="{BB962C8B-B14F-4D97-AF65-F5344CB8AC3E}">
        <p14:creationId xmlns:p14="http://schemas.microsoft.com/office/powerpoint/2010/main" val="853019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①実験器具</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a:t>サーミスタ</a:t>
            </a:r>
            <a:endParaRPr lang="en-US" altLang="ja-JP" dirty="0"/>
          </a:p>
          <a:p>
            <a:r>
              <a:rPr lang="ja-JP" altLang="en-US" dirty="0" smtClean="0"/>
              <a:t>デジタルマルチメータ</a:t>
            </a:r>
            <a:endParaRPr lang="en-US" altLang="ja-JP" dirty="0" smtClean="0"/>
          </a:p>
          <a:p>
            <a:r>
              <a:rPr lang="ja-JP" altLang="en-US" dirty="0" smtClean="0"/>
              <a:t>温度計</a:t>
            </a:r>
            <a:endParaRPr lang="en-US" altLang="ja-JP" dirty="0" smtClean="0"/>
          </a:p>
          <a:p>
            <a:r>
              <a:rPr lang="ja-JP" altLang="en-US" dirty="0"/>
              <a:t>ビーカー</a:t>
            </a:r>
            <a:endParaRPr lang="en-US" altLang="ja-JP" dirty="0"/>
          </a:p>
          <a:p>
            <a:r>
              <a:rPr lang="ja-JP" altLang="en-US" dirty="0" smtClean="0"/>
              <a:t>電気ポット</a:t>
            </a:r>
            <a:endParaRPr lang="en-US" altLang="ja-JP" dirty="0" smtClean="0"/>
          </a:p>
          <a:p>
            <a:r>
              <a:rPr lang="ja-JP" altLang="en-US" dirty="0" smtClean="0"/>
              <a:t>水道水</a:t>
            </a:r>
            <a:endParaRPr lang="en-US" altLang="ja-JP" dirty="0"/>
          </a:p>
          <a:p>
            <a:r>
              <a:rPr lang="ja-JP" altLang="en-US" dirty="0" smtClean="0"/>
              <a:t>電源装置</a:t>
            </a:r>
            <a:endParaRPr lang="en-US" altLang="ja-JP" dirty="0" smtClean="0"/>
          </a:p>
          <a:p>
            <a:r>
              <a:rPr lang="ja-JP" altLang="en-US" dirty="0" smtClean="0"/>
              <a:t>抵抗</a:t>
            </a:r>
            <a:endParaRPr lang="en-US" altLang="ja-JP" dirty="0" smtClean="0"/>
          </a:p>
          <a:p>
            <a:r>
              <a:rPr lang="ja-JP" altLang="en-US" dirty="0" smtClean="0"/>
              <a:t>アナログ式電圧計</a:t>
            </a:r>
            <a:endParaRPr lang="en-US" altLang="ja-JP" dirty="0" smtClean="0"/>
          </a:p>
          <a:p>
            <a:pPr marL="0" indent="0" algn="ctr">
              <a:buNone/>
            </a:pPr>
            <a:endParaRPr kumimoji="1" lang="ja-JP" altLang="en-US" dirty="0"/>
          </a:p>
        </p:txBody>
      </p:sp>
    </p:spTree>
    <p:extLst>
      <p:ext uri="{BB962C8B-B14F-4D97-AF65-F5344CB8AC3E}">
        <p14:creationId xmlns:p14="http://schemas.microsoft.com/office/powerpoint/2010/main" val="2939575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①実験方法</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①電気ポットで水を沸騰させる。</a:t>
            </a:r>
            <a:endParaRPr kumimoji="1" lang="en-US" altLang="ja-JP" dirty="0" smtClean="0"/>
          </a:p>
          <a:p>
            <a:pPr marL="0" indent="0">
              <a:buNone/>
            </a:pPr>
            <a:r>
              <a:rPr lang="ja-JP" altLang="en-US" dirty="0" smtClean="0"/>
              <a:t>②図のように回路を組む。</a:t>
            </a:r>
            <a:endParaRPr lang="en-US" altLang="ja-JP" dirty="0" smtClean="0"/>
          </a:p>
          <a:p>
            <a:pPr marL="0" indent="0">
              <a:buNone/>
            </a:pPr>
            <a:r>
              <a:rPr lang="ja-JP" altLang="en-US" dirty="0" smtClean="0"/>
              <a:t>③サーミスタを水に入れ、</a:t>
            </a:r>
            <a:r>
              <a:rPr lang="en-US" altLang="ja-JP" dirty="0" smtClean="0"/>
              <a:t>80</a:t>
            </a:r>
            <a:r>
              <a:rPr lang="ja-JP" altLang="en-US" dirty="0" smtClean="0"/>
              <a:t>℃から</a:t>
            </a:r>
            <a:r>
              <a:rPr lang="en-US" altLang="ja-JP" dirty="0" smtClean="0"/>
              <a:t>10</a:t>
            </a:r>
            <a:r>
              <a:rPr lang="ja-JP" altLang="en-US" dirty="0" smtClean="0"/>
              <a:t>℃ごとに　　　　　　　　それぞれの電圧を</a:t>
            </a:r>
            <a:endParaRPr lang="en-US" altLang="ja-JP" dirty="0"/>
          </a:p>
          <a:p>
            <a:pPr marL="0" indent="0">
              <a:buNone/>
            </a:pPr>
            <a:r>
              <a:rPr lang="ja-JP" altLang="en-US" dirty="0" smtClean="0"/>
              <a:t>測定する。</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3383614"/>
            <a:ext cx="4632514" cy="3474386"/>
          </a:xfrm>
          <a:prstGeom prst="rect">
            <a:avLst/>
          </a:prstGeom>
        </p:spPr>
      </p:pic>
      <p:sp>
        <p:nvSpPr>
          <p:cNvPr id="6" name="テキスト ボックス 5"/>
          <p:cNvSpPr txBox="1"/>
          <p:nvPr/>
        </p:nvSpPr>
        <p:spPr>
          <a:xfrm>
            <a:off x="5076056" y="4554399"/>
            <a:ext cx="3300367" cy="2308324"/>
          </a:xfrm>
          <a:prstGeom prst="rect">
            <a:avLst/>
          </a:prstGeom>
          <a:noFill/>
        </p:spPr>
        <p:txBody>
          <a:bodyPr wrap="square" rtlCol="0">
            <a:spAutoFit/>
          </a:bodyPr>
          <a:lstStyle/>
          <a:p>
            <a:r>
              <a:rPr lang="ja-JP" altLang="en-US" dirty="0" smtClean="0"/>
              <a:t>デジタルマルチメータ</a:t>
            </a:r>
            <a:endParaRPr lang="en-US" altLang="ja-JP" dirty="0" smtClean="0"/>
          </a:p>
          <a:p>
            <a:endParaRPr lang="en-US" altLang="ja-JP" dirty="0"/>
          </a:p>
          <a:p>
            <a:r>
              <a:rPr lang="ja-JP" altLang="en-US" dirty="0" smtClean="0"/>
              <a:t>　　　　　　</a:t>
            </a:r>
            <a:r>
              <a:rPr lang="en-US" altLang="ja-JP" sz="3200" dirty="0" smtClean="0"/>
              <a:t>V</a:t>
            </a:r>
          </a:p>
          <a:p>
            <a:endParaRPr kumimoji="1" lang="en-US" altLang="ja-JP" sz="1600" dirty="0"/>
          </a:p>
          <a:p>
            <a:r>
              <a:rPr lang="ja-JP" altLang="en-US" sz="2000" dirty="0" smtClean="0"/>
              <a:t>　　サーミスタ</a:t>
            </a:r>
            <a:endParaRPr lang="en-US" altLang="ja-JP" sz="2000" dirty="0" smtClean="0"/>
          </a:p>
          <a:p>
            <a:r>
              <a:rPr kumimoji="1" lang="ja-JP" altLang="en-US" sz="2000" dirty="0"/>
              <a:t>　</a:t>
            </a:r>
            <a:r>
              <a:rPr kumimoji="1" lang="ja-JP" altLang="en-US" sz="2000" dirty="0" smtClean="0"/>
              <a:t>　　　　　　　　　　　　</a:t>
            </a:r>
            <a:endParaRPr kumimoji="1" lang="en-US" altLang="ja-JP" sz="2000" dirty="0" smtClean="0"/>
          </a:p>
          <a:p>
            <a:r>
              <a:rPr lang="ja-JP" altLang="en-US" sz="2000" dirty="0"/>
              <a:t>　</a:t>
            </a:r>
            <a:r>
              <a:rPr lang="ja-JP" altLang="en-US" sz="2000" dirty="0" smtClean="0"/>
              <a:t>　　　　　　　　　　　　定抵抗</a:t>
            </a:r>
            <a:endParaRPr kumimoji="1" lang="en-US" altLang="ja-JP" sz="2000" dirty="0" smtClean="0"/>
          </a:p>
        </p:txBody>
      </p:sp>
    </p:spTree>
    <p:extLst>
      <p:ext uri="{BB962C8B-B14F-4D97-AF65-F5344CB8AC3E}">
        <p14:creationId xmlns:p14="http://schemas.microsoft.com/office/powerpoint/2010/main" val="3499711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1460952263"/>
              </p:ext>
            </p:extLst>
          </p:nvPr>
        </p:nvGraphicFramePr>
        <p:xfrm>
          <a:off x="107504" y="188640"/>
          <a:ext cx="8784976" cy="6480720"/>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a:xfrm>
            <a:off x="107504" y="722"/>
            <a:ext cx="2458616" cy="1143000"/>
          </a:xfrm>
        </p:spPr>
        <p:txBody>
          <a:bodyPr/>
          <a:lstStyle/>
          <a:p>
            <a:r>
              <a:rPr kumimoji="1" lang="ja-JP" altLang="en-US" dirty="0" smtClean="0"/>
              <a:t>①結果</a:t>
            </a:r>
            <a:endParaRPr kumimoji="1" lang="ja-JP" altLang="en-US" dirty="0"/>
          </a:p>
        </p:txBody>
      </p:sp>
    </p:spTree>
    <p:extLst>
      <p:ext uri="{BB962C8B-B14F-4D97-AF65-F5344CB8AC3E}">
        <p14:creationId xmlns:p14="http://schemas.microsoft.com/office/powerpoint/2010/main" val="2137002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①考察</a:t>
            </a:r>
            <a:endParaRPr kumimoji="1" lang="ja-JP" altLang="en-US" dirty="0"/>
          </a:p>
        </p:txBody>
      </p:sp>
      <p:sp>
        <p:nvSpPr>
          <p:cNvPr id="3" name="コンテンツ プレースホルダー 2"/>
          <p:cNvSpPr>
            <a:spLocks noGrp="1"/>
          </p:cNvSpPr>
          <p:nvPr>
            <p:ph idx="1"/>
          </p:nvPr>
        </p:nvSpPr>
        <p:spPr>
          <a:xfrm>
            <a:off x="395536" y="1484784"/>
            <a:ext cx="8229600" cy="4525963"/>
          </a:xfrm>
        </p:spPr>
        <p:txBody>
          <a:bodyPr/>
          <a:lstStyle/>
          <a:p>
            <a:r>
              <a:rPr kumimoji="1" lang="ja-JP" altLang="en-US" dirty="0" smtClean="0"/>
              <a:t>温度が上がれば、電圧は上がった。</a:t>
            </a:r>
            <a:endParaRPr kumimoji="1" lang="en-US" altLang="ja-JP" dirty="0" smtClean="0"/>
          </a:p>
          <a:p>
            <a:r>
              <a:rPr kumimoji="1" lang="ja-JP" altLang="en-US" dirty="0" smtClean="0"/>
              <a:t>電圧計の測定可能域（</a:t>
            </a:r>
            <a:r>
              <a:rPr kumimoji="1" lang="en-US" altLang="ja-JP" dirty="0" smtClean="0"/>
              <a:t>0V</a:t>
            </a:r>
            <a:r>
              <a:rPr kumimoji="1" lang="ja-JP" altLang="en-US" dirty="0" smtClean="0"/>
              <a:t>～</a:t>
            </a:r>
            <a:r>
              <a:rPr lang="en-US" altLang="ja-JP" dirty="0" smtClean="0"/>
              <a:t>3V</a:t>
            </a:r>
            <a:r>
              <a:rPr kumimoji="1" lang="ja-JP" altLang="en-US" dirty="0" smtClean="0"/>
              <a:t>）の</a:t>
            </a:r>
            <a:r>
              <a:rPr lang="ja-JP" altLang="en-US" dirty="0"/>
              <a:t>三分の一</a:t>
            </a:r>
            <a:r>
              <a:rPr lang="ja-JP" altLang="en-US" dirty="0" smtClean="0"/>
              <a:t>程度しか有効活用できていない</a:t>
            </a:r>
            <a:endParaRPr kumimoji="1" lang="ja-JP" altLang="en-US" dirty="0"/>
          </a:p>
        </p:txBody>
      </p:sp>
      <p:sp>
        <p:nvSpPr>
          <p:cNvPr id="4" name="下矢印 3"/>
          <p:cNvSpPr/>
          <p:nvPr/>
        </p:nvSpPr>
        <p:spPr>
          <a:xfrm>
            <a:off x="2771800" y="3272976"/>
            <a:ext cx="3816424" cy="1224136"/>
          </a:xfrm>
          <a:prstGeom prst="downArrow">
            <a:avLst>
              <a:gd name="adj1" fmla="val 51350"/>
              <a:gd name="adj2" fmla="val 50000"/>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ja-JP" altLang="en-US" sz="3600" dirty="0">
                <a:solidFill>
                  <a:schemeClr val="tx1"/>
                </a:solidFill>
              </a:rPr>
              <a:t>そこで</a:t>
            </a:r>
            <a:endParaRPr kumimoji="1" lang="ja-JP" altLang="en-US" sz="3600" dirty="0">
              <a:solidFill>
                <a:schemeClr val="tx1"/>
              </a:solidFill>
            </a:endParaRPr>
          </a:p>
        </p:txBody>
      </p:sp>
      <p:sp>
        <p:nvSpPr>
          <p:cNvPr id="5" name="テキスト ボックス 4"/>
          <p:cNvSpPr txBox="1"/>
          <p:nvPr/>
        </p:nvSpPr>
        <p:spPr>
          <a:xfrm>
            <a:off x="532081" y="4941167"/>
            <a:ext cx="8295861" cy="646331"/>
          </a:xfrm>
          <a:prstGeom prst="rect">
            <a:avLst/>
          </a:prstGeom>
          <a:noFill/>
        </p:spPr>
        <p:txBody>
          <a:bodyPr wrap="none" rtlCol="0">
            <a:spAutoFit/>
          </a:bodyPr>
          <a:lstStyle/>
          <a:p>
            <a:r>
              <a:rPr lang="ja-JP" altLang="en-US" sz="3600" dirty="0"/>
              <a:t>・</a:t>
            </a:r>
            <a:r>
              <a:rPr kumimoji="1" lang="ja-JP" altLang="en-US" sz="3600" dirty="0" smtClean="0"/>
              <a:t>最適な定抵抗の値を求める必要がある。</a:t>
            </a:r>
            <a:endParaRPr kumimoji="1" lang="ja-JP" altLang="en-US" sz="3600" dirty="0"/>
          </a:p>
        </p:txBody>
      </p:sp>
    </p:spTree>
    <p:extLst>
      <p:ext uri="{BB962C8B-B14F-4D97-AF65-F5344CB8AC3E}">
        <p14:creationId xmlns:p14="http://schemas.microsoft.com/office/powerpoint/2010/main" val="323474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②計算</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電源</a:t>
            </a:r>
            <a:r>
              <a:rPr lang="ja-JP" altLang="en-US" dirty="0" smtClean="0"/>
              <a:t>電圧</a:t>
            </a:r>
            <a:r>
              <a:rPr lang="en-US" altLang="ja-JP" dirty="0" smtClean="0"/>
              <a:t>3V</a:t>
            </a:r>
            <a:r>
              <a:rPr lang="ja-JP" altLang="en-US" dirty="0" smtClean="0"/>
              <a:t>のとき、</a:t>
            </a:r>
            <a:endParaRPr lang="en-US" altLang="ja-JP" dirty="0" smtClean="0"/>
          </a:p>
          <a:p>
            <a:pPr marL="0" indent="0">
              <a:buNone/>
            </a:pPr>
            <a:r>
              <a:rPr lang="en-US" altLang="ja-JP" dirty="0" smtClean="0"/>
              <a:t>80℃</a:t>
            </a:r>
            <a:r>
              <a:rPr lang="ja-JP" altLang="en-US" dirty="0" smtClean="0"/>
              <a:t>（</a:t>
            </a:r>
            <a:r>
              <a:rPr lang="en-US" altLang="ja-JP" dirty="0" smtClean="0"/>
              <a:t>1.997kΩ</a:t>
            </a:r>
            <a:r>
              <a:rPr lang="ja-JP" altLang="en-US" dirty="0" smtClean="0"/>
              <a:t>）に</a:t>
            </a:r>
            <a:r>
              <a:rPr lang="ja-JP" altLang="en-US" dirty="0"/>
              <a:t>おける</a:t>
            </a:r>
            <a:r>
              <a:rPr lang="ja-JP" altLang="en-US" dirty="0" smtClean="0"/>
              <a:t>電圧計の値</a:t>
            </a:r>
            <a:r>
              <a:rPr lang="en-US" altLang="ja-JP" dirty="0" smtClean="0"/>
              <a:t>2.5V</a:t>
            </a:r>
            <a:r>
              <a:rPr lang="ja-JP" altLang="en-US" dirty="0" smtClean="0"/>
              <a:t>になる</a:t>
            </a:r>
            <a:endParaRPr lang="en-US" altLang="ja-JP" dirty="0" smtClean="0"/>
          </a:p>
          <a:p>
            <a:pPr marL="0" indent="0">
              <a:buNone/>
            </a:pPr>
            <a:r>
              <a:rPr kumimoji="1" lang="ja-JP" altLang="en-US" dirty="0" smtClean="0"/>
              <a:t>定抵抗の値</a:t>
            </a:r>
            <a:r>
              <a:rPr kumimoji="1" lang="en-US" altLang="ja-JP" dirty="0" smtClean="0"/>
              <a:t>R</a:t>
            </a:r>
            <a:r>
              <a:rPr lang="ja-JP" altLang="en-US" dirty="0" smtClean="0"/>
              <a:t>は</a:t>
            </a:r>
            <a:endParaRPr lang="en-US" altLang="ja-JP" dirty="0" smtClean="0"/>
          </a:p>
          <a:p>
            <a:pPr marL="0" indent="0">
              <a:buNone/>
            </a:pPr>
            <a:r>
              <a:rPr lang="en-US" altLang="ja-JP" dirty="0" smtClean="0"/>
              <a:t>1.997 </a:t>
            </a:r>
            <a:r>
              <a:rPr lang="ja-JP" altLang="en-US" dirty="0" smtClean="0"/>
              <a:t>： </a:t>
            </a:r>
            <a:r>
              <a:rPr lang="en-US" altLang="ja-JP" dirty="0" smtClean="0"/>
              <a:t>R = </a:t>
            </a:r>
            <a:r>
              <a:rPr lang="ja-JP" altLang="en-US" dirty="0" smtClean="0"/>
              <a:t>（</a:t>
            </a:r>
            <a:r>
              <a:rPr lang="en-US" altLang="ja-JP" dirty="0" smtClean="0"/>
              <a:t>3 –</a:t>
            </a:r>
            <a:r>
              <a:rPr lang="ja-JP" altLang="en-US" dirty="0" smtClean="0"/>
              <a:t> </a:t>
            </a:r>
            <a:r>
              <a:rPr lang="en-US" altLang="ja-JP" dirty="0" smtClean="0"/>
              <a:t>2.5</a:t>
            </a:r>
            <a:r>
              <a:rPr lang="ja-JP" altLang="en-US" dirty="0" smtClean="0"/>
              <a:t>）</a:t>
            </a:r>
            <a:r>
              <a:rPr lang="en-US" altLang="ja-JP" dirty="0" smtClean="0"/>
              <a:t> </a:t>
            </a:r>
            <a:r>
              <a:rPr lang="ja-JP" altLang="en-US" dirty="0" smtClean="0"/>
              <a:t>： </a:t>
            </a:r>
            <a:r>
              <a:rPr lang="en-US" altLang="ja-JP" dirty="0" smtClean="0"/>
              <a:t>2.5</a:t>
            </a:r>
          </a:p>
          <a:p>
            <a:pPr marL="0" indent="0">
              <a:buNone/>
            </a:pPr>
            <a:r>
              <a:rPr lang="en-US" altLang="ja-JP" dirty="0" smtClean="0"/>
              <a:t>R = </a:t>
            </a:r>
            <a:r>
              <a:rPr lang="en-US" altLang="ja-JP" dirty="0" smtClean="0">
                <a:solidFill>
                  <a:srgbClr val="FF0000"/>
                </a:solidFill>
              </a:rPr>
              <a:t>9.984kΩ</a:t>
            </a:r>
            <a:r>
              <a:rPr lang="ja-JP" altLang="en-US" dirty="0" smtClean="0"/>
              <a:t>≒</a:t>
            </a:r>
            <a:r>
              <a:rPr lang="en-US" altLang="ja-JP" dirty="0" smtClean="0"/>
              <a:t>10kΩ</a:t>
            </a:r>
          </a:p>
          <a:p>
            <a:pPr marL="0" indent="0">
              <a:buNone/>
            </a:pPr>
            <a:r>
              <a:rPr lang="en-US" altLang="ja-JP" dirty="0" smtClean="0"/>
              <a:t>20℃</a:t>
            </a:r>
            <a:r>
              <a:rPr lang="ja-JP" altLang="en-US" dirty="0" smtClean="0"/>
              <a:t>（</a:t>
            </a:r>
            <a:r>
              <a:rPr lang="en-US" altLang="ja-JP" dirty="0" smtClean="0"/>
              <a:t>27.10kΩ</a:t>
            </a:r>
            <a:r>
              <a:rPr lang="ja-JP" altLang="en-US" dirty="0" smtClean="0"/>
              <a:t>）における電圧計の値</a:t>
            </a:r>
            <a:r>
              <a:rPr lang="en-US" altLang="ja-JP" dirty="0" smtClean="0"/>
              <a:t>V</a:t>
            </a:r>
            <a:r>
              <a:rPr lang="en-US" altLang="ja-JP" sz="2000" dirty="0" smtClean="0"/>
              <a:t>1</a:t>
            </a:r>
            <a:r>
              <a:rPr lang="ja-JP" altLang="en-US" dirty="0" smtClean="0"/>
              <a:t>は</a:t>
            </a:r>
            <a:endParaRPr lang="en-US" altLang="ja-JP" dirty="0" smtClean="0"/>
          </a:p>
          <a:p>
            <a:pPr marL="0" indent="0">
              <a:buNone/>
            </a:pPr>
            <a:r>
              <a:rPr lang="en-US" altLang="ja-JP" dirty="0" smtClean="0"/>
              <a:t>27.10</a:t>
            </a:r>
            <a:r>
              <a:rPr lang="ja-JP" altLang="en-US" dirty="0"/>
              <a:t> </a:t>
            </a:r>
            <a:r>
              <a:rPr lang="ja-JP" altLang="en-US" dirty="0" smtClean="0"/>
              <a:t>： </a:t>
            </a:r>
            <a:r>
              <a:rPr lang="en-US" altLang="ja-JP" dirty="0" smtClean="0"/>
              <a:t>9.984 = (3</a:t>
            </a:r>
            <a:r>
              <a:rPr lang="ja-JP" altLang="en-US" dirty="0" smtClean="0"/>
              <a:t> － </a:t>
            </a:r>
            <a:r>
              <a:rPr lang="en-US" altLang="ja-JP" dirty="0" smtClean="0"/>
              <a:t>V</a:t>
            </a:r>
            <a:r>
              <a:rPr lang="en-US" altLang="ja-JP" sz="2000" dirty="0" smtClean="0"/>
              <a:t>1</a:t>
            </a:r>
            <a:r>
              <a:rPr lang="en-US" altLang="ja-JP" dirty="0" smtClean="0"/>
              <a:t>)</a:t>
            </a:r>
            <a:r>
              <a:rPr lang="ja-JP" altLang="en-US" sz="2000" dirty="0" smtClean="0"/>
              <a:t> </a:t>
            </a:r>
            <a:r>
              <a:rPr lang="ja-JP" altLang="en-US" dirty="0" smtClean="0"/>
              <a:t>： </a:t>
            </a:r>
            <a:r>
              <a:rPr lang="en-US" altLang="ja-JP" dirty="0" smtClean="0"/>
              <a:t>V</a:t>
            </a:r>
            <a:r>
              <a:rPr lang="en-US" altLang="ja-JP" sz="2000" dirty="0" smtClean="0"/>
              <a:t>1</a:t>
            </a:r>
          </a:p>
          <a:p>
            <a:pPr marL="0" indent="0">
              <a:buNone/>
            </a:pPr>
            <a:r>
              <a:rPr lang="en-US" altLang="ja-JP" dirty="0" smtClean="0"/>
              <a:t>V</a:t>
            </a:r>
            <a:r>
              <a:rPr lang="en-US" altLang="ja-JP" sz="2000" dirty="0" smtClean="0"/>
              <a:t>1 </a:t>
            </a:r>
            <a:r>
              <a:rPr lang="en-US" altLang="ja-JP" dirty="0" smtClean="0"/>
              <a:t>= 0.8077V</a:t>
            </a:r>
            <a:endParaRPr lang="en-US" altLang="ja-JP" dirty="0"/>
          </a:p>
          <a:p>
            <a:pPr marL="0" indent="0">
              <a:buNone/>
            </a:pPr>
            <a:endParaRPr lang="en-US" altLang="ja-JP" dirty="0" smtClean="0"/>
          </a:p>
          <a:p>
            <a:pPr marL="0" indent="0">
              <a:buNone/>
            </a:pP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686343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p:cNvGraphicFramePr>
            <a:graphicFrameLocks/>
          </p:cNvGraphicFramePr>
          <p:nvPr>
            <p:extLst>
              <p:ext uri="{D42A27DB-BD31-4B8C-83A1-F6EECF244321}">
                <p14:modId xmlns:p14="http://schemas.microsoft.com/office/powerpoint/2010/main" val="3268940821"/>
              </p:ext>
            </p:extLst>
          </p:nvPr>
        </p:nvGraphicFramePr>
        <p:xfrm>
          <a:off x="251520" y="188640"/>
          <a:ext cx="8568952" cy="633670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a:xfrm>
            <a:off x="467544" y="722"/>
            <a:ext cx="2314600" cy="936104"/>
          </a:xfrm>
        </p:spPr>
        <p:txBody>
          <a:bodyPr/>
          <a:lstStyle/>
          <a:p>
            <a:r>
              <a:rPr lang="ja-JP" altLang="en-US" dirty="0" smtClean="0"/>
              <a:t>②結果</a:t>
            </a:r>
            <a:endParaRPr kumimoji="1" lang="ja-JP" altLang="en-US" dirty="0"/>
          </a:p>
        </p:txBody>
      </p:sp>
    </p:spTree>
    <p:extLst>
      <p:ext uri="{BB962C8B-B14F-4D97-AF65-F5344CB8AC3E}">
        <p14:creationId xmlns:p14="http://schemas.microsoft.com/office/powerpoint/2010/main" val="1488580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②考察</a:t>
            </a:r>
            <a:endParaRPr kumimoji="1" lang="ja-JP" altLang="en-US" dirty="0"/>
          </a:p>
        </p:txBody>
      </p:sp>
      <p:sp>
        <p:nvSpPr>
          <p:cNvPr id="3" name="コンテンツ プレースホルダー 2"/>
          <p:cNvSpPr>
            <a:spLocks noGrp="1"/>
          </p:cNvSpPr>
          <p:nvPr>
            <p:ph idx="1"/>
          </p:nvPr>
        </p:nvSpPr>
        <p:spPr>
          <a:xfrm>
            <a:off x="457200" y="1600200"/>
            <a:ext cx="8579296" cy="4525963"/>
          </a:xfrm>
        </p:spPr>
        <p:txBody>
          <a:bodyPr/>
          <a:lstStyle/>
          <a:p>
            <a:r>
              <a:rPr kumimoji="1" lang="ja-JP" altLang="en-US" dirty="0" smtClean="0"/>
              <a:t>広い電圧域での温度計が作れるようになった。</a:t>
            </a:r>
            <a:endParaRPr kumimoji="1" lang="en-US" altLang="ja-JP" dirty="0" smtClean="0"/>
          </a:p>
          <a:p>
            <a:r>
              <a:rPr lang="ja-JP" altLang="en-US" dirty="0" smtClean="0"/>
              <a:t>電圧の上がり方が一定ではないので、温度計の目盛りは等間隔にはならないとわかった。</a:t>
            </a:r>
            <a:endParaRPr kumimoji="1" lang="en-US" altLang="ja-JP" dirty="0" smtClean="0"/>
          </a:p>
          <a:p>
            <a:endParaRPr kumimoji="1" lang="ja-JP" altLang="en-US" dirty="0"/>
          </a:p>
        </p:txBody>
      </p:sp>
    </p:spTree>
    <p:extLst>
      <p:ext uri="{BB962C8B-B14F-4D97-AF65-F5344CB8AC3E}">
        <p14:creationId xmlns:p14="http://schemas.microsoft.com/office/powerpoint/2010/main" val="2890185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③実験器具</a:t>
            </a:r>
            <a:endParaRPr kumimoji="1" lang="ja-JP" altLang="en-US" dirty="0"/>
          </a:p>
        </p:txBody>
      </p:sp>
      <p:sp>
        <p:nvSpPr>
          <p:cNvPr id="3" name="コンテンツ プレースホルダー 2"/>
          <p:cNvSpPr>
            <a:spLocks noGrp="1"/>
          </p:cNvSpPr>
          <p:nvPr>
            <p:ph idx="1"/>
          </p:nvPr>
        </p:nvSpPr>
        <p:spPr>
          <a:xfrm>
            <a:off x="457200" y="1600201"/>
            <a:ext cx="8229600" cy="1108720"/>
          </a:xfrm>
        </p:spPr>
        <p:txBody>
          <a:bodyPr/>
          <a:lstStyle/>
          <a:p>
            <a:pPr marL="0" indent="0">
              <a:buNone/>
            </a:pPr>
            <a:r>
              <a:rPr lang="ja-JP" altLang="en-US" dirty="0"/>
              <a:t>実験</a:t>
            </a:r>
            <a:r>
              <a:rPr kumimoji="1" lang="ja-JP" altLang="en-US" dirty="0" smtClean="0"/>
              <a:t>①のデジタルマルチメーターを直流電圧計に置き換える</a:t>
            </a:r>
            <a:endParaRPr kumimoji="1" lang="en-US" altLang="ja-JP" dirty="0" smtClean="0"/>
          </a:p>
        </p:txBody>
      </p:sp>
      <p:sp>
        <p:nvSpPr>
          <p:cNvPr id="4" name="テキスト ボックス 3"/>
          <p:cNvSpPr txBox="1"/>
          <p:nvPr/>
        </p:nvSpPr>
        <p:spPr>
          <a:xfrm>
            <a:off x="3131840" y="2916385"/>
            <a:ext cx="3005951" cy="769441"/>
          </a:xfrm>
          <a:prstGeom prst="rect">
            <a:avLst/>
          </a:prstGeom>
          <a:noFill/>
        </p:spPr>
        <p:txBody>
          <a:bodyPr wrap="none" rtlCol="0">
            <a:spAutoFit/>
          </a:bodyPr>
          <a:lstStyle/>
          <a:p>
            <a:r>
              <a:rPr kumimoji="1" lang="ja-JP" altLang="en-US" sz="4400" dirty="0" smtClean="0"/>
              <a:t>③実験方法</a:t>
            </a:r>
            <a:endParaRPr kumimoji="1" lang="ja-JP" altLang="en-US" sz="4400" dirty="0"/>
          </a:p>
        </p:txBody>
      </p:sp>
      <p:sp>
        <p:nvSpPr>
          <p:cNvPr id="5" name="テキスト ボックス 4"/>
          <p:cNvSpPr txBox="1"/>
          <p:nvPr/>
        </p:nvSpPr>
        <p:spPr>
          <a:xfrm>
            <a:off x="251520" y="4043776"/>
            <a:ext cx="8725466" cy="584775"/>
          </a:xfrm>
          <a:prstGeom prst="rect">
            <a:avLst/>
          </a:prstGeom>
          <a:noFill/>
        </p:spPr>
        <p:txBody>
          <a:bodyPr wrap="none" rtlCol="0">
            <a:spAutoFit/>
          </a:bodyPr>
          <a:lstStyle/>
          <a:p>
            <a:r>
              <a:rPr kumimoji="1" lang="ja-JP" altLang="en-US" sz="3200" dirty="0" smtClean="0"/>
              <a:t>実験①と同じことを行い</a:t>
            </a:r>
            <a:r>
              <a:rPr lang="ja-JP" altLang="en-US" sz="3200" dirty="0" smtClean="0"/>
              <a:t>、実験①の値と比較する。</a:t>
            </a:r>
            <a:endParaRPr kumimoji="1" lang="en-US" altLang="ja-JP" sz="3200" dirty="0" smtClean="0"/>
          </a:p>
        </p:txBody>
      </p:sp>
    </p:spTree>
    <p:extLst>
      <p:ext uri="{BB962C8B-B14F-4D97-AF65-F5344CB8AC3E}">
        <p14:creationId xmlns:p14="http://schemas.microsoft.com/office/powerpoint/2010/main" val="1891846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116632"/>
            <a:ext cx="2674640" cy="1143000"/>
          </a:xfrm>
        </p:spPr>
        <p:txBody>
          <a:bodyPr/>
          <a:lstStyle/>
          <a:p>
            <a:r>
              <a:rPr kumimoji="1" lang="ja-JP" altLang="en-US" dirty="0" smtClean="0"/>
              <a:t>③結果</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512418123"/>
              </p:ext>
            </p:extLst>
          </p:nvPr>
        </p:nvGraphicFramePr>
        <p:xfrm>
          <a:off x="251520" y="404664"/>
          <a:ext cx="8424936" cy="61926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7971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③考察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直流電圧計の値がデジタルマルチメーターよりもかなり低かった</a:t>
            </a:r>
            <a:r>
              <a:rPr lang="ja-JP" altLang="en-US" dirty="0" smtClean="0"/>
              <a:t>。</a:t>
            </a:r>
            <a:endParaRPr lang="en-US" altLang="ja-JP" dirty="0" smtClean="0"/>
          </a:p>
          <a:p>
            <a:r>
              <a:rPr lang="ja-JP" altLang="en-US" dirty="0" smtClean="0"/>
              <a:t>直流電圧計はとても抵抗が高く設定されているが、</a:t>
            </a:r>
            <a:r>
              <a:rPr lang="en-US" altLang="ja-JP" dirty="0" smtClean="0"/>
              <a:t>10kΩ</a:t>
            </a:r>
            <a:r>
              <a:rPr lang="ja-JP" altLang="en-US" dirty="0" smtClean="0"/>
              <a:t>という大きな抵抗と並列に繋いだので本来ごくわずかだけ電圧計に流れるはずだった電流がかなりの割合流れてしまったのだと推測できる。</a:t>
            </a:r>
            <a:endParaRPr lang="en-US" altLang="ja-JP" dirty="0" smtClean="0"/>
          </a:p>
          <a:p>
            <a:endParaRPr kumimoji="1" lang="en-US" altLang="ja-JP" dirty="0" smtClean="0"/>
          </a:p>
        </p:txBody>
      </p:sp>
    </p:spTree>
    <p:extLst>
      <p:ext uri="{BB962C8B-B14F-4D97-AF65-F5344CB8AC3E}">
        <p14:creationId xmlns:p14="http://schemas.microsoft.com/office/powerpoint/2010/main" val="1170887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実験の目的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温度によって抵抗が変化する「サーミスタ」を用いて、温度計を作成する。</a:t>
            </a:r>
            <a:endParaRPr kumimoji="1" lang="ja-JP" altLang="en-US" dirty="0"/>
          </a:p>
        </p:txBody>
      </p:sp>
    </p:spTree>
    <p:extLst>
      <p:ext uri="{BB962C8B-B14F-4D97-AF65-F5344CB8AC3E}">
        <p14:creationId xmlns:p14="http://schemas.microsoft.com/office/powerpoint/2010/main" val="2441631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実際に温度計を作る</a:t>
            </a:r>
            <a:endParaRPr kumimoji="1" lang="en-US" altLang="ja-JP" dirty="0" smtClean="0"/>
          </a:p>
          <a:p>
            <a:endParaRPr lang="en-US" altLang="ja-JP" dirty="0"/>
          </a:p>
          <a:p>
            <a:r>
              <a:rPr kumimoji="1" lang="ja-JP" altLang="en-US" dirty="0" smtClean="0"/>
              <a:t>より広範囲な電圧域で動く温度計を作る</a:t>
            </a:r>
            <a:endParaRPr kumimoji="1" lang="en-US" altLang="ja-JP" dirty="0" smtClean="0"/>
          </a:p>
          <a:p>
            <a:endParaRPr lang="en-US" altLang="ja-JP" dirty="0"/>
          </a:p>
          <a:p>
            <a:r>
              <a:rPr kumimoji="1" lang="ja-JP" altLang="en-US" dirty="0" smtClean="0"/>
              <a:t>実際に温度測ってみた</a:t>
            </a:r>
            <a:endParaRPr kumimoji="1" lang="ja-JP" altLang="en-US" dirty="0"/>
          </a:p>
        </p:txBody>
      </p:sp>
    </p:spTree>
    <p:extLst>
      <p:ext uri="{BB962C8B-B14F-4D97-AF65-F5344CB8AC3E}">
        <p14:creationId xmlns:p14="http://schemas.microsoft.com/office/powerpoint/2010/main" val="3006669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開発に必要なもの</a:t>
            </a:r>
            <a:endParaRPr kumimoji="1" lang="ja-JP" altLang="en-US" dirty="0"/>
          </a:p>
        </p:txBody>
      </p:sp>
      <p:sp>
        <p:nvSpPr>
          <p:cNvPr id="3" name="コンテンツ プレースホルダー 2"/>
          <p:cNvSpPr>
            <a:spLocks noGrp="1"/>
          </p:cNvSpPr>
          <p:nvPr>
            <p:ph idx="1"/>
          </p:nvPr>
        </p:nvSpPr>
        <p:spPr>
          <a:xfrm>
            <a:off x="457200" y="1600201"/>
            <a:ext cx="8229600" cy="748680"/>
          </a:xfrm>
        </p:spPr>
        <p:txBody>
          <a:bodyPr/>
          <a:lstStyle/>
          <a:p>
            <a:r>
              <a:rPr kumimoji="1" lang="ja-JP" altLang="en-US" dirty="0" smtClean="0"/>
              <a:t>コピー用紙</a:t>
            </a:r>
            <a:endParaRPr kumimoji="1" lang="en-US" altLang="ja-JP" dirty="0" smtClean="0"/>
          </a:p>
          <a:p>
            <a:endParaRPr kumimoji="1" lang="ja-JP" altLang="en-US" dirty="0"/>
          </a:p>
        </p:txBody>
      </p:sp>
      <p:sp>
        <p:nvSpPr>
          <p:cNvPr id="4" name="テキスト ボックス 3"/>
          <p:cNvSpPr txBox="1"/>
          <p:nvPr/>
        </p:nvSpPr>
        <p:spPr>
          <a:xfrm>
            <a:off x="2428767" y="2708920"/>
            <a:ext cx="3991798" cy="769441"/>
          </a:xfrm>
          <a:prstGeom prst="rect">
            <a:avLst/>
          </a:prstGeom>
          <a:noFill/>
        </p:spPr>
        <p:txBody>
          <a:bodyPr wrap="none" rtlCol="0">
            <a:spAutoFit/>
          </a:bodyPr>
          <a:lstStyle/>
          <a:p>
            <a:r>
              <a:rPr kumimoji="1" lang="ja-JP" altLang="en-US" sz="4400" dirty="0" smtClean="0"/>
              <a:t>温度計の作り方</a:t>
            </a:r>
            <a:endParaRPr kumimoji="1" lang="en-US" altLang="ja-JP" sz="4400" dirty="0" smtClean="0"/>
          </a:p>
        </p:txBody>
      </p:sp>
      <p:sp>
        <p:nvSpPr>
          <p:cNvPr id="5" name="テキスト ボックス 4"/>
          <p:cNvSpPr txBox="1"/>
          <p:nvPr/>
        </p:nvSpPr>
        <p:spPr>
          <a:xfrm>
            <a:off x="395536" y="3789040"/>
            <a:ext cx="8108310" cy="1569660"/>
          </a:xfrm>
          <a:prstGeom prst="rect">
            <a:avLst/>
          </a:prstGeom>
          <a:noFill/>
        </p:spPr>
        <p:txBody>
          <a:bodyPr wrap="none" rtlCol="0">
            <a:spAutoFit/>
          </a:bodyPr>
          <a:lstStyle/>
          <a:p>
            <a:r>
              <a:rPr kumimoji="1" lang="ja-JP" altLang="en-US" sz="3200" dirty="0" smtClean="0"/>
              <a:t>①直流電圧計の寸法を測る。</a:t>
            </a:r>
            <a:endParaRPr kumimoji="1" lang="en-US" altLang="ja-JP" sz="3200" dirty="0" smtClean="0"/>
          </a:p>
          <a:p>
            <a:r>
              <a:rPr lang="ja-JP" altLang="en-US" sz="3200" dirty="0" smtClean="0"/>
              <a:t>②目盛りを書いて電圧計に貼る。</a:t>
            </a:r>
            <a:endParaRPr lang="en-US" altLang="ja-JP" sz="3200" dirty="0" smtClean="0"/>
          </a:p>
          <a:p>
            <a:r>
              <a:rPr kumimoji="1" lang="ja-JP" altLang="en-US" sz="3200" dirty="0" smtClean="0"/>
              <a:t>③目盛りが広範囲なものをもう一度作成する。</a:t>
            </a:r>
            <a:endParaRPr kumimoji="1" lang="ja-JP" altLang="en-US" sz="3200" dirty="0"/>
          </a:p>
        </p:txBody>
      </p:sp>
    </p:spTree>
    <p:extLst>
      <p:ext uri="{BB962C8B-B14F-4D97-AF65-F5344CB8AC3E}">
        <p14:creationId xmlns:p14="http://schemas.microsoft.com/office/powerpoint/2010/main" val="4251194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2602632" cy="1143000"/>
          </a:xfrm>
        </p:spPr>
        <p:txBody>
          <a:bodyPr/>
          <a:lstStyle/>
          <a:p>
            <a:r>
              <a:rPr kumimoji="1" lang="ja-JP" altLang="en-US" dirty="0" smtClean="0"/>
              <a:t>製作物</a:t>
            </a:r>
            <a:endParaRPr kumimoji="1" lang="ja-JP" altLang="en-US" dirty="0"/>
          </a:p>
        </p:txBody>
      </p:sp>
      <p:pic>
        <p:nvPicPr>
          <p:cNvPr id="1028" name="Picture 4" descr="C:\Users\koshikita\Desktop\温度計\画像\15457995241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0" y="1412776"/>
            <a:ext cx="9164760" cy="515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7232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グラフ 4"/>
          <p:cNvGraphicFramePr>
            <a:graphicFrameLocks/>
          </p:cNvGraphicFramePr>
          <p:nvPr>
            <p:extLst>
              <p:ext uri="{D42A27DB-BD31-4B8C-83A1-F6EECF244321}">
                <p14:modId xmlns:p14="http://schemas.microsoft.com/office/powerpoint/2010/main" val="1043008790"/>
              </p:ext>
            </p:extLst>
          </p:nvPr>
        </p:nvGraphicFramePr>
        <p:xfrm>
          <a:off x="0" y="0"/>
          <a:ext cx="9143999"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7682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抵抗の大きさによる電圧の変化はほぼ変わらなかった</a:t>
            </a:r>
            <a:endParaRPr kumimoji="1" lang="en-US" altLang="ja-JP" dirty="0" smtClean="0"/>
          </a:p>
          <a:p>
            <a:r>
              <a:rPr lang="ja-JP" altLang="en-US" dirty="0" smtClean="0"/>
              <a:t>強いて選べば</a:t>
            </a:r>
            <a:r>
              <a:rPr lang="en-US" altLang="ja-JP" dirty="0" smtClean="0"/>
              <a:t>15kΩ</a:t>
            </a:r>
            <a:r>
              <a:rPr lang="ja-JP" altLang="en-US" dirty="0" smtClean="0"/>
              <a:t>の時に一番電圧変化域</a:t>
            </a:r>
            <a:r>
              <a:rPr lang="ja-JP" altLang="en-US" dirty="0"/>
              <a:t>が</a:t>
            </a:r>
            <a:r>
              <a:rPr kumimoji="1" lang="ja-JP" altLang="en-US" dirty="0" smtClean="0"/>
              <a:t>広かった</a:t>
            </a:r>
            <a:endParaRPr kumimoji="1" lang="ja-JP" altLang="en-US" dirty="0"/>
          </a:p>
        </p:txBody>
      </p:sp>
      <p:sp>
        <p:nvSpPr>
          <p:cNvPr id="4" name="タイトル 1"/>
          <p:cNvSpPr txBox="1">
            <a:spLocks/>
          </p:cNvSpPr>
          <p:nvPr/>
        </p:nvSpPr>
        <p:spPr>
          <a:xfrm>
            <a:off x="609600" y="36450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dirty="0" smtClean="0"/>
              <a:t>実際に使う</a:t>
            </a:r>
            <a:endParaRPr lang="ja-JP" altLang="en-US" dirty="0"/>
          </a:p>
        </p:txBody>
      </p:sp>
      <p:sp>
        <p:nvSpPr>
          <p:cNvPr id="5" name="コンテンツ プレースホルダー 2"/>
          <p:cNvSpPr txBox="1">
            <a:spLocks/>
          </p:cNvSpPr>
          <p:nvPr/>
        </p:nvSpPr>
        <p:spPr>
          <a:xfrm>
            <a:off x="395536" y="4653136"/>
            <a:ext cx="8229600" cy="10367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M</a:t>
            </a:r>
            <a:r>
              <a:rPr lang="ja-JP" altLang="en-US" dirty="0" smtClean="0"/>
              <a:t>君</a:t>
            </a:r>
            <a:r>
              <a:rPr lang="ja-JP" altLang="en-US" dirty="0" smtClean="0"/>
              <a:t>の体温をサーミスタと温度計でそれぞれ測る</a:t>
            </a:r>
            <a:endParaRPr lang="en-US" altLang="ja-JP" dirty="0" smtClean="0"/>
          </a:p>
          <a:p>
            <a:endParaRPr lang="en-US" altLang="ja-JP" dirty="0"/>
          </a:p>
        </p:txBody>
      </p:sp>
    </p:spTree>
    <p:extLst>
      <p:ext uri="{BB962C8B-B14F-4D97-AF65-F5344CB8AC3E}">
        <p14:creationId xmlns:p14="http://schemas.microsoft.com/office/powerpoint/2010/main" val="2193627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結果</a:t>
            </a:r>
            <a:endParaRPr kumimoji="1" lang="ja-JP" altLang="en-US" dirty="0"/>
          </a:p>
        </p:txBody>
      </p:sp>
      <p:pic>
        <p:nvPicPr>
          <p:cNvPr id="3074" name="Picture 2" descr="C:\Users\koshikita\Desktop\温度計\画像\サーミスタ体温.jpg"/>
          <p:cNvPicPr>
            <a:picLocks noChangeAspect="1" noChangeArrowheads="1"/>
          </p:cNvPicPr>
          <p:nvPr/>
        </p:nvPicPr>
        <p:blipFill rotWithShape="1">
          <a:blip r:embed="rId2">
            <a:extLst>
              <a:ext uri="{28A0092B-C50C-407E-A947-70E740481C1C}">
                <a14:useLocalDpi xmlns:a14="http://schemas.microsoft.com/office/drawing/2010/main" val="0"/>
              </a:ext>
            </a:extLst>
          </a:blip>
          <a:srcRect l="20558" t="3282" r="36084" b="53370"/>
          <a:stretch/>
        </p:blipFill>
        <p:spPr bwMode="auto">
          <a:xfrm>
            <a:off x="4314" y="3501008"/>
            <a:ext cx="4475989" cy="335699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oshikita\Desktop\温度計\画像\温度計体温.jpg"/>
          <p:cNvPicPr>
            <a:picLocks noChangeAspect="1" noChangeArrowheads="1"/>
          </p:cNvPicPr>
          <p:nvPr/>
        </p:nvPicPr>
        <p:blipFill rotWithShape="1">
          <a:blip r:embed="rId3">
            <a:extLst>
              <a:ext uri="{28A0092B-C50C-407E-A947-70E740481C1C}">
                <a14:useLocalDpi xmlns:a14="http://schemas.microsoft.com/office/drawing/2010/main" val="0"/>
              </a:ext>
            </a:extLst>
          </a:blip>
          <a:srcRect l="15069" r="45294" b="60486"/>
          <a:stretch/>
        </p:blipFill>
        <p:spPr bwMode="auto">
          <a:xfrm>
            <a:off x="4655009" y="3501008"/>
            <a:ext cx="4488991" cy="335699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15228" y="1402261"/>
            <a:ext cx="9033242" cy="2523768"/>
          </a:xfrm>
          <a:prstGeom prst="rect">
            <a:avLst/>
          </a:prstGeom>
          <a:noFill/>
        </p:spPr>
        <p:txBody>
          <a:bodyPr wrap="none" rtlCol="0">
            <a:spAutoFit/>
          </a:bodyPr>
          <a:lstStyle/>
          <a:p>
            <a:r>
              <a:rPr lang="en-US" altLang="ja-JP" sz="3200" dirty="0"/>
              <a:t>x = </a:t>
            </a:r>
            <a:r>
              <a:rPr lang="ja-JP" altLang="en-US" sz="3200" dirty="0"/>
              <a:t>温度（℃ </a:t>
            </a:r>
            <a:r>
              <a:rPr lang="ja-JP" altLang="en-US" sz="3200" dirty="0" smtClean="0"/>
              <a:t>）、</a:t>
            </a:r>
            <a:r>
              <a:rPr lang="en-US" altLang="ja-JP" sz="3200" dirty="0" smtClean="0"/>
              <a:t>y = </a:t>
            </a:r>
            <a:r>
              <a:rPr lang="ja-JP" altLang="en-US" sz="3200" dirty="0" smtClean="0"/>
              <a:t>電圧（</a:t>
            </a:r>
            <a:r>
              <a:rPr lang="en-US" altLang="ja-JP" sz="3200" dirty="0" smtClean="0"/>
              <a:t>V</a:t>
            </a:r>
            <a:r>
              <a:rPr lang="ja-JP" altLang="en-US" sz="3200" dirty="0" smtClean="0"/>
              <a:t>）</a:t>
            </a:r>
            <a:endParaRPr lang="en-US" altLang="ja-JP" sz="3200" dirty="0" smtClean="0"/>
          </a:p>
          <a:p>
            <a:r>
              <a:rPr lang="ja-JP" altLang="en-US" sz="3200" dirty="0" smtClean="0"/>
              <a:t>としたときの、グラフの近似曲線は</a:t>
            </a:r>
            <a:endParaRPr lang="en-US" altLang="ja-JP" sz="3200" dirty="0" smtClean="0"/>
          </a:p>
          <a:p>
            <a:r>
              <a:rPr lang="en-US" altLang="ja-JP" sz="3000" dirty="0" smtClean="0"/>
              <a:t>y = 0.0000003x³ + 0.0001893x² + 0.0040794x + 0.097143</a:t>
            </a:r>
          </a:p>
          <a:p>
            <a:r>
              <a:rPr lang="ja-JP" altLang="en-US" sz="3200" dirty="0" smtClean="0"/>
              <a:t>電圧が</a:t>
            </a:r>
            <a:r>
              <a:rPr lang="en-US" altLang="ja-JP" sz="3200" dirty="0" smtClean="0"/>
              <a:t>0.5V</a:t>
            </a:r>
            <a:r>
              <a:rPr lang="ja-JP" altLang="en-US" sz="3200" dirty="0" smtClean="0"/>
              <a:t>なので、体温はおおよそ３５．８℃</a:t>
            </a:r>
            <a:endParaRPr lang="en-US" altLang="ja-JP" sz="3200" dirty="0" smtClean="0"/>
          </a:p>
          <a:p>
            <a:endParaRPr lang="en-US" altLang="ja-JP" sz="3200" dirty="0" smtClean="0"/>
          </a:p>
        </p:txBody>
      </p:sp>
    </p:spTree>
    <p:extLst>
      <p:ext uri="{BB962C8B-B14F-4D97-AF65-F5344CB8AC3E}">
        <p14:creationId xmlns:p14="http://schemas.microsoft.com/office/powerpoint/2010/main" val="21679516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アルコール温度計</a:t>
            </a:r>
            <a:r>
              <a:rPr lang="en-US" altLang="ja-JP" dirty="0" smtClean="0"/>
              <a:t>(</a:t>
            </a:r>
            <a:r>
              <a:rPr lang="ja-JP" altLang="en-US" dirty="0" smtClean="0"/>
              <a:t>赤い棒状</a:t>
            </a:r>
            <a:r>
              <a:rPr lang="en-US" altLang="ja-JP" dirty="0" smtClean="0"/>
              <a:t>)</a:t>
            </a:r>
            <a:r>
              <a:rPr lang="ja-JP" altLang="en-US" dirty="0" smtClean="0"/>
              <a:t>よりは、温度変化が早く、誤差もそれほど大きくなかった　　（体温計としては失格）</a:t>
            </a:r>
            <a:endParaRPr lang="en-US" altLang="ja-JP" dirty="0" smtClean="0"/>
          </a:p>
          <a:p>
            <a:r>
              <a:rPr kumimoji="1" lang="ja-JP" altLang="en-US" dirty="0" smtClean="0"/>
              <a:t>目盛りが一定間隔</a:t>
            </a:r>
            <a:r>
              <a:rPr lang="ja-JP" altLang="en-US" dirty="0" smtClean="0"/>
              <a:t>で</a:t>
            </a:r>
            <a:r>
              <a:rPr lang="ja-JP" altLang="en-US" dirty="0"/>
              <a:t>は</a:t>
            </a:r>
            <a:r>
              <a:rPr kumimoji="1" lang="ja-JP" altLang="en-US" dirty="0" smtClean="0"/>
              <a:t>ないので、直感で正確な温度が分かりにくかった</a:t>
            </a:r>
            <a:endParaRPr kumimoji="1" lang="en-US" altLang="ja-JP" dirty="0" smtClean="0"/>
          </a:p>
          <a:p>
            <a:endParaRPr kumimoji="1" lang="ja-JP" altLang="en-US" dirty="0"/>
          </a:p>
        </p:txBody>
      </p:sp>
    </p:spTree>
    <p:extLst>
      <p:ext uri="{BB962C8B-B14F-4D97-AF65-F5344CB8AC3E}">
        <p14:creationId xmlns:p14="http://schemas.microsoft.com/office/powerpoint/2010/main" val="3703107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予備実験</a:t>
            </a:r>
            <a:endParaRPr kumimoji="1" lang="ja-JP" altLang="en-US" dirty="0"/>
          </a:p>
        </p:txBody>
      </p:sp>
      <p:sp>
        <p:nvSpPr>
          <p:cNvPr id="3" name="コンテンツ プレースホルダー 2"/>
          <p:cNvSpPr>
            <a:spLocks noGrp="1"/>
          </p:cNvSpPr>
          <p:nvPr>
            <p:ph idx="1"/>
          </p:nvPr>
        </p:nvSpPr>
        <p:spPr>
          <a:xfrm>
            <a:off x="467544" y="2780928"/>
            <a:ext cx="8229600" cy="2260848"/>
          </a:xfrm>
        </p:spPr>
        <p:txBody>
          <a:bodyPr/>
          <a:lstStyle/>
          <a:p>
            <a:pPr marL="0" indent="0">
              <a:buNone/>
            </a:pPr>
            <a:r>
              <a:rPr kumimoji="1" lang="ja-JP" altLang="en-US" dirty="0" smtClean="0"/>
              <a:t>温度によるサーミスタの抵抗の変化を調べる。</a:t>
            </a:r>
            <a:endParaRPr kumimoji="1" lang="en-US" altLang="ja-JP" dirty="0" smtClean="0"/>
          </a:p>
        </p:txBody>
      </p:sp>
    </p:spTree>
    <p:extLst>
      <p:ext uri="{BB962C8B-B14F-4D97-AF65-F5344CB8AC3E}">
        <p14:creationId xmlns:p14="http://schemas.microsoft.com/office/powerpoint/2010/main" val="669870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実験器具</a:t>
            </a:r>
            <a:endParaRPr kumimoji="1" lang="ja-JP" altLang="en-US" dirty="0"/>
          </a:p>
        </p:txBody>
      </p:sp>
      <p:sp>
        <p:nvSpPr>
          <p:cNvPr id="4" name="コンテンツ プレースホルダー 3"/>
          <p:cNvSpPr>
            <a:spLocks noGrp="1"/>
          </p:cNvSpPr>
          <p:nvPr>
            <p:ph idx="1"/>
          </p:nvPr>
        </p:nvSpPr>
        <p:spPr/>
        <p:txBody>
          <a:bodyPr/>
          <a:lstStyle/>
          <a:p>
            <a:r>
              <a:rPr kumimoji="1" lang="ja-JP" altLang="en-US" dirty="0" smtClean="0"/>
              <a:t>サーミスタ</a:t>
            </a:r>
            <a:endParaRPr kumimoji="1" lang="en-US" altLang="ja-JP" dirty="0" smtClean="0"/>
          </a:p>
          <a:p>
            <a:r>
              <a:rPr lang="ja-JP" altLang="en-US" dirty="0" smtClean="0"/>
              <a:t>デジタルマルチメータ</a:t>
            </a:r>
            <a:endParaRPr lang="en-US" altLang="ja-JP" dirty="0" smtClean="0"/>
          </a:p>
          <a:p>
            <a:r>
              <a:rPr lang="ja-JP" altLang="en-US" dirty="0"/>
              <a:t>温度計</a:t>
            </a:r>
            <a:endParaRPr lang="en-US" altLang="ja-JP" dirty="0" smtClean="0"/>
          </a:p>
          <a:p>
            <a:r>
              <a:rPr kumimoji="1" lang="ja-JP" altLang="en-US" dirty="0" smtClean="0"/>
              <a:t>ビーカー</a:t>
            </a:r>
            <a:endParaRPr kumimoji="1" lang="en-US" altLang="ja-JP" dirty="0" smtClean="0"/>
          </a:p>
          <a:p>
            <a:r>
              <a:rPr lang="ja-JP" altLang="en-US" dirty="0"/>
              <a:t>電気</a:t>
            </a:r>
            <a:r>
              <a:rPr lang="ja-JP" altLang="en-US" dirty="0" smtClean="0"/>
              <a:t>ポット</a:t>
            </a:r>
            <a:endParaRPr lang="en-US" altLang="ja-JP" dirty="0" smtClean="0"/>
          </a:p>
          <a:p>
            <a:r>
              <a:rPr lang="ja-JP" altLang="en-US" dirty="0" smtClean="0"/>
              <a:t>水道水</a:t>
            </a:r>
            <a:endParaRPr lang="en-US" altLang="ja-JP" dirty="0" smtClean="0"/>
          </a:p>
          <a:p>
            <a:r>
              <a:rPr lang="ja-JP" altLang="en-US" dirty="0"/>
              <a:t>氷</a:t>
            </a:r>
            <a:endParaRPr lang="en-US" altLang="ja-JP" dirty="0" smtClean="0"/>
          </a:p>
          <a:p>
            <a:endParaRPr kumimoji="1" lang="ja-JP" altLang="en-US" dirty="0"/>
          </a:p>
        </p:txBody>
      </p:sp>
      <p:pic>
        <p:nvPicPr>
          <p:cNvPr id="5" name="Picture 3" descr="C:\Users\koshikita\Desktop\温度計\画像\154579871462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378" b="24191"/>
          <a:stretch/>
        </p:blipFill>
        <p:spPr bwMode="auto">
          <a:xfrm>
            <a:off x="4516487" y="3356992"/>
            <a:ext cx="4270798" cy="332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192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①ビーカーに電気ポットで沸騰させた水を入れ</a:t>
            </a:r>
            <a:endParaRPr kumimoji="1" lang="en-US" altLang="ja-JP" dirty="0" smtClean="0"/>
          </a:p>
          <a:p>
            <a:pPr marL="0" indent="0">
              <a:buNone/>
            </a:pPr>
            <a:r>
              <a:rPr lang="ja-JP" altLang="en-US" dirty="0" smtClean="0"/>
              <a:t>　 </a:t>
            </a:r>
            <a:r>
              <a:rPr kumimoji="1" lang="ja-JP" altLang="en-US" dirty="0" smtClean="0"/>
              <a:t>る。</a:t>
            </a:r>
            <a:endParaRPr kumimoji="1" lang="en-US" altLang="ja-JP" dirty="0" smtClean="0"/>
          </a:p>
          <a:p>
            <a:pPr marL="0" indent="0">
              <a:buNone/>
            </a:pPr>
            <a:r>
              <a:rPr lang="ja-JP" altLang="en-US" dirty="0" smtClean="0"/>
              <a:t>②サーミスタにデジタルマルチメータを繋げ、温</a:t>
            </a:r>
            <a:endParaRPr lang="en-US" altLang="ja-JP" dirty="0" smtClean="0"/>
          </a:p>
          <a:p>
            <a:pPr marL="0" indent="0">
              <a:buNone/>
            </a:pPr>
            <a:r>
              <a:rPr lang="ja-JP" altLang="en-US" dirty="0"/>
              <a:t>　 </a:t>
            </a:r>
            <a:r>
              <a:rPr lang="ja-JP" altLang="en-US" dirty="0" smtClean="0"/>
              <a:t>度計とともに①のビーカーに入れる。</a:t>
            </a:r>
            <a:endParaRPr lang="en-US" altLang="ja-JP" dirty="0" smtClean="0"/>
          </a:p>
          <a:p>
            <a:pPr marL="0" indent="0">
              <a:buNone/>
            </a:pPr>
            <a:r>
              <a:rPr lang="ja-JP" altLang="en-US" dirty="0" smtClean="0"/>
              <a:t>③</a:t>
            </a:r>
            <a:r>
              <a:rPr lang="en-US" altLang="ja-JP" dirty="0" smtClean="0"/>
              <a:t>80</a:t>
            </a:r>
            <a:r>
              <a:rPr lang="ja-JP" altLang="en-US" dirty="0" smtClean="0"/>
              <a:t>℃から５℃まで</a:t>
            </a:r>
            <a:endParaRPr lang="en-US" altLang="ja-JP" dirty="0" smtClean="0"/>
          </a:p>
          <a:p>
            <a:pPr marL="0" indent="0">
              <a:buNone/>
            </a:pPr>
            <a:r>
              <a:rPr lang="ja-JP" altLang="en-US" dirty="0" smtClean="0"/>
              <a:t>　 </a:t>
            </a:r>
            <a:r>
              <a:rPr lang="en-US" altLang="ja-JP" dirty="0" smtClean="0"/>
              <a:t>10</a:t>
            </a:r>
            <a:r>
              <a:rPr lang="ja-JP" altLang="en-US" dirty="0" smtClean="0"/>
              <a:t>℃ごとに</a:t>
            </a:r>
            <a:endParaRPr lang="en-US" altLang="ja-JP" dirty="0" smtClean="0"/>
          </a:p>
          <a:p>
            <a:pPr marL="0" indent="0">
              <a:buNone/>
            </a:pPr>
            <a:r>
              <a:rPr lang="en-US" altLang="ja-JP" dirty="0"/>
              <a:t> </a:t>
            </a:r>
            <a:r>
              <a:rPr lang="ja-JP" altLang="en-US" dirty="0" smtClean="0"/>
              <a:t>　水温とサーミスタの</a:t>
            </a:r>
            <a:endParaRPr lang="en-US" altLang="ja-JP" dirty="0" smtClean="0"/>
          </a:p>
          <a:p>
            <a:pPr marL="0" indent="0">
              <a:buNone/>
            </a:pPr>
            <a:r>
              <a:rPr lang="ja-JP" altLang="en-US" dirty="0"/>
              <a:t>　</a:t>
            </a:r>
            <a:r>
              <a:rPr lang="ja-JP" altLang="en-US" dirty="0" smtClean="0"/>
              <a:t> 抵抗値を記録する。</a:t>
            </a:r>
            <a:endParaRPr kumimoji="1" lang="ja-JP" altLang="en-US" dirty="0"/>
          </a:p>
        </p:txBody>
      </p:sp>
      <p:pic>
        <p:nvPicPr>
          <p:cNvPr id="2052" name="Picture 4" descr="C:\Users\koshikita\Desktop\温度計\画像\154580022707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4077072"/>
            <a:ext cx="4164384" cy="2343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28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2" y="116632"/>
            <a:ext cx="2088232" cy="1143000"/>
          </a:xfrm>
        </p:spPr>
        <p:txBody>
          <a:bodyPr/>
          <a:lstStyle/>
          <a:p>
            <a:r>
              <a:rPr kumimoji="1" lang="ja-JP" altLang="en-US" dirty="0" smtClean="0"/>
              <a:t>結果</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382248206"/>
              </p:ext>
            </p:extLst>
          </p:nvPr>
        </p:nvGraphicFramePr>
        <p:xfrm>
          <a:off x="395536" y="332656"/>
          <a:ext cx="8352928" cy="6297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752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10156392"/>
              </p:ext>
            </p:extLst>
          </p:nvPr>
        </p:nvGraphicFramePr>
        <p:xfrm>
          <a:off x="179512" y="188640"/>
          <a:ext cx="8640960" cy="6408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9225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水温を上げると抵抗は減っていき、普通の抵抗と逆の現象が起こった。</a:t>
            </a:r>
            <a:endParaRPr kumimoji="1" lang="en-US" altLang="ja-JP" dirty="0" smtClean="0"/>
          </a:p>
          <a:p>
            <a:r>
              <a:rPr lang="ja-JP" altLang="en-US" dirty="0" smtClean="0"/>
              <a:t>抵抗の値は指数関数的な曲線になった。</a:t>
            </a:r>
            <a:endParaRPr lang="en-US" altLang="ja-JP" dirty="0" smtClean="0"/>
          </a:p>
        </p:txBody>
      </p:sp>
    </p:spTree>
    <p:extLst>
      <p:ext uri="{BB962C8B-B14F-4D97-AF65-F5344CB8AC3E}">
        <p14:creationId xmlns:p14="http://schemas.microsoft.com/office/powerpoint/2010/main" val="2425157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本実験</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①サーミスタを使った回路で温度と電圧の関係を調べる。</a:t>
            </a:r>
            <a:endParaRPr lang="en-US" altLang="ja-JP" dirty="0" smtClean="0"/>
          </a:p>
          <a:p>
            <a:endParaRPr lang="en-US" altLang="ja-JP" dirty="0" smtClean="0"/>
          </a:p>
          <a:p>
            <a:pPr marL="0" indent="0">
              <a:buNone/>
            </a:pPr>
            <a:r>
              <a:rPr kumimoji="1" lang="ja-JP" altLang="en-US" dirty="0" smtClean="0"/>
              <a:t>②電圧の変化域が最適になるよう計算する。</a:t>
            </a:r>
            <a:endParaRPr kumimoji="1" lang="en-US" altLang="ja-JP" dirty="0" smtClean="0"/>
          </a:p>
          <a:p>
            <a:endParaRPr lang="en-US" altLang="ja-JP" dirty="0"/>
          </a:p>
          <a:p>
            <a:pPr marL="0" indent="0">
              <a:buNone/>
            </a:pPr>
            <a:r>
              <a:rPr lang="ja-JP" altLang="en-US" dirty="0"/>
              <a:t>③</a:t>
            </a:r>
            <a:r>
              <a:rPr kumimoji="1" lang="ja-JP" altLang="en-US" dirty="0" smtClean="0"/>
              <a:t>デジタルマルチメーターと直流電圧計の誤差の測定</a:t>
            </a:r>
            <a:endParaRPr kumimoji="1" lang="ja-JP" altLang="en-US" dirty="0"/>
          </a:p>
        </p:txBody>
      </p:sp>
    </p:spTree>
    <p:extLst>
      <p:ext uri="{BB962C8B-B14F-4D97-AF65-F5344CB8AC3E}">
        <p14:creationId xmlns:p14="http://schemas.microsoft.com/office/powerpoint/2010/main" val="2433745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687</Words>
  <Application>Microsoft Office PowerPoint</Application>
  <PresentationFormat>画面に合わせる (4:3)</PresentationFormat>
  <Paragraphs>131</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ＭＳ Ｐゴシック</vt:lpstr>
      <vt:lpstr>Arial</vt:lpstr>
      <vt:lpstr>Calibri</vt:lpstr>
      <vt:lpstr>Office ​​テーマ</vt:lpstr>
      <vt:lpstr>温度計を作る</vt:lpstr>
      <vt:lpstr>実験の目的</vt:lpstr>
      <vt:lpstr>予備実験</vt:lpstr>
      <vt:lpstr>実験器具</vt:lpstr>
      <vt:lpstr>実験方法</vt:lpstr>
      <vt:lpstr>結果</vt:lpstr>
      <vt:lpstr>PowerPoint プレゼンテーション</vt:lpstr>
      <vt:lpstr>考察</vt:lpstr>
      <vt:lpstr>本実験</vt:lpstr>
      <vt:lpstr>①実験器具</vt:lpstr>
      <vt:lpstr>①実験方法</vt:lpstr>
      <vt:lpstr>①結果</vt:lpstr>
      <vt:lpstr>①考察</vt:lpstr>
      <vt:lpstr>②計算</vt:lpstr>
      <vt:lpstr>②結果</vt:lpstr>
      <vt:lpstr>②考察</vt:lpstr>
      <vt:lpstr>③実験器具</vt:lpstr>
      <vt:lpstr>③結果</vt:lpstr>
      <vt:lpstr>③考察</vt:lpstr>
      <vt:lpstr>開発</vt:lpstr>
      <vt:lpstr>開発に必要なもの</vt:lpstr>
      <vt:lpstr>製作物</vt:lpstr>
      <vt:lpstr>PowerPoint プレゼンテーション</vt:lpstr>
      <vt:lpstr>考察</vt:lpstr>
      <vt:lpstr>結果</vt:lpstr>
      <vt:lpstr>考察</vt:lpstr>
    </vt:vector>
  </TitlesOfParts>
  <Company>Your Company Name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温度計を作る</dc:title>
  <dc:creator>koshikita</dc:creator>
  <cp:lastModifiedBy>増田 勇司</cp:lastModifiedBy>
  <cp:revision>37</cp:revision>
  <dcterms:created xsi:type="dcterms:W3CDTF">2018-12-25T23:28:11Z</dcterms:created>
  <dcterms:modified xsi:type="dcterms:W3CDTF">2019-02-11T11:46:49Z</dcterms:modified>
</cp:coreProperties>
</file>