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Lst>
  <p:sldIdLst>
    <p:sldId id="256" r:id="rId2"/>
    <p:sldId id="263" r:id="rId3"/>
    <p:sldId id="257" r:id="rId4"/>
    <p:sldId id="258" r:id="rId5"/>
    <p:sldId id="259" r:id="rId6"/>
    <p:sldId id="260" r:id="rId7"/>
    <p:sldId id="261" r:id="rId8"/>
    <p:sldId id="262"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421742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32623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6624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2204628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7749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325328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3079340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92064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360299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343227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99260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370353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60983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47183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426809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DBE8960-5644-4850-9B0D-B76C3001F80E}" type="datetimeFigureOut">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292727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BE8960-5644-4850-9B0D-B76C3001F80E}" type="datetimeFigureOut">
              <a:rPr kumimoji="1" lang="ja-JP" altLang="en-US" smtClean="0"/>
              <a:t>2019/2/11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EAD06A-3F19-4836-A9A1-E3C986966DA5}" type="slidenum">
              <a:rPr kumimoji="1" lang="ja-JP" altLang="en-US" smtClean="0"/>
              <a:t>‹#›</a:t>
            </a:fld>
            <a:endParaRPr kumimoji="1" lang="ja-JP" altLang="en-US"/>
          </a:p>
        </p:txBody>
      </p:sp>
    </p:spTree>
    <p:extLst>
      <p:ext uri="{BB962C8B-B14F-4D97-AF65-F5344CB8AC3E}">
        <p14:creationId xmlns:p14="http://schemas.microsoft.com/office/powerpoint/2010/main" val="966283094"/>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5" Type="http://schemas.openxmlformats.org/officeDocument/2006/relationships/image" Target="../media/image10.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3169" y="671269"/>
            <a:ext cx="7766936" cy="1646302"/>
          </a:xfrm>
        </p:spPr>
        <p:txBody>
          <a:bodyPr/>
          <a:lstStyle/>
          <a:p>
            <a:r>
              <a:rPr kumimoji="1" lang="ja-JP" altLang="en-US" sz="7200" dirty="0" smtClean="0"/>
              <a:t>球面幾何学の研究</a:t>
            </a:r>
            <a:endParaRPr kumimoji="1" lang="ja-JP" altLang="en-US" sz="7200" dirty="0"/>
          </a:p>
        </p:txBody>
      </p:sp>
      <p:sp>
        <p:nvSpPr>
          <p:cNvPr id="3" name="サブタイトル 2"/>
          <p:cNvSpPr>
            <a:spLocks noGrp="1"/>
          </p:cNvSpPr>
          <p:nvPr>
            <p:ph type="subTitle" idx="1"/>
          </p:nvPr>
        </p:nvSpPr>
        <p:spPr>
          <a:xfrm>
            <a:off x="2306471" y="3084394"/>
            <a:ext cx="6953883" cy="3773606"/>
          </a:xfrm>
        </p:spPr>
        <p:txBody>
          <a:bodyPr>
            <a:normAutofit/>
          </a:bodyPr>
          <a:lstStyle/>
          <a:p>
            <a:pPr algn="l"/>
            <a:r>
              <a:rPr kumimoji="1" lang="en-US" altLang="ja-JP" sz="2400" dirty="0" smtClean="0">
                <a:solidFill>
                  <a:schemeClr val="tx1">
                    <a:lumMod val="65000"/>
                    <a:lumOff val="35000"/>
                  </a:schemeClr>
                </a:solidFill>
              </a:rPr>
              <a:t>2-4</a:t>
            </a:r>
          </a:p>
          <a:p>
            <a:pPr algn="l"/>
            <a:r>
              <a:rPr lang="ja-JP" altLang="en-US" sz="2400" dirty="0" smtClean="0">
                <a:solidFill>
                  <a:schemeClr val="tx1">
                    <a:lumMod val="65000"/>
                    <a:lumOff val="35000"/>
                  </a:schemeClr>
                </a:solidFill>
              </a:rPr>
              <a:t>・</a:t>
            </a:r>
            <a:r>
              <a:rPr lang="en-US" altLang="ja-JP" sz="2400" dirty="0" smtClean="0">
                <a:solidFill>
                  <a:schemeClr val="tx1">
                    <a:lumMod val="65000"/>
                    <a:lumOff val="35000"/>
                  </a:schemeClr>
                </a:solidFill>
              </a:rPr>
              <a:t>HY</a:t>
            </a:r>
            <a:endParaRPr lang="en-US" altLang="ja-JP" sz="2400" dirty="0" smtClean="0">
              <a:solidFill>
                <a:schemeClr val="tx1">
                  <a:lumMod val="65000"/>
                  <a:lumOff val="35000"/>
                </a:schemeClr>
              </a:solidFill>
            </a:endParaRPr>
          </a:p>
          <a:p>
            <a:pPr algn="l"/>
            <a:r>
              <a:rPr kumimoji="1" lang="ja-JP" altLang="en-US" sz="2400" dirty="0" smtClean="0">
                <a:solidFill>
                  <a:schemeClr val="tx1">
                    <a:lumMod val="65000"/>
                    <a:lumOff val="35000"/>
                  </a:schemeClr>
                </a:solidFill>
              </a:rPr>
              <a:t>・</a:t>
            </a:r>
            <a:r>
              <a:rPr kumimoji="1" lang="en-US" altLang="ja-JP" sz="2400" dirty="0" smtClean="0">
                <a:solidFill>
                  <a:schemeClr val="tx1">
                    <a:lumMod val="65000"/>
                    <a:lumOff val="35000"/>
                  </a:schemeClr>
                </a:solidFill>
              </a:rPr>
              <a:t>MM</a:t>
            </a:r>
            <a:endParaRPr kumimoji="1" lang="en-US" altLang="ja-JP" sz="2400" dirty="0" smtClean="0">
              <a:solidFill>
                <a:schemeClr val="tx1">
                  <a:lumMod val="65000"/>
                  <a:lumOff val="35000"/>
                </a:schemeClr>
              </a:solidFill>
            </a:endParaRPr>
          </a:p>
          <a:p>
            <a:pPr algn="l"/>
            <a:r>
              <a:rPr lang="ja-JP" altLang="en-US" sz="2400" dirty="0" smtClean="0">
                <a:solidFill>
                  <a:schemeClr val="tx1">
                    <a:lumMod val="65000"/>
                    <a:lumOff val="35000"/>
                  </a:schemeClr>
                </a:solidFill>
              </a:rPr>
              <a:t>・</a:t>
            </a:r>
            <a:r>
              <a:rPr lang="en-US" altLang="ja-JP" sz="2400" dirty="0" smtClean="0">
                <a:solidFill>
                  <a:schemeClr val="tx1">
                    <a:lumMod val="65000"/>
                    <a:lumOff val="35000"/>
                  </a:schemeClr>
                </a:solidFill>
              </a:rPr>
              <a:t>TH</a:t>
            </a:r>
            <a:endParaRPr lang="en-US" altLang="ja-JP" sz="2400" b="1" dirty="0" smtClean="0">
              <a:solidFill>
                <a:schemeClr val="tx1">
                  <a:lumMod val="65000"/>
                  <a:lumOff val="35000"/>
                </a:schemeClr>
              </a:solidFill>
            </a:endParaRPr>
          </a:p>
          <a:p>
            <a:pPr algn="l"/>
            <a:r>
              <a:rPr kumimoji="1" lang="ja-JP" altLang="en-US" sz="2400" dirty="0" smtClean="0">
                <a:solidFill>
                  <a:schemeClr val="tx1">
                    <a:lumMod val="65000"/>
                    <a:lumOff val="35000"/>
                  </a:schemeClr>
                </a:solidFill>
              </a:rPr>
              <a:t>・</a:t>
            </a:r>
            <a:r>
              <a:rPr lang="en-US" altLang="ja-JP" sz="2400" dirty="0" smtClean="0">
                <a:solidFill>
                  <a:schemeClr val="tx1">
                    <a:lumMod val="65000"/>
                    <a:lumOff val="35000"/>
                  </a:schemeClr>
                </a:solidFill>
              </a:rPr>
              <a:t>SR</a:t>
            </a:r>
            <a:endParaRPr kumimoji="1" lang="en-US" altLang="ja-JP" sz="2400" dirty="0" smtClean="0">
              <a:solidFill>
                <a:schemeClr val="tx1">
                  <a:lumMod val="65000"/>
                  <a:lumOff val="35000"/>
                </a:schemeClr>
              </a:solidFill>
            </a:endParaRPr>
          </a:p>
          <a:p>
            <a:pPr algn="l"/>
            <a:r>
              <a:rPr lang="ja-JP" altLang="en-US" sz="2400" dirty="0" smtClean="0">
                <a:solidFill>
                  <a:schemeClr val="tx1">
                    <a:lumMod val="65000"/>
                    <a:lumOff val="35000"/>
                  </a:schemeClr>
                </a:solidFill>
              </a:rPr>
              <a:t>・</a:t>
            </a:r>
            <a:r>
              <a:rPr lang="en-US" altLang="ja-JP" sz="2400" dirty="0" smtClean="0">
                <a:solidFill>
                  <a:schemeClr val="tx1">
                    <a:lumMod val="65000"/>
                    <a:lumOff val="35000"/>
                  </a:schemeClr>
                </a:solidFill>
              </a:rPr>
              <a:t>KA</a:t>
            </a:r>
            <a:endParaRPr kumimoji="1" lang="ja-JP" altLang="en-US" sz="2400" dirty="0">
              <a:solidFill>
                <a:schemeClr val="tx1">
                  <a:lumMod val="65000"/>
                  <a:lumOff val="35000"/>
                </a:schemeClr>
              </a:solidFill>
            </a:endParaRPr>
          </a:p>
        </p:txBody>
      </p:sp>
    </p:spTree>
    <p:extLst>
      <p:ext uri="{BB962C8B-B14F-4D97-AF65-F5344CB8AC3E}">
        <p14:creationId xmlns:p14="http://schemas.microsoft.com/office/powerpoint/2010/main" val="325922421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30123"/>
            <a:ext cx="8596668" cy="689208"/>
          </a:xfrm>
        </p:spPr>
        <p:txBody>
          <a:bodyPr/>
          <a:lstStyle/>
          <a:p>
            <a:r>
              <a:rPr kumimoji="1" lang="en-US" altLang="ja-JP" dirty="0" smtClean="0"/>
              <a:t>7.</a:t>
            </a:r>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677334" y="1154242"/>
            <a:ext cx="8596668" cy="4902110"/>
          </a:xfrm>
        </p:spPr>
        <p:txBody>
          <a:bodyPr/>
          <a:lstStyle/>
          <a:p>
            <a:pPr marL="0" indent="0">
              <a:buNone/>
            </a:pPr>
            <a:r>
              <a:rPr lang="en-US" altLang="ja-JP" dirty="0" smtClean="0">
                <a:solidFill>
                  <a:schemeClr val="tx1">
                    <a:lumMod val="65000"/>
                    <a:lumOff val="35000"/>
                  </a:schemeClr>
                </a:solidFill>
              </a:rPr>
              <a:t>1.4</a:t>
            </a:r>
            <a:r>
              <a:rPr lang="ja-JP" altLang="en-US" dirty="0" smtClean="0">
                <a:solidFill>
                  <a:schemeClr val="tx1">
                    <a:lumMod val="65000"/>
                    <a:lumOff val="35000"/>
                  </a:schemeClr>
                </a:solidFill>
              </a:rPr>
              <a:t>種類の三角形しか調べられなかった</a:t>
            </a:r>
            <a:endParaRPr lang="en-US" altLang="ja-JP" dirty="0" smtClean="0">
              <a:solidFill>
                <a:schemeClr val="tx1">
                  <a:lumMod val="65000"/>
                  <a:lumOff val="35000"/>
                </a:schemeClr>
              </a:solidFill>
            </a:endParaRPr>
          </a:p>
          <a:p>
            <a:pPr marL="0" indent="0">
              <a:buNone/>
            </a:pPr>
            <a:r>
              <a:rPr lang="ja-JP" altLang="en-US" dirty="0" smtClean="0">
                <a:solidFill>
                  <a:schemeClr val="tx1">
                    <a:lumMod val="65000"/>
                    <a:lumOff val="35000"/>
                  </a:schemeClr>
                </a:solidFill>
              </a:rPr>
              <a:t>　（夏休み中に意欲的に取り組まなかった）</a:t>
            </a:r>
            <a:endParaRPr lang="en-US" altLang="ja-JP" dirty="0" smtClean="0">
              <a:solidFill>
                <a:schemeClr val="tx1">
                  <a:lumMod val="65000"/>
                  <a:lumOff val="35000"/>
                </a:schemeClr>
              </a:solidFill>
            </a:endParaRPr>
          </a:p>
          <a:p>
            <a:pPr marL="0" indent="0">
              <a:buNone/>
            </a:pPr>
            <a:endParaRPr lang="en-US" altLang="ja-JP" dirty="0" smtClean="0">
              <a:solidFill>
                <a:schemeClr val="tx1">
                  <a:lumMod val="65000"/>
                  <a:lumOff val="35000"/>
                </a:schemeClr>
              </a:solidFill>
            </a:endParaRPr>
          </a:p>
          <a:p>
            <a:pPr marL="0" indent="0">
              <a:buNone/>
            </a:pPr>
            <a:r>
              <a:rPr lang="en-US" altLang="ja-JP" dirty="0" smtClean="0">
                <a:solidFill>
                  <a:schemeClr val="tx1">
                    <a:lumMod val="65000"/>
                    <a:lumOff val="35000"/>
                  </a:schemeClr>
                </a:solidFill>
              </a:rPr>
              <a:t>2.</a:t>
            </a:r>
            <a:r>
              <a:rPr lang="ja-JP" altLang="en-US" dirty="0" smtClean="0">
                <a:solidFill>
                  <a:schemeClr val="tx1">
                    <a:lumMod val="65000"/>
                    <a:lumOff val="35000"/>
                  </a:schemeClr>
                </a:solidFill>
              </a:rPr>
              <a:t>一直角三角形について全然わからなかった</a:t>
            </a:r>
            <a:endParaRPr lang="en-US" altLang="ja-JP" dirty="0" smtClean="0">
              <a:solidFill>
                <a:schemeClr val="tx1">
                  <a:lumMod val="65000"/>
                  <a:lumOff val="35000"/>
                </a:schemeClr>
              </a:solidFill>
            </a:endParaRPr>
          </a:p>
          <a:p>
            <a:pPr marL="0" indent="0">
              <a:buNone/>
            </a:pPr>
            <a:r>
              <a:rPr lang="ja-JP" altLang="en-US" dirty="0" smtClean="0">
                <a:solidFill>
                  <a:schemeClr val="tx1">
                    <a:lumMod val="65000"/>
                    <a:lumOff val="35000"/>
                  </a:schemeClr>
                </a:solidFill>
              </a:rPr>
              <a:t>　（一直角三角形の出来る条件が広すぎた）</a:t>
            </a:r>
            <a:endParaRPr lang="en-US" altLang="ja-JP" dirty="0">
              <a:solidFill>
                <a:schemeClr val="tx1">
                  <a:lumMod val="65000"/>
                  <a:lumOff val="35000"/>
                </a:schemeClr>
              </a:solidFill>
            </a:endParaRPr>
          </a:p>
          <a:p>
            <a:pPr marL="0" indent="0">
              <a:buNone/>
            </a:pPr>
            <a:endParaRPr lang="en-US" altLang="ja-JP" dirty="0" smtClean="0">
              <a:solidFill>
                <a:schemeClr val="tx1">
                  <a:lumMod val="65000"/>
                  <a:lumOff val="35000"/>
                </a:schemeClr>
              </a:solidFill>
            </a:endParaRPr>
          </a:p>
          <a:p>
            <a:pPr marL="0" indent="0">
              <a:buNone/>
            </a:pPr>
            <a:r>
              <a:rPr lang="en-US" altLang="ja-JP" dirty="0" smtClean="0">
                <a:solidFill>
                  <a:schemeClr val="tx1">
                    <a:lumMod val="65000"/>
                    <a:lumOff val="35000"/>
                  </a:schemeClr>
                </a:solidFill>
              </a:rPr>
              <a:t>3.</a:t>
            </a:r>
            <a:r>
              <a:rPr kumimoji="1" lang="ja-JP" altLang="en-US" dirty="0" smtClean="0">
                <a:solidFill>
                  <a:schemeClr val="tx1">
                    <a:lumMod val="65000"/>
                    <a:lumOff val="35000"/>
                  </a:schemeClr>
                </a:solidFill>
              </a:rPr>
              <a:t>球面上の三角形の面積の求め方がわからなかった</a:t>
            </a:r>
            <a:endParaRPr kumimoji="1" lang="en-US" altLang="ja-JP" dirty="0" smtClean="0">
              <a:solidFill>
                <a:schemeClr val="tx1">
                  <a:lumMod val="65000"/>
                  <a:lumOff val="35000"/>
                </a:schemeClr>
              </a:solidFill>
            </a:endParaRPr>
          </a:p>
          <a:p>
            <a:pPr marL="0" indent="0">
              <a:buNone/>
            </a:pPr>
            <a:r>
              <a:rPr lang="ja-JP" altLang="en-US" dirty="0" smtClean="0">
                <a:solidFill>
                  <a:schemeClr val="tx1">
                    <a:lumMod val="65000"/>
                    <a:lumOff val="35000"/>
                  </a:schemeClr>
                </a:solidFill>
              </a:rPr>
              <a:t>　（直角正三角形と二直角三角形は分かる）</a:t>
            </a:r>
            <a:endParaRPr lang="en-US" altLang="ja-JP" dirty="0">
              <a:solidFill>
                <a:schemeClr val="tx1">
                  <a:lumMod val="65000"/>
                  <a:lumOff val="35000"/>
                </a:schemeClr>
              </a:solidFill>
            </a:endParaRPr>
          </a:p>
          <a:p>
            <a:pPr marL="0" indent="0">
              <a:buNone/>
            </a:pPr>
            <a:endParaRPr kumimoji="1" lang="en-US" altLang="ja-JP" dirty="0" smtClean="0">
              <a:solidFill>
                <a:schemeClr val="tx1">
                  <a:lumMod val="65000"/>
                  <a:lumOff val="35000"/>
                </a:schemeClr>
              </a:solidFill>
            </a:endParaRPr>
          </a:p>
          <a:p>
            <a:pPr marL="0" indent="0">
              <a:buNone/>
            </a:pPr>
            <a:r>
              <a:rPr lang="en-US" altLang="ja-JP" dirty="0" smtClean="0">
                <a:solidFill>
                  <a:schemeClr val="tx1">
                    <a:lumMod val="65000"/>
                    <a:lumOff val="35000"/>
                  </a:schemeClr>
                </a:solidFill>
              </a:rPr>
              <a:t>4.</a:t>
            </a:r>
            <a:r>
              <a:rPr lang="ja-JP" altLang="en-US" dirty="0" smtClean="0">
                <a:solidFill>
                  <a:schemeClr val="tx1">
                    <a:lumMod val="65000"/>
                    <a:lumOff val="35000"/>
                  </a:schemeClr>
                </a:solidFill>
              </a:rPr>
              <a:t>球面幾何学以外の非ユークリッド幾何学もやってみたかった</a:t>
            </a:r>
            <a:endParaRPr lang="en-US" altLang="ja-JP" dirty="0" smtClean="0">
              <a:solidFill>
                <a:schemeClr val="tx1">
                  <a:lumMod val="65000"/>
                  <a:lumOff val="35000"/>
                </a:schemeClr>
              </a:solidFill>
            </a:endParaRPr>
          </a:p>
          <a:p>
            <a:pPr marL="0" indent="0">
              <a:buNone/>
            </a:pPr>
            <a:r>
              <a:rPr lang="ja-JP" altLang="en-US" dirty="0">
                <a:solidFill>
                  <a:schemeClr val="tx1">
                    <a:lumMod val="65000"/>
                    <a:lumOff val="35000"/>
                  </a:schemeClr>
                </a:solidFill>
              </a:rPr>
              <a:t>　</a:t>
            </a:r>
            <a:r>
              <a:rPr lang="ja-JP" altLang="en-US" dirty="0" smtClean="0">
                <a:solidFill>
                  <a:schemeClr val="tx1">
                    <a:lumMod val="65000"/>
                    <a:lumOff val="35000"/>
                  </a:schemeClr>
                </a:solidFill>
              </a:rPr>
              <a:t>（難しそうで足を踏み入る事が出来なかった）</a:t>
            </a:r>
            <a:endParaRPr lang="en-US" altLang="ja-JP" dirty="0" smtClean="0">
              <a:solidFill>
                <a:schemeClr val="tx1">
                  <a:lumMod val="65000"/>
                  <a:lumOff val="35000"/>
                </a:schemeClr>
              </a:solidFill>
            </a:endParaRPr>
          </a:p>
        </p:txBody>
      </p:sp>
    </p:spTree>
    <p:extLst>
      <p:ext uri="{BB962C8B-B14F-4D97-AF65-F5344CB8AC3E}">
        <p14:creationId xmlns:p14="http://schemas.microsoft.com/office/powerpoint/2010/main" val="357306395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a:t>
            </a:r>
            <a:r>
              <a:rPr kumimoji="1" lang="ja-JP" altLang="en-US" dirty="0" smtClean="0"/>
              <a:t>終わりに</a:t>
            </a:r>
            <a:endParaRPr kumimoji="1" lang="ja-JP" altLang="en-US" dirty="0"/>
          </a:p>
        </p:txBody>
      </p:sp>
      <p:sp>
        <p:nvSpPr>
          <p:cNvPr id="3" name="コンテンツ プレースホルダー 2"/>
          <p:cNvSpPr>
            <a:spLocks noGrp="1"/>
          </p:cNvSpPr>
          <p:nvPr>
            <p:ph idx="1"/>
          </p:nvPr>
        </p:nvSpPr>
        <p:spPr>
          <a:xfrm>
            <a:off x="677334" y="1930401"/>
            <a:ext cx="10835112" cy="4110962"/>
          </a:xfrm>
        </p:spPr>
        <p:txBody>
          <a:bodyPr/>
          <a:lstStyle/>
          <a:p>
            <a:pPr marL="0" indent="0">
              <a:buNone/>
            </a:pPr>
            <a:r>
              <a:rPr lang="ja-JP" altLang="en-US" dirty="0" smtClean="0"/>
              <a:t>終始なんと</a:t>
            </a:r>
            <a:r>
              <a:rPr lang="ja-JP" altLang="en-US" dirty="0" err="1" smtClean="0"/>
              <a:t>な</a:t>
            </a:r>
            <a:r>
              <a:rPr lang="ja-JP" altLang="en-US" dirty="0" smtClean="0"/>
              <a:t>ー</a:t>
            </a:r>
            <a:r>
              <a:rPr lang="ja-JP" altLang="en-US" dirty="0" err="1"/>
              <a:t>く</a:t>
            </a:r>
            <a:r>
              <a:rPr lang="ja-JP" altLang="en-US" dirty="0" smtClean="0"/>
              <a:t>まとまりがないグループだったと思う</a:t>
            </a:r>
            <a:endParaRPr lang="en-US" altLang="ja-JP" dirty="0" smtClean="0"/>
          </a:p>
          <a:p>
            <a:pPr marL="0" indent="0">
              <a:buNone/>
            </a:pPr>
            <a:r>
              <a:rPr lang="ja-JP" altLang="en-US" dirty="0" smtClean="0"/>
              <a:t>極度の仲良しグループになってしまって一人一人の責任感がとても薄かったような気がする</a:t>
            </a:r>
            <a:endParaRPr lang="en-US" altLang="ja-JP" dirty="0" smtClean="0"/>
          </a:p>
          <a:p>
            <a:pPr marL="0" indent="0">
              <a:buNone/>
            </a:pPr>
            <a:r>
              <a:rPr lang="ja-JP" altLang="en-US" dirty="0" smtClean="0"/>
              <a:t>アイディア</a:t>
            </a:r>
            <a:r>
              <a:rPr lang="ja-JP" altLang="en-US" dirty="0" smtClean="0"/>
              <a:t>は</a:t>
            </a:r>
            <a:r>
              <a:rPr lang="en-US" altLang="ja-JP" dirty="0" smtClean="0"/>
              <a:t>T</a:t>
            </a:r>
            <a:r>
              <a:rPr lang="ja-JP" altLang="en-US" dirty="0" err="1" smtClean="0"/>
              <a:t>ばっ</a:t>
            </a:r>
            <a:r>
              <a:rPr lang="ja-JP" altLang="en-US" dirty="0" smtClean="0"/>
              <a:t>かり</a:t>
            </a:r>
            <a:r>
              <a:rPr lang="ja-JP" altLang="en-US" dirty="0" smtClean="0"/>
              <a:t>出していたし</a:t>
            </a:r>
            <a:endParaRPr lang="en-US" altLang="ja-JP" dirty="0" smtClean="0"/>
          </a:p>
          <a:p>
            <a:pPr marL="0" indent="0">
              <a:buNone/>
            </a:pPr>
            <a:r>
              <a:rPr lang="ja-JP" altLang="en-US" dirty="0" smtClean="0"/>
              <a:t>ノート</a:t>
            </a:r>
            <a:r>
              <a:rPr lang="ja-JP" altLang="en-US" dirty="0" smtClean="0"/>
              <a:t>は</a:t>
            </a:r>
            <a:r>
              <a:rPr lang="en-US" altLang="ja-JP" dirty="0"/>
              <a:t>H</a:t>
            </a:r>
            <a:r>
              <a:rPr lang="ja-JP" altLang="en-US" dirty="0" err="1" smtClean="0"/>
              <a:t>ばっ</a:t>
            </a:r>
            <a:r>
              <a:rPr lang="ja-JP" altLang="en-US" dirty="0" smtClean="0"/>
              <a:t>かり</a:t>
            </a:r>
            <a:r>
              <a:rPr lang="ja-JP" altLang="en-US" dirty="0" smtClean="0"/>
              <a:t>書いていたし</a:t>
            </a:r>
            <a:endParaRPr lang="en-US" altLang="ja-JP" dirty="0" smtClean="0"/>
          </a:p>
          <a:p>
            <a:pPr marL="0" indent="0">
              <a:buNone/>
            </a:pPr>
            <a:r>
              <a:rPr lang="ja-JP" altLang="en-US" dirty="0" smtClean="0"/>
              <a:t>編集</a:t>
            </a:r>
            <a:r>
              <a:rPr lang="ja-JP" altLang="en-US" dirty="0" smtClean="0"/>
              <a:t>は</a:t>
            </a:r>
            <a:r>
              <a:rPr lang="en-US" altLang="ja-JP"/>
              <a:t>M</a:t>
            </a:r>
            <a:r>
              <a:rPr lang="ja-JP" altLang="en-US" smtClean="0"/>
              <a:t>ばっ</a:t>
            </a:r>
            <a:r>
              <a:rPr lang="ja-JP" altLang="en-US" dirty="0" smtClean="0"/>
              <a:t>かり</a:t>
            </a:r>
            <a:r>
              <a:rPr lang="ja-JP" altLang="en-US" dirty="0" smtClean="0"/>
              <a:t>打ち込んでいたと思う</a:t>
            </a:r>
            <a:endParaRPr lang="en-US" altLang="ja-JP" dirty="0" smtClean="0"/>
          </a:p>
          <a:p>
            <a:pPr marL="0" indent="0">
              <a:buNone/>
            </a:pPr>
            <a:r>
              <a:rPr lang="ja-JP" altLang="en-US" dirty="0" smtClean="0"/>
              <a:t>もしももう一度こんな機会があったら今度は互いにあまり知り合っていない人と組みたいと思った</a:t>
            </a:r>
            <a:endParaRPr lang="en-US" altLang="ja-JP" dirty="0" smtClean="0"/>
          </a:p>
          <a:p>
            <a:pPr marL="0" indent="0">
              <a:buNone/>
            </a:pPr>
            <a:r>
              <a:rPr lang="ja-JP" altLang="en-US" dirty="0" smtClean="0"/>
              <a:t>題材ももっと実用的で興味のあるものにしたいと思った、麻雀の役満確率とか</a:t>
            </a:r>
            <a:endParaRPr lang="en-US" altLang="ja-JP" dirty="0" smtClean="0"/>
          </a:p>
          <a:p>
            <a:pPr marL="0" indent="0">
              <a:buNone/>
            </a:pPr>
            <a:r>
              <a:rPr lang="ja-JP" altLang="en-US" dirty="0" smtClean="0"/>
              <a:t>今回の研究も無駄ではないが、大切なのは今回の反省を通して今後自分の行動を変えることだと思った</a:t>
            </a:r>
            <a:endParaRPr lang="en-US" altLang="ja-JP" dirty="0" smtClean="0"/>
          </a:p>
        </p:txBody>
      </p:sp>
    </p:spTree>
    <p:extLst>
      <p:ext uri="{BB962C8B-B14F-4D97-AF65-F5344CB8AC3E}">
        <p14:creationId xmlns:p14="http://schemas.microsoft.com/office/powerpoint/2010/main" val="246386409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77755"/>
          </a:xfrm>
        </p:spPr>
        <p:txBody>
          <a:bodyPr>
            <a:normAutofit fontScale="90000"/>
          </a:bodyPr>
          <a:lstStyle/>
          <a:p>
            <a:r>
              <a:rPr kumimoji="1" lang="en-US" altLang="ja-JP" dirty="0" smtClean="0"/>
              <a:t>0.</a:t>
            </a:r>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677334" y="1187355"/>
            <a:ext cx="10882320" cy="4854007"/>
          </a:xfrm>
        </p:spPr>
        <p:txBody>
          <a:bodyPr/>
          <a:lstStyle/>
          <a:p>
            <a:pPr marL="0" indent="0">
              <a:buNone/>
            </a:pPr>
            <a:r>
              <a:rPr kumimoji="1" lang="ja-JP" altLang="en-US" dirty="0" smtClean="0"/>
              <a:t>・研究に至った経緯</a:t>
            </a:r>
            <a:endParaRPr kumimoji="1" lang="en-US" altLang="ja-JP" dirty="0" smtClean="0"/>
          </a:p>
          <a:p>
            <a:pPr marL="0" indent="0">
              <a:buNone/>
            </a:pPr>
            <a:r>
              <a:rPr lang="ja-JP" altLang="en-US" dirty="0"/>
              <a:t>　</a:t>
            </a:r>
            <a:r>
              <a:rPr lang="ja-JP" altLang="en-US" dirty="0" smtClean="0"/>
              <a:t>直角正三角形というものがあるらしいのでそれについて公式や法則を知りたかったから</a:t>
            </a:r>
            <a:endParaRPr lang="en-US" altLang="ja-JP" dirty="0" smtClean="0"/>
          </a:p>
          <a:p>
            <a:pPr marL="0" indent="0">
              <a:buNone/>
            </a:pPr>
            <a:endParaRPr kumimoji="1" lang="en-US" altLang="ja-JP" dirty="0"/>
          </a:p>
          <a:p>
            <a:pPr marL="0" indent="0">
              <a:buNone/>
            </a:pPr>
            <a:r>
              <a:rPr lang="ja-JP" altLang="en-US" dirty="0" smtClean="0"/>
              <a:t>・研究の目標</a:t>
            </a:r>
            <a:endParaRPr lang="en-US" altLang="ja-JP" dirty="0" smtClean="0"/>
          </a:p>
          <a:p>
            <a:pPr marL="0" indent="0">
              <a:buNone/>
            </a:pPr>
            <a:r>
              <a:rPr lang="ja-JP" altLang="en-US" dirty="0" smtClean="0"/>
              <a:t>　非ユークリッド幾何学の球面幾何学について他人にわかりやすく説明できるようになること</a:t>
            </a:r>
            <a:endParaRPr lang="en-US" altLang="ja-JP" dirty="0" smtClean="0"/>
          </a:p>
          <a:p>
            <a:pPr marL="0" indent="0">
              <a:buNone/>
            </a:pPr>
            <a:endParaRPr kumimoji="1" lang="en-US" altLang="ja-JP" dirty="0"/>
          </a:p>
          <a:p>
            <a:pPr marL="0" indent="0">
              <a:buNone/>
            </a:pPr>
            <a:r>
              <a:rPr lang="ja-JP" altLang="en-US" dirty="0" smtClean="0"/>
              <a:t>・研究の方法</a:t>
            </a:r>
            <a:endParaRPr lang="en-US" altLang="ja-JP" dirty="0" smtClean="0"/>
          </a:p>
          <a:p>
            <a:pPr marL="0" indent="0">
              <a:buNone/>
            </a:pPr>
            <a:r>
              <a:rPr kumimoji="1" lang="ja-JP" altLang="en-US" dirty="0"/>
              <a:t>　</a:t>
            </a:r>
            <a:r>
              <a:rPr lang="ja-JP" altLang="en-US" dirty="0" smtClean="0"/>
              <a:t>インターネットで三角形を調べ、それに派生する三角形について考えたり調べたりして理解を深める</a:t>
            </a:r>
            <a:endParaRPr kumimoji="1" lang="en-US" altLang="ja-JP" dirty="0"/>
          </a:p>
        </p:txBody>
      </p:sp>
    </p:spTree>
    <p:extLst>
      <p:ext uri="{BB962C8B-B14F-4D97-AF65-F5344CB8AC3E}">
        <p14:creationId xmlns:p14="http://schemas.microsoft.com/office/powerpoint/2010/main" val="8809872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球面幾何学とはなにか</a:t>
            </a:r>
            <a:endParaRPr kumimoji="1" lang="ja-JP" altLang="en-US" dirty="0"/>
          </a:p>
        </p:txBody>
      </p:sp>
      <p:sp>
        <p:nvSpPr>
          <p:cNvPr id="3" name="コンテンツ プレースホルダー 2"/>
          <p:cNvSpPr>
            <a:spLocks noGrp="1"/>
          </p:cNvSpPr>
          <p:nvPr>
            <p:ph idx="1"/>
          </p:nvPr>
        </p:nvSpPr>
        <p:spPr>
          <a:xfrm>
            <a:off x="677334" y="1569490"/>
            <a:ext cx="8596668" cy="1501254"/>
          </a:xfrm>
        </p:spPr>
        <p:txBody>
          <a:bodyPr>
            <a:normAutofit lnSpcReduction="10000"/>
          </a:bodyPr>
          <a:lstStyle/>
          <a:p>
            <a:pPr marL="0" indent="0">
              <a:buNone/>
            </a:pPr>
            <a:r>
              <a:rPr lang="ja-JP" altLang="en-US" dirty="0">
                <a:solidFill>
                  <a:schemeClr val="tx1">
                    <a:lumMod val="65000"/>
                    <a:lumOff val="35000"/>
                  </a:schemeClr>
                </a:solidFill>
              </a:rPr>
              <a:t>まず非ユークリッド幾何学を学ぶ為に</a:t>
            </a:r>
            <a:r>
              <a:rPr lang="ja-JP" altLang="en-US" dirty="0" smtClean="0">
                <a:solidFill>
                  <a:schemeClr val="tx1">
                    <a:lumMod val="65000"/>
                    <a:lumOff val="35000"/>
                  </a:schemeClr>
                </a:solidFill>
              </a:rPr>
              <a:t>は</a:t>
            </a:r>
            <a:r>
              <a:rPr lang="ja-JP" altLang="en-US" dirty="0" smtClean="0">
                <a:solidFill>
                  <a:srgbClr val="FF0000"/>
                </a:solidFill>
              </a:rPr>
              <a:t>「平行線公準」</a:t>
            </a:r>
            <a:r>
              <a:rPr lang="ja-JP" altLang="en-US" dirty="0" smtClean="0">
                <a:solidFill>
                  <a:schemeClr val="tx1">
                    <a:lumMod val="65000"/>
                    <a:lumOff val="35000"/>
                  </a:schemeClr>
                </a:solidFill>
              </a:rPr>
              <a:t>を</a:t>
            </a:r>
            <a:r>
              <a:rPr lang="ja-JP" altLang="en-US" dirty="0">
                <a:solidFill>
                  <a:schemeClr val="tx1">
                    <a:lumMod val="65000"/>
                    <a:lumOff val="35000"/>
                  </a:schemeClr>
                </a:solidFill>
              </a:rPr>
              <a:t>知る必要が</a:t>
            </a:r>
            <a:r>
              <a:rPr lang="ja-JP" altLang="en-US" dirty="0" smtClean="0">
                <a:solidFill>
                  <a:schemeClr val="tx1">
                    <a:lumMod val="65000"/>
                    <a:lumOff val="35000"/>
                  </a:schemeClr>
                </a:solidFill>
              </a:rPr>
              <a:t>ある</a:t>
            </a:r>
            <a:endParaRPr lang="ja-JP" altLang="en-US" dirty="0">
              <a:solidFill>
                <a:schemeClr val="tx1">
                  <a:lumMod val="65000"/>
                  <a:lumOff val="35000"/>
                </a:schemeClr>
              </a:solidFill>
            </a:endParaRPr>
          </a:p>
          <a:p>
            <a:pPr marL="0" indent="0">
              <a:buNone/>
            </a:pPr>
            <a:r>
              <a:rPr lang="ja-JP" altLang="en-US" dirty="0">
                <a:solidFill>
                  <a:schemeClr val="tx1">
                    <a:lumMod val="65000"/>
                    <a:lumOff val="35000"/>
                  </a:schemeClr>
                </a:solidFill>
              </a:rPr>
              <a:t> 平行線公準とは、非ユークリッド幾何学における特色のある公準で</a:t>
            </a:r>
            <a:r>
              <a:rPr lang="ja-JP" altLang="en-US" dirty="0" smtClean="0">
                <a:solidFill>
                  <a:schemeClr val="tx1">
                    <a:lumMod val="65000"/>
                    <a:lumOff val="35000"/>
                  </a:schemeClr>
                </a:solidFill>
              </a:rPr>
              <a:t>ある</a:t>
            </a:r>
            <a:endParaRPr lang="ja-JP" altLang="en-US" dirty="0">
              <a:solidFill>
                <a:schemeClr val="tx1">
                  <a:lumMod val="65000"/>
                  <a:lumOff val="35000"/>
                </a:schemeClr>
              </a:solidFill>
            </a:endParaRPr>
          </a:p>
          <a:p>
            <a:pPr marL="0" indent="0">
              <a:buNone/>
            </a:pPr>
            <a:r>
              <a:rPr lang="ja-JP" altLang="en-US" dirty="0">
                <a:solidFill>
                  <a:schemeClr val="tx1">
                    <a:lumMod val="65000"/>
                    <a:lumOff val="35000"/>
                  </a:schemeClr>
                </a:solidFill>
              </a:rPr>
              <a:t> 平行線公理、ユークリッド原論における</a:t>
            </a:r>
            <a:r>
              <a:rPr lang="en-US" altLang="ja-JP" dirty="0">
                <a:solidFill>
                  <a:schemeClr val="tx1">
                    <a:lumMod val="65000"/>
                    <a:lumOff val="35000"/>
                  </a:schemeClr>
                </a:solidFill>
              </a:rPr>
              <a:t>5</a:t>
            </a:r>
            <a:r>
              <a:rPr lang="ja-JP" altLang="en-US" dirty="0">
                <a:solidFill>
                  <a:schemeClr val="tx1">
                    <a:lumMod val="65000"/>
                    <a:lumOff val="35000"/>
                  </a:schemeClr>
                </a:solidFill>
              </a:rPr>
              <a:t>番目の公準であったこと</a:t>
            </a:r>
            <a:r>
              <a:rPr lang="ja-JP" altLang="en-US" dirty="0" smtClean="0">
                <a:solidFill>
                  <a:schemeClr val="tx1">
                    <a:lumMod val="65000"/>
                    <a:lumOff val="35000"/>
                  </a:schemeClr>
                </a:solidFill>
              </a:rPr>
              <a:t>から</a:t>
            </a:r>
            <a:endParaRPr lang="en-US" altLang="ja-JP" dirty="0" smtClean="0">
              <a:solidFill>
                <a:schemeClr val="tx1">
                  <a:lumMod val="65000"/>
                  <a:lumOff val="35000"/>
                </a:schemeClr>
              </a:solidFill>
            </a:endParaRPr>
          </a:p>
          <a:p>
            <a:pPr marL="0" indent="0">
              <a:buNone/>
            </a:pPr>
            <a:r>
              <a:rPr lang="ja-JP" altLang="en-US" dirty="0" smtClean="0">
                <a:solidFill>
                  <a:schemeClr val="tx1">
                    <a:lumMod val="65000"/>
                    <a:lumOff val="35000"/>
                  </a:schemeClr>
                </a:solidFill>
              </a:rPr>
              <a:t>「</a:t>
            </a:r>
            <a:r>
              <a:rPr lang="ja-JP" altLang="en-US" dirty="0">
                <a:solidFill>
                  <a:schemeClr val="tx1">
                    <a:lumMod val="65000"/>
                    <a:lumOff val="35000"/>
                  </a:schemeClr>
                </a:solidFill>
              </a:rPr>
              <a:t>ユークリッドの第</a:t>
            </a:r>
            <a:r>
              <a:rPr lang="en-US" altLang="ja-JP" dirty="0">
                <a:solidFill>
                  <a:schemeClr val="tx1">
                    <a:lumMod val="65000"/>
                    <a:lumOff val="35000"/>
                  </a:schemeClr>
                </a:solidFill>
              </a:rPr>
              <a:t>5</a:t>
            </a:r>
            <a:r>
              <a:rPr lang="ja-JP" altLang="en-US" dirty="0">
                <a:solidFill>
                  <a:schemeClr val="tx1">
                    <a:lumMod val="65000"/>
                    <a:lumOff val="35000"/>
                  </a:schemeClr>
                </a:solidFill>
              </a:rPr>
              <a:t>公準」とも</a:t>
            </a:r>
            <a:r>
              <a:rPr lang="ja-JP" altLang="en-US" dirty="0" smtClean="0">
                <a:solidFill>
                  <a:schemeClr val="tx1">
                    <a:lumMod val="65000"/>
                    <a:lumOff val="35000"/>
                  </a:schemeClr>
                </a:solidFill>
              </a:rPr>
              <a:t>呼ばれる</a:t>
            </a:r>
            <a:endParaRPr lang="ja-JP" altLang="en-US" dirty="0">
              <a:solidFill>
                <a:schemeClr val="tx1">
                  <a:lumMod val="65000"/>
                  <a:lumOff val="35000"/>
                </a:schemeClr>
              </a:solidFill>
            </a:endParaRPr>
          </a:p>
        </p:txBody>
      </p:sp>
      <p:sp>
        <p:nvSpPr>
          <p:cNvPr id="6" name="テキスト ボックス 5"/>
          <p:cNvSpPr txBox="1"/>
          <p:nvPr/>
        </p:nvSpPr>
        <p:spPr>
          <a:xfrm>
            <a:off x="677335" y="3138984"/>
            <a:ext cx="5082020" cy="2308324"/>
          </a:xfrm>
          <a:prstGeom prst="rect">
            <a:avLst/>
          </a:prstGeom>
          <a:noFill/>
        </p:spPr>
        <p:txBody>
          <a:bodyPr wrap="square" rtlCol="0">
            <a:spAutoFit/>
          </a:bodyPr>
          <a:lstStyle/>
          <a:p>
            <a:r>
              <a:rPr kumimoji="1" lang="ja-JP" altLang="en-US" dirty="0" smtClean="0">
                <a:solidFill>
                  <a:schemeClr val="tx1">
                    <a:lumMod val="65000"/>
                    <a:lumOff val="35000"/>
                  </a:schemeClr>
                </a:solidFill>
              </a:rPr>
              <a:t>平行線公準</a:t>
            </a:r>
            <a:endParaRPr kumimoji="1" lang="en-US" altLang="ja-JP" dirty="0" smtClean="0">
              <a:solidFill>
                <a:schemeClr val="tx1">
                  <a:lumMod val="65000"/>
                  <a:lumOff val="35000"/>
                </a:schemeClr>
              </a:solidFill>
            </a:endParaRPr>
          </a:p>
          <a:p>
            <a:endParaRPr kumimoji="1" lang="en-US" altLang="ja-JP" dirty="0" smtClean="0">
              <a:solidFill>
                <a:schemeClr val="tx1">
                  <a:lumMod val="65000"/>
                  <a:lumOff val="35000"/>
                </a:schemeClr>
              </a:solidFill>
            </a:endParaRPr>
          </a:p>
          <a:p>
            <a:r>
              <a:rPr lang="en-US" altLang="ja-JP" dirty="0">
                <a:solidFill>
                  <a:schemeClr val="tx1">
                    <a:lumMod val="65000"/>
                    <a:lumOff val="35000"/>
                  </a:schemeClr>
                </a:solidFill>
              </a:rPr>
              <a:t>1</a:t>
            </a:r>
            <a:r>
              <a:rPr lang="ja-JP" altLang="en-US" dirty="0" err="1">
                <a:solidFill>
                  <a:schemeClr val="tx1">
                    <a:lumMod val="65000"/>
                    <a:lumOff val="35000"/>
                  </a:schemeClr>
                </a:solidFill>
              </a:rPr>
              <a:t>つの</a:t>
            </a:r>
            <a:r>
              <a:rPr lang="ja-JP" altLang="en-US" dirty="0">
                <a:solidFill>
                  <a:schemeClr val="tx1">
                    <a:lumMod val="65000"/>
                    <a:lumOff val="35000"/>
                  </a:schemeClr>
                </a:solidFill>
              </a:rPr>
              <a:t>線分が</a:t>
            </a:r>
            <a:r>
              <a:rPr lang="en-US" altLang="ja-JP" dirty="0">
                <a:solidFill>
                  <a:schemeClr val="tx1">
                    <a:lumMod val="65000"/>
                    <a:lumOff val="35000"/>
                  </a:schemeClr>
                </a:solidFill>
              </a:rPr>
              <a:t>2</a:t>
            </a:r>
            <a:r>
              <a:rPr lang="ja-JP" altLang="en-US" dirty="0" err="1">
                <a:solidFill>
                  <a:schemeClr val="tx1">
                    <a:lumMod val="65000"/>
                    <a:lumOff val="35000"/>
                  </a:schemeClr>
                </a:solidFill>
              </a:rPr>
              <a:t>つの</a:t>
            </a:r>
            <a:r>
              <a:rPr lang="ja-JP" altLang="en-US" dirty="0">
                <a:solidFill>
                  <a:schemeClr val="tx1">
                    <a:lumMod val="65000"/>
                    <a:lumOff val="35000"/>
                  </a:schemeClr>
                </a:solidFill>
              </a:rPr>
              <a:t>直線に交わり、</a:t>
            </a:r>
          </a:p>
          <a:p>
            <a:r>
              <a:rPr lang="ja-JP" altLang="en-US" dirty="0">
                <a:solidFill>
                  <a:schemeClr val="tx1">
                    <a:lumMod val="65000"/>
                    <a:lumOff val="35000"/>
                  </a:schemeClr>
                </a:solidFill>
              </a:rPr>
              <a:t> 同じ側の内角の和が</a:t>
            </a:r>
            <a:r>
              <a:rPr lang="en-US" altLang="ja-JP" dirty="0">
                <a:solidFill>
                  <a:schemeClr val="tx1">
                    <a:lumMod val="65000"/>
                    <a:lumOff val="35000"/>
                  </a:schemeClr>
                </a:solidFill>
              </a:rPr>
              <a:t>2</a:t>
            </a:r>
            <a:r>
              <a:rPr lang="ja-JP" altLang="en-US" dirty="0">
                <a:solidFill>
                  <a:schemeClr val="tx1">
                    <a:lumMod val="65000"/>
                    <a:lumOff val="35000"/>
                  </a:schemeClr>
                </a:solidFill>
              </a:rPr>
              <a:t>直角より小さいならば、</a:t>
            </a:r>
          </a:p>
          <a:p>
            <a:r>
              <a:rPr lang="ja-JP" altLang="en-US" dirty="0">
                <a:solidFill>
                  <a:schemeClr val="tx1">
                    <a:lumMod val="65000"/>
                    <a:lumOff val="35000"/>
                  </a:schemeClr>
                </a:solidFill>
              </a:rPr>
              <a:t>この</a:t>
            </a:r>
            <a:r>
              <a:rPr lang="en-US" altLang="ja-JP" dirty="0">
                <a:solidFill>
                  <a:schemeClr val="tx1">
                    <a:lumMod val="65000"/>
                    <a:lumOff val="35000"/>
                  </a:schemeClr>
                </a:solidFill>
              </a:rPr>
              <a:t>2</a:t>
            </a:r>
            <a:r>
              <a:rPr lang="ja-JP" altLang="en-US" dirty="0" err="1">
                <a:solidFill>
                  <a:schemeClr val="tx1">
                    <a:lumMod val="65000"/>
                    <a:lumOff val="35000"/>
                  </a:schemeClr>
                </a:solidFill>
              </a:rPr>
              <a:t>つの</a:t>
            </a:r>
            <a:r>
              <a:rPr lang="ja-JP" altLang="en-US" dirty="0">
                <a:solidFill>
                  <a:schemeClr val="tx1">
                    <a:lumMod val="65000"/>
                    <a:lumOff val="35000"/>
                  </a:schemeClr>
                </a:solidFill>
              </a:rPr>
              <a:t>直線は限りなく延長されると、</a:t>
            </a:r>
          </a:p>
          <a:p>
            <a:r>
              <a:rPr lang="en-US" altLang="ja-JP" dirty="0">
                <a:solidFill>
                  <a:schemeClr val="tx1">
                    <a:lumMod val="65000"/>
                    <a:lumOff val="35000"/>
                  </a:schemeClr>
                </a:solidFill>
              </a:rPr>
              <a:t>2</a:t>
            </a:r>
            <a:r>
              <a:rPr lang="ja-JP" altLang="en-US" dirty="0">
                <a:solidFill>
                  <a:schemeClr val="tx1">
                    <a:lumMod val="65000"/>
                    <a:lumOff val="35000"/>
                  </a:schemeClr>
                </a:solidFill>
              </a:rPr>
              <a:t>直角より小さい角のある側において交わる。</a:t>
            </a:r>
          </a:p>
          <a:p>
            <a:endParaRPr lang="ja-JP" altLang="en-US" dirty="0">
              <a:solidFill>
                <a:schemeClr val="tx1">
                  <a:lumMod val="65000"/>
                  <a:lumOff val="35000"/>
                </a:schemeClr>
              </a:solidFill>
            </a:endParaRPr>
          </a:p>
          <a:p>
            <a:endParaRPr kumimoji="1" lang="ja-JP" altLang="en-US" dirty="0">
              <a:solidFill>
                <a:schemeClr val="tx1">
                  <a:lumMod val="65000"/>
                  <a:lumOff val="35000"/>
                </a:schemeClr>
              </a:solidFill>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122" y="3138984"/>
            <a:ext cx="3466880" cy="2605113"/>
          </a:xfrm>
          <a:prstGeom prst="rect">
            <a:avLst/>
          </a:prstGeom>
        </p:spPr>
      </p:pic>
      <p:sp>
        <p:nvSpPr>
          <p:cNvPr id="10" name="テキスト ボックス 9"/>
          <p:cNvSpPr txBox="1"/>
          <p:nvPr/>
        </p:nvSpPr>
        <p:spPr>
          <a:xfrm>
            <a:off x="677334" y="5516464"/>
            <a:ext cx="8596668" cy="830997"/>
          </a:xfrm>
          <a:prstGeom prst="rect">
            <a:avLst/>
          </a:prstGeom>
          <a:noFill/>
        </p:spPr>
        <p:txBody>
          <a:bodyPr wrap="square" rtlCol="0">
            <a:spAutoFit/>
          </a:bodyPr>
          <a:lstStyle/>
          <a:p>
            <a:r>
              <a:rPr kumimoji="1" lang="ja-JP" altLang="en-US" sz="2400" dirty="0" smtClean="0">
                <a:solidFill>
                  <a:schemeClr val="tx1">
                    <a:lumMod val="65000"/>
                    <a:lumOff val="35000"/>
                  </a:schemeClr>
                </a:solidFill>
              </a:rPr>
              <a:t>これが成り立たないものを「非ユークリッド幾何学」という</a:t>
            </a:r>
            <a:endParaRPr kumimoji="1" lang="en-US" altLang="ja-JP" sz="2400" dirty="0" smtClean="0">
              <a:solidFill>
                <a:schemeClr val="tx1">
                  <a:lumMod val="65000"/>
                  <a:lumOff val="35000"/>
                </a:schemeClr>
              </a:solidFill>
            </a:endParaRPr>
          </a:p>
          <a:p>
            <a:r>
              <a:rPr lang="ja-JP" altLang="en-US" sz="2400" dirty="0" smtClean="0">
                <a:solidFill>
                  <a:schemeClr val="tx1">
                    <a:lumMod val="65000"/>
                    <a:lumOff val="35000"/>
                  </a:schemeClr>
                </a:solidFill>
              </a:rPr>
              <a:t>今回はその中の球面幾何学について説明していく</a:t>
            </a:r>
            <a:endParaRPr kumimoji="1" lang="ja-JP" altLang="en-US" sz="2400" dirty="0">
              <a:solidFill>
                <a:schemeClr val="tx1">
                  <a:lumMod val="65000"/>
                  <a:lumOff val="35000"/>
                </a:schemeClr>
              </a:solidFill>
            </a:endParaRPr>
          </a:p>
        </p:txBody>
      </p:sp>
    </p:spTree>
    <p:extLst>
      <p:ext uri="{BB962C8B-B14F-4D97-AF65-F5344CB8AC3E}">
        <p14:creationId xmlns:p14="http://schemas.microsoft.com/office/powerpoint/2010/main" val="15676957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78006"/>
          </a:xfrm>
        </p:spPr>
        <p:txBody>
          <a:bodyPr>
            <a:normAutofit/>
          </a:bodyPr>
          <a:lstStyle/>
          <a:p>
            <a:r>
              <a:rPr kumimoji="1" lang="en-US" altLang="ja-JP" dirty="0" smtClean="0"/>
              <a:t>2.</a:t>
            </a:r>
            <a:r>
              <a:rPr kumimoji="1" lang="ja-JP" altLang="en-US" dirty="0" smtClean="0"/>
              <a:t>球面幾何学の定義</a:t>
            </a:r>
            <a:endParaRPr kumimoji="1" lang="ja-JP" altLang="en-US" dirty="0"/>
          </a:p>
        </p:txBody>
      </p:sp>
      <p:sp>
        <p:nvSpPr>
          <p:cNvPr id="3" name="コンテンツ プレースホルダー 2"/>
          <p:cNvSpPr>
            <a:spLocks noGrp="1"/>
          </p:cNvSpPr>
          <p:nvPr>
            <p:ph idx="1"/>
          </p:nvPr>
        </p:nvSpPr>
        <p:spPr>
          <a:xfrm>
            <a:off x="677334" y="1487607"/>
            <a:ext cx="5000135" cy="3971498"/>
          </a:xfrm>
        </p:spPr>
        <p:txBody>
          <a:bodyPr>
            <a:normAutofit/>
          </a:bodyPr>
          <a:lstStyle/>
          <a:p>
            <a:pPr marL="0" indent="0">
              <a:buNone/>
            </a:pPr>
            <a:r>
              <a:rPr lang="ja-JP" altLang="en-US" dirty="0">
                <a:solidFill>
                  <a:schemeClr val="tx1">
                    <a:lumMod val="65000"/>
                    <a:lumOff val="35000"/>
                  </a:schemeClr>
                </a:solidFill>
              </a:rPr>
              <a:t>球面幾何学で三角形を作る時に注意すべきことは、「大円」を使わないといけない事で</a:t>
            </a:r>
            <a:r>
              <a:rPr lang="ja-JP" altLang="en-US" dirty="0" smtClean="0">
                <a:solidFill>
                  <a:schemeClr val="tx1">
                    <a:lumMod val="65000"/>
                    <a:lumOff val="35000"/>
                  </a:schemeClr>
                </a:solidFill>
              </a:rPr>
              <a:t>ある</a:t>
            </a:r>
            <a:endParaRPr lang="en-US" altLang="ja-JP" dirty="0" smtClean="0">
              <a:solidFill>
                <a:schemeClr val="tx1">
                  <a:lumMod val="65000"/>
                  <a:lumOff val="35000"/>
                </a:schemeClr>
              </a:solidFill>
            </a:endParaRPr>
          </a:p>
          <a:p>
            <a:pPr marL="0" indent="0">
              <a:buNone/>
            </a:pPr>
            <a:endParaRPr lang="ja-JP" altLang="en-US" dirty="0">
              <a:solidFill>
                <a:schemeClr val="tx1">
                  <a:lumMod val="65000"/>
                  <a:lumOff val="35000"/>
                </a:schemeClr>
              </a:solidFill>
            </a:endParaRPr>
          </a:p>
          <a:p>
            <a:pPr marL="0" indent="0">
              <a:buNone/>
            </a:pPr>
            <a:r>
              <a:rPr lang="ja-JP" altLang="en-US" dirty="0">
                <a:solidFill>
                  <a:schemeClr val="tx1">
                    <a:lumMod val="65000"/>
                    <a:lumOff val="35000"/>
                  </a:schemeClr>
                </a:solidFill>
              </a:rPr>
              <a:t> 大円とは、球面上の</a:t>
            </a:r>
            <a:r>
              <a:rPr lang="en-US" altLang="ja-JP" dirty="0">
                <a:solidFill>
                  <a:schemeClr val="tx1">
                    <a:lumMod val="65000"/>
                    <a:lumOff val="35000"/>
                  </a:schemeClr>
                </a:solidFill>
              </a:rPr>
              <a:t>2</a:t>
            </a:r>
            <a:r>
              <a:rPr lang="ja-JP" altLang="en-US" dirty="0">
                <a:solidFill>
                  <a:schemeClr val="tx1">
                    <a:lumMod val="65000"/>
                    <a:lumOff val="35000"/>
                  </a:schemeClr>
                </a:solidFill>
              </a:rPr>
              <a:t>点</a:t>
            </a:r>
            <a:r>
              <a:rPr lang="en-US" altLang="ja-JP" dirty="0" smtClean="0">
                <a:solidFill>
                  <a:schemeClr val="tx1">
                    <a:lumMod val="65000"/>
                    <a:lumOff val="35000"/>
                  </a:schemeClr>
                </a:solidFill>
              </a:rPr>
              <a:t>AB</a:t>
            </a:r>
            <a:r>
              <a:rPr lang="ja-JP" altLang="en-US" dirty="0">
                <a:solidFill>
                  <a:schemeClr val="tx1">
                    <a:lumMod val="65000"/>
                    <a:lumOff val="35000"/>
                  </a:schemeClr>
                </a:solidFill>
              </a:rPr>
              <a:t>の距離を</a:t>
            </a:r>
            <a:r>
              <a:rPr lang="ja-JP" altLang="en-US" dirty="0">
                <a:solidFill>
                  <a:srgbClr val="FF0000"/>
                </a:solidFill>
              </a:rPr>
              <a:t>最短距離</a:t>
            </a:r>
            <a:r>
              <a:rPr lang="ja-JP" altLang="en-US" dirty="0">
                <a:solidFill>
                  <a:schemeClr val="tx1">
                    <a:lumMod val="65000"/>
                    <a:lumOff val="35000"/>
                  </a:schemeClr>
                </a:solidFill>
              </a:rPr>
              <a:t>で結び</a:t>
            </a:r>
            <a:r>
              <a:rPr lang="ja-JP" altLang="en-US" dirty="0" smtClean="0">
                <a:solidFill>
                  <a:schemeClr val="tx1">
                    <a:lumMod val="65000"/>
                    <a:lumOff val="35000"/>
                  </a:schemeClr>
                </a:solidFill>
              </a:rPr>
              <a:t>、それ</a:t>
            </a:r>
            <a:r>
              <a:rPr lang="ja-JP" altLang="en-US" dirty="0">
                <a:solidFill>
                  <a:schemeClr val="tx1">
                    <a:lumMod val="65000"/>
                    <a:lumOff val="35000"/>
                  </a:schemeClr>
                </a:solidFill>
              </a:rPr>
              <a:t>を直線上に伸ばしたもので</a:t>
            </a:r>
            <a:r>
              <a:rPr lang="ja-JP" altLang="en-US" dirty="0" smtClean="0">
                <a:solidFill>
                  <a:schemeClr val="tx1">
                    <a:lumMod val="65000"/>
                    <a:lumOff val="35000"/>
                  </a:schemeClr>
                </a:solidFill>
              </a:rPr>
              <a:t>ある</a:t>
            </a:r>
            <a:endParaRPr lang="en-US" altLang="ja-JP" dirty="0" smtClean="0">
              <a:solidFill>
                <a:schemeClr val="tx1">
                  <a:lumMod val="65000"/>
                  <a:lumOff val="35000"/>
                </a:schemeClr>
              </a:solidFill>
            </a:endParaRPr>
          </a:p>
          <a:p>
            <a:pPr marL="0" indent="0">
              <a:buNone/>
            </a:pPr>
            <a:endParaRPr lang="ja-JP" altLang="en-US" dirty="0">
              <a:solidFill>
                <a:schemeClr val="tx1">
                  <a:lumMod val="65000"/>
                  <a:lumOff val="35000"/>
                </a:schemeClr>
              </a:solidFill>
            </a:endParaRPr>
          </a:p>
          <a:p>
            <a:pPr marL="0" indent="0">
              <a:buNone/>
            </a:pPr>
            <a:r>
              <a:rPr lang="ja-JP" altLang="en-US" dirty="0">
                <a:solidFill>
                  <a:schemeClr val="tx1">
                    <a:lumMod val="65000"/>
                    <a:lumOff val="35000"/>
                  </a:schemeClr>
                </a:solidFill>
              </a:rPr>
              <a:t> 想像しにくい時は地球の赤道をイメージすると</a:t>
            </a:r>
            <a:r>
              <a:rPr lang="ja-JP" altLang="en-US" dirty="0" smtClean="0">
                <a:solidFill>
                  <a:schemeClr val="tx1">
                    <a:lumMod val="65000"/>
                    <a:lumOff val="35000"/>
                  </a:schemeClr>
                </a:solidFill>
              </a:rPr>
              <a:t>良い</a:t>
            </a:r>
            <a:endParaRPr lang="en-US" altLang="ja-JP" dirty="0" smtClean="0">
              <a:solidFill>
                <a:schemeClr val="tx1">
                  <a:lumMod val="65000"/>
                  <a:lumOff val="35000"/>
                </a:schemeClr>
              </a:solidFill>
            </a:endParaRPr>
          </a:p>
          <a:p>
            <a:pPr marL="0" indent="0">
              <a:buNone/>
            </a:pPr>
            <a:endParaRPr lang="ja-JP" altLang="en-US" dirty="0">
              <a:solidFill>
                <a:schemeClr val="tx1">
                  <a:lumMod val="65000"/>
                  <a:lumOff val="35000"/>
                </a:schemeClr>
              </a:solidFill>
            </a:endParaRPr>
          </a:p>
          <a:p>
            <a:pPr marL="0" indent="0">
              <a:buNone/>
            </a:pPr>
            <a:r>
              <a:rPr lang="ja-JP" altLang="en-US" dirty="0">
                <a:solidFill>
                  <a:schemeClr val="tx1">
                    <a:lumMod val="65000"/>
                    <a:lumOff val="35000"/>
                  </a:schemeClr>
                </a:solidFill>
              </a:rPr>
              <a:t> 北緯</a:t>
            </a:r>
            <a:r>
              <a:rPr lang="en-US" altLang="ja-JP" dirty="0">
                <a:solidFill>
                  <a:schemeClr val="tx1">
                    <a:lumMod val="65000"/>
                    <a:lumOff val="35000"/>
                  </a:schemeClr>
                </a:solidFill>
              </a:rPr>
              <a:t>60</a:t>
            </a:r>
            <a:r>
              <a:rPr lang="ja-JP" altLang="en-US" dirty="0">
                <a:solidFill>
                  <a:schemeClr val="tx1">
                    <a:lumMod val="65000"/>
                    <a:lumOff val="35000"/>
                  </a:schemeClr>
                </a:solidFill>
              </a:rPr>
              <a:t>度をなぞるような大円は存在しない（</a:t>
            </a:r>
            <a:r>
              <a:rPr lang="en-US" altLang="ja-JP" dirty="0">
                <a:solidFill>
                  <a:schemeClr val="tx1">
                    <a:lumMod val="65000"/>
                    <a:lumOff val="35000"/>
                  </a:schemeClr>
                </a:solidFill>
              </a:rPr>
              <a:t>AB</a:t>
            </a:r>
            <a:r>
              <a:rPr lang="ja-JP" altLang="en-US" dirty="0">
                <a:solidFill>
                  <a:schemeClr val="tx1">
                    <a:lumMod val="65000"/>
                    <a:lumOff val="35000"/>
                  </a:schemeClr>
                </a:solidFill>
              </a:rPr>
              <a:t>間を最短距離で結ぶと必ずそうなる） </a:t>
            </a:r>
            <a:endParaRPr kumimoji="1" lang="ja-JP" altLang="en-US" dirty="0">
              <a:solidFill>
                <a:schemeClr val="tx1">
                  <a:lumMod val="65000"/>
                  <a:lumOff val="35000"/>
                </a:schemeClr>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7469" y="1487606"/>
            <a:ext cx="6096851" cy="4572638"/>
          </a:xfrm>
          <a:prstGeom prst="rect">
            <a:avLst/>
          </a:prstGeom>
        </p:spPr>
      </p:pic>
      <p:sp>
        <p:nvSpPr>
          <p:cNvPr id="5" name="テキスト ボックス 4"/>
          <p:cNvSpPr txBox="1"/>
          <p:nvPr/>
        </p:nvSpPr>
        <p:spPr>
          <a:xfrm>
            <a:off x="673037" y="5714482"/>
            <a:ext cx="10008863" cy="646331"/>
          </a:xfrm>
          <a:prstGeom prst="rect">
            <a:avLst/>
          </a:prstGeom>
          <a:noFill/>
        </p:spPr>
        <p:txBody>
          <a:bodyPr wrap="square" rtlCol="0">
            <a:spAutoFit/>
          </a:bodyPr>
          <a:lstStyle/>
          <a:p>
            <a:r>
              <a:rPr lang="ja-JP" altLang="en-US" dirty="0">
                <a:solidFill>
                  <a:schemeClr val="tx1">
                    <a:lumMod val="65000"/>
                    <a:lumOff val="35000"/>
                  </a:schemeClr>
                </a:solidFill>
              </a:rPr>
              <a:t>また、これより</a:t>
            </a:r>
            <a:r>
              <a:rPr lang="ja-JP" altLang="en-US" dirty="0">
                <a:solidFill>
                  <a:srgbClr val="FF0000"/>
                </a:solidFill>
              </a:rPr>
              <a:t>球面上に</a:t>
            </a:r>
            <a:r>
              <a:rPr lang="en-US" altLang="ja-JP" dirty="0">
                <a:solidFill>
                  <a:srgbClr val="FF0000"/>
                </a:solidFill>
              </a:rPr>
              <a:t>2</a:t>
            </a:r>
            <a:r>
              <a:rPr lang="ja-JP" altLang="en-US" dirty="0">
                <a:solidFill>
                  <a:srgbClr val="FF0000"/>
                </a:solidFill>
              </a:rPr>
              <a:t>本の大円を引いた場合、必ず</a:t>
            </a:r>
            <a:r>
              <a:rPr lang="en-US" altLang="ja-JP" dirty="0">
                <a:solidFill>
                  <a:srgbClr val="FF0000"/>
                </a:solidFill>
              </a:rPr>
              <a:t>2</a:t>
            </a:r>
            <a:r>
              <a:rPr lang="ja-JP" altLang="en-US" dirty="0">
                <a:solidFill>
                  <a:srgbClr val="FF0000"/>
                </a:solidFill>
              </a:rPr>
              <a:t>点で交わる</a:t>
            </a:r>
            <a:r>
              <a:rPr lang="ja-JP" altLang="en-US" dirty="0">
                <a:solidFill>
                  <a:schemeClr val="tx1">
                    <a:lumMod val="65000"/>
                    <a:lumOff val="35000"/>
                  </a:schemeClr>
                </a:solidFill>
              </a:rPr>
              <a:t>ことが</a:t>
            </a:r>
            <a:r>
              <a:rPr lang="ja-JP" altLang="en-US" dirty="0" smtClean="0">
                <a:solidFill>
                  <a:schemeClr val="tx1">
                    <a:lumMod val="65000"/>
                    <a:lumOff val="35000"/>
                  </a:schemeClr>
                </a:solidFill>
              </a:rPr>
              <a:t>わかる</a:t>
            </a:r>
            <a:endParaRPr lang="ja-JP" altLang="en-US" dirty="0">
              <a:solidFill>
                <a:schemeClr val="tx1">
                  <a:lumMod val="65000"/>
                  <a:lumOff val="35000"/>
                </a:schemeClr>
              </a:solidFill>
            </a:endParaRPr>
          </a:p>
          <a:p>
            <a:r>
              <a:rPr lang="ja-JP" altLang="en-US" dirty="0">
                <a:solidFill>
                  <a:schemeClr val="tx1">
                    <a:lumMod val="65000"/>
                    <a:lumOff val="35000"/>
                  </a:schemeClr>
                </a:solidFill>
              </a:rPr>
              <a:t> 球面幾何学では、</a:t>
            </a:r>
            <a:r>
              <a:rPr lang="en-US" altLang="ja-JP" dirty="0">
                <a:solidFill>
                  <a:schemeClr val="tx1">
                    <a:lumMod val="65000"/>
                    <a:lumOff val="35000"/>
                  </a:schemeClr>
                </a:solidFill>
              </a:rPr>
              <a:t>2</a:t>
            </a:r>
            <a:r>
              <a:rPr lang="ja-JP" altLang="en-US" dirty="0" err="1">
                <a:solidFill>
                  <a:schemeClr val="tx1">
                    <a:lumMod val="65000"/>
                    <a:lumOff val="35000"/>
                  </a:schemeClr>
                </a:solidFill>
              </a:rPr>
              <a:t>つの</a:t>
            </a:r>
            <a:r>
              <a:rPr lang="ja-JP" altLang="en-US" dirty="0">
                <a:solidFill>
                  <a:schemeClr val="tx1">
                    <a:lumMod val="65000"/>
                    <a:lumOff val="35000"/>
                  </a:schemeClr>
                </a:solidFill>
              </a:rPr>
              <a:t>大円が交わる角度を</a:t>
            </a:r>
            <a:r>
              <a:rPr lang="en-US" altLang="ja-JP" dirty="0">
                <a:solidFill>
                  <a:schemeClr val="tx1">
                    <a:lumMod val="65000"/>
                    <a:lumOff val="35000"/>
                  </a:schemeClr>
                </a:solidFill>
              </a:rPr>
              <a:t>2</a:t>
            </a:r>
            <a:r>
              <a:rPr lang="ja-JP" altLang="en-US" dirty="0">
                <a:solidFill>
                  <a:schemeClr val="tx1">
                    <a:lumMod val="65000"/>
                    <a:lumOff val="35000"/>
                  </a:schemeClr>
                </a:solidFill>
              </a:rPr>
              <a:t>直線の角度として</a:t>
            </a:r>
            <a:r>
              <a:rPr lang="ja-JP" altLang="en-US" dirty="0" smtClean="0">
                <a:solidFill>
                  <a:schemeClr val="tx1">
                    <a:lumMod val="65000"/>
                    <a:lumOff val="35000"/>
                  </a:schemeClr>
                </a:solidFill>
              </a:rPr>
              <a:t>いる </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2980550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68824"/>
          </a:xfrm>
        </p:spPr>
        <p:txBody>
          <a:bodyPr/>
          <a:lstStyle/>
          <a:p>
            <a:r>
              <a:rPr kumimoji="1" lang="en-US" altLang="ja-JP" dirty="0" smtClean="0"/>
              <a:t>3.</a:t>
            </a:r>
            <a:r>
              <a:rPr kumimoji="1" lang="ja-JP" altLang="en-US" dirty="0" smtClean="0"/>
              <a:t>直角正三角形</a:t>
            </a:r>
            <a:endParaRPr kumimoji="1" lang="ja-JP" altLang="en-US" dirty="0"/>
          </a:p>
        </p:txBody>
      </p:sp>
      <p:sp>
        <p:nvSpPr>
          <p:cNvPr id="3" name="コンテンツ プレースホルダー 2"/>
          <p:cNvSpPr>
            <a:spLocks noGrp="1"/>
          </p:cNvSpPr>
          <p:nvPr>
            <p:ph idx="1"/>
          </p:nvPr>
        </p:nvSpPr>
        <p:spPr>
          <a:xfrm>
            <a:off x="677333" y="1378425"/>
            <a:ext cx="10786785" cy="565622"/>
          </a:xfrm>
        </p:spPr>
        <p:txBody>
          <a:bodyPr>
            <a:noAutofit/>
          </a:bodyPr>
          <a:lstStyle/>
          <a:p>
            <a:pPr marL="0" indent="0">
              <a:buNone/>
            </a:pPr>
            <a:r>
              <a:rPr kumimoji="1" lang="ja-JP" altLang="en-US" sz="3000" dirty="0" smtClean="0">
                <a:solidFill>
                  <a:srgbClr val="FF0000"/>
                </a:solidFill>
              </a:rPr>
              <a:t>直</a:t>
            </a:r>
            <a:r>
              <a:rPr kumimoji="1" lang="ja-JP" altLang="en-US" sz="3000" dirty="0" smtClean="0"/>
              <a:t> </a:t>
            </a:r>
            <a:r>
              <a:rPr kumimoji="1" lang="ja-JP" altLang="en-US" sz="3000" dirty="0" smtClean="0">
                <a:solidFill>
                  <a:srgbClr val="FFC000"/>
                </a:solidFill>
              </a:rPr>
              <a:t>角</a:t>
            </a:r>
            <a:r>
              <a:rPr kumimoji="1" lang="ja-JP" altLang="en-US" sz="3000" dirty="0" smtClean="0"/>
              <a:t> </a:t>
            </a:r>
            <a:r>
              <a:rPr kumimoji="1" lang="ja-JP" altLang="en-US" sz="3000" dirty="0" smtClean="0">
                <a:solidFill>
                  <a:srgbClr val="FFFF00"/>
                </a:solidFill>
              </a:rPr>
              <a:t>正</a:t>
            </a:r>
            <a:r>
              <a:rPr kumimoji="1" lang="ja-JP" altLang="en-US" sz="3000" dirty="0" smtClean="0"/>
              <a:t> </a:t>
            </a:r>
            <a:r>
              <a:rPr kumimoji="1" lang="ja-JP" altLang="en-US" sz="3000" dirty="0" smtClean="0">
                <a:solidFill>
                  <a:srgbClr val="00B050"/>
                </a:solidFill>
              </a:rPr>
              <a:t>三</a:t>
            </a:r>
            <a:r>
              <a:rPr kumimoji="1" lang="ja-JP" altLang="en-US" sz="3000" dirty="0" smtClean="0"/>
              <a:t> </a:t>
            </a:r>
            <a:r>
              <a:rPr kumimoji="1" lang="ja-JP" altLang="en-US" sz="3000" dirty="0" smtClean="0">
                <a:solidFill>
                  <a:srgbClr val="0070C0"/>
                </a:solidFill>
              </a:rPr>
              <a:t>角</a:t>
            </a:r>
            <a:r>
              <a:rPr kumimoji="1" lang="ja-JP" altLang="en-US" sz="3000" dirty="0" smtClean="0"/>
              <a:t> </a:t>
            </a:r>
            <a:r>
              <a:rPr kumimoji="1" lang="ja-JP" altLang="en-US" sz="3000" dirty="0" smtClean="0">
                <a:solidFill>
                  <a:srgbClr val="7030A0"/>
                </a:solidFill>
              </a:rPr>
              <a:t>形</a:t>
            </a:r>
            <a:r>
              <a:rPr lang="ja-JP" altLang="en-US" dirty="0" smtClean="0">
                <a:solidFill>
                  <a:schemeClr val="tx1">
                    <a:lumMod val="65000"/>
                    <a:lumOff val="35000"/>
                  </a:schemeClr>
                </a:solidFill>
              </a:rPr>
              <a:t>という平面幾何学ではありえない図形でも球面幾何学なら可能</a:t>
            </a:r>
            <a:endParaRPr lang="en-US" altLang="ja-JP" dirty="0" smtClean="0">
              <a:solidFill>
                <a:schemeClr val="tx1">
                  <a:lumMod val="65000"/>
                  <a:lumOff val="35000"/>
                </a:schemeClr>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8950" y="4322948"/>
            <a:ext cx="2535052" cy="2535052"/>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998" y="1797266"/>
            <a:ext cx="2534004" cy="2543530"/>
          </a:xfrm>
          <a:prstGeom prst="rect">
            <a:avLst/>
          </a:prstGeom>
        </p:spPr>
      </p:pic>
      <p:sp>
        <p:nvSpPr>
          <p:cNvPr id="6" name="テキスト ボックス 5"/>
          <p:cNvSpPr txBox="1"/>
          <p:nvPr/>
        </p:nvSpPr>
        <p:spPr>
          <a:xfrm>
            <a:off x="677333" y="2745865"/>
            <a:ext cx="5008045" cy="646331"/>
          </a:xfrm>
          <a:prstGeom prst="rect">
            <a:avLst/>
          </a:prstGeom>
          <a:noFill/>
        </p:spPr>
        <p:txBody>
          <a:bodyPr wrap="square" rtlCol="0">
            <a:spAutoFit/>
          </a:bodyPr>
          <a:lstStyle/>
          <a:p>
            <a:r>
              <a:rPr lang="ja-JP" altLang="en-US" dirty="0">
                <a:solidFill>
                  <a:schemeClr val="tx1">
                    <a:lumMod val="65000"/>
                    <a:lumOff val="35000"/>
                  </a:schemeClr>
                </a:solidFill>
              </a:rPr>
              <a:t>一辺の長さは</a:t>
            </a:r>
            <a:r>
              <a:rPr lang="en-US" altLang="ja-JP" dirty="0">
                <a:solidFill>
                  <a:schemeClr val="tx1">
                    <a:lumMod val="65000"/>
                    <a:lumOff val="35000"/>
                  </a:schemeClr>
                </a:solidFill>
              </a:rPr>
              <a:t>3</a:t>
            </a:r>
            <a:r>
              <a:rPr lang="ja-JP" altLang="en-US" dirty="0">
                <a:solidFill>
                  <a:schemeClr val="tx1">
                    <a:lumMod val="65000"/>
                    <a:lumOff val="35000"/>
                  </a:schemeClr>
                </a:solidFill>
              </a:rPr>
              <a:t>本とも大円の</a:t>
            </a:r>
            <a:r>
              <a:rPr lang="en-US" altLang="ja-JP" dirty="0" smtClean="0">
                <a:solidFill>
                  <a:schemeClr val="tx1">
                    <a:lumMod val="65000"/>
                    <a:lumOff val="35000"/>
                  </a:schemeClr>
                </a:solidFill>
              </a:rPr>
              <a:t>1/4</a:t>
            </a:r>
            <a:endParaRPr lang="ja-JP" altLang="en-US" dirty="0">
              <a:solidFill>
                <a:schemeClr val="tx1">
                  <a:lumMod val="65000"/>
                  <a:lumOff val="35000"/>
                </a:schemeClr>
              </a:solidFill>
            </a:endParaRPr>
          </a:p>
          <a:p>
            <a:r>
              <a:rPr lang="ja-JP" altLang="en-US" dirty="0">
                <a:solidFill>
                  <a:schemeClr val="tx1">
                    <a:lumMod val="65000"/>
                    <a:lumOff val="35000"/>
                  </a:schemeClr>
                </a:solidFill>
              </a:rPr>
              <a:t> 角は</a:t>
            </a:r>
            <a:r>
              <a:rPr lang="en-US" altLang="ja-JP" dirty="0">
                <a:solidFill>
                  <a:schemeClr val="tx1">
                    <a:lumMod val="65000"/>
                    <a:lumOff val="35000"/>
                  </a:schemeClr>
                </a:solidFill>
              </a:rPr>
              <a:t>3</a:t>
            </a:r>
            <a:r>
              <a:rPr lang="ja-JP" altLang="en-US" dirty="0">
                <a:solidFill>
                  <a:schemeClr val="tx1">
                    <a:lumMod val="65000"/>
                    <a:lumOff val="35000"/>
                  </a:schemeClr>
                </a:solidFill>
              </a:rPr>
              <a:t>つとも</a:t>
            </a:r>
            <a:r>
              <a:rPr lang="en-US" altLang="ja-JP" dirty="0">
                <a:solidFill>
                  <a:schemeClr val="tx1">
                    <a:lumMod val="65000"/>
                    <a:lumOff val="35000"/>
                  </a:schemeClr>
                </a:solidFill>
              </a:rPr>
              <a:t>90°</a:t>
            </a:r>
            <a:r>
              <a:rPr lang="ja-JP" altLang="en-US" dirty="0">
                <a:solidFill>
                  <a:schemeClr val="tx1">
                    <a:lumMod val="65000"/>
                    <a:lumOff val="35000"/>
                  </a:schemeClr>
                </a:solidFill>
              </a:rPr>
              <a:t>で合計で</a:t>
            </a:r>
            <a:r>
              <a:rPr lang="en-US" altLang="ja-JP" dirty="0">
                <a:solidFill>
                  <a:schemeClr val="tx1">
                    <a:lumMod val="65000"/>
                    <a:lumOff val="35000"/>
                  </a:schemeClr>
                </a:solidFill>
              </a:rPr>
              <a:t>270°</a:t>
            </a:r>
            <a:r>
              <a:rPr lang="ja-JP" altLang="en-US" dirty="0">
                <a:solidFill>
                  <a:schemeClr val="tx1">
                    <a:lumMod val="65000"/>
                    <a:lumOff val="35000"/>
                  </a:schemeClr>
                </a:solidFill>
              </a:rPr>
              <a:t>になる</a:t>
            </a:r>
            <a:endParaRPr kumimoji="1" lang="ja-JP" altLang="en-US" dirty="0">
              <a:solidFill>
                <a:schemeClr val="tx1">
                  <a:lumMod val="65000"/>
                  <a:lumOff val="35000"/>
                </a:schemeClr>
              </a:solidFill>
            </a:endParaRPr>
          </a:p>
        </p:txBody>
      </p:sp>
      <p:sp>
        <p:nvSpPr>
          <p:cNvPr id="7" name="テキスト ボックス 6"/>
          <p:cNvSpPr txBox="1"/>
          <p:nvPr/>
        </p:nvSpPr>
        <p:spPr>
          <a:xfrm>
            <a:off x="818866" y="4855853"/>
            <a:ext cx="5920084" cy="1200329"/>
          </a:xfrm>
          <a:prstGeom prst="rect">
            <a:avLst/>
          </a:prstGeom>
          <a:noFill/>
        </p:spPr>
        <p:txBody>
          <a:bodyPr wrap="square" rtlCol="0">
            <a:spAutoFit/>
          </a:bodyPr>
          <a:lstStyle/>
          <a:p>
            <a:r>
              <a:rPr lang="ja-JP" altLang="en-US" dirty="0" smtClean="0">
                <a:solidFill>
                  <a:schemeClr val="tx1">
                    <a:lumMod val="65000"/>
                    <a:lumOff val="35000"/>
                  </a:schemeClr>
                </a:solidFill>
              </a:rPr>
              <a:t>北極点</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東経</a:t>
            </a:r>
            <a:r>
              <a:rPr lang="en-US" altLang="ja-JP" dirty="0">
                <a:solidFill>
                  <a:schemeClr val="tx1">
                    <a:lumMod val="65000"/>
                    <a:lumOff val="35000"/>
                  </a:schemeClr>
                </a:solidFill>
              </a:rPr>
              <a:t>0</a:t>
            </a:r>
            <a:r>
              <a:rPr lang="ja-JP" altLang="en-US" dirty="0">
                <a:solidFill>
                  <a:schemeClr val="tx1">
                    <a:lumMod val="65000"/>
                    <a:lumOff val="35000"/>
                  </a:schemeClr>
                </a:solidFill>
              </a:rPr>
              <a:t>度の</a:t>
            </a:r>
            <a:r>
              <a:rPr lang="ja-JP" altLang="en-US" dirty="0" smtClean="0">
                <a:solidFill>
                  <a:schemeClr val="tx1">
                    <a:lumMod val="65000"/>
                    <a:lumOff val="35000"/>
                  </a:schemeClr>
                </a:solidFill>
              </a:rPr>
              <a:t>赤道上</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東経</a:t>
            </a:r>
            <a:r>
              <a:rPr lang="en-US" altLang="ja-JP" dirty="0">
                <a:solidFill>
                  <a:schemeClr val="tx1">
                    <a:lumMod val="65000"/>
                    <a:lumOff val="35000"/>
                  </a:schemeClr>
                </a:solidFill>
              </a:rPr>
              <a:t>90</a:t>
            </a:r>
            <a:r>
              <a:rPr lang="ja-JP" altLang="en-US" dirty="0">
                <a:solidFill>
                  <a:schemeClr val="tx1">
                    <a:lumMod val="65000"/>
                    <a:lumOff val="35000"/>
                  </a:schemeClr>
                </a:solidFill>
              </a:rPr>
              <a:t>度の</a:t>
            </a:r>
            <a:r>
              <a:rPr lang="ja-JP" altLang="en-US" dirty="0" smtClean="0">
                <a:solidFill>
                  <a:schemeClr val="tx1">
                    <a:lumMod val="65000"/>
                    <a:lumOff val="35000"/>
                  </a:schemeClr>
                </a:solidFill>
              </a:rPr>
              <a:t>赤道上</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の</a:t>
            </a:r>
            <a:r>
              <a:rPr lang="en-US" altLang="ja-JP" dirty="0">
                <a:solidFill>
                  <a:schemeClr val="tx1">
                    <a:lumMod val="65000"/>
                    <a:lumOff val="35000"/>
                  </a:schemeClr>
                </a:solidFill>
              </a:rPr>
              <a:t>3</a:t>
            </a:r>
            <a:r>
              <a:rPr lang="ja-JP" altLang="en-US" dirty="0">
                <a:solidFill>
                  <a:schemeClr val="tx1">
                    <a:lumMod val="65000"/>
                    <a:lumOff val="35000"/>
                  </a:schemeClr>
                </a:solidFill>
              </a:rPr>
              <a:t>点を結ぶとこの三角形が</a:t>
            </a:r>
            <a:r>
              <a:rPr lang="ja-JP" altLang="en-US" dirty="0" smtClean="0">
                <a:solidFill>
                  <a:schemeClr val="tx1">
                    <a:lumMod val="65000"/>
                    <a:lumOff val="35000"/>
                  </a:schemeClr>
                </a:solidFill>
              </a:rPr>
              <a:t>出来る</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211274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00585"/>
          </a:xfrm>
        </p:spPr>
        <p:txBody>
          <a:bodyPr/>
          <a:lstStyle/>
          <a:p>
            <a:r>
              <a:rPr kumimoji="1" lang="en-US" altLang="ja-JP" dirty="0" smtClean="0"/>
              <a:t>4.</a:t>
            </a:r>
            <a:r>
              <a:rPr kumimoji="1" lang="ja-JP" altLang="en-US" dirty="0" smtClean="0"/>
              <a:t>二直角三角形</a:t>
            </a:r>
            <a:endParaRPr kumimoji="1" lang="ja-JP" altLang="en-US" dirty="0"/>
          </a:p>
        </p:txBody>
      </p:sp>
      <p:sp>
        <p:nvSpPr>
          <p:cNvPr id="3" name="コンテンツ プレースホルダー 2"/>
          <p:cNvSpPr>
            <a:spLocks noGrp="1"/>
          </p:cNvSpPr>
          <p:nvPr>
            <p:ph idx="1"/>
          </p:nvPr>
        </p:nvSpPr>
        <p:spPr>
          <a:xfrm>
            <a:off x="677333" y="1328075"/>
            <a:ext cx="10336409" cy="1073931"/>
          </a:xfrm>
        </p:spPr>
        <p:txBody>
          <a:bodyPr/>
          <a:lstStyle/>
          <a:p>
            <a:pPr marL="0" indent="0">
              <a:buNone/>
            </a:pPr>
            <a:r>
              <a:rPr lang="ja-JP" altLang="en-US" dirty="0" smtClean="0">
                <a:solidFill>
                  <a:schemeClr val="tx1">
                    <a:lumMod val="65000"/>
                    <a:lumOff val="35000"/>
                  </a:schemeClr>
                </a:solidFill>
              </a:rPr>
              <a:t>前ページの</a:t>
            </a:r>
            <a:r>
              <a:rPr lang="ja-JP" altLang="en-US" dirty="0">
                <a:solidFill>
                  <a:schemeClr val="tx1">
                    <a:lumMod val="65000"/>
                    <a:lumOff val="35000"/>
                  </a:schemeClr>
                </a:solidFill>
              </a:rPr>
              <a:t>直角正三角形の赤道の長さがどのくらい長くても良いのがこの</a:t>
            </a:r>
            <a:r>
              <a:rPr lang="ja-JP" altLang="en-US" dirty="0" smtClean="0">
                <a:solidFill>
                  <a:schemeClr val="tx1">
                    <a:lumMod val="65000"/>
                    <a:lumOff val="35000"/>
                  </a:schemeClr>
                </a:solidFill>
              </a:rPr>
              <a:t>三角形 </a:t>
            </a:r>
            <a:endParaRPr lang="en-US" altLang="ja-JP" dirty="0" smtClean="0">
              <a:solidFill>
                <a:schemeClr val="tx1">
                  <a:lumMod val="65000"/>
                  <a:lumOff val="35000"/>
                </a:schemeClr>
              </a:solidFill>
            </a:endParaRPr>
          </a:p>
          <a:p>
            <a:pPr marL="0" indent="0">
              <a:buNone/>
            </a:pPr>
            <a:r>
              <a:rPr lang="ja-JP" altLang="en-US" dirty="0" smtClean="0">
                <a:solidFill>
                  <a:schemeClr val="tx1">
                    <a:lumMod val="65000"/>
                    <a:lumOff val="35000"/>
                  </a:schemeClr>
                </a:solidFill>
              </a:rPr>
              <a:t>（</a:t>
            </a:r>
            <a:r>
              <a:rPr lang="ja-JP" altLang="en-US" dirty="0">
                <a:solidFill>
                  <a:schemeClr val="tx1">
                    <a:lumMod val="65000"/>
                    <a:lumOff val="35000"/>
                  </a:schemeClr>
                </a:solidFill>
              </a:rPr>
              <a:t>定義としては短いほうが線分として採用されるので、</a:t>
            </a:r>
            <a:r>
              <a:rPr lang="en-US" altLang="ja-JP" dirty="0">
                <a:solidFill>
                  <a:schemeClr val="tx1">
                    <a:lumMod val="65000"/>
                    <a:lumOff val="35000"/>
                  </a:schemeClr>
                </a:solidFill>
              </a:rPr>
              <a:t>180°</a:t>
            </a:r>
            <a:r>
              <a:rPr lang="ja-JP" altLang="en-US" dirty="0">
                <a:solidFill>
                  <a:schemeClr val="tx1">
                    <a:lumMod val="65000"/>
                    <a:lumOff val="35000"/>
                  </a:schemeClr>
                </a:solidFill>
              </a:rPr>
              <a:t>以上の線分は</a:t>
            </a:r>
            <a:r>
              <a:rPr lang="en-US" altLang="ja-JP" dirty="0">
                <a:solidFill>
                  <a:schemeClr val="tx1">
                    <a:lumMod val="65000"/>
                    <a:lumOff val="35000"/>
                  </a:schemeClr>
                </a:solidFill>
              </a:rPr>
              <a:t>360-x°</a:t>
            </a:r>
            <a:r>
              <a:rPr lang="ja-JP" altLang="en-US" dirty="0">
                <a:solidFill>
                  <a:schemeClr val="tx1">
                    <a:lumMod val="65000"/>
                    <a:lumOff val="35000"/>
                  </a:schemeClr>
                </a:solidFill>
              </a:rPr>
              <a:t>になってしまう）</a:t>
            </a:r>
          </a:p>
          <a:p>
            <a:pPr marL="0" indent="0">
              <a:buNone/>
            </a:pPr>
            <a:endParaRPr lang="ja-JP" altLang="en-US" dirty="0"/>
          </a:p>
          <a:p>
            <a:pPr marL="0" indent="0">
              <a:buNone/>
            </a:pP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468" y="2419896"/>
            <a:ext cx="3810532" cy="3134163"/>
          </a:xfrm>
          <a:prstGeom prst="rect">
            <a:avLst/>
          </a:prstGeom>
        </p:spPr>
      </p:pic>
      <p:sp>
        <p:nvSpPr>
          <p:cNvPr id="5" name="テキスト ボックス 4"/>
          <p:cNvSpPr txBox="1"/>
          <p:nvPr/>
        </p:nvSpPr>
        <p:spPr>
          <a:xfrm>
            <a:off x="677333" y="3248313"/>
            <a:ext cx="7042244" cy="1477328"/>
          </a:xfrm>
          <a:prstGeom prst="rect">
            <a:avLst/>
          </a:prstGeom>
          <a:noFill/>
        </p:spPr>
        <p:txBody>
          <a:bodyPr wrap="square" rtlCol="0">
            <a:spAutoFit/>
          </a:bodyPr>
          <a:lstStyle/>
          <a:p>
            <a:r>
              <a:rPr lang="en-US" altLang="ja-JP" dirty="0">
                <a:solidFill>
                  <a:schemeClr val="tx1">
                    <a:lumMod val="65000"/>
                    <a:lumOff val="35000"/>
                  </a:schemeClr>
                </a:solidFill>
              </a:rPr>
              <a:t>2</a:t>
            </a:r>
            <a:r>
              <a:rPr lang="ja-JP" altLang="en-US" dirty="0">
                <a:solidFill>
                  <a:schemeClr val="tx1">
                    <a:lumMod val="65000"/>
                    <a:lumOff val="35000"/>
                  </a:schemeClr>
                </a:solidFill>
              </a:rPr>
              <a:t>辺の長さは大円の</a:t>
            </a:r>
            <a:r>
              <a:rPr lang="en-US" altLang="ja-JP" dirty="0">
                <a:solidFill>
                  <a:schemeClr val="tx1">
                    <a:lumMod val="65000"/>
                    <a:lumOff val="35000"/>
                  </a:schemeClr>
                </a:solidFill>
              </a:rPr>
              <a:t>1/4</a:t>
            </a:r>
            <a:r>
              <a:rPr lang="ja-JP" altLang="en-US" dirty="0" smtClean="0">
                <a:solidFill>
                  <a:schemeClr val="tx1">
                    <a:lumMod val="65000"/>
                    <a:lumOff val="35000"/>
                  </a:schemeClr>
                </a:solidFill>
              </a:rPr>
              <a:t>で</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残り</a:t>
            </a:r>
            <a:r>
              <a:rPr lang="ja-JP" altLang="en-US" dirty="0">
                <a:solidFill>
                  <a:schemeClr val="tx1">
                    <a:lumMod val="65000"/>
                    <a:lumOff val="35000"/>
                  </a:schemeClr>
                </a:solidFill>
              </a:rPr>
              <a:t>の</a:t>
            </a:r>
            <a:r>
              <a:rPr lang="en-US" altLang="ja-JP" dirty="0">
                <a:solidFill>
                  <a:schemeClr val="tx1">
                    <a:lumMod val="65000"/>
                    <a:lumOff val="35000"/>
                  </a:schemeClr>
                </a:solidFill>
              </a:rPr>
              <a:t>1</a:t>
            </a:r>
            <a:r>
              <a:rPr lang="ja-JP" altLang="en-US" dirty="0">
                <a:solidFill>
                  <a:schemeClr val="tx1">
                    <a:lumMod val="65000"/>
                    <a:lumOff val="35000"/>
                  </a:schemeClr>
                </a:solidFill>
              </a:rPr>
              <a:t>辺は</a:t>
            </a:r>
            <a:r>
              <a:rPr lang="en-US" altLang="ja-JP" dirty="0">
                <a:solidFill>
                  <a:schemeClr val="tx1">
                    <a:lumMod val="65000"/>
                    <a:lumOff val="35000"/>
                  </a:schemeClr>
                </a:solidFill>
              </a:rPr>
              <a:t>0</a:t>
            </a:r>
            <a:r>
              <a:rPr lang="ja-JP" altLang="en-US" dirty="0">
                <a:solidFill>
                  <a:schemeClr val="tx1">
                    <a:lumMod val="65000"/>
                    <a:lumOff val="35000"/>
                  </a:schemeClr>
                </a:solidFill>
              </a:rPr>
              <a:t>＜長さ≦</a:t>
            </a:r>
            <a:r>
              <a:rPr lang="en-US" altLang="ja-JP" dirty="0">
                <a:solidFill>
                  <a:schemeClr val="tx1">
                    <a:lumMod val="65000"/>
                    <a:lumOff val="35000"/>
                  </a:schemeClr>
                </a:solidFill>
              </a:rPr>
              <a:t>1/2</a:t>
            </a:r>
            <a:r>
              <a:rPr lang="ja-JP" altLang="en-US" dirty="0">
                <a:solidFill>
                  <a:schemeClr val="tx1">
                    <a:lumMod val="65000"/>
                    <a:lumOff val="35000"/>
                  </a:schemeClr>
                </a:solidFill>
              </a:rPr>
              <a:t>大円に</a:t>
            </a:r>
            <a:r>
              <a:rPr lang="ja-JP" altLang="en-US" dirty="0" smtClean="0">
                <a:solidFill>
                  <a:schemeClr val="tx1">
                    <a:lumMod val="65000"/>
                    <a:lumOff val="35000"/>
                  </a:schemeClr>
                </a:solidFill>
              </a:rPr>
              <a:t>なる</a:t>
            </a:r>
            <a:endParaRPr lang="ja-JP" altLang="en-US" dirty="0">
              <a:solidFill>
                <a:schemeClr val="tx1">
                  <a:lumMod val="65000"/>
                  <a:lumOff val="35000"/>
                </a:schemeClr>
              </a:solidFill>
            </a:endParaRPr>
          </a:p>
          <a:p>
            <a:r>
              <a:rPr lang="ja-JP" altLang="en-US" dirty="0">
                <a:solidFill>
                  <a:schemeClr val="tx1">
                    <a:lumMod val="65000"/>
                    <a:lumOff val="35000"/>
                  </a:schemeClr>
                </a:solidFill>
              </a:rPr>
              <a:t> 角の大きさは</a:t>
            </a:r>
            <a:r>
              <a:rPr lang="en-US" altLang="ja-JP" dirty="0">
                <a:solidFill>
                  <a:schemeClr val="tx1">
                    <a:lumMod val="65000"/>
                    <a:lumOff val="35000"/>
                  </a:schemeClr>
                </a:solidFill>
              </a:rPr>
              <a:t>2</a:t>
            </a:r>
            <a:r>
              <a:rPr lang="ja-JP" altLang="en-US" dirty="0">
                <a:solidFill>
                  <a:schemeClr val="tx1">
                    <a:lumMod val="65000"/>
                    <a:lumOff val="35000"/>
                  </a:schemeClr>
                </a:solidFill>
              </a:rPr>
              <a:t>つが</a:t>
            </a:r>
            <a:r>
              <a:rPr lang="en-US" altLang="ja-JP" dirty="0">
                <a:solidFill>
                  <a:schemeClr val="tx1">
                    <a:lumMod val="65000"/>
                    <a:lumOff val="35000"/>
                  </a:schemeClr>
                </a:solidFill>
              </a:rPr>
              <a:t>90°</a:t>
            </a:r>
            <a:r>
              <a:rPr lang="ja-JP" altLang="en-US" dirty="0" smtClean="0">
                <a:solidFill>
                  <a:schemeClr val="tx1">
                    <a:lumMod val="65000"/>
                    <a:lumOff val="35000"/>
                  </a:schemeClr>
                </a:solidFill>
              </a:rPr>
              <a:t>で</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残りの角の大きさは</a:t>
            </a:r>
            <a:r>
              <a:rPr lang="ja-JP" altLang="en-US" dirty="0">
                <a:solidFill>
                  <a:schemeClr val="tx1">
                    <a:lumMod val="65000"/>
                    <a:lumOff val="35000"/>
                  </a:schemeClr>
                </a:solidFill>
              </a:rPr>
              <a:t>長さの変わる辺によって変化</a:t>
            </a:r>
            <a:r>
              <a:rPr lang="ja-JP" altLang="en-US" dirty="0" smtClean="0">
                <a:solidFill>
                  <a:schemeClr val="tx1">
                    <a:lumMod val="65000"/>
                    <a:lumOff val="35000"/>
                  </a:schemeClr>
                </a:solidFill>
              </a:rPr>
              <a:t>する</a:t>
            </a:r>
            <a:endParaRPr lang="ja-JP" altLang="en-US" dirty="0">
              <a:solidFill>
                <a:schemeClr val="tx1">
                  <a:lumMod val="65000"/>
                  <a:lumOff val="35000"/>
                </a:schemeClr>
              </a:solidFill>
            </a:endParaRPr>
          </a:p>
          <a:p>
            <a:r>
              <a:rPr lang="ja-JP" altLang="en-US" dirty="0">
                <a:solidFill>
                  <a:schemeClr val="tx1">
                    <a:lumMod val="65000"/>
                    <a:lumOff val="35000"/>
                  </a:schemeClr>
                </a:solidFill>
              </a:rPr>
              <a:t> </a:t>
            </a:r>
            <a:r>
              <a:rPr lang="ja-JP" altLang="en-US" dirty="0" smtClean="0">
                <a:solidFill>
                  <a:schemeClr val="tx1">
                    <a:lumMod val="65000"/>
                    <a:lumOff val="35000"/>
                  </a:schemeClr>
                </a:solidFill>
              </a:rPr>
              <a:t>辺が大円の</a:t>
            </a:r>
            <a:r>
              <a:rPr lang="en-US" altLang="ja-JP" dirty="0" smtClean="0">
                <a:solidFill>
                  <a:schemeClr val="tx1">
                    <a:lumMod val="65000"/>
                    <a:lumOff val="35000"/>
                  </a:schemeClr>
                </a:solidFill>
              </a:rPr>
              <a:t>x/360</a:t>
            </a:r>
            <a:r>
              <a:rPr lang="ja-JP" altLang="en-US" dirty="0" smtClean="0">
                <a:solidFill>
                  <a:schemeClr val="tx1">
                    <a:lumMod val="65000"/>
                    <a:lumOff val="35000"/>
                  </a:schemeClr>
                </a:solidFill>
              </a:rPr>
              <a:t>なら角の大きさは</a:t>
            </a:r>
            <a:r>
              <a:rPr lang="en-US" altLang="ja-JP" dirty="0" smtClean="0">
                <a:solidFill>
                  <a:schemeClr val="tx1">
                    <a:lumMod val="65000"/>
                    <a:lumOff val="35000"/>
                  </a:schemeClr>
                </a:solidFill>
              </a:rPr>
              <a:t>x°</a:t>
            </a:r>
            <a:r>
              <a:rPr lang="ja-JP" altLang="en-US" dirty="0" smtClean="0">
                <a:solidFill>
                  <a:schemeClr val="tx1">
                    <a:lumMod val="65000"/>
                    <a:lumOff val="35000"/>
                  </a:schemeClr>
                </a:solidFill>
              </a:rPr>
              <a:t>になる</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3086474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9642"/>
          </a:xfrm>
        </p:spPr>
        <p:txBody>
          <a:bodyPr/>
          <a:lstStyle/>
          <a:p>
            <a:r>
              <a:rPr kumimoji="1" lang="en-US" altLang="ja-JP" dirty="0" smtClean="0"/>
              <a:t>5.</a:t>
            </a:r>
            <a:r>
              <a:rPr kumimoji="1" lang="ja-JP" altLang="en-US" dirty="0" smtClean="0"/>
              <a:t>一直角二等辺三角形</a:t>
            </a:r>
            <a:endParaRPr kumimoji="1"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998" y="1382726"/>
            <a:ext cx="2534004" cy="2543530"/>
          </a:xfr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382726"/>
            <a:ext cx="2534004" cy="2543530"/>
          </a:xfrm>
          <a:prstGeom prst="rect">
            <a:avLst/>
          </a:prstGeom>
        </p:spPr>
      </p:pic>
      <p:sp>
        <p:nvSpPr>
          <p:cNvPr id="8" name="テキスト ボックス 7"/>
          <p:cNvSpPr txBox="1"/>
          <p:nvPr/>
        </p:nvSpPr>
        <p:spPr>
          <a:xfrm>
            <a:off x="3211338" y="2192826"/>
            <a:ext cx="3528660" cy="923330"/>
          </a:xfrm>
          <a:prstGeom prst="rect">
            <a:avLst/>
          </a:prstGeom>
          <a:noFill/>
        </p:spPr>
        <p:txBody>
          <a:bodyPr wrap="square" rtlCol="0">
            <a:spAutoFit/>
          </a:bodyPr>
          <a:lstStyle/>
          <a:p>
            <a:r>
              <a:rPr kumimoji="1" lang="ja-JP" altLang="en-US" dirty="0" smtClean="0">
                <a:solidFill>
                  <a:schemeClr val="tx1">
                    <a:lumMod val="65000"/>
                    <a:lumOff val="35000"/>
                  </a:schemeClr>
                </a:solidFill>
              </a:rPr>
              <a:t>←直角正三角形</a:t>
            </a:r>
            <a:endParaRPr kumimoji="1" lang="en-US" altLang="ja-JP" dirty="0" smtClean="0">
              <a:solidFill>
                <a:schemeClr val="tx1">
                  <a:lumMod val="65000"/>
                  <a:lumOff val="35000"/>
                </a:schemeClr>
              </a:solidFill>
            </a:endParaRPr>
          </a:p>
          <a:p>
            <a:endParaRPr kumimoji="1" lang="en-US" altLang="ja-JP" dirty="0" smtClean="0">
              <a:solidFill>
                <a:schemeClr val="tx1">
                  <a:lumMod val="65000"/>
                  <a:lumOff val="35000"/>
                </a:schemeClr>
              </a:solidFill>
            </a:endParaRPr>
          </a:p>
          <a:p>
            <a:pPr algn="r"/>
            <a:r>
              <a:rPr lang="ja-JP" altLang="en-US" dirty="0">
                <a:solidFill>
                  <a:schemeClr val="tx1">
                    <a:lumMod val="65000"/>
                    <a:lumOff val="35000"/>
                  </a:schemeClr>
                </a:solidFill>
              </a:rPr>
              <a:t>一直角二等辺</a:t>
            </a:r>
            <a:r>
              <a:rPr lang="ja-JP" altLang="en-US" dirty="0" smtClean="0">
                <a:solidFill>
                  <a:schemeClr val="tx1">
                    <a:lumMod val="65000"/>
                    <a:lumOff val="35000"/>
                  </a:schemeClr>
                </a:solidFill>
              </a:rPr>
              <a:t>三角形→</a:t>
            </a:r>
            <a:endParaRPr kumimoji="1" lang="ja-JP" altLang="en-US" dirty="0">
              <a:solidFill>
                <a:schemeClr val="tx1">
                  <a:lumMod val="65000"/>
                  <a:lumOff val="35000"/>
                </a:schemeClr>
              </a:solidFill>
            </a:endParaRPr>
          </a:p>
        </p:txBody>
      </p:sp>
      <p:sp>
        <p:nvSpPr>
          <p:cNvPr id="9" name="テキスト ボックス 8"/>
          <p:cNvSpPr txBox="1"/>
          <p:nvPr/>
        </p:nvSpPr>
        <p:spPr>
          <a:xfrm>
            <a:off x="677333" y="4199211"/>
            <a:ext cx="8596669" cy="2308324"/>
          </a:xfrm>
          <a:prstGeom prst="rect">
            <a:avLst/>
          </a:prstGeom>
          <a:noFill/>
        </p:spPr>
        <p:txBody>
          <a:bodyPr wrap="square" rtlCol="0">
            <a:spAutoFit/>
          </a:bodyPr>
          <a:lstStyle/>
          <a:p>
            <a:r>
              <a:rPr lang="ja-JP" altLang="en-US" dirty="0">
                <a:solidFill>
                  <a:schemeClr val="tx1">
                    <a:lumMod val="65000"/>
                    <a:lumOff val="35000"/>
                  </a:schemeClr>
                </a:solidFill>
              </a:rPr>
              <a:t>赤道にあたる</a:t>
            </a:r>
            <a:r>
              <a:rPr lang="ja-JP" altLang="en-US" dirty="0" smtClean="0">
                <a:solidFill>
                  <a:schemeClr val="tx1">
                    <a:lumMod val="65000"/>
                    <a:lumOff val="35000"/>
                  </a:schemeClr>
                </a:solidFill>
              </a:rPr>
              <a:t>部分の辺が違い</a:t>
            </a:r>
            <a:endParaRPr lang="ja-JP" altLang="en-US" dirty="0">
              <a:solidFill>
                <a:schemeClr val="tx1">
                  <a:lumMod val="65000"/>
                  <a:lumOff val="35000"/>
                </a:schemeClr>
              </a:solidFill>
            </a:endParaRPr>
          </a:p>
          <a:p>
            <a:r>
              <a:rPr lang="ja-JP" altLang="en-US" dirty="0">
                <a:solidFill>
                  <a:schemeClr val="tx1">
                    <a:lumMod val="65000"/>
                    <a:lumOff val="35000"/>
                  </a:schemeClr>
                </a:solidFill>
              </a:rPr>
              <a:t> 直角正三角形は点と点の最短距離を通っているのに</a:t>
            </a:r>
            <a:r>
              <a:rPr lang="ja-JP" altLang="en-US" dirty="0" smtClean="0">
                <a:solidFill>
                  <a:schemeClr val="tx1">
                    <a:lumMod val="65000"/>
                    <a:lumOff val="35000"/>
                  </a:schemeClr>
                </a:solidFill>
              </a:rPr>
              <a:t>対して</a:t>
            </a:r>
            <a:endParaRPr lang="ja-JP" altLang="en-US" dirty="0">
              <a:solidFill>
                <a:schemeClr val="tx1">
                  <a:lumMod val="65000"/>
                  <a:lumOff val="35000"/>
                </a:schemeClr>
              </a:solidFill>
            </a:endParaRPr>
          </a:p>
          <a:p>
            <a:r>
              <a:rPr lang="ja-JP" altLang="en-US" dirty="0">
                <a:solidFill>
                  <a:schemeClr val="tx1">
                    <a:lumMod val="65000"/>
                    <a:lumOff val="35000"/>
                  </a:schemeClr>
                </a:solidFill>
              </a:rPr>
              <a:t> 一直角二等辺三角形は最短距離で通っていなく赤道から外れていることが</a:t>
            </a:r>
            <a:r>
              <a:rPr lang="ja-JP" altLang="en-US" dirty="0" smtClean="0">
                <a:solidFill>
                  <a:schemeClr val="tx1">
                    <a:lumMod val="65000"/>
                    <a:lumOff val="35000"/>
                  </a:schemeClr>
                </a:solidFill>
              </a:rPr>
              <a:t>わかる</a:t>
            </a:r>
            <a:endParaRPr lang="ja-JP" altLang="en-US" dirty="0">
              <a:solidFill>
                <a:schemeClr val="tx1">
                  <a:lumMod val="65000"/>
                  <a:lumOff val="35000"/>
                </a:schemeClr>
              </a:solidFill>
            </a:endParaRPr>
          </a:p>
          <a:p>
            <a:r>
              <a:rPr lang="en-US" altLang="ja-JP" dirty="0">
                <a:solidFill>
                  <a:schemeClr val="tx1">
                    <a:lumMod val="65000"/>
                    <a:lumOff val="35000"/>
                  </a:schemeClr>
                </a:solidFill>
              </a:rPr>
              <a:t>2</a:t>
            </a:r>
            <a:r>
              <a:rPr lang="ja-JP" altLang="en-US" dirty="0">
                <a:solidFill>
                  <a:schemeClr val="tx1">
                    <a:lumMod val="65000"/>
                    <a:lumOff val="35000"/>
                  </a:schemeClr>
                </a:solidFill>
              </a:rPr>
              <a:t>辺の長さが大円の</a:t>
            </a:r>
            <a:r>
              <a:rPr lang="en-US" altLang="ja-JP" dirty="0">
                <a:solidFill>
                  <a:schemeClr val="tx1">
                    <a:lumMod val="65000"/>
                    <a:lumOff val="35000"/>
                  </a:schemeClr>
                </a:solidFill>
              </a:rPr>
              <a:t>1/4</a:t>
            </a:r>
            <a:r>
              <a:rPr lang="ja-JP" altLang="en-US" dirty="0" smtClean="0">
                <a:solidFill>
                  <a:schemeClr val="tx1">
                    <a:lumMod val="65000"/>
                    <a:lumOff val="35000"/>
                  </a:schemeClr>
                </a:solidFill>
              </a:rPr>
              <a:t>で</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残り</a:t>
            </a:r>
            <a:r>
              <a:rPr lang="ja-JP" altLang="en-US" dirty="0">
                <a:solidFill>
                  <a:schemeClr val="tx1">
                    <a:lumMod val="65000"/>
                    <a:lumOff val="35000"/>
                  </a:schemeClr>
                </a:solidFill>
              </a:rPr>
              <a:t>の一辺は他の</a:t>
            </a:r>
            <a:r>
              <a:rPr lang="en-US" altLang="ja-JP" dirty="0">
                <a:solidFill>
                  <a:schemeClr val="tx1">
                    <a:lumMod val="65000"/>
                    <a:lumOff val="35000"/>
                  </a:schemeClr>
                </a:solidFill>
              </a:rPr>
              <a:t>2</a:t>
            </a:r>
            <a:r>
              <a:rPr lang="ja-JP" altLang="en-US" dirty="0">
                <a:solidFill>
                  <a:schemeClr val="tx1">
                    <a:lumMod val="65000"/>
                    <a:lumOff val="35000"/>
                  </a:schemeClr>
                </a:solidFill>
              </a:rPr>
              <a:t>辺より長く</a:t>
            </a:r>
            <a:r>
              <a:rPr lang="ja-JP" altLang="en-US" dirty="0" smtClean="0">
                <a:solidFill>
                  <a:schemeClr val="tx1">
                    <a:lumMod val="65000"/>
                    <a:lumOff val="35000"/>
                  </a:schemeClr>
                </a:solidFill>
              </a:rPr>
              <a:t>なる</a:t>
            </a:r>
            <a:endParaRPr lang="en-US" altLang="ja-JP" dirty="0" smtClean="0">
              <a:solidFill>
                <a:schemeClr val="tx1">
                  <a:lumMod val="65000"/>
                  <a:lumOff val="35000"/>
                </a:schemeClr>
              </a:solidFill>
            </a:endParaRPr>
          </a:p>
          <a:p>
            <a:r>
              <a:rPr lang="en-US" altLang="ja-JP" dirty="0" smtClean="0">
                <a:solidFill>
                  <a:schemeClr val="tx1">
                    <a:lumMod val="65000"/>
                    <a:lumOff val="35000"/>
                  </a:schemeClr>
                </a:solidFill>
              </a:rPr>
              <a:t>1</a:t>
            </a:r>
            <a:r>
              <a:rPr lang="ja-JP" altLang="en-US" dirty="0" err="1">
                <a:solidFill>
                  <a:schemeClr val="tx1">
                    <a:lumMod val="65000"/>
                    <a:lumOff val="35000"/>
                  </a:schemeClr>
                </a:solidFill>
              </a:rPr>
              <a:t>つの</a:t>
            </a:r>
            <a:r>
              <a:rPr lang="ja-JP" altLang="en-US" dirty="0">
                <a:solidFill>
                  <a:schemeClr val="tx1">
                    <a:lumMod val="65000"/>
                    <a:lumOff val="35000"/>
                  </a:schemeClr>
                </a:solidFill>
              </a:rPr>
              <a:t>角は</a:t>
            </a:r>
            <a:r>
              <a:rPr lang="en-US" altLang="ja-JP" dirty="0">
                <a:solidFill>
                  <a:schemeClr val="tx1">
                    <a:lumMod val="65000"/>
                    <a:lumOff val="35000"/>
                  </a:schemeClr>
                </a:solidFill>
              </a:rPr>
              <a:t>90°</a:t>
            </a:r>
            <a:r>
              <a:rPr lang="ja-JP" altLang="en-US" dirty="0">
                <a:solidFill>
                  <a:schemeClr val="tx1">
                    <a:lumMod val="65000"/>
                    <a:lumOff val="35000"/>
                  </a:schemeClr>
                </a:solidFill>
              </a:rPr>
              <a:t>だがもう</a:t>
            </a:r>
            <a:r>
              <a:rPr lang="en-US" altLang="ja-JP" dirty="0">
                <a:solidFill>
                  <a:schemeClr val="tx1">
                    <a:lumMod val="65000"/>
                    <a:lumOff val="35000"/>
                  </a:schemeClr>
                </a:solidFill>
              </a:rPr>
              <a:t>2</a:t>
            </a:r>
            <a:r>
              <a:rPr lang="ja-JP" altLang="en-US" dirty="0" err="1">
                <a:solidFill>
                  <a:schemeClr val="tx1">
                    <a:lumMod val="65000"/>
                    <a:lumOff val="35000"/>
                  </a:schemeClr>
                </a:solidFill>
              </a:rPr>
              <a:t>つの</a:t>
            </a:r>
            <a:r>
              <a:rPr lang="ja-JP" altLang="en-US" dirty="0">
                <a:solidFill>
                  <a:schemeClr val="tx1">
                    <a:lumMod val="65000"/>
                    <a:lumOff val="35000"/>
                  </a:schemeClr>
                </a:solidFill>
              </a:rPr>
              <a:t>角は</a:t>
            </a:r>
            <a:r>
              <a:rPr lang="en-US" altLang="ja-JP" dirty="0">
                <a:solidFill>
                  <a:schemeClr val="tx1">
                    <a:lumMod val="65000"/>
                    <a:lumOff val="35000"/>
                  </a:schemeClr>
                </a:solidFill>
              </a:rPr>
              <a:t>90°</a:t>
            </a:r>
            <a:r>
              <a:rPr lang="ja-JP" altLang="en-US" dirty="0">
                <a:solidFill>
                  <a:schemeClr val="tx1">
                    <a:lumMod val="65000"/>
                    <a:lumOff val="35000"/>
                  </a:schemeClr>
                </a:solidFill>
              </a:rPr>
              <a:t>より大きくもなるし小さくも</a:t>
            </a:r>
            <a:r>
              <a:rPr lang="ja-JP" altLang="en-US" dirty="0" smtClean="0">
                <a:solidFill>
                  <a:schemeClr val="tx1">
                    <a:lumMod val="65000"/>
                    <a:lumOff val="35000"/>
                  </a:schemeClr>
                </a:solidFill>
              </a:rPr>
              <a:t>なる</a:t>
            </a:r>
            <a:endParaRPr lang="ja-JP" altLang="en-US" dirty="0">
              <a:solidFill>
                <a:schemeClr val="tx1">
                  <a:lumMod val="65000"/>
                  <a:lumOff val="35000"/>
                </a:schemeClr>
              </a:solidFill>
            </a:endParaRPr>
          </a:p>
          <a:p>
            <a:endParaRPr lang="ja-JP" altLang="en-US" dirty="0">
              <a:solidFill>
                <a:schemeClr val="tx1">
                  <a:lumMod val="65000"/>
                  <a:lumOff val="35000"/>
                </a:schemeClr>
              </a:solidFill>
            </a:endParaRPr>
          </a:p>
          <a:p>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7342273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9642"/>
          </a:xfrm>
        </p:spPr>
        <p:txBody>
          <a:bodyPr/>
          <a:lstStyle/>
          <a:p>
            <a:r>
              <a:rPr kumimoji="1" lang="en-US" altLang="ja-JP" dirty="0" smtClean="0"/>
              <a:t>6.</a:t>
            </a:r>
            <a:r>
              <a:rPr kumimoji="1" lang="ja-JP" altLang="en-US" dirty="0" smtClean="0"/>
              <a:t>一直角三角形</a:t>
            </a:r>
            <a:endParaRPr kumimoji="1" lang="ja-JP" altLang="en-US" dirty="0"/>
          </a:p>
        </p:txBody>
      </p:sp>
      <p:sp>
        <p:nvSpPr>
          <p:cNvPr id="3" name="コンテンツ プレースホルダー 2"/>
          <p:cNvSpPr>
            <a:spLocks noGrp="1"/>
          </p:cNvSpPr>
          <p:nvPr>
            <p:ph idx="1"/>
          </p:nvPr>
        </p:nvSpPr>
        <p:spPr>
          <a:xfrm>
            <a:off x="677334" y="1269242"/>
            <a:ext cx="8596668" cy="968991"/>
          </a:xfrm>
        </p:spPr>
        <p:txBody>
          <a:bodyPr>
            <a:normAutofit/>
          </a:bodyPr>
          <a:lstStyle/>
          <a:p>
            <a:pPr marL="0" indent="0">
              <a:buNone/>
            </a:pPr>
            <a:r>
              <a:rPr lang="ja-JP" altLang="en-US" dirty="0" smtClean="0">
                <a:solidFill>
                  <a:schemeClr val="tx1">
                    <a:lumMod val="65000"/>
                    <a:lumOff val="35000"/>
                  </a:schemeClr>
                </a:solidFill>
              </a:rPr>
              <a:t>直角</a:t>
            </a:r>
            <a:r>
              <a:rPr lang="ja-JP" altLang="en-US" dirty="0">
                <a:solidFill>
                  <a:schemeClr val="tx1">
                    <a:lumMod val="65000"/>
                    <a:lumOff val="35000"/>
                  </a:schemeClr>
                </a:solidFill>
              </a:rPr>
              <a:t>を作るための</a:t>
            </a:r>
            <a:r>
              <a:rPr lang="en-US" altLang="ja-JP" dirty="0">
                <a:solidFill>
                  <a:schemeClr val="tx1">
                    <a:lumMod val="65000"/>
                    <a:lumOff val="35000"/>
                  </a:schemeClr>
                </a:solidFill>
              </a:rPr>
              <a:t>2</a:t>
            </a:r>
            <a:r>
              <a:rPr lang="ja-JP" altLang="en-US" dirty="0" err="1">
                <a:solidFill>
                  <a:schemeClr val="tx1">
                    <a:lumMod val="65000"/>
                    <a:lumOff val="35000"/>
                  </a:schemeClr>
                </a:solidFill>
              </a:rPr>
              <a:t>つの</a:t>
            </a:r>
            <a:r>
              <a:rPr lang="ja-JP" altLang="en-US" dirty="0">
                <a:solidFill>
                  <a:schemeClr val="tx1">
                    <a:lumMod val="65000"/>
                    <a:lumOff val="35000"/>
                  </a:schemeClr>
                </a:solidFill>
              </a:rPr>
              <a:t>大円の位置は決まっている</a:t>
            </a:r>
            <a:r>
              <a:rPr lang="ja-JP" altLang="en-US" dirty="0" smtClean="0">
                <a:solidFill>
                  <a:schemeClr val="tx1">
                    <a:lumMod val="65000"/>
                    <a:lumOff val="35000"/>
                  </a:schemeClr>
                </a:solidFill>
              </a:rPr>
              <a:t>が</a:t>
            </a:r>
            <a:endParaRPr lang="en-US" altLang="ja-JP" dirty="0" smtClean="0">
              <a:solidFill>
                <a:schemeClr val="tx1">
                  <a:lumMod val="65000"/>
                  <a:lumOff val="35000"/>
                </a:schemeClr>
              </a:solidFill>
            </a:endParaRPr>
          </a:p>
          <a:p>
            <a:pPr marL="0" indent="0">
              <a:buNone/>
            </a:pPr>
            <a:r>
              <a:rPr lang="ja-JP" altLang="en-US" dirty="0" smtClean="0">
                <a:solidFill>
                  <a:schemeClr val="tx1">
                    <a:lumMod val="65000"/>
                    <a:lumOff val="35000"/>
                  </a:schemeClr>
                </a:solidFill>
              </a:rPr>
              <a:t>残り</a:t>
            </a:r>
            <a:r>
              <a:rPr lang="ja-JP" altLang="en-US" dirty="0">
                <a:solidFill>
                  <a:schemeClr val="tx1">
                    <a:lumMod val="65000"/>
                    <a:lumOff val="35000"/>
                  </a:schemeClr>
                </a:solidFill>
              </a:rPr>
              <a:t>の</a:t>
            </a:r>
            <a:r>
              <a:rPr lang="en-US" altLang="ja-JP" dirty="0">
                <a:solidFill>
                  <a:schemeClr val="tx1">
                    <a:lumMod val="65000"/>
                    <a:lumOff val="35000"/>
                  </a:schemeClr>
                </a:solidFill>
              </a:rPr>
              <a:t>1</a:t>
            </a:r>
            <a:r>
              <a:rPr lang="ja-JP" altLang="en-US" dirty="0" err="1">
                <a:solidFill>
                  <a:schemeClr val="tx1">
                    <a:lumMod val="65000"/>
                    <a:lumOff val="35000"/>
                  </a:schemeClr>
                </a:solidFill>
              </a:rPr>
              <a:t>つの</a:t>
            </a:r>
            <a:r>
              <a:rPr lang="ja-JP" altLang="en-US" dirty="0">
                <a:solidFill>
                  <a:schemeClr val="tx1">
                    <a:lumMod val="65000"/>
                    <a:lumOff val="35000"/>
                  </a:schemeClr>
                </a:solidFill>
              </a:rPr>
              <a:t>大円はどんなところに置いても一直角三角形になる。</a:t>
            </a:r>
            <a:endParaRPr kumimoji="1" lang="ja-JP" altLang="en-US" dirty="0">
              <a:solidFill>
                <a:schemeClr val="tx1">
                  <a:lumMod val="65000"/>
                  <a:lumOff val="35000"/>
                </a:schemeClr>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238233"/>
            <a:ext cx="2534004" cy="2543530"/>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666" y="2213461"/>
            <a:ext cx="2534004" cy="254353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9998" y="2238233"/>
            <a:ext cx="2534004" cy="2543530"/>
          </a:xfrm>
          <a:prstGeom prst="rect">
            <a:avLst/>
          </a:prstGeom>
        </p:spPr>
      </p:pic>
      <p:sp>
        <p:nvSpPr>
          <p:cNvPr id="7" name="テキスト ボックス 6"/>
          <p:cNvSpPr txBox="1"/>
          <p:nvPr/>
        </p:nvSpPr>
        <p:spPr>
          <a:xfrm>
            <a:off x="1404251" y="5750754"/>
            <a:ext cx="7142834" cy="369332"/>
          </a:xfrm>
          <a:prstGeom prst="rect">
            <a:avLst/>
          </a:prstGeom>
          <a:noFill/>
        </p:spPr>
        <p:txBody>
          <a:bodyPr wrap="square" rtlCol="0">
            <a:spAutoFit/>
          </a:bodyPr>
          <a:lstStyle/>
          <a:p>
            <a:r>
              <a:rPr lang="ja-JP" altLang="en-US" dirty="0"/>
              <a:t>辺の長さは分からず、角も直角が</a:t>
            </a:r>
            <a:r>
              <a:rPr lang="en-US" altLang="ja-JP" dirty="0"/>
              <a:t>1</a:t>
            </a:r>
            <a:r>
              <a:rPr lang="ja-JP" altLang="en-US" dirty="0"/>
              <a:t>つあることしかわからなかった</a:t>
            </a:r>
            <a:endParaRPr kumimoji="1" lang="ja-JP" altLang="en-US" dirty="0"/>
          </a:p>
        </p:txBody>
      </p:sp>
    </p:spTree>
    <p:extLst>
      <p:ext uri="{BB962C8B-B14F-4D97-AF65-F5344CB8AC3E}">
        <p14:creationId xmlns:p14="http://schemas.microsoft.com/office/powerpoint/2010/main" val="3588842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86937"/>
          </a:xfrm>
        </p:spPr>
        <p:txBody>
          <a:bodyPr/>
          <a:lstStyle/>
          <a:p>
            <a:r>
              <a:rPr kumimoji="1" lang="en-US" altLang="ja-JP" dirty="0" smtClean="0"/>
              <a:t>7.</a:t>
            </a:r>
            <a:r>
              <a:rPr kumimoji="1" lang="ja-JP" altLang="en-US" dirty="0" smtClean="0"/>
              <a:t>各三角形の辺と角のまとめ</a:t>
            </a:r>
            <a:endParaRPr kumimoji="1" lang="ja-JP" altLang="en-US" dirty="0"/>
          </a:p>
        </p:txBody>
      </p:sp>
      <p:pic>
        <p:nvPicPr>
          <p:cNvPr id="6" name="コンテンツ プレースホルダー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1787" y="0"/>
            <a:ext cx="5640213" cy="3881437"/>
          </a:xfrm>
        </p:spPr>
      </p:pic>
      <p:graphicFrame>
        <p:nvGraphicFramePr>
          <p:cNvPr id="9" name="オブジェクト 8"/>
          <p:cNvGraphicFramePr>
            <a:graphicFrameLocks noChangeAspect="1"/>
          </p:cNvGraphicFramePr>
          <p:nvPr>
            <p:extLst>
              <p:ext uri="{D42A27DB-BD31-4B8C-83A1-F6EECF244321}">
                <p14:modId xmlns:p14="http://schemas.microsoft.com/office/powerpoint/2010/main" val="823099782"/>
              </p:ext>
            </p:extLst>
          </p:nvPr>
        </p:nvGraphicFramePr>
        <p:xfrm>
          <a:off x="697922" y="1722098"/>
          <a:ext cx="5867120" cy="1733778"/>
        </p:xfrm>
        <a:graphic>
          <a:graphicData uri="http://schemas.openxmlformats.org/presentationml/2006/ole">
            <mc:AlternateContent xmlns:mc="http://schemas.openxmlformats.org/markup-compatibility/2006">
              <mc:Choice xmlns:v="urn:schemas-microsoft-com:vml" Requires="v">
                <p:oleObj spid="_x0000_s1038" name="Worksheet" r:id="rId4" imgW="2933560" imgH="866889" progId="Excel.Sheet.12">
                  <p:embed/>
                </p:oleObj>
              </mc:Choice>
              <mc:Fallback>
                <p:oleObj name="Worksheet" r:id="rId4" imgW="2933560" imgH="866889" progId="Excel.Sheet.12">
                  <p:embed/>
                  <p:pic>
                    <p:nvPicPr>
                      <p:cNvPr id="0" name=""/>
                      <p:cNvPicPr/>
                      <p:nvPr/>
                    </p:nvPicPr>
                    <p:blipFill>
                      <a:blip r:embed="rId5"/>
                      <a:stretch>
                        <a:fillRect/>
                      </a:stretch>
                    </p:blipFill>
                    <p:spPr>
                      <a:xfrm>
                        <a:off x="697922" y="1722098"/>
                        <a:ext cx="5867120" cy="1733778"/>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4014590434"/>
              </p:ext>
            </p:extLst>
          </p:nvPr>
        </p:nvGraphicFramePr>
        <p:xfrm>
          <a:off x="677334" y="3881437"/>
          <a:ext cx="5867120" cy="1733778"/>
        </p:xfrm>
        <a:graphic>
          <a:graphicData uri="http://schemas.openxmlformats.org/presentationml/2006/ole">
            <mc:AlternateContent xmlns:mc="http://schemas.openxmlformats.org/markup-compatibility/2006">
              <mc:Choice xmlns:v="urn:schemas-microsoft-com:vml" Requires="v">
                <p:oleObj spid="_x0000_s1039" name="Worksheet" r:id="rId6" imgW="2933560" imgH="866889" progId="Excel.Sheet.12">
                  <p:embed/>
                </p:oleObj>
              </mc:Choice>
              <mc:Fallback>
                <p:oleObj name="Worksheet" r:id="rId6" imgW="2933560" imgH="866889" progId="Excel.Sheet.12">
                  <p:embed/>
                  <p:pic>
                    <p:nvPicPr>
                      <p:cNvPr id="0" name=""/>
                      <p:cNvPicPr/>
                      <p:nvPr/>
                    </p:nvPicPr>
                    <p:blipFill>
                      <a:blip r:embed="rId7"/>
                      <a:stretch>
                        <a:fillRect/>
                      </a:stretch>
                    </p:blipFill>
                    <p:spPr>
                      <a:xfrm>
                        <a:off x="677334" y="3881437"/>
                        <a:ext cx="5867120" cy="1733778"/>
                      </a:xfrm>
                      <a:prstGeom prst="rect">
                        <a:avLst/>
                      </a:prstGeom>
                    </p:spPr>
                  </p:pic>
                </p:oleObj>
              </mc:Fallback>
            </mc:AlternateContent>
          </a:graphicData>
        </a:graphic>
      </p:graphicFrame>
      <p:sp>
        <p:nvSpPr>
          <p:cNvPr id="11" name="テキスト ボックス 10"/>
          <p:cNvSpPr txBox="1"/>
          <p:nvPr/>
        </p:nvSpPr>
        <p:spPr>
          <a:xfrm>
            <a:off x="7642894" y="3540219"/>
            <a:ext cx="3457998" cy="369332"/>
          </a:xfrm>
          <a:prstGeom prst="rect">
            <a:avLst/>
          </a:prstGeom>
          <a:noFill/>
        </p:spPr>
        <p:txBody>
          <a:bodyPr wrap="none" rtlCol="0">
            <a:spAutoFit/>
          </a:bodyPr>
          <a:lstStyle/>
          <a:p>
            <a:r>
              <a:rPr kumimoji="1" lang="ja-JP" altLang="en-US" dirty="0" smtClean="0">
                <a:solidFill>
                  <a:schemeClr val="tx1">
                    <a:lumMod val="65000"/>
                    <a:lumOff val="35000"/>
                  </a:schemeClr>
                </a:solidFill>
              </a:rPr>
              <a:t>辺</a:t>
            </a:r>
            <a:r>
              <a:rPr kumimoji="1" lang="en-US" altLang="ja-JP" dirty="0" smtClean="0">
                <a:solidFill>
                  <a:schemeClr val="tx1">
                    <a:lumMod val="65000"/>
                    <a:lumOff val="35000"/>
                  </a:schemeClr>
                </a:solidFill>
              </a:rPr>
              <a:t>A</a:t>
            </a:r>
            <a:r>
              <a:rPr kumimoji="1" lang="ja-JP" altLang="en-US" dirty="0" smtClean="0">
                <a:solidFill>
                  <a:schemeClr val="tx1">
                    <a:lumMod val="65000"/>
                    <a:lumOff val="35000"/>
                  </a:schemeClr>
                </a:solidFill>
              </a:rPr>
              <a:t>と角</a:t>
            </a:r>
            <a:r>
              <a:rPr kumimoji="1" lang="en-US" altLang="ja-JP" dirty="0" smtClean="0">
                <a:solidFill>
                  <a:schemeClr val="tx1">
                    <a:lumMod val="65000"/>
                    <a:lumOff val="35000"/>
                  </a:schemeClr>
                </a:solidFill>
              </a:rPr>
              <a:t>A</a:t>
            </a:r>
            <a:r>
              <a:rPr kumimoji="1" lang="ja-JP" altLang="en-US" dirty="0" smtClean="0">
                <a:solidFill>
                  <a:schemeClr val="tx1">
                    <a:lumMod val="65000"/>
                    <a:lumOff val="35000"/>
                  </a:schemeClr>
                </a:solidFill>
              </a:rPr>
              <a:t>は正反対の位置のある</a:t>
            </a:r>
            <a:endParaRPr kumimoji="1" lang="ja-JP" altLang="en-US" dirty="0">
              <a:solidFill>
                <a:schemeClr val="tx1">
                  <a:lumMod val="65000"/>
                  <a:lumOff val="35000"/>
                </a:schemeClr>
              </a:solidFill>
            </a:endParaRPr>
          </a:p>
        </p:txBody>
      </p:sp>
      <p:sp>
        <p:nvSpPr>
          <p:cNvPr id="12" name="テキスト ボックス 11"/>
          <p:cNvSpPr txBox="1"/>
          <p:nvPr/>
        </p:nvSpPr>
        <p:spPr>
          <a:xfrm>
            <a:off x="7371986" y="3909551"/>
            <a:ext cx="3999813" cy="369332"/>
          </a:xfrm>
          <a:prstGeom prst="rect">
            <a:avLst/>
          </a:prstGeom>
          <a:noFill/>
        </p:spPr>
        <p:txBody>
          <a:bodyPr wrap="none" rtlCol="0">
            <a:spAutoFit/>
          </a:bodyPr>
          <a:lstStyle/>
          <a:p>
            <a:r>
              <a:rPr kumimoji="1" lang="ja-JP" altLang="en-US" dirty="0" smtClean="0">
                <a:solidFill>
                  <a:schemeClr val="tx1">
                    <a:lumMod val="65000"/>
                    <a:lumOff val="35000"/>
                  </a:schemeClr>
                </a:solidFill>
              </a:rPr>
              <a:t>辺の値は大円の長さを</a:t>
            </a:r>
            <a:r>
              <a:rPr kumimoji="1" lang="en-US" altLang="ja-JP" dirty="0" smtClean="0">
                <a:solidFill>
                  <a:schemeClr val="tx1">
                    <a:lumMod val="65000"/>
                    <a:lumOff val="35000"/>
                  </a:schemeClr>
                </a:solidFill>
              </a:rPr>
              <a:t>1</a:t>
            </a:r>
            <a:r>
              <a:rPr kumimoji="1" lang="ja-JP" altLang="en-US" dirty="0" smtClean="0">
                <a:solidFill>
                  <a:schemeClr val="tx1">
                    <a:lumMod val="65000"/>
                    <a:lumOff val="35000"/>
                  </a:schemeClr>
                </a:solidFill>
              </a:rPr>
              <a:t>として考えた</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71278601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ファセット">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156</TotalTime>
  <Words>797</Words>
  <Application>Microsoft Office PowerPoint</Application>
  <PresentationFormat>ワイド画面</PresentationFormat>
  <Paragraphs>93</Paragraphs>
  <Slides>11</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11</vt:i4>
      </vt:variant>
    </vt:vector>
  </HeadingPairs>
  <TitlesOfParts>
    <vt:vector size="17" baseType="lpstr">
      <vt:lpstr>メイリオ</vt:lpstr>
      <vt:lpstr>Arial</vt:lpstr>
      <vt:lpstr>Trebuchet MS</vt:lpstr>
      <vt:lpstr>Wingdings 3</vt:lpstr>
      <vt:lpstr>ファセット</vt:lpstr>
      <vt:lpstr>Worksheet</vt:lpstr>
      <vt:lpstr>球面幾何学の研究</vt:lpstr>
      <vt:lpstr>0.はじめに</vt:lpstr>
      <vt:lpstr>1.球面幾何学とはなにか</vt:lpstr>
      <vt:lpstr>2.球面幾何学の定義</vt:lpstr>
      <vt:lpstr>3.直角正三角形</vt:lpstr>
      <vt:lpstr>4.二直角三角形</vt:lpstr>
      <vt:lpstr>5.一直角二等辺三角形</vt:lpstr>
      <vt:lpstr>6.一直角三角形</vt:lpstr>
      <vt:lpstr>7.各三角形の辺と角のまとめ</vt:lpstr>
      <vt:lpstr>7.課題</vt:lpstr>
      <vt:lpstr>8.終わりに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球面幾何学の研究</dc:title>
  <dc:creator>増田 勇司</dc:creator>
  <cp:lastModifiedBy>増田 勇司</cp:lastModifiedBy>
  <cp:revision>17</cp:revision>
  <dcterms:created xsi:type="dcterms:W3CDTF">2018-09-11T14:04:14Z</dcterms:created>
  <dcterms:modified xsi:type="dcterms:W3CDTF">2019-02-11T11:46:52Z</dcterms:modified>
</cp:coreProperties>
</file>